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9"/>
  </p:notesMasterIdLst>
  <p:sldIdLst>
    <p:sldId id="256" r:id="rId6"/>
    <p:sldId id="272" r:id="rId7"/>
    <p:sldId id="275" r:id="rId8"/>
    <p:sldId id="320" r:id="rId9"/>
    <p:sldId id="321" r:id="rId10"/>
    <p:sldId id="322" r:id="rId11"/>
    <p:sldId id="328" r:id="rId12"/>
    <p:sldId id="323" r:id="rId13"/>
    <p:sldId id="324" r:id="rId14"/>
    <p:sldId id="331" r:id="rId15"/>
    <p:sldId id="325" r:id="rId16"/>
    <p:sldId id="327" r:id="rId17"/>
    <p:sldId id="329" r:id="rId18"/>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Mike Guilmant-Cush" initials="VG" lastIdx="3" clrIdx="6">
    <p:extLst>
      <p:ext uri="{19B8F6BF-5375-455C-9EA6-DF929625EA0E}">
        <p15:presenceInfo xmlns:p15="http://schemas.microsoft.com/office/powerpoint/2012/main" userId="S::mike.guilmant-cush@blackbaud.me::3c7f021d-b981-41a2-afc2-8c0dc9565e5f" providerId="AD"/>
      </p:ext>
    </p:extLst>
  </p:cmAuthor>
  <p:cmAuthor id="1" name="Minna Down" initials="MD" lastIdx="13" clrIdx="0">
    <p:extLst>
      <p:ext uri="{19B8F6BF-5375-455C-9EA6-DF929625EA0E}">
        <p15:presenceInfo xmlns:p15="http://schemas.microsoft.com/office/powerpoint/2012/main" userId="f49f9c9fde2637aa" providerId="Windows Live"/>
      </p:ext>
    </p:extLst>
  </p:cmAuthor>
  <p:cmAuthor id="2" name="Bryony" initials="B" lastIdx="34"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Stylli Charalampous" initials="SC" lastIdx="7" clrIdx="4">
    <p:extLst>
      <p:ext uri="{19B8F6BF-5375-455C-9EA6-DF929625EA0E}">
        <p15:presenceInfo xmlns:p15="http://schemas.microsoft.com/office/powerpoint/2012/main" userId="S::stylli.charalampous@raeng.org.uk::6ccdb83b-cc4f-4a44-90c9-2db0e326924d" providerId="AD"/>
      </p:ext>
    </p:extLst>
  </p:cmAuthor>
  <p:cmAuthor id="6" name="Michael Guilmant-Cush" initials="MGC" lastIdx="13" clrIdx="5">
    <p:extLst>
      <p:ext uri="{19B8F6BF-5375-455C-9EA6-DF929625EA0E}">
        <p15:presenceInfo xmlns:p15="http://schemas.microsoft.com/office/powerpoint/2012/main" userId="S::mike@mgcwriting.onmicrosoft.com::1f83a091-1871-4096-b5ea-a32859359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D"/>
    <a:srgbClr val="FF7500"/>
    <a:srgbClr val="D91C5C"/>
    <a:srgbClr val="21176B"/>
    <a:srgbClr val="3DB876"/>
    <a:srgbClr val="00F291"/>
    <a:srgbClr val="24D6D1"/>
    <a:srgbClr val="22166B"/>
    <a:srgbClr val="F1D408"/>
    <a:srgbClr val="D2C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D2717-8523-E277-511D-4D20F1DD1085}" v="1" dt="2023-02-24T15:07:15.619"/>
    <p1510:client id="{F8BDFFB3-AD9E-B783-8C88-5F2717A156A1}" v="8" dt="2023-02-23T14:50:06.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62393" autoAdjust="0"/>
  </p:normalViewPr>
  <p:slideViewPr>
    <p:cSldViewPr snapToGrid="0" snapToObjects="1">
      <p:cViewPr varScale="1">
        <p:scale>
          <a:sx n="29" d="100"/>
          <a:sy n="29" d="100"/>
        </p:scale>
        <p:origin x="2044" y="56"/>
      </p:cViewPr>
      <p:guideLst>
        <p:guide orient="horz" pos="4649"/>
        <p:guide pos="5120"/>
      </p:guideLst>
    </p:cSldViewPr>
  </p:slideViewPr>
  <p:outlineViewPr>
    <p:cViewPr>
      <p:scale>
        <a:sx n="33" d="100"/>
        <a:sy n="33" d="100"/>
      </p:scale>
      <p:origin x="0" y="-181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4195"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ike Guilmant-Cush" userId="S::mike.guilmant-cush@blackbaud.me::3c7f021d-b981-41a2-afc2-8c0dc9565e5f" providerId="AD" clId="Web-{F8BDFFB3-AD9E-B783-8C88-5F2717A156A1}"/>
    <pc:docChg chg="modSld">
      <pc:chgData name="V-Mike Guilmant-Cush" userId="S::mike.guilmant-cush@blackbaud.me::3c7f021d-b981-41a2-afc2-8c0dc9565e5f" providerId="AD" clId="Web-{F8BDFFB3-AD9E-B783-8C88-5F2717A156A1}" dt="2023-02-23T14:50:04.732" v="2" actId="20577"/>
      <pc:docMkLst>
        <pc:docMk/>
      </pc:docMkLst>
      <pc:sldChg chg="modSp">
        <pc:chgData name="V-Mike Guilmant-Cush" userId="S::mike.guilmant-cush@blackbaud.me::3c7f021d-b981-41a2-afc2-8c0dc9565e5f" providerId="AD" clId="Web-{F8BDFFB3-AD9E-B783-8C88-5F2717A156A1}" dt="2023-02-23T14:50:04.732" v="2" actId="20577"/>
        <pc:sldMkLst>
          <pc:docMk/>
          <pc:sldMk cId="2789955530" sldId="323"/>
        </pc:sldMkLst>
        <pc:spChg chg="mod">
          <ac:chgData name="V-Mike Guilmant-Cush" userId="S::mike.guilmant-cush@blackbaud.me::3c7f021d-b981-41a2-afc2-8c0dc9565e5f" providerId="AD" clId="Web-{F8BDFFB3-AD9E-B783-8C88-5F2717A156A1}" dt="2023-02-23T14:50:04.732" v="2" actId="20577"/>
          <ac:spMkLst>
            <pc:docMk/>
            <pc:sldMk cId="2789955530" sldId="323"/>
            <ac:spMk id="22" creationId="{B675923F-0F5F-C57C-4105-F6E17AF09E0A}"/>
          </ac:spMkLst>
        </pc:spChg>
      </pc:sldChg>
    </pc:docChg>
  </pc:docChgLst>
  <pc:docChgLst>
    <pc:chgData name="V-Mike Guilmant-Cush" userId="S::mike.guilmant-cush@blackbaud.me::3c7f021d-b981-41a2-afc2-8c0dc9565e5f" providerId="AD" clId="Web-{BFDD2717-8523-E277-511D-4D20F1DD1085}"/>
    <pc:docChg chg="">
      <pc:chgData name="V-Mike Guilmant-Cush" userId="S::mike.guilmant-cush@blackbaud.me::3c7f021d-b981-41a2-afc2-8c0dc9565e5f" providerId="AD" clId="Web-{BFDD2717-8523-E277-511D-4D20F1DD1085}" dt="2023-02-24T15:07:15.619" v="0"/>
      <pc:docMkLst>
        <pc:docMk/>
      </pc:docMkLst>
      <pc:sldChg chg="delCm">
        <pc:chgData name="V-Mike Guilmant-Cush" userId="S::mike.guilmant-cush@blackbaud.me::3c7f021d-b981-41a2-afc2-8c0dc9565e5f" providerId="AD" clId="Web-{BFDD2717-8523-E277-511D-4D20F1DD1085}" dt="2023-02-24T15:07:15.619" v="0"/>
        <pc:sldMkLst>
          <pc:docMk/>
          <pc:sldMk cId="3407056830"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3/8/2023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337485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377255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295820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100588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66397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218178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54719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173849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133071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2659704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9270EA0-CF9A-7519-E48F-ACE4270AB85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4" y="0"/>
            <a:ext cx="16257588" cy="9152043"/>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6" name="Picture 5">
            <a:extLst>
              <a:ext uri="{FF2B5EF4-FFF2-40B4-BE49-F238E27FC236}">
                <a16:creationId xmlns:a16="http://schemas.microsoft.com/office/drawing/2014/main" id="{98E22C6F-56D7-F756-5F94-379DA974DC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3404689C-D456-0524-6D9D-0F06DFE53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11" name="Picture 10">
            <a:extLst>
              <a:ext uri="{FF2B5EF4-FFF2-40B4-BE49-F238E27FC236}">
                <a16:creationId xmlns:a16="http://schemas.microsoft.com/office/drawing/2014/main" id="{49D14537-BE13-7CE7-C456-2686413E82C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2" name="Picture 1">
            <a:extLst>
              <a:ext uri="{FF2B5EF4-FFF2-40B4-BE49-F238E27FC236}">
                <a16:creationId xmlns:a16="http://schemas.microsoft.com/office/drawing/2014/main" id="{A1E15ABE-7EE4-4A97-FAA8-1736137AD8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3" name="Picture 2">
            <a:extLst>
              <a:ext uri="{FF2B5EF4-FFF2-40B4-BE49-F238E27FC236}">
                <a16:creationId xmlns:a16="http://schemas.microsoft.com/office/drawing/2014/main" id="{5831F881-A5B2-7232-D41D-6D2403F112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16257588" cy="9152043"/>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14" name="Picture 13">
            <a:extLst>
              <a:ext uri="{FF2B5EF4-FFF2-40B4-BE49-F238E27FC236}">
                <a16:creationId xmlns:a16="http://schemas.microsoft.com/office/drawing/2014/main" id="{CB938ABD-5A8E-771A-A23F-B24F56FB90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4" name="Picture 3">
            <a:extLst>
              <a:ext uri="{FF2B5EF4-FFF2-40B4-BE49-F238E27FC236}">
                <a16:creationId xmlns:a16="http://schemas.microsoft.com/office/drawing/2014/main" id="{E2984865-C543-3741-88B0-2E420980B0A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5350"/>
          <a:stretch/>
        </p:blipFill>
        <p:spPr>
          <a:xfrm>
            <a:off x="7391400" y="0"/>
            <a:ext cx="8876973" cy="9144000"/>
          </a:xfrm>
          <a:prstGeom prst="rect">
            <a:avLst/>
          </a:prstGeom>
        </p:spPr>
      </p:pic>
      <p:pic>
        <p:nvPicPr>
          <p:cNvPr id="3" name="Picture 2">
            <a:extLst>
              <a:ext uri="{FF2B5EF4-FFF2-40B4-BE49-F238E27FC236}">
                <a16:creationId xmlns:a16="http://schemas.microsoft.com/office/drawing/2014/main" id="{C1A3D0FA-639F-BEDD-99F6-E7BEF7B883A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52872"/>
          <a:stretch/>
        </p:blipFill>
        <p:spPr>
          <a:xfrm>
            <a:off x="7144" y="0"/>
            <a:ext cx="7658576" cy="9148021"/>
          </a:xfrm>
          <a:prstGeom prst="rect">
            <a:avLst/>
          </a:prstGeom>
        </p:spPr>
      </p:pic>
    </p:spTree>
    <p:extLst>
      <p:ext uri="{BB962C8B-B14F-4D97-AF65-F5344CB8AC3E}">
        <p14:creationId xmlns:p14="http://schemas.microsoft.com/office/powerpoint/2010/main" val="42621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AD3D96F8-24D1-E866-70B0-6F92AA015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CDCCF562-DB63-A020-9152-8879317F6B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7882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6" r:id="rId5"/>
    <p:sldLayoutId id="2147483704" r:id="rId6"/>
    <p:sldLayoutId id="2147483705" r:id="rId7"/>
    <p:sldLayoutId id="2147483695" r:id="rId8"/>
    <p:sldLayoutId id="2147483690" r:id="rId9"/>
    <p:sldLayoutId id="2147483663" r:id="rId10"/>
    <p:sldLayoutId id="2147483667" r:id="rId11"/>
    <p:sldLayoutId id="2147483668" r:id="rId12"/>
    <p:sldLayoutId id="2147483669" r:id="rId13"/>
    <p:sldLayoutId id="2147483670" r:id="rId14"/>
    <p:sldLayoutId id="2147483671" r:id="rId15"/>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jpeg"/><Relationship Id="rId4" Type="http://schemas.microsoft.com/office/2007/relationships/hdphoto" Target="../media/hdphoto1.wdp"/><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4.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95418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ct val="100000"/>
              </a:lnSpc>
              <a:spcBef>
                <a:spcPts val="0"/>
              </a:spcBef>
              <a:spcAft>
                <a:spcPts val="0"/>
              </a:spcAft>
              <a:buSzPct val="100000"/>
              <a:buNone/>
            </a:pPr>
            <a:r>
              <a:rPr lang="en-GB" dirty="0"/>
              <a:t>Engineering</a:t>
            </a:r>
          </a:p>
          <a:p>
            <a:pPr marL="0" lvl="0" indent="0" algn="ctr" rtl="0">
              <a:lnSpc>
                <a:spcPct val="100000"/>
              </a:lnSpc>
              <a:spcBef>
                <a:spcPts val="0"/>
              </a:spcBef>
              <a:spcAft>
                <a:spcPts val="0"/>
              </a:spcAft>
              <a:buSzPct val="100000"/>
              <a:buNone/>
            </a:pPr>
            <a:r>
              <a:rPr lang="en-GB" dirty="0"/>
              <a:t>materials</a:t>
            </a:r>
            <a:endParaRPr lang="en-NZ" dirty="0"/>
          </a:p>
          <a:p>
            <a:pPr marL="0" lvl="0" indent="0" algn="ctr" rtl="0">
              <a:lnSpc>
                <a:spcPct val="100000"/>
              </a:lnSpc>
              <a:spcBef>
                <a:spcPts val="1200"/>
              </a:spcBef>
              <a:spcAft>
                <a:spcPts val="0"/>
              </a:spcAft>
              <a:buSzPct val="100000"/>
              <a:buNone/>
            </a:pPr>
            <a:r>
              <a:rPr lang="en" sz="2500" b="0" dirty="0"/>
              <a:t>3. </a:t>
            </a:r>
            <a:r>
              <a:rPr lang="en-GB" sz="2500" b="0" dirty="0"/>
              <a:t>Innovations and </a:t>
            </a:r>
            <a:br>
              <a:rPr lang="en-GB" sz="2500" b="0" dirty="0"/>
            </a:br>
            <a:r>
              <a:rPr lang="en-GB" sz="2500" b="0" dirty="0"/>
              <a:t>modern materials</a:t>
            </a:r>
            <a:endParaRPr lang="en-US" sz="2500" b="0" dirty="0"/>
          </a:p>
          <a:p>
            <a:pPr>
              <a:lnSpc>
                <a:spcPts val="5500"/>
              </a:lnSpc>
              <a:spcBef>
                <a:spcPts val="0"/>
              </a:spcBef>
            </a:pP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raphic 5">
            <a:extLst>
              <a:ext uri="{FF2B5EF4-FFF2-40B4-BE49-F238E27FC236}">
                <a16:creationId xmlns:a16="http://schemas.microsoft.com/office/drawing/2014/main" id="{B189E467-E709-7F60-5025-AA5D0DC8A653}"/>
              </a:ext>
            </a:extLst>
          </p:cNvPr>
          <p:cNvSpPr/>
          <p:nvPr/>
        </p:nvSpPr>
        <p:spPr>
          <a:xfrm>
            <a:off x="3755572" y="3415622"/>
            <a:ext cx="5387525" cy="5287029"/>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FF7500"/>
          </a:solidFill>
          <a:ln w="135048" cap="flat">
            <a:noFill/>
            <a:prstDash val="solid"/>
            <a:miter/>
          </a:ln>
        </p:spPr>
        <p:txBody>
          <a:bodyPr lIns="0" tIns="251999" rIns="144000" bIns="4031999" rtlCol="0" anchor="ctr"/>
          <a:lstStyle/>
          <a:p>
            <a:pPr marL="139700" algn="ctr">
              <a:buClr>
                <a:schemeClr val="dk1"/>
              </a:buClr>
              <a:buSzPts val="1400"/>
            </a:pPr>
            <a:r>
              <a:rPr lang="en-GB" b="1" i="0" u="none" strike="noStrike" cap="none" dirty="0">
                <a:solidFill>
                  <a:schemeClr val="bg1"/>
                </a:solidFill>
                <a:latin typeface="Arial"/>
                <a:ea typeface="Arial"/>
                <a:cs typeface="Arial"/>
                <a:sym typeface="Arial"/>
              </a:rPr>
              <a:t>Sustainability</a:t>
            </a:r>
          </a:p>
          <a:p>
            <a:pPr marL="139700" lvl="0" algn="ctr" rtl="0">
              <a:lnSpc>
                <a:spcPct val="100000"/>
              </a:lnSpc>
              <a:spcBef>
                <a:spcPts val="0"/>
              </a:spcBef>
              <a:spcAft>
                <a:spcPts val="0"/>
              </a:spcAft>
              <a:buClr>
                <a:schemeClr val="dk1"/>
              </a:buClr>
              <a:buSzPts val="1400"/>
            </a:pPr>
            <a:endParaRPr lang="en-GB" sz="1800" dirty="0">
              <a:solidFill>
                <a:schemeClr val="dk1"/>
              </a:solidFill>
              <a:latin typeface="Arial" panose="020B0604020202020204" pitchFamily="34" charset="0"/>
              <a:cs typeface="Arial" panose="020B0604020202020204" pitchFamily="34" charset="0"/>
            </a:endParaRPr>
          </a:p>
        </p:txBody>
      </p:sp>
      <p:sp>
        <p:nvSpPr>
          <p:cNvPr id="9" name="Graphic 5">
            <a:extLst>
              <a:ext uri="{FF2B5EF4-FFF2-40B4-BE49-F238E27FC236}">
                <a16:creationId xmlns:a16="http://schemas.microsoft.com/office/drawing/2014/main" id="{B68B2BC8-D374-6620-B155-D9999469A854}"/>
              </a:ext>
            </a:extLst>
          </p:cNvPr>
          <p:cNvSpPr/>
          <p:nvPr/>
        </p:nvSpPr>
        <p:spPr>
          <a:xfrm>
            <a:off x="4619737" y="4241805"/>
            <a:ext cx="3703751" cy="363466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chemeClr val="bg1">
              <a:lumMod val="85000"/>
            </a:schemeClr>
          </a:solidFill>
          <a:ln w="135048" cap="flat">
            <a:noFill/>
            <a:prstDash val="solid"/>
            <a:miter/>
          </a:ln>
        </p:spPr>
        <p:txBody>
          <a:bodyPr lIns="0" tIns="251999" rIns="144000" bIns="2268000" rtlCol="0" anchor="ctr"/>
          <a:lstStyle/>
          <a:p>
            <a:pPr marL="139700" algn="ctr">
              <a:buClr>
                <a:schemeClr val="dk1"/>
              </a:buClr>
              <a:buSzPts val="1400"/>
            </a:pPr>
            <a:r>
              <a:rPr lang="en-GB" b="1" i="0" u="none" strike="noStrike" cap="none" dirty="0">
                <a:solidFill>
                  <a:srgbClr val="000000"/>
                </a:solidFill>
                <a:latin typeface="Arial"/>
                <a:ea typeface="Arial"/>
                <a:cs typeface="Arial"/>
                <a:sym typeface="Arial"/>
              </a:rPr>
              <a:t>Economy</a:t>
            </a:r>
          </a:p>
          <a:p>
            <a:pPr marL="139700" lvl="0" algn="ctr" rtl="0">
              <a:lnSpc>
                <a:spcPct val="100000"/>
              </a:lnSpc>
              <a:spcBef>
                <a:spcPts val="0"/>
              </a:spcBef>
              <a:spcAft>
                <a:spcPts val="0"/>
              </a:spcAft>
              <a:buClr>
                <a:schemeClr val="dk1"/>
              </a:buClr>
              <a:buSzPts val="1400"/>
            </a:pPr>
            <a:endParaRPr lang="en-GB" sz="1800" dirty="0">
              <a:solidFill>
                <a:schemeClr val="dk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9A1C371-8C66-CEA5-E101-DD5183390605}"/>
              </a:ext>
            </a:extLst>
          </p:cNvPr>
          <p:cNvSpPr>
            <a:spLocks noGrp="1"/>
          </p:cNvSpPr>
          <p:nvPr>
            <p:ph type="title"/>
          </p:nvPr>
        </p:nvSpPr>
        <p:spPr/>
        <p:txBody>
          <a:bodyPr/>
          <a:lstStyle/>
          <a:p>
            <a:r>
              <a:rPr lang="en" dirty="0"/>
              <a:t>Market pull and innovations in materials</a:t>
            </a:r>
            <a:endParaRPr lang="en-US" dirty="0"/>
          </a:p>
        </p:txBody>
      </p:sp>
      <p:sp>
        <p:nvSpPr>
          <p:cNvPr id="5" name="Rectangle 4">
            <a:extLst>
              <a:ext uri="{FF2B5EF4-FFF2-40B4-BE49-F238E27FC236}">
                <a16:creationId xmlns:a16="http://schemas.microsoft.com/office/drawing/2014/main" id="{628DE2F0-6A08-8564-16F9-8E27A70FB38F}"/>
              </a:ext>
            </a:extLst>
          </p:cNvPr>
          <p:cNvSpPr/>
          <p:nvPr/>
        </p:nvSpPr>
        <p:spPr>
          <a:xfrm>
            <a:off x="411858" y="2305771"/>
            <a:ext cx="15249320" cy="856196"/>
          </a:xfrm>
          <a:prstGeom prst="rect">
            <a:avLst/>
          </a:prstGeom>
        </p:spPr>
        <p:txBody>
          <a:bodyPr wrap="square">
            <a:spAutoFit/>
          </a:bodyPr>
          <a:lstStyle/>
          <a:p>
            <a:pPr marL="0" lvl="0" indent="0" algn="l" rtl="0">
              <a:lnSpc>
                <a:spcPct val="115000"/>
              </a:lnSpc>
              <a:spcBef>
                <a:spcPts val="0"/>
              </a:spcBef>
              <a:spcAft>
                <a:spcPts val="0"/>
              </a:spcAft>
              <a:buSzPct val="168224"/>
              <a:buNone/>
            </a:pPr>
            <a:r>
              <a:rPr lang="en-GB" sz="1800" dirty="0">
                <a:latin typeface="Arial" panose="020B0604020202020204" pitchFamily="34" charset="0"/>
                <a:cs typeface="Arial" panose="020B0604020202020204" pitchFamily="34" charset="0"/>
              </a:rPr>
              <a:t>Market pull acts on the engineering industry from many directions and in all sectors.</a:t>
            </a:r>
          </a:p>
          <a:p>
            <a:pPr marL="0" lvl="0" indent="0" algn="l" rtl="0">
              <a:lnSpc>
                <a:spcPct val="115000"/>
              </a:lnSpc>
              <a:spcBef>
                <a:spcPts val="1200"/>
              </a:spcBef>
              <a:spcAft>
                <a:spcPts val="1200"/>
              </a:spcAft>
              <a:buSzPct val="168224"/>
              <a:buNone/>
            </a:pPr>
            <a:r>
              <a:rPr lang="en-GB" sz="1800" dirty="0">
                <a:latin typeface="Arial" panose="020B0604020202020204" pitchFamily="34" charset="0"/>
                <a:cs typeface="Arial" panose="020B0604020202020204" pitchFamily="34" charset="0"/>
              </a:rPr>
              <a:t>These pulls are themselves influenced by wider factors such as the economy and most of all, the need for greater sustainability.</a:t>
            </a:r>
          </a:p>
        </p:txBody>
      </p:sp>
      <p:sp>
        <p:nvSpPr>
          <p:cNvPr id="15" name="Content Placeholder 11">
            <a:extLst>
              <a:ext uri="{FF2B5EF4-FFF2-40B4-BE49-F238E27FC236}">
                <a16:creationId xmlns:a16="http://schemas.microsoft.com/office/drawing/2014/main" id="{538A0E54-4189-2805-F620-ABC299568662}"/>
              </a:ext>
            </a:extLst>
          </p:cNvPr>
          <p:cNvSpPr txBox="1">
            <a:spLocks/>
          </p:cNvSpPr>
          <p:nvPr/>
        </p:nvSpPr>
        <p:spPr>
          <a:xfrm>
            <a:off x="11869027" y="3716146"/>
            <a:ext cx="3661798" cy="2165282"/>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ts val="1400"/>
            </a:pPr>
            <a:r>
              <a:rPr lang="en-GB" sz="1800" b="0" i="0" u="none" strike="noStrike" cap="none" dirty="0">
                <a:solidFill>
                  <a:srgbClr val="000000"/>
                </a:solidFill>
                <a:latin typeface="Arial"/>
                <a:ea typeface="Arial"/>
                <a:cs typeface="Arial"/>
                <a:sym typeface="Arial"/>
              </a:rPr>
              <a:t>Suggest some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‘pull’ factors that might come from customers, the economy or the need to become sustainable.</a:t>
            </a:r>
          </a:p>
        </p:txBody>
      </p:sp>
      <p:sp>
        <p:nvSpPr>
          <p:cNvPr id="17" name="Footer Placeholder 3">
            <a:extLst>
              <a:ext uri="{FF2B5EF4-FFF2-40B4-BE49-F238E27FC236}">
                <a16:creationId xmlns:a16="http://schemas.microsoft.com/office/drawing/2014/main" id="{3EA4848A-A0F2-7B64-4153-4AA37FCDAF05}"/>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18" name="Slide Number Placeholder 5">
            <a:extLst>
              <a:ext uri="{FF2B5EF4-FFF2-40B4-BE49-F238E27FC236}">
                <a16:creationId xmlns:a16="http://schemas.microsoft.com/office/drawing/2014/main" id="{569B0772-4410-6C65-28AE-75F92DBA4A8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pic>
        <p:nvPicPr>
          <p:cNvPr id="20" name="Graphic 19">
            <a:extLst>
              <a:ext uri="{FF2B5EF4-FFF2-40B4-BE49-F238E27FC236}">
                <a16:creationId xmlns:a16="http://schemas.microsoft.com/office/drawing/2014/main" id="{767C1F0F-F4CB-2F19-C7A3-A7B70DD3D0E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17430" y="279088"/>
            <a:ext cx="946751" cy="914658"/>
          </a:xfrm>
          <a:prstGeom prst="rect">
            <a:avLst/>
          </a:prstGeom>
        </p:spPr>
      </p:pic>
      <p:pic>
        <p:nvPicPr>
          <p:cNvPr id="3" name="Graphic 2">
            <a:extLst>
              <a:ext uri="{FF2B5EF4-FFF2-40B4-BE49-F238E27FC236}">
                <a16:creationId xmlns:a16="http://schemas.microsoft.com/office/drawing/2014/main" id="{E3ABB921-1561-25DD-A5E4-52A14E725F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17846" y="3211730"/>
            <a:ext cx="994826" cy="961665"/>
          </a:xfrm>
          <a:prstGeom prst="rect">
            <a:avLst/>
          </a:prstGeom>
        </p:spPr>
      </p:pic>
      <p:sp>
        <p:nvSpPr>
          <p:cNvPr id="6" name="Graphic 5">
            <a:extLst>
              <a:ext uri="{FF2B5EF4-FFF2-40B4-BE49-F238E27FC236}">
                <a16:creationId xmlns:a16="http://schemas.microsoft.com/office/drawing/2014/main" id="{60E1F1F1-BD62-AA94-0F1E-FD6855F2F5FF}"/>
              </a:ext>
            </a:extLst>
          </p:cNvPr>
          <p:cNvSpPr/>
          <p:nvPr/>
        </p:nvSpPr>
        <p:spPr>
          <a:xfrm>
            <a:off x="5507698" y="5253898"/>
            <a:ext cx="1889085" cy="1853847"/>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CECED"/>
          </a:solidFill>
          <a:ln w="135048" cap="flat">
            <a:noFill/>
            <a:prstDash val="solid"/>
            <a:miter/>
          </a:ln>
        </p:spPr>
        <p:txBody>
          <a:bodyPr lIns="0" tIns="216000" rIns="36000" bIns="0" rtlCol="0" anchor="ctr"/>
          <a:lstStyle/>
          <a:p>
            <a:pPr algn="ctr"/>
            <a:r>
              <a:rPr lang="en-GB" b="1" i="0" u="none" strike="noStrike" cap="none" dirty="0">
                <a:solidFill>
                  <a:srgbClr val="000000"/>
                </a:solidFill>
                <a:latin typeface="Arial"/>
                <a:ea typeface="Arial"/>
                <a:cs typeface="Arial"/>
                <a:sym typeface="Arial"/>
              </a:rPr>
              <a:t> Engineering</a:t>
            </a:r>
            <a:endParaRPr lang="en-US" dirty="0"/>
          </a:p>
        </p:txBody>
      </p:sp>
      <p:cxnSp>
        <p:nvCxnSpPr>
          <p:cNvPr id="4" name="Straight Arrow Connector 3">
            <a:extLst>
              <a:ext uri="{FF2B5EF4-FFF2-40B4-BE49-F238E27FC236}">
                <a16:creationId xmlns:a16="http://schemas.microsoft.com/office/drawing/2014/main" id="{539E5211-1DDD-A389-7025-550AC04E8181}"/>
              </a:ext>
            </a:extLst>
          </p:cNvPr>
          <p:cNvCxnSpPr>
            <a:cxnSpLocks/>
          </p:cNvCxnSpPr>
          <p:nvPr/>
        </p:nvCxnSpPr>
        <p:spPr>
          <a:xfrm flipH="1">
            <a:off x="4155875" y="6266320"/>
            <a:ext cx="1528921"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3E0BCB7-4423-E9E2-006C-D3AB8931F93F}"/>
              </a:ext>
            </a:extLst>
          </p:cNvPr>
          <p:cNvCxnSpPr>
            <a:cxnSpLocks/>
          </p:cNvCxnSpPr>
          <p:nvPr/>
        </p:nvCxnSpPr>
        <p:spPr>
          <a:xfrm>
            <a:off x="7241111" y="6274942"/>
            <a:ext cx="1527332"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79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AF41-2EF6-683D-0867-92F148D34A61}"/>
              </a:ext>
            </a:extLst>
          </p:cNvPr>
          <p:cNvSpPr>
            <a:spLocks noGrp="1"/>
          </p:cNvSpPr>
          <p:nvPr>
            <p:ph type="title"/>
          </p:nvPr>
        </p:nvSpPr>
        <p:spPr/>
        <p:txBody>
          <a:bodyPr/>
          <a:lstStyle/>
          <a:p>
            <a:r>
              <a:rPr lang="en" dirty="0"/>
              <a:t>Market pull and innovations in materials</a:t>
            </a:r>
            <a:endParaRPr lang="en-US" dirty="0"/>
          </a:p>
        </p:txBody>
      </p:sp>
      <p:sp>
        <p:nvSpPr>
          <p:cNvPr id="4" name="Content Placeholder 11">
            <a:extLst>
              <a:ext uri="{FF2B5EF4-FFF2-40B4-BE49-F238E27FC236}">
                <a16:creationId xmlns:a16="http://schemas.microsoft.com/office/drawing/2014/main" id="{92877412-8C2D-1FBD-BA95-5818614E495B}"/>
              </a:ext>
            </a:extLst>
          </p:cNvPr>
          <p:cNvSpPr txBox="1">
            <a:spLocks/>
          </p:cNvSpPr>
          <p:nvPr/>
        </p:nvSpPr>
        <p:spPr>
          <a:xfrm>
            <a:off x="5224815" y="7230088"/>
            <a:ext cx="6098505" cy="1200307"/>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ts val="1400"/>
            </a:pPr>
            <a:r>
              <a:rPr lang="en-GB" sz="1800" b="0" i="0" u="none" strike="noStrike" cap="none" dirty="0">
                <a:solidFill>
                  <a:srgbClr val="000000"/>
                </a:solidFill>
                <a:latin typeface="Arial"/>
                <a:ea typeface="Arial"/>
                <a:cs typeface="Arial"/>
                <a:sym typeface="Arial"/>
              </a:rPr>
              <a:t>Discuss how some of these factors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might influence your engineering career.</a:t>
            </a:r>
          </a:p>
        </p:txBody>
      </p:sp>
      <p:sp>
        <p:nvSpPr>
          <p:cNvPr id="9" name="Google Shape;215;p16">
            <a:extLst>
              <a:ext uri="{FF2B5EF4-FFF2-40B4-BE49-F238E27FC236}">
                <a16:creationId xmlns:a16="http://schemas.microsoft.com/office/drawing/2014/main" id="{A56D4945-5CD6-FE8F-A791-3A104E8120F0}"/>
              </a:ext>
            </a:extLst>
          </p:cNvPr>
          <p:cNvSpPr txBox="1">
            <a:spLocks/>
          </p:cNvSpPr>
          <p:nvPr/>
        </p:nvSpPr>
        <p:spPr>
          <a:xfrm>
            <a:off x="556645" y="2634667"/>
            <a:ext cx="3971752" cy="5183451"/>
          </a:xfrm>
          <a:prstGeom prst="rect">
            <a:avLst/>
          </a:prstGeom>
          <a:noFill/>
          <a:ln w="28575" cap="flat" cmpd="sng">
            <a:gradFill>
              <a:gsLst>
                <a:gs pos="15000">
                  <a:srgbClr val="FF7500"/>
                </a:gs>
                <a:gs pos="85000">
                  <a:srgbClr val="D91C5C"/>
                </a:gs>
              </a:gsLst>
              <a:lin ang="18900000" scaled="0"/>
            </a:gradFill>
            <a:prstDash val="solid"/>
            <a:round/>
            <a:headEnd type="none" w="sm" len="sm"/>
            <a:tailEnd type="none" w="sm" len="sm"/>
          </a:ln>
        </p:spPr>
        <p:txBody>
          <a:bodyPr spcFirstLastPara="1" wrap="square" lIns="251999" tIns="251999" rIns="251999" bIns="251999" anchor="t" anchorCtr="0">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5000"/>
              </a:lnSpc>
              <a:spcBef>
                <a:spcPts val="0"/>
              </a:spcBef>
              <a:buSzPts val="1946"/>
            </a:pPr>
            <a:r>
              <a:rPr lang="en-GB" sz="1800" b="1" dirty="0">
                <a:solidFill>
                  <a:schemeClr val="dk1"/>
                </a:solidFill>
                <a:latin typeface="Arial"/>
                <a:cs typeface="Arial"/>
              </a:rPr>
              <a:t>Customer 'pull' factors</a:t>
            </a:r>
            <a:endParaRPr lang="en-GB" sz="1800" b="1" dirty="0">
              <a:solidFill>
                <a:schemeClr val="dk1"/>
              </a:solidFill>
            </a:endParaRPr>
          </a:p>
          <a:p>
            <a:pPr>
              <a:lnSpc>
                <a:spcPct val="100000"/>
              </a:lnSpc>
              <a:spcBef>
                <a:spcPts val="1200"/>
              </a:spcBef>
              <a:spcAft>
                <a:spcPts val="600"/>
              </a:spcAft>
              <a:buSzPts val="1946"/>
            </a:pPr>
            <a:r>
              <a:rPr lang="en-GB" sz="1800" dirty="0">
                <a:solidFill>
                  <a:schemeClr val="dk1"/>
                </a:solidFill>
              </a:rPr>
              <a:t>Cheaper</a:t>
            </a:r>
          </a:p>
          <a:p>
            <a:pPr>
              <a:lnSpc>
                <a:spcPct val="100000"/>
              </a:lnSpc>
              <a:spcBef>
                <a:spcPts val="0"/>
              </a:spcBef>
              <a:spcAft>
                <a:spcPts val="600"/>
              </a:spcAft>
              <a:buSzPts val="1946"/>
            </a:pPr>
            <a:r>
              <a:rPr lang="en-GB" sz="1800" dirty="0">
                <a:solidFill>
                  <a:schemeClr val="dk1"/>
                </a:solidFill>
              </a:rPr>
              <a:t>Customisation</a:t>
            </a:r>
          </a:p>
          <a:p>
            <a:pPr>
              <a:lnSpc>
                <a:spcPct val="100000"/>
              </a:lnSpc>
              <a:spcBef>
                <a:spcPts val="0"/>
              </a:spcBef>
              <a:spcAft>
                <a:spcPts val="600"/>
              </a:spcAft>
              <a:buSzPts val="1946"/>
            </a:pPr>
            <a:r>
              <a:rPr lang="en-GB" sz="1800" dirty="0">
                <a:solidFill>
                  <a:schemeClr val="dk1"/>
                </a:solidFill>
              </a:rPr>
              <a:t>Ease of use</a:t>
            </a:r>
          </a:p>
          <a:p>
            <a:pPr>
              <a:lnSpc>
                <a:spcPct val="100000"/>
              </a:lnSpc>
              <a:spcBef>
                <a:spcPts val="0"/>
              </a:spcBef>
              <a:spcAft>
                <a:spcPts val="600"/>
              </a:spcAft>
              <a:buSzPts val="1946"/>
            </a:pPr>
            <a:r>
              <a:rPr lang="en-GB" sz="1800" dirty="0">
                <a:solidFill>
                  <a:schemeClr val="dk1"/>
                </a:solidFill>
              </a:rPr>
              <a:t>Ethical</a:t>
            </a:r>
          </a:p>
          <a:p>
            <a:pPr>
              <a:lnSpc>
                <a:spcPct val="100000"/>
              </a:lnSpc>
              <a:spcBef>
                <a:spcPts val="0"/>
              </a:spcBef>
              <a:spcAft>
                <a:spcPts val="600"/>
              </a:spcAft>
              <a:buSzPts val="1946"/>
            </a:pPr>
            <a:r>
              <a:rPr lang="en-GB" sz="1800" dirty="0">
                <a:solidFill>
                  <a:schemeClr val="dk1"/>
                </a:solidFill>
              </a:rPr>
              <a:t>Improved </a:t>
            </a:r>
            <a:r>
              <a:rPr lang="en-GB" sz="18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quality</a:t>
            </a:r>
            <a:r>
              <a:rPr lang="en-GB" sz="1800" dirty="0">
                <a:solidFill>
                  <a:schemeClr val="dk1"/>
                </a:solidFill>
              </a:rPr>
              <a:t> and consistency</a:t>
            </a:r>
          </a:p>
          <a:p>
            <a:pPr>
              <a:lnSpc>
                <a:spcPct val="100000"/>
              </a:lnSpc>
              <a:spcBef>
                <a:spcPts val="0"/>
              </a:spcBef>
              <a:spcAft>
                <a:spcPts val="600"/>
              </a:spcAft>
              <a:buSzPts val="1946"/>
            </a:pPr>
            <a:r>
              <a:rPr lang="en-GB" sz="1800" dirty="0">
                <a:solidFill>
                  <a:schemeClr val="dk1"/>
                </a:solidFill>
              </a:rPr>
              <a:t>Lighter</a:t>
            </a:r>
          </a:p>
          <a:p>
            <a:pPr>
              <a:lnSpc>
                <a:spcPct val="100000"/>
              </a:lnSpc>
              <a:spcBef>
                <a:spcPts val="0"/>
              </a:spcBef>
              <a:spcAft>
                <a:spcPts val="600"/>
              </a:spcAft>
              <a:buSzPts val="1946"/>
            </a:pPr>
            <a:r>
              <a:rPr lang="en-GB" sz="1800" dirty="0">
                <a:solidFill>
                  <a:schemeClr val="dk1"/>
                </a:solidFill>
              </a:rPr>
              <a:t>Longer-lasting</a:t>
            </a:r>
          </a:p>
          <a:p>
            <a:pPr>
              <a:lnSpc>
                <a:spcPct val="100000"/>
              </a:lnSpc>
              <a:spcBef>
                <a:spcPts val="0"/>
              </a:spcBef>
              <a:spcAft>
                <a:spcPts val="600"/>
              </a:spcAft>
              <a:buSzPts val="1946"/>
            </a:pPr>
            <a:r>
              <a:rPr lang="en-GB" sz="1800" dirty="0">
                <a:solidFill>
                  <a:schemeClr val="dk1"/>
                </a:solidFill>
              </a:rPr>
              <a:t>New applications</a:t>
            </a:r>
          </a:p>
          <a:p>
            <a:pPr>
              <a:lnSpc>
                <a:spcPct val="100000"/>
              </a:lnSpc>
              <a:spcBef>
                <a:spcPts val="0"/>
              </a:spcBef>
              <a:spcAft>
                <a:spcPts val="600"/>
              </a:spcAft>
              <a:buSzPts val="1946"/>
            </a:pPr>
            <a:r>
              <a:rPr lang="en-GB" sz="1800" dirty="0">
                <a:solidFill>
                  <a:schemeClr val="dk1"/>
                </a:solidFill>
              </a:rPr>
              <a:t>Repairable/replaceable</a:t>
            </a:r>
          </a:p>
          <a:p>
            <a:pPr>
              <a:lnSpc>
                <a:spcPct val="100000"/>
              </a:lnSpc>
              <a:spcBef>
                <a:spcPts val="0"/>
              </a:spcBef>
              <a:spcAft>
                <a:spcPts val="600"/>
              </a:spcAft>
              <a:buSzPts val="1946"/>
            </a:pPr>
            <a:r>
              <a:rPr lang="en-GB" sz="1800" dirty="0">
                <a:solidFill>
                  <a:schemeClr val="dk1"/>
                </a:solidFill>
              </a:rPr>
              <a:t>Smaller</a:t>
            </a:r>
          </a:p>
          <a:p>
            <a:pPr>
              <a:lnSpc>
                <a:spcPct val="100000"/>
              </a:lnSpc>
              <a:spcBef>
                <a:spcPts val="0"/>
              </a:spcBef>
              <a:spcAft>
                <a:spcPts val="600"/>
              </a:spcAft>
              <a:buSzPts val="1946"/>
            </a:pPr>
            <a:r>
              <a:rPr lang="en-GB" sz="1800" dirty="0">
                <a:solidFill>
                  <a:schemeClr val="dk1"/>
                </a:solidFill>
              </a:rPr>
              <a:t>Smaller production runs</a:t>
            </a:r>
          </a:p>
          <a:p>
            <a:pPr>
              <a:lnSpc>
                <a:spcPct val="100000"/>
              </a:lnSpc>
              <a:spcBef>
                <a:spcPts val="0"/>
              </a:spcBef>
              <a:spcAft>
                <a:spcPts val="600"/>
              </a:spcAft>
              <a:buSzPts val="1946"/>
            </a:pPr>
            <a:r>
              <a:rPr lang="en-GB" sz="1800" dirty="0">
                <a:solidFill>
                  <a:schemeClr val="dk1"/>
                </a:solidFill>
              </a:rPr>
              <a:t>Sustainability</a:t>
            </a:r>
          </a:p>
        </p:txBody>
      </p:sp>
      <p:sp>
        <p:nvSpPr>
          <p:cNvPr id="10" name="Google Shape;216;p16">
            <a:extLst>
              <a:ext uri="{FF2B5EF4-FFF2-40B4-BE49-F238E27FC236}">
                <a16:creationId xmlns:a16="http://schemas.microsoft.com/office/drawing/2014/main" id="{B1332F74-4B5A-836C-0F4B-8ADB2DA2AE3F}"/>
              </a:ext>
            </a:extLst>
          </p:cNvPr>
          <p:cNvSpPr txBox="1">
            <a:spLocks/>
          </p:cNvSpPr>
          <p:nvPr/>
        </p:nvSpPr>
        <p:spPr>
          <a:xfrm>
            <a:off x="6812874" y="2634667"/>
            <a:ext cx="3172614" cy="3665959"/>
          </a:xfrm>
          <a:prstGeom prst="rect">
            <a:avLst/>
          </a:prstGeom>
          <a:noFill/>
          <a:ln w="28575" cap="flat" cmpd="sng">
            <a:gradFill>
              <a:gsLst>
                <a:gs pos="15000">
                  <a:srgbClr val="FF7500"/>
                </a:gs>
                <a:gs pos="85000">
                  <a:srgbClr val="D91C5C"/>
                </a:gs>
              </a:gsLst>
              <a:lin ang="18900000" scaled="0"/>
            </a:gradFill>
            <a:prstDash val="solid"/>
            <a:round/>
            <a:headEnd type="none" w="sm" len="sm"/>
            <a:tailEnd type="none" w="sm" len="sm"/>
          </a:ln>
        </p:spPr>
        <p:txBody>
          <a:bodyPr spcFirstLastPara="1" wrap="square" lIns="251999" tIns="251999" rIns="251999" bIns="251999" anchor="t" anchorCtr="0">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5000"/>
              </a:lnSpc>
              <a:spcBef>
                <a:spcPts val="0"/>
              </a:spcBef>
              <a:buSzPts val="1800"/>
            </a:pPr>
            <a:r>
              <a:rPr lang="en-GB" sz="1800" b="1" dirty="0">
                <a:solidFill>
                  <a:schemeClr val="dk1"/>
                </a:solidFill>
                <a:latin typeface="Arial"/>
                <a:cs typeface="Arial"/>
              </a:rPr>
              <a:t>Economic 'pull' factors</a:t>
            </a:r>
            <a:endParaRPr lang="en-GB" sz="1800" b="1" dirty="0">
              <a:solidFill>
                <a:schemeClr val="dk1"/>
              </a:solidFill>
            </a:endParaRPr>
          </a:p>
          <a:p>
            <a:pPr>
              <a:lnSpc>
                <a:spcPct val="100000"/>
              </a:lnSpc>
              <a:spcBef>
                <a:spcPts val="1200"/>
              </a:spcBef>
              <a:spcAft>
                <a:spcPts val="600"/>
              </a:spcAft>
              <a:buSzPts val="1800"/>
            </a:pPr>
            <a:r>
              <a:rPr lang="en-GB" sz="1800" dirty="0">
                <a:solidFill>
                  <a:schemeClr val="dk1"/>
                </a:solidFill>
              </a:rPr>
              <a:t>Better health</a:t>
            </a:r>
          </a:p>
          <a:p>
            <a:pPr>
              <a:lnSpc>
                <a:spcPct val="100000"/>
              </a:lnSpc>
              <a:spcBef>
                <a:spcPts val="0"/>
              </a:spcBef>
              <a:spcAft>
                <a:spcPts val="600"/>
              </a:spcAft>
              <a:buSzPts val="1800"/>
            </a:pPr>
            <a:r>
              <a:rPr lang="en-GB" sz="1800" dirty="0">
                <a:solidFill>
                  <a:schemeClr val="dk1"/>
                </a:solidFill>
              </a:rPr>
              <a:t>Better living standards</a:t>
            </a:r>
          </a:p>
          <a:p>
            <a:pPr>
              <a:lnSpc>
                <a:spcPct val="100000"/>
              </a:lnSpc>
              <a:spcBef>
                <a:spcPts val="0"/>
              </a:spcBef>
              <a:spcAft>
                <a:spcPts val="600"/>
              </a:spcAft>
              <a:buSzPts val="1800"/>
            </a:pPr>
            <a:r>
              <a:rPr lang="en-GB" sz="1800" dirty="0">
                <a:solidFill>
                  <a:schemeClr val="dk1"/>
                </a:solidFill>
              </a:rPr>
              <a:t>Job creation</a:t>
            </a:r>
          </a:p>
          <a:p>
            <a:pPr>
              <a:lnSpc>
                <a:spcPct val="100000"/>
              </a:lnSpc>
              <a:spcBef>
                <a:spcPts val="0"/>
              </a:spcBef>
              <a:spcAft>
                <a:spcPts val="600"/>
              </a:spcAft>
              <a:buSzPts val="1800"/>
            </a:pPr>
            <a:r>
              <a:rPr lang="en-GB" sz="1800" dirty="0">
                <a:solidFill>
                  <a:schemeClr val="dk1"/>
                </a:solidFill>
              </a:rPr>
              <a:t>Local production</a:t>
            </a:r>
          </a:p>
          <a:p>
            <a:pPr>
              <a:lnSpc>
                <a:spcPct val="100000"/>
              </a:lnSpc>
              <a:spcBef>
                <a:spcPts val="0"/>
              </a:spcBef>
              <a:spcAft>
                <a:spcPts val="600"/>
              </a:spcAft>
              <a:buSzPts val="1800"/>
            </a:pPr>
            <a:r>
              <a:rPr lang="en-GB" sz="1800" dirty="0">
                <a:solidFill>
                  <a:schemeClr val="dk1"/>
                </a:solidFill>
              </a:rPr>
              <a:t>New industries/customers</a:t>
            </a:r>
          </a:p>
          <a:p>
            <a:pPr>
              <a:lnSpc>
                <a:spcPct val="100000"/>
              </a:lnSpc>
              <a:spcBef>
                <a:spcPts val="0"/>
              </a:spcBef>
              <a:spcAft>
                <a:spcPts val="600"/>
              </a:spcAft>
              <a:buSzPts val="1800"/>
            </a:pPr>
            <a:r>
              <a:rPr lang="en-GB" sz="1800" dirty="0">
                <a:solidFill>
                  <a:schemeClr val="dk1"/>
                </a:solidFill>
              </a:rPr>
              <a:t>‘Green’ jobs</a:t>
            </a:r>
          </a:p>
          <a:p>
            <a:pPr>
              <a:lnSpc>
                <a:spcPts val="1860"/>
              </a:lnSpc>
              <a:spcBef>
                <a:spcPts val="0"/>
              </a:spcBef>
              <a:spcAft>
                <a:spcPts val="600"/>
              </a:spcAft>
              <a:buSzPts val="1800"/>
            </a:pPr>
            <a:r>
              <a:rPr lang="en-GB" sz="1800" dirty="0">
                <a:solidFill>
                  <a:schemeClr val="dk1"/>
                </a:solidFill>
                <a:latin typeface="Arial"/>
                <a:cs typeface="Arial"/>
              </a:rPr>
              <a:t>The transition to </a:t>
            </a:r>
            <a:br>
              <a:rPr lang="en-GB" sz="1800" dirty="0"/>
            </a:br>
            <a:r>
              <a:rPr lang="en-GB" sz="1800" dirty="0">
                <a:solidFill>
                  <a:schemeClr val="dk1"/>
                </a:solidFill>
                <a:latin typeface="Arial"/>
                <a:cs typeface="Arial"/>
              </a:rPr>
              <a:t>circular economies</a:t>
            </a:r>
          </a:p>
          <a:p>
            <a:pPr>
              <a:lnSpc>
                <a:spcPct val="115000"/>
              </a:lnSpc>
              <a:spcBef>
                <a:spcPts val="0"/>
              </a:spcBef>
              <a:buSzPts val="1800"/>
            </a:pPr>
            <a:endParaRPr lang="en-GB" sz="1800" dirty="0">
              <a:solidFill>
                <a:schemeClr val="dk1"/>
              </a:solidFill>
            </a:endParaRPr>
          </a:p>
          <a:p>
            <a:pPr>
              <a:lnSpc>
                <a:spcPct val="115000"/>
              </a:lnSpc>
              <a:spcBef>
                <a:spcPts val="1200"/>
              </a:spcBef>
              <a:spcAft>
                <a:spcPts val="1200"/>
              </a:spcAft>
              <a:buSzPts val="1800"/>
            </a:pPr>
            <a:endParaRPr lang="en-GB" sz="1800" dirty="0">
              <a:solidFill>
                <a:schemeClr val="dk1"/>
              </a:solidFill>
            </a:endParaRPr>
          </a:p>
        </p:txBody>
      </p:sp>
      <p:sp>
        <p:nvSpPr>
          <p:cNvPr id="11" name="Google Shape;217;p16">
            <a:extLst>
              <a:ext uri="{FF2B5EF4-FFF2-40B4-BE49-F238E27FC236}">
                <a16:creationId xmlns:a16="http://schemas.microsoft.com/office/drawing/2014/main" id="{4596CE67-CFAA-F1B0-123E-25C3728E033C}"/>
              </a:ext>
            </a:extLst>
          </p:cNvPr>
          <p:cNvSpPr txBox="1">
            <a:spLocks/>
          </p:cNvSpPr>
          <p:nvPr/>
        </p:nvSpPr>
        <p:spPr>
          <a:xfrm>
            <a:off x="12319132" y="2634667"/>
            <a:ext cx="3449520" cy="4000545"/>
          </a:xfrm>
          <a:prstGeom prst="rect">
            <a:avLst/>
          </a:prstGeom>
          <a:noFill/>
          <a:ln w="28575" cap="flat" cmpd="sng">
            <a:gradFill>
              <a:gsLst>
                <a:gs pos="15000">
                  <a:srgbClr val="FF7500"/>
                </a:gs>
                <a:gs pos="85000">
                  <a:srgbClr val="D91C5C"/>
                </a:gs>
              </a:gsLst>
              <a:lin ang="18900000" scaled="0"/>
            </a:gradFill>
            <a:prstDash val="solid"/>
            <a:round/>
            <a:headEnd type="none" w="sm" len="sm"/>
            <a:tailEnd type="none" w="sm" len="sm"/>
          </a:ln>
        </p:spPr>
        <p:txBody>
          <a:bodyPr spcFirstLastPara="1" wrap="square" lIns="251999" tIns="251999" rIns="251999" bIns="251999" anchor="t" anchorCtr="0">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5000"/>
              </a:lnSpc>
              <a:spcBef>
                <a:spcPts val="0"/>
              </a:spcBef>
              <a:buSzPts val="1800"/>
            </a:pPr>
            <a:r>
              <a:rPr lang="en-GB" sz="1800" b="1" dirty="0">
                <a:solidFill>
                  <a:schemeClr val="dk1"/>
                </a:solidFill>
                <a:latin typeface="Arial"/>
                <a:cs typeface="Arial"/>
              </a:rPr>
              <a:t>Sustainability 'pull' factors</a:t>
            </a:r>
            <a:endParaRPr lang="en-GB" sz="1800" b="1" dirty="0">
              <a:solidFill>
                <a:schemeClr val="dk1"/>
              </a:solidFill>
            </a:endParaRPr>
          </a:p>
          <a:p>
            <a:pPr>
              <a:lnSpc>
                <a:spcPts val="1860"/>
              </a:lnSpc>
              <a:spcBef>
                <a:spcPts val="1200"/>
              </a:spcBef>
              <a:spcAft>
                <a:spcPts val="600"/>
              </a:spcAft>
              <a:buSzPts val="1800"/>
            </a:pPr>
            <a:r>
              <a:rPr lang="en-GB" sz="1800" dirty="0">
                <a:solidFill>
                  <a:schemeClr val="dk1"/>
                </a:solidFill>
              </a:rPr>
              <a:t>Less energy to make or process</a:t>
            </a:r>
          </a:p>
          <a:p>
            <a:pPr>
              <a:lnSpc>
                <a:spcPct val="100000"/>
              </a:lnSpc>
              <a:spcBef>
                <a:spcPts val="0"/>
              </a:spcBef>
              <a:spcAft>
                <a:spcPts val="600"/>
              </a:spcAft>
              <a:buSzPts val="1800"/>
            </a:pPr>
            <a:r>
              <a:rPr lang="en-GB" sz="1800" dirty="0">
                <a:solidFill>
                  <a:schemeClr val="dk1"/>
                </a:solidFill>
              </a:rPr>
              <a:t>Less material use</a:t>
            </a:r>
          </a:p>
          <a:p>
            <a:pPr>
              <a:lnSpc>
                <a:spcPct val="100000"/>
              </a:lnSpc>
              <a:spcBef>
                <a:spcPts val="0"/>
              </a:spcBef>
              <a:spcAft>
                <a:spcPts val="600"/>
              </a:spcAft>
              <a:buSzPts val="1800"/>
            </a:pPr>
            <a:r>
              <a:rPr lang="en-GB" sz="1800" dirty="0">
                <a:solidFill>
                  <a:schemeClr val="dk1"/>
                </a:solidFill>
              </a:rPr>
              <a:t>Less pollution</a:t>
            </a:r>
          </a:p>
          <a:p>
            <a:pPr>
              <a:lnSpc>
                <a:spcPct val="100000"/>
              </a:lnSpc>
              <a:spcBef>
                <a:spcPts val="0"/>
              </a:spcBef>
              <a:spcAft>
                <a:spcPts val="600"/>
              </a:spcAft>
              <a:buSzPts val="1800"/>
            </a:pPr>
            <a:r>
              <a:rPr lang="en-GB" sz="1800" dirty="0">
                <a:solidFill>
                  <a:schemeClr val="dk1"/>
                </a:solidFill>
              </a:rPr>
              <a:t>Less waste</a:t>
            </a:r>
          </a:p>
          <a:p>
            <a:pPr>
              <a:lnSpc>
                <a:spcPct val="100000"/>
              </a:lnSpc>
              <a:spcBef>
                <a:spcPts val="0"/>
              </a:spcBef>
              <a:spcAft>
                <a:spcPts val="600"/>
              </a:spcAft>
              <a:buSzPts val="1800"/>
            </a:pPr>
            <a:r>
              <a:rPr lang="en-GB" sz="1800" dirty="0">
                <a:solidFill>
                  <a:schemeClr val="dk1"/>
                </a:solidFill>
              </a:rPr>
              <a:t>Recyclable</a:t>
            </a:r>
          </a:p>
          <a:p>
            <a:pPr>
              <a:lnSpc>
                <a:spcPct val="100000"/>
              </a:lnSpc>
              <a:spcBef>
                <a:spcPts val="0"/>
              </a:spcBef>
              <a:spcAft>
                <a:spcPts val="600"/>
              </a:spcAft>
              <a:buSzPts val="1800"/>
            </a:pPr>
            <a:r>
              <a:rPr lang="en-GB" sz="1800" dirty="0">
                <a:solidFill>
                  <a:schemeClr val="dk1"/>
                </a:solidFill>
              </a:rPr>
              <a:t>Repairable</a:t>
            </a:r>
          </a:p>
          <a:p>
            <a:pPr>
              <a:lnSpc>
                <a:spcPct val="100000"/>
              </a:lnSpc>
              <a:spcBef>
                <a:spcPts val="0"/>
              </a:spcBef>
              <a:spcAft>
                <a:spcPts val="600"/>
              </a:spcAft>
              <a:buSzPts val="1800"/>
            </a:pPr>
            <a:r>
              <a:rPr lang="en-GB" sz="1800" dirty="0">
                <a:solidFill>
                  <a:schemeClr val="dk1"/>
                </a:solidFill>
              </a:rPr>
              <a:t>Reusable</a:t>
            </a:r>
          </a:p>
          <a:p>
            <a:pPr>
              <a:lnSpc>
                <a:spcPct val="100000"/>
              </a:lnSpc>
              <a:spcBef>
                <a:spcPts val="0"/>
              </a:spcBef>
              <a:spcAft>
                <a:spcPts val="600"/>
              </a:spcAft>
              <a:buSzPts val="1800"/>
            </a:pPr>
            <a:r>
              <a:rPr lang="en-GB" sz="1800" dirty="0">
                <a:solidFill>
                  <a:schemeClr val="dk1"/>
                </a:solidFill>
              </a:rPr>
              <a:t>Circular economies</a:t>
            </a:r>
          </a:p>
          <a:p>
            <a:pPr>
              <a:lnSpc>
                <a:spcPct val="115000"/>
              </a:lnSpc>
              <a:spcBef>
                <a:spcPts val="0"/>
              </a:spcBef>
              <a:buSzPts val="1800"/>
            </a:pPr>
            <a:endParaRPr lang="en-GB" sz="1800" dirty="0">
              <a:solidFill>
                <a:schemeClr val="dk1"/>
              </a:solidFill>
            </a:endParaRPr>
          </a:p>
          <a:p>
            <a:pPr>
              <a:lnSpc>
                <a:spcPct val="115000"/>
              </a:lnSpc>
              <a:spcBef>
                <a:spcPts val="1200"/>
              </a:spcBef>
              <a:spcAft>
                <a:spcPts val="1200"/>
              </a:spcAft>
              <a:buSzPts val="1800"/>
            </a:pPr>
            <a:endParaRPr lang="en-GB" sz="1800" dirty="0">
              <a:solidFill>
                <a:schemeClr val="dk1"/>
              </a:solidFill>
            </a:endParaRPr>
          </a:p>
        </p:txBody>
      </p:sp>
      <p:sp>
        <p:nvSpPr>
          <p:cNvPr id="14" name="Footer Placeholder 3">
            <a:extLst>
              <a:ext uri="{FF2B5EF4-FFF2-40B4-BE49-F238E27FC236}">
                <a16:creationId xmlns:a16="http://schemas.microsoft.com/office/drawing/2014/main" id="{EEC28B88-6A59-9823-427C-A592120533A7}"/>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15" name="Slide Number Placeholder 5">
            <a:extLst>
              <a:ext uri="{FF2B5EF4-FFF2-40B4-BE49-F238E27FC236}">
                <a16:creationId xmlns:a16="http://schemas.microsoft.com/office/drawing/2014/main" id="{FC4B7A3C-8A1A-F928-E2DE-E1DF24862AF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17" name="TextBox 16">
            <a:extLst>
              <a:ext uri="{FF2B5EF4-FFF2-40B4-BE49-F238E27FC236}">
                <a16:creationId xmlns:a16="http://schemas.microsoft.com/office/drawing/2014/main" id="{3CDEE883-560D-1667-F5D9-D0B37B7AA75F}"/>
              </a:ext>
            </a:extLst>
          </p:cNvPr>
          <p:cNvSpPr txBox="1"/>
          <p:nvPr/>
        </p:nvSpPr>
        <p:spPr>
          <a:xfrm>
            <a:off x="5085971" y="4534343"/>
            <a:ext cx="2440155" cy="1200329"/>
          </a:xfrm>
          <a:prstGeom prst="rect">
            <a:avLst/>
          </a:prstGeom>
          <a:noFill/>
        </p:spPr>
        <p:txBody>
          <a:bodyPr wrap="square">
            <a:spAutoFit/>
          </a:bodyPr>
          <a:lstStyle/>
          <a:p>
            <a:pPr marL="0" lvl="0" indent="0" rtl="0">
              <a:spcBef>
                <a:spcPts val="0"/>
              </a:spcBef>
              <a:spcAft>
                <a:spcPts val="0"/>
              </a:spcAft>
              <a:buNone/>
            </a:pPr>
            <a:r>
              <a:rPr lang="en-GB" b="1" dirty="0">
                <a:latin typeface="Arial" panose="020B0604020202020204" pitchFamily="34" charset="0"/>
                <a:cs typeface="Arial" panose="020B0604020202020204" pitchFamily="34" charset="0"/>
              </a:rPr>
              <a:t>Influenced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by wider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economic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
                  </a:ext>
                </a:extLst>
              </a:rPr>
              <a:t>factors</a:t>
            </a:r>
            <a:endParaRPr lang="en-GB"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63F825-C2F2-A424-1274-F90E1BC26B2D}"/>
              </a:ext>
            </a:extLst>
          </p:cNvPr>
          <p:cNvSpPr txBox="1"/>
          <p:nvPr/>
        </p:nvSpPr>
        <p:spPr>
          <a:xfrm>
            <a:off x="10383664" y="4428417"/>
            <a:ext cx="1882710" cy="1477328"/>
          </a:xfrm>
          <a:prstGeom prst="rect">
            <a:avLst/>
          </a:prstGeom>
          <a:noFill/>
        </p:spPr>
        <p:txBody>
          <a:bodyPr wrap="square">
            <a:spAutoFit/>
          </a:bodyPr>
          <a:lstStyle/>
          <a:p>
            <a:pPr marL="0" lvl="0" indent="0" rtl="0">
              <a:spcBef>
                <a:spcPts val="0"/>
              </a:spcBef>
              <a:spcAft>
                <a:spcPts val="0"/>
              </a:spcAft>
              <a:buNone/>
            </a:pPr>
            <a:r>
              <a:rPr lang="en-GB" b="1" dirty="0">
                <a:latin typeface="Arial" panose="020B0604020202020204" pitchFamily="34" charset="0"/>
                <a:cs typeface="Arial" panose="020B0604020202020204" pitchFamily="34" charset="0"/>
              </a:rPr>
              <a:t>Influenced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by the urgent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need for greater sustainability</a:t>
            </a:r>
          </a:p>
        </p:txBody>
      </p:sp>
      <p:cxnSp>
        <p:nvCxnSpPr>
          <p:cNvPr id="20" name="Straight Arrow Connector 19">
            <a:extLst>
              <a:ext uri="{FF2B5EF4-FFF2-40B4-BE49-F238E27FC236}">
                <a16:creationId xmlns:a16="http://schemas.microsoft.com/office/drawing/2014/main" id="{3E915943-FB16-5DA7-4009-7D46C9CE841E}"/>
              </a:ext>
            </a:extLst>
          </p:cNvPr>
          <p:cNvCxnSpPr>
            <a:cxnSpLocks/>
          </p:cNvCxnSpPr>
          <p:nvPr/>
        </p:nvCxnSpPr>
        <p:spPr>
          <a:xfrm>
            <a:off x="5131751" y="4136282"/>
            <a:ext cx="1241233"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2C2D55D6-EE90-B1C7-9B62-6926B182F2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3362" y="6724825"/>
            <a:ext cx="994826" cy="961665"/>
          </a:xfrm>
          <a:prstGeom prst="rect">
            <a:avLst/>
          </a:prstGeom>
        </p:spPr>
      </p:pic>
      <p:cxnSp>
        <p:nvCxnSpPr>
          <p:cNvPr id="6" name="Straight Arrow Connector 5">
            <a:extLst>
              <a:ext uri="{FF2B5EF4-FFF2-40B4-BE49-F238E27FC236}">
                <a16:creationId xmlns:a16="http://schemas.microsoft.com/office/drawing/2014/main" id="{83BC42FE-1373-8D8D-B249-C0DA6ACF7A46}"/>
              </a:ext>
            </a:extLst>
          </p:cNvPr>
          <p:cNvCxnSpPr>
            <a:cxnSpLocks/>
          </p:cNvCxnSpPr>
          <p:nvPr/>
        </p:nvCxnSpPr>
        <p:spPr>
          <a:xfrm>
            <a:off x="10549575" y="4136282"/>
            <a:ext cx="1241233"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05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3E7-3603-0941-EDD7-BE42B74244DE}"/>
              </a:ext>
            </a:extLst>
          </p:cNvPr>
          <p:cNvSpPr>
            <a:spLocks noGrp="1"/>
          </p:cNvSpPr>
          <p:nvPr>
            <p:ph type="title"/>
          </p:nvPr>
        </p:nvSpPr>
        <p:spPr/>
        <p:txBody>
          <a:bodyPr/>
          <a:lstStyle/>
          <a:p>
            <a:r>
              <a:rPr lang="en" dirty="0"/>
              <a:t>Innovation, engineering materials and you</a:t>
            </a:r>
            <a:endParaRPr lang="en-US" dirty="0"/>
          </a:p>
        </p:txBody>
      </p:sp>
      <p:sp>
        <p:nvSpPr>
          <p:cNvPr id="15" name="Graphic 24">
            <a:extLst>
              <a:ext uri="{FF2B5EF4-FFF2-40B4-BE49-F238E27FC236}">
                <a16:creationId xmlns:a16="http://schemas.microsoft.com/office/drawing/2014/main" id="{8DB72EC0-9D66-0F47-E49F-F18547C1DCFB}"/>
              </a:ext>
            </a:extLst>
          </p:cNvPr>
          <p:cNvSpPr/>
          <p:nvPr/>
        </p:nvSpPr>
        <p:spPr>
          <a:xfrm>
            <a:off x="6161680" y="4062826"/>
            <a:ext cx="3024548" cy="2928129"/>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3" cstate="email">
              <a:extLst>
                <a:ext uri="{28A0092B-C50C-407E-A947-70E740481C1C}">
                  <a14:useLocalDpi xmlns:a14="http://schemas.microsoft.com/office/drawing/2010/main"/>
                </a:ext>
              </a:extLst>
            </a:blip>
            <a:srcRect/>
            <a:stretch>
              <a:fillRect t="320"/>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22" name="Rectangle 21">
            <a:extLst>
              <a:ext uri="{FF2B5EF4-FFF2-40B4-BE49-F238E27FC236}">
                <a16:creationId xmlns:a16="http://schemas.microsoft.com/office/drawing/2014/main" id="{C9000D4C-DFDC-449C-B959-B62F96B9B0E3}"/>
              </a:ext>
            </a:extLst>
          </p:cNvPr>
          <p:cNvSpPr/>
          <p:nvPr/>
        </p:nvSpPr>
        <p:spPr>
          <a:xfrm>
            <a:off x="411858" y="2305771"/>
            <a:ext cx="15198256" cy="383759"/>
          </a:xfrm>
          <a:prstGeom prst="rect">
            <a:avLst/>
          </a:prstGeom>
        </p:spPr>
        <p:txBody>
          <a:bodyPr wrap="square">
            <a:spAutoFit/>
          </a:bodyPr>
          <a:lstStyle/>
          <a:p>
            <a:pPr marL="0" lvl="0" indent="0" algn="l" rtl="0">
              <a:lnSpc>
                <a:spcPct val="115000"/>
              </a:lnSpc>
              <a:spcBef>
                <a:spcPts val="0"/>
              </a:spcBef>
              <a:spcAft>
                <a:spcPts val="1200"/>
              </a:spcAft>
              <a:buSzPts val="1800"/>
              <a:buNone/>
            </a:pPr>
            <a:r>
              <a:rPr lang="en-GB" sz="1800" dirty="0">
                <a:latin typeface="Arial" panose="020B0604020202020204" pitchFamily="34" charset="0"/>
                <a:cs typeface="Arial" panose="020B0604020202020204" pitchFamily="34" charset="0"/>
              </a:rPr>
              <a:t>The pace of innovation in materials is likely to increase, especially as engineering meets the challenge of adaptation for sustainability.</a:t>
            </a:r>
          </a:p>
        </p:txBody>
      </p:sp>
      <p:sp>
        <p:nvSpPr>
          <p:cNvPr id="26" name="Footer Placeholder 3">
            <a:extLst>
              <a:ext uri="{FF2B5EF4-FFF2-40B4-BE49-F238E27FC236}">
                <a16:creationId xmlns:a16="http://schemas.microsoft.com/office/drawing/2014/main" id="{EB4F4584-EB35-0103-4D20-94280C062367}"/>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27" name="Slide Number Placeholder 5">
            <a:extLst>
              <a:ext uri="{FF2B5EF4-FFF2-40B4-BE49-F238E27FC236}">
                <a16:creationId xmlns:a16="http://schemas.microsoft.com/office/drawing/2014/main" id="{65BBE554-DD31-0824-DF8F-839AC07DD2D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pic>
        <p:nvPicPr>
          <p:cNvPr id="39" name="Graphic 38">
            <a:extLst>
              <a:ext uri="{FF2B5EF4-FFF2-40B4-BE49-F238E27FC236}">
                <a16:creationId xmlns:a16="http://schemas.microsoft.com/office/drawing/2014/main" id="{B8906577-B7A4-850B-4A41-1A0A771FC6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2579" y="6256072"/>
            <a:ext cx="4219183" cy="1992392"/>
          </a:xfrm>
          <a:prstGeom prst="rect">
            <a:avLst/>
          </a:prstGeom>
        </p:spPr>
      </p:pic>
      <p:pic>
        <p:nvPicPr>
          <p:cNvPr id="41" name="Graphic 40">
            <a:extLst>
              <a:ext uri="{FF2B5EF4-FFF2-40B4-BE49-F238E27FC236}">
                <a16:creationId xmlns:a16="http://schemas.microsoft.com/office/drawing/2014/main" id="{8291387D-F896-BEC4-007F-32E527AA55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62856" y="3160307"/>
            <a:ext cx="3024548" cy="2281677"/>
          </a:xfrm>
          <a:prstGeom prst="rect">
            <a:avLst/>
          </a:prstGeom>
        </p:spPr>
      </p:pic>
      <p:sp>
        <p:nvSpPr>
          <p:cNvPr id="42" name="TextBox 41">
            <a:extLst>
              <a:ext uri="{FF2B5EF4-FFF2-40B4-BE49-F238E27FC236}">
                <a16:creationId xmlns:a16="http://schemas.microsoft.com/office/drawing/2014/main" id="{740125B6-5766-8E82-78B1-7D47A399EF29}"/>
              </a:ext>
            </a:extLst>
          </p:cNvPr>
          <p:cNvSpPr txBox="1"/>
          <p:nvPr/>
        </p:nvSpPr>
        <p:spPr>
          <a:xfrm>
            <a:off x="3068698" y="3471526"/>
            <a:ext cx="2758639"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What new roles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might emerge due to innovations in materials and processes?</a:t>
            </a:r>
          </a:p>
        </p:txBody>
      </p:sp>
      <p:sp>
        <p:nvSpPr>
          <p:cNvPr id="45" name="TextBox 44">
            <a:extLst>
              <a:ext uri="{FF2B5EF4-FFF2-40B4-BE49-F238E27FC236}">
                <a16:creationId xmlns:a16="http://schemas.microsoft.com/office/drawing/2014/main" id="{6662E7A2-F593-58D1-8CA6-0B184B931C89}"/>
              </a:ext>
            </a:extLst>
          </p:cNvPr>
          <p:cNvSpPr txBox="1"/>
          <p:nvPr/>
        </p:nvSpPr>
        <p:spPr>
          <a:xfrm>
            <a:off x="2139593" y="6673209"/>
            <a:ext cx="2831192"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What skills will help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you to adapt as these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sectors use new materials and processes?</a:t>
            </a:r>
          </a:p>
        </p:txBody>
      </p:sp>
      <p:pic>
        <p:nvPicPr>
          <p:cNvPr id="46" name="Graphic 45">
            <a:extLst>
              <a:ext uri="{FF2B5EF4-FFF2-40B4-BE49-F238E27FC236}">
                <a16:creationId xmlns:a16="http://schemas.microsoft.com/office/drawing/2014/main" id="{1DA4FB1D-49DD-CC06-7221-86EFDAF276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560504" y="3160307"/>
            <a:ext cx="2758639" cy="2081079"/>
          </a:xfrm>
          <a:prstGeom prst="rect">
            <a:avLst/>
          </a:prstGeom>
        </p:spPr>
      </p:pic>
      <p:sp>
        <p:nvSpPr>
          <p:cNvPr id="47" name="TextBox 46">
            <a:extLst>
              <a:ext uri="{FF2B5EF4-FFF2-40B4-BE49-F238E27FC236}">
                <a16:creationId xmlns:a16="http://schemas.microsoft.com/office/drawing/2014/main" id="{7C97286B-10A5-C613-2511-6B8AA450FCE5}"/>
              </a:ext>
            </a:extLst>
          </p:cNvPr>
          <p:cNvSpPr txBox="1"/>
          <p:nvPr/>
        </p:nvSpPr>
        <p:spPr>
          <a:xfrm>
            <a:off x="9793363" y="3536060"/>
            <a:ext cx="2710560" cy="92333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dirty="0">
                <a:latin typeface="Arial" panose="020B0604020202020204" pitchFamily="34" charset="0"/>
                <a:cs typeface="Arial" panose="020B0604020202020204" pitchFamily="34" charset="0"/>
              </a:rPr>
              <a:t>How do these sectors need to become more sustainable</a:t>
            </a: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a:t>
            </a:r>
          </a:p>
        </p:txBody>
      </p:sp>
      <p:pic>
        <p:nvPicPr>
          <p:cNvPr id="52" name="Graphic 51">
            <a:extLst>
              <a:ext uri="{FF2B5EF4-FFF2-40B4-BE49-F238E27FC236}">
                <a16:creationId xmlns:a16="http://schemas.microsoft.com/office/drawing/2014/main" id="{73072D04-D655-7745-BAB5-B816E44CF4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670844" y="5103702"/>
            <a:ext cx="3288625" cy="1552962"/>
          </a:xfrm>
          <a:prstGeom prst="rect">
            <a:avLst/>
          </a:prstGeom>
        </p:spPr>
      </p:pic>
      <p:sp>
        <p:nvSpPr>
          <p:cNvPr id="53" name="TextBox 52">
            <a:extLst>
              <a:ext uri="{FF2B5EF4-FFF2-40B4-BE49-F238E27FC236}">
                <a16:creationId xmlns:a16="http://schemas.microsoft.com/office/drawing/2014/main" id="{D580142D-B629-E483-9E9C-4B8CB637AF6D}"/>
              </a:ext>
            </a:extLst>
          </p:cNvPr>
          <p:cNvSpPr txBox="1"/>
          <p:nvPr/>
        </p:nvSpPr>
        <p:spPr>
          <a:xfrm>
            <a:off x="11673464" y="5450794"/>
            <a:ext cx="2946820" cy="92333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Wh</a:t>
            </a:r>
            <a:r>
              <a:rPr lang="en-GB" dirty="0"/>
              <a:t>ich</a:t>
            </a:r>
            <a:r>
              <a:rPr lang="en-GB" sz="1800" b="0" i="0" u="none" strike="noStrike" cap="none" dirty="0">
                <a:solidFill>
                  <a:srgbClr val="000000"/>
                </a:solidFill>
                <a:latin typeface="Arial"/>
                <a:ea typeface="Arial"/>
                <a:cs typeface="Arial"/>
                <a:sym typeface="Arial"/>
              </a:rPr>
              <a:t> engineering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sectors interest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you most?</a:t>
            </a:r>
          </a:p>
        </p:txBody>
      </p:sp>
      <p:pic>
        <p:nvPicPr>
          <p:cNvPr id="57" name="Graphic 56">
            <a:extLst>
              <a:ext uri="{FF2B5EF4-FFF2-40B4-BE49-F238E27FC236}">
                <a16:creationId xmlns:a16="http://schemas.microsoft.com/office/drawing/2014/main" id="{36F17D45-E62B-140A-2468-9005A959EC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9186228" y="6583532"/>
            <a:ext cx="2758639" cy="2081079"/>
          </a:xfrm>
          <a:prstGeom prst="rect">
            <a:avLst/>
          </a:prstGeom>
        </p:spPr>
      </p:pic>
      <p:sp>
        <p:nvSpPr>
          <p:cNvPr id="58" name="TextBox 57">
            <a:extLst>
              <a:ext uri="{FF2B5EF4-FFF2-40B4-BE49-F238E27FC236}">
                <a16:creationId xmlns:a16="http://schemas.microsoft.com/office/drawing/2014/main" id="{081EA9D5-85F2-8B2D-F245-9F0C933CF7EC}"/>
              </a:ext>
            </a:extLst>
          </p:cNvPr>
          <p:cNvSpPr txBox="1"/>
          <p:nvPr/>
        </p:nvSpPr>
        <p:spPr>
          <a:xfrm>
            <a:off x="9582324" y="7395030"/>
            <a:ext cx="2958474" cy="92333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What training and development could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help you?</a:t>
            </a:r>
          </a:p>
        </p:txBody>
      </p:sp>
      <p:sp>
        <p:nvSpPr>
          <p:cNvPr id="3" name="Google Shape;539;p3">
            <a:extLst>
              <a:ext uri="{FF2B5EF4-FFF2-40B4-BE49-F238E27FC236}">
                <a16:creationId xmlns:a16="http://schemas.microsoft.com/office/drawing/2014/main" id="{89D78784-2004-9052-F11D-CF0FA39FCAAF}"/>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72909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4970215" y="2809575"/>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rIns="180000" bIns="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List some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applications of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modern composite materials and their reinforcing fibres.</a:t>
            </a:r>
          </a:p>
        </p:txBody>
      </p:sp>
      <p:sp>
        <p:nvSpPr>
          <p:cNvPr id="8" name="Graphic 5">
            <a:extLst>
              <a:ext uri="{FF2B5EF4-FFF2-40B4-BE49-F238E27FC236}">
                <a16:creationId xmlns:a16="http://schemas.microsoft.com/office/drawing/2014/main" id="{0E4DD01D-04A9-BFA0-32B4-2C6147D809AD}"/>
              </a:ext>
            </a:extLst>
          </p:cNvPr>
          <p:cNvSpPr/>
          <p:nvPr/>
        </p:nvSpPr>
        <p:spPr>
          <a:xfrm>
            <a:off x="566897" y="2852917"/>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000" scaled="0"/>
            </a:gradFill>
            <a:prstDash val="solid"/>
            <a:miter/>
          </a:ln>
        </p:spPr>
        <p:txBody>
          <a:bodyPr lIns="0" tIns="251999" rIns="144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Suggest how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composite materials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can contribute to sustainability but may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not themselves be sustainable.</a:t>
            </a:r>
          </a:p>
        </p:txBody>
      </p:sp>
      <p:sp>
        <p:nvSpPr>
          <p:cNvPr id="9" name="Graphic 5">
            <a:extLst>
              <a:ext uri="{FF2B5EF4-FFF2-40B4-BE49-F238E27FC236}">
                <a16:creationId xmlns:a16="http://schemas.microsoft.com/office/drawing/2014/main" id="{C0EAB24C-BB41-B9D9-099C-1F4B8351B4A4}"/>
              </a:ext>
            </a:extLst>
          </p:cNvPr>
          <p:cNvSpPr/>
          <p:nvPr/>
        </p:nvSpPr>
        <p:spPr>
          <a:xfrm>
            <a:off x="2810382" y="5064102"/>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540000" rIns="180000" bIns="90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Identify market pulls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on material innovation from economic or sustainability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driving forces.</a:t>
            </a:r>
          </a:p>
        </p:txBody>
      </p:sp>
      <p:sp>
        <p:nvSpPr>
          <p:cNvPr id="6" name="Footer Placeholder 3">
            <a:extLst>
              <a:ext uri="{FF2B5EF4-FFF2-40B4-BE49-F238E27FC236}">
                <a16:creationId xmlns:a16="http://schemas.microsoft.com/office/drawing/2014/main" id="{D79A3C61-AFB0-F090-5B8C-4817DF0D088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2" name="Graphic 5">
            <a:extLst>
              <a:ext uri="{FF2B5EF4-FFF2-40B4-BE49-F238E27FC236}">
                <a16:creationId xmlns:a16="http://schemas.microsoft.com/office/drawing/2014/main" id="{057BFE1C-3B28-A287-61BC-D7021A8D3A10}"/>
              </a:ext>
            </a:extLst>
          </p:cNvPr>
          <p:cNvSpPr/>
          <p:nvPr/>
        </p:nvSpPr>
        <p:spPr>
          <a:xfrm>
            <a:off x="7213700" y="5064102"/>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lIns="108000" tIns="396000" rIns="180000" bIns="72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Consider the effect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of innovations in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materials on your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future career, in the context of greater sustainability.</a:t>
            </a:r>
            <a:endParaRPr lang="en-GB" dirty="0">
              <a:latin typeface="Arial" panose="020B0604020202020204" pitchFamily="34" charset="0"/>
              <a:cs typeface="Arial" panose="020B0604020202020204" pitchFamily="34" charset="0"/>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2" name="Slide Number Placeholder 5">
            <a:extLst>
              <a:ext uri="{FF2B5EF4-FFF2-40B4-BE49-F238E27FC236}">
                <a16:creationId xmlns:a16="http://schemas.microsoft.com/office/drawing/2014/main" id="{3D277145-9FAE-88E7-3958-B8A3556D081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spTree>
    <p:extLst>
      <p:ext uri="{BB962C8B-B14F-4D97-AF65-F5344CB8AC3E}">
        <p14:creationId xmlns:p14="http://schemas.microsoft.com/office/powerpoint/2010/main" val="53283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a:xfrm>
            <a:off x="4922687" y="1532794"/>
            <a:ext cx="6380130" cy="6910070"/>
          </a:xfrm>
        </p:spPr>
        <p:txBody>
          <a:bodyPr/>
          <a:lstStyle/>
          <a:p>
            <a:pPr>
              <a:lnSpc>
                <a:spcPct val="100000"/>
              </a:lnSpc>
              <a:spcBef>
                <a:spcPts val="1200"/>
              </a:spcBef>
            </a:pPr>
            <a:r>
              <a:rPr lang="en" sz="5400" dirty="0"/>
              <a:t>3. </a:t>
            </a:r>
            <a:r>
              <a:rPr lang="en-GB" sz="5400" dirty="0"/>
              <a:t>Innovations </a:t>
            </a:r>
            <a:br>
              <a:rPr lang="en-GB" sz="5400" dirty="0"/>
            </a:br>
            <a:r>
              <a:rPr lang="en-GB" sz="5400" dirty="0"/>
              <a:t>and</a:t>
            </a:r>
            <a:r>
              <a:rPr lang="en-GB" dirty="0"/>
              <a:t> </a:t>
            </a:r>
            <a:r>
              <a:rPr lang="en-GB" sz="5400" dirty="0"/>
              <a:t>modern materials</a:t>
            </a:r>
            <a:endParaRPr lang="en-US" sz="5400" dirty="0"/>
          </a:p>
        </p:txBody>
      </p:sp>
      <p:sp>
        <p:nvSpPr>
          <p:cNvPr id="2" name="Slide Number Placeholder 5">
            <a:extLst>
              <a:ext uri="{FF2B5EF4-FFF2-40B4-BE49-F238E27FC236}">
                <a16:creationId xmlns:a16="http://schemas.microsoft.com/office/drawing/2014/main" id="{CB79565F-57AA-E7A9-32B5-E3D90162083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4970215" y="2809575"/>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rIns="180000" bIns="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List some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applications of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modern composite materials and their reinforcing fibres.</a:t>
            </a:r>
          </a:p>
        </p:txBody>
      </p:sp>
      <p:sp>
        <p:nvSpPr>
          <p:cNvPr id="8" name="Graphic 5">
            <a:extLst>
              <a:ext uri="{FF2B5EF4-FFF2-40B4-BE49-F238E27FC236}">
                <a16:creationId xmlns:a16="http://schemas.microsoft.com/office/drawing/2014/main" id="{0E4DD01D-04A9-BFA0-32B4-2C6147D809AD}"/>
              </a:ext>
            </a:extLst>
          </p:cNvPr>
          <p:cNvSpPr/>
          <p:nvPr/>
        </p:nvSpPr>
        <p:spPr>
          <a:xfrm>
            <a:off x="566897" y="2852917"/>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000" scaled="0"/>
            </a:gradFill>
            <a:prstDash val="solid"/>
            <a:miter/>
          </a:ln>
        </p:spPr>
        <p:txBody>
          <a:bodyPr lIns="0" tIns="251999" rIns="144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Suggest how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composite materials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can contribute to sustainability but may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not themselves be sustainable.</a:t>
            </a:r>
          </a:p>
        </p:txBody>
      </p:sp>
      <p:sp>
        <p:nvSpPr>
          <p:cNvPr id="9" name="Graphic 5">
            <a:extLst>
              <a:ext uri="{FF2B5EF4-FFF2-40B4-BE49-F238E27FC236}">
                <a16:creationId xmlns:a16="http://schemas.microsoft.com/office/drawing/2014/main" id="{C0EAB24C-BB41-B9D9-099C-1F4B8351B4A4}"/>
              </a:ext>
            </a:extLst>
          </p:cNvPr>
          <p:cNvSpPr/>
          <p:nvPr/>
        </p:nvSpPr>
        <p:spPr>
          <a:xfrm>
            <a:off x="2810382" y="5064102"/>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540000" rIns="180000" bIns="90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Identify market pulls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on material innovation from economic or sustainability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driving forces.</a:t>
            </a:r>
          </a:p>
        </p:txBody>
      </p:sp>
      <p:sp>
        <p:nvSpPr>
          <p:cNvPr id="6" name="Footer Placeholder 3">
            <a:extLst>
              <a:ext uri="{FF2B5EF4-FFF2-40B4-BE49-F238E27FC236}">
                <a16:creationId xmlns:a16="http://schemas.microsoft.com/office/drawing/2014/main" id="{D79A3C61-AFB0-F090-5B8C-4817DF0D088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2" name="Graphic 5">
            <a:extLst>
              <a:ext uri="{FF2B5EF4-FFF2-40B4-BE49-F238E27FC236}">
                <a16:creationId xmlns:a16="http://schemas.microsoft.com/office/drawing/2014/main" id="{057BFE1C-3B28-A287-61BC-D7021A8D3A10}"/>
              </a:ext>
            </a:extLst>
          </p:cNvPr>
          <p:cNvSpPr/>
          <p:nvPr/>
        </p:nvSpPr>
        <p:spPr>
          <a:xfrm>
            <a:off x="7213700" y="5064102"/>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lIns="108000" tIns="396000" rIns="180000" bIns="72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Consider the effect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of innovations in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materials on your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future career, in the context of greater sustainability.</a:t>
            </a:r>
            <a:endParaRPr lang="en-GB" dirty="0">
              <a:latin typeface="Arial" panose="020B0604020202020204" pitchFamily="34" charset="0"/>
              <a:cs typeface="Arial" panose="020B0604020202020204" pitchFamily="34" charset="0"/>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dirty="0">
              <a:solidFill>
                <a:schemeClr val="bg1"/>
              </a:solidFill>
            </a:endParaRPr>
          </a:p>
        </p:txBody>
      </p:sp>
    </p:spTree>
    <p:extLst>
      <p:ext uri="{BB962C8B-B14F-4D97-AF65-F5344CB8AC3E}">
        <p14:creationId xmlns:p14="http://schemas.microsoft.com/office/powerpoint/2010/main" val="109773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24EF-5EF8-0C67-D3D4-D11D34491C54}"/>
              </a:ext>
            </a:extLst>
          </p:cNvPr>
          <p:cNvSpPr>
            <a:spLocks noGrp="1"/>
          </p:cNvSpPr>
          <p:nvPr>
            <p:ph type="title"/>
          </p:nvPr>
        </p:nvSpPr>
        <p:spPr/>
        <p:txBody>
          <a:bodyPr/>
          <a:lstStyle/>
          <a:p>
            <a:r>
              <a:rPr lang="en" dirty="0"/>
              <a:t>What is a </a:t>
            </a:r>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composite</a:t>
            </a:r>
            <a:r>
              <a:rPr lang="en" dirty="0"/>
              <a:t> material?</a:t>
            </a:r>
            <a:endParaRPr lang="en-US" dirty="0"/>
          </a:p>
        </p:txBody>
      </p:sp>
      <p:sp>
        <p:nvSpPr>
          <p:cNvPr id="3" name="Rectangle 2">
            <a:extLst>
              <a:ext uri="{FF2B5EF4-FFF2-40B4-BE49-F238E27FC236}">
                <a16:creationId xmlns:a16="http://schemas.microsoft.com/office/drawing/2014/main" id="{C4BB347F-7515-7BCC-3920-5A52542DEC01}"/>
              </a:ext>
            </a:extLst>
          </p:cNvPr>
          <p:cNvSpPr/>
          <p:nvPr/>
        </p:nvSpPr>
        <p:spPr>
          <a:xfrm>
            <a:off x="411858" y="2305771"/>
            <a:ext cx="11957614" cy="400110"/>
          </a:xfrm>
          <a:prstGeom prst="rect">
            <a:avLst/>
          </a:prstGeom>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A composite material combines two or more materials to create one with new, superior properties.</a:t>
            </a:r>
          </a:p>
        </p:txBody>
      </p:sp>
      <p:sp>
        <p:nvSpPr>
          <p:cNvPr id="7" name="Google Shape;108;g1ab5caaeddd_0_3">
            <a:extLst>
              <a:ext uri="{FF2B5EF4-FFF2-40B4-BE49-F238E27FC236}">
                <a16:creationId xmlns:a16="http://schemas.microsoft.com/office/drawing/2014/main" id="{4B90CF33-811D-1FDE-86FB-3DBBEDF70890}"/>
              </a:ext>
            </a:extLst>
          </p:cNvPr>
          <p:cNvSpPr txBox="1"/>
          <p:nvPr/>
        </p:nvSpPr>
        <p:spPr>
          <a:xfrm>
            <a:off x="13821476" y="3810758"/>
            <a:ext cx="2111890" cy="13695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 dirty="0">
                <a:latin typeface="Arial" panose="020B0604020202020204" pitchFamily="34" charset="0"/>
                <a:cs typeface="Arial" panose="020B0604020202020204" pitchFamily="34" charset="0"/>
              </a:rPr>
              <a:t>Which is:</a:t>
            </a: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Light</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Stiff</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Strong</a:t>
            </a:r>
            <a:endParaRPr dirty="0">
              <a:latin typeface="Arial" panose="020B0604020202020204" pitchFamily="34" charset="0"/>
              <a:cs typeface="Arial" panose="020B0604020202020204" pitchFamily="34" charset="0"/>
            </a:endParaRPr>
          </a:p>
        </p:txBody>
      </p:sp>
      <p:sp>
        <p:nvSpPr>
          <p:cNvPr id="8" name="Google Shape;109;g1ab5caaeddd_0_3">
            <a:extLst>
              <a:ext uri="{FF2B5EF4-FFF2-40B4-BE49-F238E27FC236}">
                <a16:creationId xmlns:a16="http://schemas.microsoft.com/office/drawing/2014/main" id="{DC2F9E3A-D179-9E9F-94AF-5503205511F1}"/>
              </a:ext>
            </a:extLst>
          </p:cNvPr>
          <p:cNvSpPr txBox="1"/>
          <p:nvPr/>
        </p:nvSpPr>
        <p:spPr>
          <a:xfrm>
            <a:off x="4173893" y="3511410"/>
            <a:ext cx="299222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Polymer resin </a:t>
            </a:r>
            <a:br>
              <a:rPr lang="en" dirty="0">
                <a:latin typeface="Arial" panose="020B0604020202020204" pitchFamily="34" charset="0"/>
                <a:cs typeface="Arial" panose="020B0604020202020204" pitchFamily="34" charset="0"/>
              </a:rPr>
            </a:br>
            <a:r>
              <a:rPr lang="en" dirty="0">
                <a:latin typeface="Arial" panose="020B0604020202020204" pitchFamily="34" charset="0"/>
                <a:cs typeface="Arial" panose="020B0604020202020204" pitchFamily="34" charset="0"/>
              </a:rPr>
              <a:t>or ceramic</a:t>
            </a:r>
            <a:endParaRPr dirty="0">
              <a:latin typeface="Arial" panose="020B0604020202020204" pitchFamily="34" charset="0"/>
              <a:cs typeface="Arial" panose="020B0604020202020204" pitchFamily="34" charset="0"/>
            </a:endParaRPr>
          </a:p>
        </p:txBody>
      </p:sp>
      <p:sp>
        <p:nvSpPr>
          <p:cNvPr id="9" name="Google Shape;110;g1ab5caaeddd_0_3">
            <a:extLst>
              <a:ext uri="{FF2B5EF4-FFF2-40B4-BE49-F238E27FC236}">
                <a16:creationId xmlns:a16="http://schemas.microsoft.com/office/drawing/2014/main" id="{339A9749-556A-D3C7-9FC6-2D4E93E8978C}"/>
              </a:ext>
            </a:extLst>
          </p:cNvPr>
          <p:cNvSpPr txBox="1"/>
          <p:nvPr/>
        </p:nvSpPr>
        <p:spPr>
          <a:xfrm>
            <a:off x="4173892" y="4936403"/>
            <a:ext cx="299222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Random, oriented, woven, and/or layered </a:t>
            </a:r>
            <a:r>
              <a:rPr lang="en" dirty="0" err="1">
                <a:latin typeface="Arial" panose="020B0604020202020204" pitchFamily="34" charset="0"/>
                <a:cs typeface="Arial" panose="020B0604020202020204" pitchFamily="34" charset="0"/>
              </a:rPr>
              <a:t>fibres</a:t>
            </a:r>
            <a:endParaRPr dirty="0">
              <a:latin typeface="Arial" panose="020B0604020202020204" pitchFamily="34" charset="0"/>
              <a:cs typeface="Arial" panose="020B0604020202020204" pitchFamily="34" charset="0"/>
            </a:endParaRPr>
          </a:p>
        </p:txBody>
      </p:sp>
      <p:sp>
        <p:nvSpPr>
          <p:cNvPr id="10" name="Google Shape;114;g1ab5caaeddd_0_3">
            <a:extLst>
              <a:ext uri="{FF2B5EF4-FFF2-40B4-BE49-F238E27FC236}">
                <a16:creationId xmlns:a16="http://schemas.microsoft.com/office/drawing/2014/main" id="{D304B42F-54DD-0A34-5CC2-DA240E18C56C}"/>
              </a:ext>
            </a:extLst>
          </p:cNvPr>
          <p:cNvSpPr txBox="1"/>
          <p:nvPr/>
        </p:nvSpPr>
        <p:spPr>
          <a:xfrm>
            <a:off x="8523920" y="3882975"/>
            <a:ext cx="1967545" cy="10392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err="1">
                <a:latin typeface="Arial" panose="020B0604020202020204" pitchFamily="34" charset="0"/>
                <a:cs typeface="Arial" panose="020B0604020202020204" pitchFamily="34" charset="0"/>
              </a:rPr>
              <a:t>Mould</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Cast</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Lay up</a:t>
            </a:r>
            <a:endParaRPr dirty="0">
              <a:latin typeface="Arial" panose="020B0604020202020204" pitchFamily="34" charset="0"/>
              <a:cs typeface="Arial" panose="020B0604020202020204" pitchFamily="34" charset="0"/>
            </a:endParaRPr>
          </a:p>
        </p:txBody>
      </p:sp>
      <p:sp>
        <p:nvSpPr>
          <p:cNvPr id="11" name="Content Placeholder 11">
            <a:extLst>
              <a:ext uri="{FF2B5EF4-FFF2-40B4-BE49-F238E27FC236}">
                <a16:creationId xmlns:a16="http://schemas.microsoft.com/office/drawing/2014/main" id="{6430B2C2-9C81-F7FF-08E1-ED52D6EA88B6}"/>
              </a:ext>
            </a:extLst>
          </p:cNvPr>
          <p:cNvSpPr txBox="1">
            <a:spLocks/>
          </p:cNvSpPr>
          <p:nvPr/>
        </p:nvSpPr>
        <p:spPr>
          <a:xfrm>
            <a:off x="1294222" y="3513658"/>
            <a:ext cx="2432201" cy="738634"/>
          </a:xfrm>
          <a:prstGeom prst="rect">
            <a:avLst/>
          </a:prstGeom>
          <a:ln w="28575">
            <a:gradFill flip="none" rotWithShape="1">
              <a:gsLst>
                <a:gs pos="21000">
                  <a:srgbClr val="FF7500"/>
                </a:gs>
                <a:gs pos="98000">
                  <a:srgbClr val="D91C5C"/>
                </a:gs>
              </a:gsLst>
              <a:lin ang="18900000" scaled="1"/>
              <a:tileRect/>
            </a:gradFill>
          </a:ln>
        </p:spPr>
        <p:txBody>
          <a:bodyPr vert="horz" lIns="144000"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spcBef>
                <a:spcPts val="0"/>
              </a:spcBef>
              <a:spcAft>
                <a:spcPts val="0"/>
              </a:spcAft>
              <a:buNone/>
            </a:pPr>
            <a:r>
              <a:rPr lang="en-GB" sz="1800" b="1" dirty="0">
                <a:latin typeface="Arial" panose="020B0604020202020204" pitchFamily="34" charset="0"/>
                <a:cs typeface="Arial" panose="020B0604020202020204" pitchFamily="34" charset="0"/>
              </a:rPr>
              <a:t>Matrix</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12" name="Content Placeholder 11">
            <a:extLst>
              <a:ext uri="{FF2B5EF4-FFF2-40B4-BE49-F238E27FC236}">
                <a16:creationId xmlns:a16="http://schemas.microsoft.com/office/drawing/2014/main" id="{328360E0-FF07-09F9-81CD-3E52FC95F2F9}"/>
              </a:ext>
            </a:extLst>
          </p:cNvPr>
          <p:cNvSpPr txBox="1">
            <a:spLocks/>
          </p:cNvSpPr>
          <p:nvPr/>
        </p:nvSpPr>
        <p:spPr>
          <a:xfrm>
            <a:off x="1294222" y="4873081"/>
            <a:ext cx="2432201" cy="738634"/>
          </a:xfrm>
          <a:prstGeom prst="rect">
            <a:avLst/>
          </a:prstGeom>
          <a:ln w="28575">
            <a:gradFill flip="none" rotWithShape="1">
              <a:gsLst>
                <a:gs pos="21000">
                  <a:srgbClr val="FF7500"/>
                </a:gs>
                <a:gs pos="98000">
                  <a:srgbClr val="D91C5C"/>
                </a:gs>
              </a:gsLst>
              <a:lin ang="18900000" scaled="1"/>
              <a:tileRect/>
            </a:gradFill>
          </a:ln>
        </p:spPr>
        <p:txBody>
          <a:bodyPr vert="horz" lIns="144000" tIns="251999" rIns="108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spcBef>
                <a:spcPts val="0"/>
              </a:spcBef>
              <a:spcAft>
                <a:spcPts val="0"/>
              </a:spcAft>
              <a:buNone/>
            </a:pPr>
            <a:r>
              <a:rPr lang="en-GB" sz="1800" b="1" dirty="0">
                <a:latin typeface="Arial" panose="020B0604020202020204" pitchFamily="34" charset="0"/>
                <a:cs typeface="Arial" panose="020B0604020202020204" pitchFamily="34" charset="0"/>
              </a:rPr>
              <a:t>Reinforcement</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13" name="Content Placeholder 11">
            <a:extLst>
              <a:ext uri="{FF2B5EF4-FFF2-40B4-BE49-F238E27FC236}">
                <a16:creationId xmlns:a16="http://schemas.microsoft.com/office/drawing/2014/main" id="{B53039A6-218D-12CE-8A38-B129DAC0764D}"/>
              </a:ext>
            </a:extLst>
          </p:cNvPr>
          <p:cNvSpPr txBox="1">
            <a:spLocks/>
          </p:cNvSpPr>
          <p:nvPr/>
        </p:nvSpPr>
        <p:spPr>
          <a:xfrm>
            <a:off x="2534887" y="6476611"/>
            <a:ext cx="10545683" cy="1867242"/>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Discuss how a composite material delivers new properties that are different </a:t>
            </a:r>
            <a:br>
              <a:rPr lang="en-GB" sz="1800" dirty="0"/>
            </a:br>
            <a:r>
              <a:rPr lang="en-GB" sz="1800" dirty="0"/>
              <a:t>from the individual properties of the resin matrix and reinforcement fibres.</a:t>
            </a:r>
          </a:p>
          <a:p>
            <a:pPr marL="457200" lvl="0" indent="-317500" algn="l" rtl="0">
              <a:lnSpc>
                <a:spcPct val="100000"/>
              </a:lnSpc>
              <a:spcBef>
                <a:spcPts val="0"/>
              </a:spcBef>
              <a:spcAft>
                <a:spcPts val="0"/>
              </a:spcAft>
              <a:buSzPct val="70000"/>
              <a:buFont typeface="Arial" panose="020B0604020202020204" pitchFamily="34" charset="0"/>
              <a:buChar char="•"/>
            </a:pPr>
            <a:endParaRPr lang="en-GB" sz="1800" dirty="0"/>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What historic and modern composite materials can you name and how are they used?</a:t>
            </a:r>
          </a:p>
        </p:txBody>
      </p:sp>
      <p:sp>
        <p:nvSpPr>
          <p:cNvPr id="15" name="Content Placeholder 11">
            <a:extLst>
              <a:ext uri="{FF2B5EF4-FFF2-40B4-BE49-F238E27FC236}">
                <a16:creationId xmlns:a16="http://schemas.microsoft.com/office/drawing/2014/main" id="{8B24FF6D-80A9-E45B-EA5B-FC98ADDD6B6F}"/>
              </a:ext>
            </a:extLst>
          </p:cNvPr>
          <p:cNvSpPr txBox="1">
            <a:spLocks/>
          </p:cNvSpPr>
          <p:nvPr/>
        </p:nvSpPr>
        <p:spPr>
          <a:xfrm>
            <a:off x="10940370" y="4087757"/>
            <a:ext cx="2432201" cy="738634"/>
          </a:xfrm>
          <a:prstGeom prst="rect">
            <a:avLst/>
          </a:prstGeom>
          <a:ln w="28575">
            <a:gradFill flip="none" rotWithShape="1">
              <a:gsLst>
                <a:gs pos="21000">
                  <a:srgbClr val="FF7500"/>
                </a:gs>
                <a:gs pos="98000">
                  <a:srgbClr val="D91C5C"/>
                </a:gs>
              </a:gsLst>
              <a:lin ang="18900000" scaled="1"/>
              <a:tileRect/>
            </a:gradFill>
          </a:ln>
        </p:spPr>
        <p:txBody>
          <a:bodyPr vert="horz" lIns="144000" tIns="251999" rIns="144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spcBef>
                <a:spcPts val="0"/>
              </a:spcBef>
            </a:pPr>
            <a:r>
              <a:rPr lang="en-GB" sz="1800" b="1" dirty="0">
                <a:latin typeface="Arial" panose="020B0604020202020204" pitchFamily="34" charset="0"/>
                <a:cs typeface="Arial" panose="020B0604020202020204" pitchFamily="34" charset="0"/>
              </a:rPr>
              <a:t>Composite material</a:t>
            </a:r>
          </a:p>
          <a:p>
            <a:pPr marL="0" lvl="0" indent="0" algn="ctr" rtl="0">
              <a:spcBef>
                <a:spcPts val="0"/>
              </a:spcBef>
              <a:spcAft>
                <a:spcPts val="0"/>
              </a:spcAft>
              <a:buNone/>
            </a:pPr>
            <a:endParaRPr lang="en-GB" sz="1800" dirty="0">
              <a:latin typeface="Arial" panose="020B0604020202020204" pitchFamily="34" charset="0"/>
              <a:cs typeface="Arial" panose="020B0604020202020204" pitchFamily="34" charset="0"/>
            </a:endParaRP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cxnSp>
        <p:nvCxnSpPr>
          <p:cNvPr id="16" name="Straight Arrow Connector 15">
            <a:extLst>
              <a:ext uri="{FF2B5EF4-FFF2-40B4-BE49-F238E27FC236}">
                <a16:creationId xmlns:a16="http://schemas.microsoft.com/office/drawing/2014/main" id="{5FDA7E8B-72E8-3017-A527-DEA2DB88607D}"/>
              </a:ext>
            </a:extLst>
          </p:cNvPr>
          <p:cNvCxnSpPr>
            <a:cxnSpLocks/>
          </p:cNvCxnSpPr>
          <p:nvPr/>
        </p:nvCxnSpPr>
        <p:spPr>
          <a:xfrm>
            <a:off x="7287910" y="4446216"/>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1758F5-654B-2B03-F909-E08D63B1B7D6}"/>
              </a:ext>
            </a:extLst>
          </p:cNvPr>
          <p:cNvCxnSpPr>
            <a:cxnSpLocks/>
          </p:cNvCxnSpPr>
          <p:nvPr/>
        </p:nvCxnSpPr>
        <p:spPr>
          <a:xfrm>
            <a:off x="9643653" y="4446216"/>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C1F44572-808D-C73B-83F9-BD874526054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dirty="0">
              <a:solidFill>
                <a:schemeClr val="bg1"/>
              </a:solidFill>
            </a:endParaRPr>
          </a:p>
        </p:txBody>
      </p:sp>
      <p:sp>
        <p:nvSpPr>
          <p:cNvPr id="22" name="Footer Placeholder 3">
            <a:extLst>
              <a:ext uri="{FF2B5EF4-FFF2-40B4-BE49-F238E27FC236}">
                <a16:creationId xmlns:a16="http://schemas.microsoft.com/office/drawing/2014/main" id="{BA7F6F28-7694-33A4-85C8-88CDC8049D99}"/>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23" name="Google Shape;109;g1ab5caaeddd_0_3">
            <a:extLst>
              <a:ext uri="{FF2B5EF4-FFF2-40B4-BE49-F238E27FC236}">
                <a16:creationId xmlns:a16="http://schemas.microsoft.com/office/drawing/2014/main" id="{4F78144F-BB77-8E89-BD5A-212914676116}"/>
              </a:ext>
            </a:extLst>
          </p:cNvPr>
          <p:cNvSpPr txBox="1"/>
          <p:nvPr/>
        </p:nvSpPr>
        <p:spPr>
          <a:xfrm>
            <a:off x="2253081" y="4250043"/>
            <a:ext cx="381482"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dirty="0">
                <a:latin typeface="Arial" panose="020B0604020202020204" pitchFamily="34" charset="0"/>
                <a:cs typeface="Arial" panose="020B0604020202020204" pitchFamily="34" charset="0"/>
              </a:rPr>
              <a:t>+</a:t>
            </a:r>
            <a:endParaRPr sz="300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56750E6D-A3D5-D66B-937C-E502B41CB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4646" y="5995778"/>
            <a:ext cx="994826" cy="961665"/>
          </a:xfrm>
          <a:prstGeom prst="rect">
            <a:avLst/>
          </a:prstGeom>
        </p:spPr>
      </p:pic>
    </p:spTree>
    <p:extLst>
      <p:ext uri="{BB962C8B-B14F-4D97-AF65-F5344CB8AC3E}">
        <p14:creationId xmlns:p14="http://schemas.microsoft.com/office/powerpoint/2010/main" val="372256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DBE4E047-9EAA-78D6-1D9F-B4F0EF03B133}"/>
              </a:ext>
            </a:extLst>
          </p:cNvPr>
          <p:cNvCxnSpPr>
            <a:cxnSpLocks/>
          </p:cNvCxnSpPr>
          <p:nvPr/>
        </p:nvCxnSpPr>
        <p:spPr>
          <a:xfrm rot="10800000">
            <a:off x="12873774"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54306A-C00C-4618-1694-0CD5CA1B6B50}"/>
              </a:ext>
            </a:extLst>
          </p:cNvPr>
          <p:cNvCxnSpPr>
            <a:cxnSpLocks/>
          </p:cNvCxnSpPr>
          <p:nvPr/>
        </p:nvCxnSpPr>
        <p:spPr>
          <a:xfrm rot="10800000">
            <a:off x="15202108"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A5BBC6-8948-E74A-7A5E-F24BDBBF97E5}"/>
              </a:ext>
            </a:extLst>
          </p:cNvPr>
          <p:cNvCxnSpPr>
            <a:cxnSpLocks/>
          </p:cNvCxnSpPr>
          <p:nvPr/>
        </p:nvCxnSpPr>
        <p:spPr>
          <a:xfrm rot="10800000">
            <a:off x="3493384"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B9214F-A638-BC71-F8CA-52E6DBBF0C43}"/>
              </a:ext>
            </a:extLst>
          </p:cNvPr>
          <p:cNvCxnSpPr>
            <a:cxnSpLocks/>
          </p:cNvCxnSpPr>
          <p:nvPr/>
        </p:nvCxnSpPr>
        <p:spPr>
          <a:xfrm rot="10800000">
            <a:off x="5838651"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F711872-5ECB-4729-ADE5-7384D8E2586A}"/>
              </a:ext>
            </a:extLst>
          </p:cNvPr>
          <p:cNvCxnSpPr>
            <a:cxnSpLocks/>
          </p:cNvCxnSpPr>
          <p:nvPr/>
        </p:nvCxnSpPr>
        <p:spPr>
          <a:xfrm rot="10800000">
            <a:off x="8201698"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595A996-8AFC-9E5C-1B5C-15A96FBBF6ED}"/>
              </a:ext>
            </a:extLst>
          </p:cNvPr>
          <p:cNvCxnSpPr>
            <a:cxnSpLocks/>
          </p:cNvCxnSpPr>
          <p:nvPr/>
        </p:nvCxnSpPr>
        <p:spPr>
          <a:xfrm rot="10800000">
            <a:off x="10532470"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E1FD83-0A69-4AF1-CFD5-4E0A37E1A6DC}"/>
              </a:ext>
            </a:extLst>
          </p:cNvPr>
          <p:cNvCxnSpPr>
            <a:cxnSpLocks/>
          </p:cNvCxnSpPr>
          <p:nvPr/>
        </p:nvCxnSpPr>
        <p:spPr>
          <a:xfrm rot="10800000">
            <a:off x="1145390"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5380CC3-807B-D62B-2081-6385EA0CAB63}"/>
              </a:ext>
            </a:extLst>
          </p:cNvPr>
          <p:cNvCxnSpPr>
            <a:cxnSpLocks/>
          </p:cNvCxnSpPr>
          <p:nvPr/>
        </p:nvCxnSpPr>
        <p:spPr>
          <a:xfrm rot="10800000">
            <a:off x="8184544" y="5005678"/>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9CEA736-D7F2-3763-065E-A34B011E7F68}"/>
              </a:ext>
            </a:extLst>
          </p:cNvPr>
          <p:cNvSpPr>
            <a:spLocks noGrp="1"/>
          </p:cNvSpPr>
          <p:nvPr>
            <p:ph type="title"/>
          </p:nvPr>
        </p:nvSpPr>
        <p:spPr/>
        <p:txBody>
          <a:bodyPr/>
          <a:lstStyle/>
          <a:p>
            <a:r>
              <a:rPr lang="en" dirty="0"/>
              <a:t>Innovations in composite materials</a:t>
            </a:r>
            <a:endParaRPr lang="en-US" dirty="0"/>
          </a:p>
        </p:txBody>
      </p:sp>
      <p:sp>
        <p:nvSpPr>
          <p:cNvPr id="3" name="Content Placeholder 11">
            <a:extLst>
              <a:ext uri="{FF2B5EF4-FFF2-40B4-BE49-F238E27FC236}">
                <a16:creationId xmlns:a16="http://schemas.microsoft.com/office/drawing/2014/main" id="{AE8CED7B-A82F-0555-AF51-C74568092172}"/>
              </a:ext>
            </a:extLst>
          </p:cNvPr>
          <p:cNvSpPr txBox="1">
            <a:spLocks/>
          </p:cNvSpPr>
          <p:nvPr/>
        </p:nvSpPr>
        <p:spPr>
          <a:xfrm>
            <a:off x="2224993" y="7081921"/>
            <a:ext cx="11413588" cy="1387033"/>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17500" algn="l" rtl="0">
              <a:lnSpc>
                <a:spcPct val="100000"/>
              </a:lnSpc>
              <a:spcBef>
                <a:spcPts val="0"/>
              </a:spcBef>
              <a:spcAft>
                <a:spcPts val="600"/>
              </a:spcAft>
              <a:buSzPct val="70000"/>
              <a:buFont typeface="Arial" panose="020B0604020202020204" pitchFamily="34" charset="0"/>
              <a:buChar char="•"/>
            </a:pPr>
            <a:r>
              <a:rPr lang="en-GB" sz="1800" dirty="0"/>
              <a:t>What key difference can you identify between historic and modern composite materials?</a:t>
            </a:r>
          </a:p>
          <a:p>
            <a:pPr marL="457200" lvl="0" indent="-317500" algn="l" rtl="0">
              <a:lnSpc>
                <a:spcPct val="100000"/>
              </a:lnSpc>
              <a:spcBef>
                <a:spcPts val="0"/>
              </a:spcBef>
              <a:spcAft>
                <a:spcPts val="600"/>
              </a:spcAft>
              <a:buSzPct val="70000"/>
              <a:buFont typeface="Arial" panose="020B0604020202020204" pitchFamily="34" charset="0"/>
              <a:buChar char="•"/>
            </a:pPr>
            <a:r>
              <a:rPr lang="en-GB" sz="1800" dirty="0"/>
              <a:t>What challenge might this difference present, and what is the urgent context in which this matters?</a:t>
            </a:r>
          </a:p>
        </p:txBody>
      </p:sp>
      <p:sp>
        <p:nvSpPr>
          <p:cNvPr id="5" name="Google Shape;128;g1ab5caaeddd_0_20">
            <a:extLst>
              <a:ext uri="{FF2B5EF4-FFF2-40B4-BE49-F238E27FC236}">
                <a16:creationId xmlns:a16="http://schemas.microsoft.com/office/drawing/2014/main" id="{0B1F143B-39E2-C1FB-CA12-224D442E6DC5}"/>
              </a:ext>
            </a:extLst>
          </p:cNvPr>
          <p:cNvSpPr txBox="1"/>
          <p:nvPr/>
        </p:nvSpPr>
        <p:spPr>
          <a:xfrm>
            <a:off x="212072" y="5953083"/>
            <a:ext cx="1837116"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Buildings</a:t>
            </a:r>
            <a:endParaRPr dirty="0">
              <a:latin typeface="Arial" panose="020B0604020202020204" pitchFamily="34" charset="0"/>
              <a:cs typeface="Arial" panose="020B0604020202020204" pitchFamily="34" charset="0"/>
            </a:endParaRPr>
          </a:p>
        </p:txBody>
      </p:sp>
      <p:sp>
        <p:nvSpPr>
          <p:cNvPr id="6" name="Google Shape;129;g1ab5caaeddd_0_20">
            <a:extLst>
              <a:ext uri="{FF2B5EF4-FFF2-40B4-BE49-F238E27FC236}">
                <a16:creationId xmlns:a16="http://schemas.microsoft.com/office/drawing/2014/main" id="{0EB0D559-9BF6-6A36-9FF9-3EF8EC8A5EB4}"/>
              </a:ext>
            </a:extLst>
          </p:cNvPr>
          <p:cNvSpPr txBox="1"/>
          <p:nvPr/>
        </p:nvSpPr>
        <p:spPr>
          <a:xfrm>
            <a:off x="2378316" y="5436862"/>
            <a:ext cx="2222224"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Buildings, furniture</a:t>
            </a:r>
            <a:endParaRPr dirty="0">
              <a:latin typeface="Arial" panose="020B0604020202020204" pitchFamily="34" charset="0"/>
              <a:cs typeface="Arial" panose="020B0604020202020204" pitchFamily="34" charset="0"/>
            </a:endParaRPr>
          </a:p>
        </p:txBody>
      </p:sp>
      <p:sp>
        <p:nvSpPr>
          <p:cNvPr id="7" name="Google Shape;130;g1ab5caaeddd_0_20">
            <a:extLst>
              <a:ext uri="{FF2B5EF4-FFF2-40B4-BE49-F238E27FC236}">
                <a16:creationId xmlns:a16="http://schemas.microsoft.com/office/drawing/2014/main" id="{90581009-CA7F-84E6-ACED-C0B5B26AACC6}"/>
              </a:ext>
            </a:extLst>
          </p:cNvPr>
          <p:cNvSpPr txBox="1"/>
          <p:nvPr/>
        </p:nvSpPr>
        <p:spPr>
          <a:xfrm>
            <a:off x="4927343" y="5996625"/>
            <a:ext cx="1837116"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Funeral art</a:t>
            </a:r>
            <a:endParaRPr dirty="0">
              <a:latin typeface="Arial" panose="020B0604020202020204" pitchFamily="34" charset="0"/>
              <a:cs typeface="Arial" panose="020B0604020202020204" pitchFamily="34" charset="0"/>
            </a:endParaRPr>
          </a:p>
        </p:txBody>
      </p:sp>
      <p:sp>
        <p:nvSpPr>
          <p:cNvPr id="8" name="Google Shape;131;g1ab5caaeddd_0_20">
            <a:extLst>
              <a:ext uri="{FF2B5EF4-FFF2-40B4-BE49-F238E27FC236}">
                <a16:creationId xmlns:a16="http://schemas.microsoft.com/office/drawing/2014/main" id="{9960D270-F761-A666-3212-9858001B1F66}"/>
              </a:ext>
            </a:extLst>
          </p:cNvPr>
          <p:cNvSpPr txBox="1"/>
          <p:nvPr/>
        </p:nvSpPr>
        <p:spPr>
          <a:xfrm>
            <a:off x="7245673" y="5964271"/>
            <a:ext cx="1837116"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Buildings</a:t>
            </a:r>
            <a:endParaRPr dirty="0">
              <a:latin typeface="Arial" panose="020B0604020202020204" pitchFamily="34" charset="0"/>
              <a:cs typeface="Arial" panose="020B0604020202020204" pitchFamily="34" charset="0"/>
            </a:endParaRPr>
          </a:p>
        </p:txBody>
      </p:sp>
      <p:sp>
        <p:nvSpPr>
          <p:cNvPr id="9" name="Google Shape;132;g1ab5caaeddd_0_20">
            <a:extLst>
              <a:ext uri="{FF2B5EF4-FFF2-40B4-BE49-F238E27FC236}">
                <a16:creationId xmlns:a16="http://schemas.microsoft.com/office/drawing/2014/main" id="{E458EA55-463E-3BDA-6526-D8C1034D372B}"/>
              </a:ext>
            </a:extLst>
          </p:cNvPr>
          <p:cNvSpPr txBox="1"/>
          <p:nvPr/>
        </p:nvSpPr>
        <p:spPr>
          <a:xfrm>
            <a:off x="9592525" y="5267841"/>
            <a:ext cx="1837116"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60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a:latin typeface="Arial" panose="020B0604020202020204" pitchFamily="34" charset="0"/>
                <a:cs typeface="Arial" panose="020B0604020202020204" pitchFamily="34" charset="0"/>
              </a:rPr>
              <a:t>Appliances</a:t>
            </a: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err="1">
                <a:latin typeface="Arial" panose="020B0604020202020204" pitchFamily="34" charset="0"/>
                <a:cs typeface="Arial" panose="020B0604020202020204" pitchFamily="34" charset="0"/>
              </a:rPr>
              <a:t>Mouldings</a:t>
            </a:r>
            <a:endParaRPr dirty="0">
              <a:latin typeface="Arial" panose="020B0604020202020204" pitchFamily="34" charset="0"/>
              <a:cs typeface="Arial" panose="020B0604020202020204" pitchFamily="34" charset="0"/>
            </a:endParaRPr>
          </a:p>
        </p:txBody>
      </p:sp>
      <p:sp>
        <p:nvSpPr>
          <p:cNvPr id="10" name="Google Shape;134;g1ab5caaeddd_0_20">
            <a:extLst>
              <a:ext uri="{FF2B5EF4-FFF2-40B4-BE49-F238E27FC236}">
                <a16:creationId xmlns:a16="http://schemas.microsoft.com/office/drawing/2014/main" id="{C557C72F-A430-AB46-50D8-A2E69E5EAA40}"/>
              </a:ext>
            </a:extLst>
          </p:cNvPr>
          <p:cNvSpPr txBox="1"/>
          <p:nvPr/>
        </p:nvSpPr>
        <p:spPr>
          <a:xfrm>
            <a:off x="11936301" y="5261065"/>
            <a:ext cx="1837116"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60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a:latin typeface="Arial" panose="020B0604020202020204" pitchFamily="34" charset="0"/>
                <a:cs typeface="Arial" panose="020B0604020202020204" pitchFamily="34" charset="0"/>
              </a:rPr>
              <a:t>Cars</a:t>
            </a: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a:latin typeface="Arial" panose="020B0604020202020204" pitchFamily="34" charset="0"/>
                <a:cs typeface="Arial" panose="020B0604020202020204" pitchFamily="34" charset="0"/>
              </a:rPr>
              <a:t>Boats</a:t>
            </a:r>
            <a:endParaRPr dirty="0">
              <a:latin typeface="Arial" panose="020B0604020202020204" pitchFamily="34" charset="0"/>
              <a:cs typeface="Arial" panose="020B0604020202020204" pitchFamily="34" charset="0"/>
            </a:endParaRPr>
          </a:p>
        </p:txBody>
      </p:sp>
      <p:sp>
        <p:nvSpPr>
          <p:cNvPr id="11" name="Google Shape;135;g1ab5caaeddd_0_20">
            <a:extLst>
              <a:ext uri="{FF2B5EF4-FFF2-40B4-BE49-F238E27FC236}">
                <a16:creationId xmlns:a16="http://schemas.microsoft.com/office/drawing/2014/main" id="{5850C581-4BBC-29F7-8640-B2657B383E5A}"/>
              </a:ext>
            </a:extLst>
          </p:cNvPr>
          <p:cNvSpPr txBox="1"/>
          <p:nvPr/>
        </p:nvSpPr>
        <p:spPr>
          <a:xfrm>
            <a:off x="14280077" y="5273898"/>
            <a:ext cx="1837116"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60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a:latin typeface="Arial" panose="020B0604020202020204" pitchFamily="34" charset="0"/>
                <a:cs typeface="Arial" panose="020B0604020202020204" pitchFamily="34" charset="0"/>
              </a:rPr>
              <a:t>Aerospace</a:t>
            </a: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err="1">
                <a:latin typeface="Arial" panose="020B0604020202020204" pitchFamily="34" charset="0"/>
                <a:cs typeface="Arial" panose="020B0604020202020204" pitchFamily="34" charset="0"/>
              </a:rPr>
              <a:t>Defence</a:t>
            </a:r>
            <a:endParaRPr dirty="0">
              <a:latin typeface="Arial" panose="020B0604020202020204" pitchFamily="34" charset="0"/>
              <a:cs typeface="Arial" panose="020B0604020202020204" pitchFamily="34" charset="0"/>
            </a:endParaRPr>
          </a:p>
        </p:txBody>
      </p:sp>
      <p:sp>
        <p:nvSpPr>
          <p:cNvPr id="12" name="Google Shape;122;g1ab5caaeddd_0_20">
            <a:extLst>
              <a:ext uri="{FF2B5EF4-FFF2-40B4-BE49-F238E27FC236}">
                <a16:creationId xmlns:a16="http://schemas.microsoft.com/office/drawing/2014/main" id="{B8774981-5E4E-15B9-E652-10D1403E7D74}"/>
              </a:ext>
            </a:extLst>
          </p:cNvPr>
          <p:cNvSpPr txBox="1"/>
          <p:nvPr/>
        </p:nvSpPr>
        <p:spPr>
          <a:xfrm>
            <a:off x="223621" y="2432443"/>
            <a:ext cx="1877146"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Prehistory</a:t>
            </a:r>
            <a:endParaRPr dirty="0">
              <a:latin typeface="Arial" panose="020B0604020202020204" pitchFamily="34" charset="0"/>
              <a:cs typeface="Arial" panose="020B0604020202020204" pitchFamily="34" charset="0"/>
            </a:endParaRPr>
          </a:p>
        </p:txBody>
      </p:sp>
      <p:sp>
        <p:nvSpPr>
          <p:cNvPr id="13" name="Google Shape;123;g1ab5caaeddd_0_20">
            <a:extLst>
              <a:ext uri="{FF2B5EF4-FFF2-40B4-BE49-F238E27FC236}">
                <a16:creationId xmlns:a16="http://schemas.microsoft.com/office/drawing/2014/main" id="{D1D994AD-26A1-E73C-A043-46CFA2799243}"/>
              </a:ext>
            </a:extLst>
          </p:cNvPr>
          <p:cNvSpPr txBox="1"/>
          <p:nvPr/>
        </p:nvSpPr>
        <p:spPr>
          <a:xfrm>
            <a:off x="2659672" y="2439522"/>
            <a:ext cx="1633219" cy="461635"/>
          </a:xfrm>
          <a:prstGeom prst="rect">
            <a:avLst/>
          </a:prstGeom>
          <a:noFill/>
          <a:ln w="28575">
            <a:noFill/>
          </a:ln>
        </p:spPr>
        <p:txBody>
          <a:bodyPr spcFirstLastPara="1" wrap="square" lIns="91425" tIns="91425" rIns="91425" bIns="91425" anchor="t" anchorCtr="0">
            <a:spAutoFit/>
          </a:bodyPr>
          <a:lstStyle/>
          <a:p>
            <a:pPr lvl="0" algn="ctr"/>
            <a:r>
              <a:rPr lang="en" dirty="0">
                <a:latin typeface="Arial" panose="020B0604020202020204" pitchFamily="34" charset="0"/>
                <a:cs typeface="Arial" panose="020B0604020202020204" pitchFamily="34" charset="0"/>
              </a:rPr>
              <a:t>3400 BC</a:t>
            </a:r>
            <a:endParaRPr dirty="0">
              <a:latin typeface="Arial" panose="020B0604020202020204" pitchFamily="34" charset="0"/>
              <a:cs typeface="Arial" panose="020B0604020202020204" pitchFamily="34" charset="0"/>
            </a:endParaRPr>
          </a:p>
        </p:txBody>
      </p:sp>
      <p:sp>
        <p:nvSpPr>
          <p:cNvPr id="14" name="Google Shape;124;g1ab5caaeddd_0_20">
            <a:extLst>
              <a:ext uri="{FF2B5EF4-FFF2-40B4-BE49-F238E27FC236}">
                <a16:creationId xmlns:a16="http://schemas.microsoft.com/office/drawing/2014/main" id="{4D89192D-9D01-9E63-9BC0-5E70789E309B}"/>
              </a:ext>
            </a:extLst>
          </p:cNvPr>
          <p:cNvSpPr txBox="1"/>
          <p:nvPr/>
        </p:nvSpPr>
        <p:spPr>
          <a:xfrm>
            <a:off x="4672957" y="2443602"/>
            <a:ext cx="2301148"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200 BC</a:t>
            </a:r>
            <a:endParaRPr dirty="0">
              <a:latin typeface="Arial" panose="020B0604020202020204" pitchFamily="34" charset="0"/>
              <a:cs typeface="Arial" panose="020B0604020202020204" pitchFamily="34" charset="0"/>
            </a:endParaRPr>
          </a:p>
        </p:txBody>
      </p:sp>
      <p:sp>
        <p:nvSpPr>
          <p:cNvPr id="15" name="Google Shape;125;g1ab5caaeddd_0_20">
            <a:extLst>
              <a:ext uri="{FF2B5EF4-FFF2-40B4-BE49-F238E27FC236}">
                <a16:creationId xmlns:a16="http://schemas.microsoft.com/office/drawing/2014/main" id="{445005B9-FD2C-EFD4-BF17-2D26DCD4F0A4}"/>
              </a:ext>
            </a:extLst>
          </p:cNvPr>
          <p:cNvSpPr txBox="1"/>
          <p:nvPr/>
        </p:nvSpPr>
        <p:spPr>
          <a:xfrm>
            <a:off x="7558346" y="2437469"/>
            <a:ext cx="1275869"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300 BC</a:t>
            </a:r>
            <a:endParaRPr dirty="0">
              <a:latin typeface="Arial" panose="020B0604020202020204" pitchFamily="34" charset="0"/>
              <a:cs typeface="Arial" panose="020B0604020202020204" pitchFamily="34" charset="0"/>
            </a:endParaRPr>
          </a:p>
        </p:txBody>
      </p:sp>
      <p:sp>
        <p:nvSpPr>
          <p:cNvPr id="16" name="Google Shape;126;g1ab5caaeddd_0_20">
            <a:extLst>
              <a:ext uri="{FF2B5EF4-FFF2-40B4-BE49-F238E27FC236}">
                <a16:creationId xmlns:a16="http://schemas.microsoft.com/office/drawing/2014/main" id="{D26AF172-BD05-D88E-2841-274A879DABA5}"/>
              </a:ext>
            </a:extLst>
          </p:cNvPr>
          <p:cNvSpPr txBox="1"/>
          <p:nvPr/>
        </p:nvSpPr>
        <p:spPr>
          <a:xfrm>
            <a:off x="9666845" y="2419074"/>
            <a:ext cx="1837116"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1930s</a:t>
            </a:r>
            <a:endParaRPr dirty="0">
              <a:latin typeface="Arial" panose="020B0604020202020204" pitchFamily="34" charset="0"/>
              <a:cs typeface="Arial" panose="020B0604020202020204" pitchFamily="34" charset="0"/>
            </a:endParaRPr>
          </a:p>
        </p:txBody>
      </p:sp>
      <p:sp>
        <p:nvSpPr>
          <p:cNvPr id="17" name="Google Shape;127;g1ab5caaeddd_0_20">
            <a:extLst>
              <a:ext uri="{FF2B5EF4-FFF2-40B4-BE49-F238E27FC236}">
                <a16:creationId xmlns:a16="http://schemas.microsoft.com/office/drawing/2014/main" id="{EF00C1BD-E9ED-8C32-1EFF-BBB24B47B3FC}"/>
              </a:ext>
            </a:extLst>
          </p:cNvPr>
          <p:cNvSpPr txBox="1"/>
          <p:nvPr/>
        </p:nvSpPr>
        <p:spPr>
          <a:xfrm>
            <a:off x="14474022" y="2432369"/>
            <a:ext cx="1471758"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1960s</a:t>
            </a:r>
            <a:endParaRPr dirty="0">
              <a:latin typeface="Arial" panose="020B0604020202020204" pitchFamily="34" charset="0"/>
              <a:cs typeface="Arial" panose="020B0604020202020204" pitchFamily="34" charset="0"/>
            </a:endParaRPr>
          </a:p>
        </p:txBody>
      </p:sp>
      <p:sp>
        <p:nvSpPr>
          <p:cNvPr id="18" name="Google Shape;133;g1ab5caaeddd_0_20">
            <a:extLst>
              <a:ext uri="{FF2B5EF4-FFF2-40B4-BE49-F238E27FC236}">
                <a16:creationId xmlns:a16="http://schemas.microsoft.com/office/drawing/2014/main" id="{E6531073-56D7-831F-75CD-05ACD00B7CD8}"/>
              </a:ext>
            </a:extLst>
          </p:cNvPr>
          <p:cNvSpPr txBox="1"/>
          <p:nvPr/>
        </p:nvSpPr>
        <p:spPr>
          <a:xfrm>
            <a:off x="11873268" y="2414729"/>
            <a:ext cx="1972124"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1950s</a:t>
            </a:r>
            <a:endParaRPr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A4DB72E3-AB8A-1CEA-E064-B28665692146}"/>
              </a:ext>
            </a:extLst>
          </p:cNvPr>
          <p:cNvCxnSpPr>
            <a:cxnSpLocks/>
          </p:cNvCxnSpPr>
          <p:nvPr/>
        </p:nvCxnSpPr>
        <p:spPr>
          <a:xfrm>
            <a:off x="957550" y="4401319"/>
            <a:ext cx="139484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ooter Placeholder 3">
            <a:extLst>
              <a:ext uri="{FF2B5EF4-FFF2-40B4-BE49-F238E27FC236}">
                <a16:creationId xmlns:a16="http://schemas.microsoft.com/office/drawing/2014/main" id="{0B263FE3-A44B-7328-AE2A-A6F99CE16BB7}"/>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cxnSp>
        <p:nvCxnSpPr>
          <p:cNvPr id="80" name="Straight Connector 79">
            <a:extLst>
              <a:ext uri="{FF2B5EF4-FFF2-40B4-BE49-F238E27FC236}">
                <a16:creationId xmlns:a16="http://schemas.microsoft.com/office/drawing/2014/main" id="{2617EA8E-56AC-BF3C-FC2F-0CA20A4FD1A7}"/>
              </a:ext>
            </a:extLst>
          </p:cNvPr>
          <p:cNvCxnSpPr>
            <a:cxnSpLocks/>
          </p:cNvCxnSpPr>
          <p:nvPr/>
        </p:nvCxnSpPr>
        <p:spPr>
          <a:xfrm rot="10800000">
            <a:off x="1107970" y="4967578"/>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DE9E927-8583-FC1D-D2AA-111F928167EE}"/>
              </a:ext>
            </a:extLst>
          </p:cNvPr>
          <p:cNvCxnSpPr>
            <a:cxnSpLocks/>
          </p:cNvCxnSpPr>
          <p:nvPr/>
        </p:nvCxnSpPr>
        <p:spPr>
          <a:xfrm rot="10800000">
            <a:off x="3466712" y="5005678"/>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Google Shape;129;g1ab5caaeddd_0_20">
            <a:extLst>
              <a:ext uri="{FF2B5EF4-FFF2-40B4-BE49-F238E27FC236}">
                <a16:creationId xmlns:a16="http://schemas.microsoft.com/office/drawing/2014/main" id="{56BA7FD1-049D-6DCE-FD72-8675BC01E35B}"/>
              </a:ext>
            </a:extLst>
          </p:cNvPr>
          <p:cNvSpPr txBox="1"/>
          <p:nvPr/>
        </p:nvSpPr>
        <p:spPr>
          <a:xfrm>
            <a:off x="2539759" y="4997933"/>
            <a:ext cx="2002767" cy="461635"/>
          </a:xfrm>
          <a:prstGeom prst="rect">
            <a:avLst/>
          </a:prstGeom>
          <a:solidFill>
            <a:srgbClr val="ECECE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Mesopotamia</a:t>
            </a:r>
          </a:p>
        </p:txBody>
      </p:sp>
      <p:cxnSp>
        <p:nvCxnSpPr>
          <p:cNvPr id="90" name="Straight Connector 89">
            <a:extLst>
              <a:ext uri="{FF2B5EF4-FFF2-40B4-BE49-F238E27FC236}">
                <a16:creationId xmlns:a16="http://schemas.microsoft.com/office/drawing/2014/main" id="{01602BC4-2DDB-55A0-951B-B109206BE7CC}"/>
              </a:ext>
            </a:extLst>
          </p:cNvPr>
          <p:cNvCxnSpPr>
            <a:cxnSpLocks/>
          </p:cNvCxnSpPr>
          <p:nvPr/>
        </p:nvCxnSpPr>
        <p:spPr>
          <a:xfrm rot="10800000">
            <a:off x="5849559" y="5005678"/>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Google Shape;129;g1ab5caaeddd_0_20">
            <a:extLst>
              <a:ext uri="{FF2B5EF4-FFF2-40B4-BE49-F238E27FC236}">
                <a16:creationId xmlns:a16="http://schemas.microsoft.com/office/drawing/2014/main" id="{CE33F89F-6F84-0919-AABB-24929246E919}"/>
              </a:ext>
            </a:extLst>
          </p:cNvPr>
          <p:cNvSpPr txBox="1"/>
          <p:nvPr/>
        </p:nvSpPr>
        <p:spPr>
          <a:xfrm>
            <a:off x="4830878" y="4997933"/>
            <a:ext cx="2002767" cy="461635"/>
          </a:xfrm>
          <a:prstGeom prst="rect">
            <a:avLst/>
          </a:prstGeom>
          <a:solidFill>
            <a:srgbClr val="ECECE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Egypt</a:t>
            </a:r>
          </a:p>
        </p:txBody>
      </p:sp>
      <p:sp>
        <p:nvSpPr>
          <p:cNvPr id="96" name="Google Shape;129;g1ab5caaeddd_0_20">
            <a:extLst>
              <a:ext uri="{FF2B5EF4-FFF2-40B4-BE49-F238E27FC236}">
                <a16:creationId xmlns:a16="http://schemas.microsoft.com/office/drawing/2014/main" id="{89FD2098-E2DC-7C4E-4DBB-FF88509DE614}"/>
              </a:ext>
            </a:extLst>
          </p:cNvPr>
          <p:cNvSpPr txBox="1"/>
          <p:nvPr/>
        </p:nvSpPr>
        <p:spPr>
          <a:xfrm>
            <a:off x="7198343" y="4988371"/>
            <a:ext cx="2002767" cy="461635"/>
          </a:xfrm>
          <a:prstGeom prst="rect">
            <a:avLst/>
          </a:prstGeom>
          <a:solidFill>
            <a:srgbClr val="ECECE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Romans</a:t>
            </a:r>
          </a:p>
        </p:txBody>
      </p:sp>
      <p:cxnSp>
        <p:nvCxnSpPr>
          <p:cNvPr id="127" name="Straight Connector 126">
            <a:extLst>
              <a:ext uri="{FF2B5EF4-FFF2-40B4-BE49-F238E27FC236}">
                <a16:creationId xmlns:a16="http://schemas.microsoft.com/office/drawing/2014/main" id="{3BED911D-403F-CD0C-18D3-532DC2017AE4}"/>
              </a:ext>
            </a:extLst>
          </p:cNvPr>
          <p:cNvCxnSpPr>
            <a:cxnSpLocks/>
          </p:cNvCxnSpPr>
          <p:nvPr/>
        </p:nvCxnSpPr>
        <p:spPr>
          <a:xfrm rot="10800000">
            <a:off x="10504881" y="4592971"/>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148737F-6DC0-EE5A-3746-78FDC48E48E4}"/>
              </a:ext>
            </a:extLst>
          </p:cNvPr>
          <p:cNvCxnSpPr>
            <a:cxnSpLocks/>
          </p:cNvCxnSpPr>
          <p:nvPr/>
        </p:nvCxnSpPr>
        <p:spPr>
          <a:xfrm rot="10800000">
            <a:off x="12856195" y="4592971"/>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D9364D4-B5EC-9BA4-9676-E75F81A5C628}"/>
              </a:ext>
            </a:extLst>
          </p:cNvPr>
          <p:cNvCxnSpPr>
            <a:cxnSpLocks/>
          </p:cNvCxnSpPr>
          <p:nvPr/>
        </p:nvCxnSpPr>
        <p:spPr>
          <a:xfrm rot="10800000">
            <a:off x="15223838" y="4592971"/>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AA454BD-2640-96D8-E56F-EAFF7124EAF0}"/>
              </a:ext>
            </a:extLst>
          </p:cNvPr>
          <p:cNvCxnSpPr>
            <a:cxnSpLocks/>
          </p:cNvCxnSpPr>
          <p:nvPr/>
        </p:nvCxnSpPr>
        <p:spPr>
          <a:xfrm flipH="1">
            <a:off x="435982"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6EB1D44-6F82-8B67-4FAA-8D3481C137B8}"/>
              </a:ext>
            </a:extLst>
          </p:cNvPr>
          <p:cNvCxnSpPr>
            <a:cxnSpLocks/>
          </p:cNvCxnSpPr>
          <p:nvPr/>
        </p:nvCxnSpPr>
        <p:spPr>
          <a:xfrm flipH="1">
            <a:off x="2745982"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BF4DCC2-0B74-E619-9DF1-83C064AD6BAD}"/>
              </a:ext>
            </a:extLst>
          </p:cNvPr>
          <p:cNvCxnSpPr>
            <a:cxnSpLocks/>
          </p:cNvCxnSpPr>
          <p:nvPr/>
        </p:nvCxnSpPr>
        <p:spPr>
          <a:xfrm flipH="1">
            <a:off x="5089132"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1EF59DD-6FD0-1769-C74A-C7C686B47E46}"/>
              </a:ext>
            </a:extLst>
          </p:cNvPr>
          <p:cNvCxnSpPr>
            <a:cxnSpLocks/>
          </p:cNvCxnSpPr>
          <p:nvPr/>
        </p:nvCxnSpPr>
        <p:spPr>
          <a:xfrm flipH="1">
            <a:off x="7483083"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5C73F7D-2BCE-4FE0-F985-4672B3DFFBE9}"/>
              </a:ext>
            </a:extLst>
          </p:cNvPr>
          <p:cNvCxnSpPr>
            <a:cxnSpLocks/>
          </p:cNvCxnSpPr>
          <p:nvPr/>
        </p:nvCxnSpPr>
        <p:spPr>
          <a:xfrm flipH="1">
            <a:off x="9818464"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8EAA53A-1046-01F3-031E-4F80DB07ED99}"/>
              </a:ext>
            </a:extLst>
          </p:cNvPr>
          <p:cNvCxnSpPr>
            <a:cxnSpLocks/>
          </p:cNvCxnSpPr>
          <p:nvPr/>
        </p:nvCxnSpPr>
        <p:spPr>
          <a:xfrm flipH="1">
            <a:off x="12143983"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49CB02D-7ACA-0E15-41ED-1FA0BA6B190C}"/>
              </a:ext>
            </a:extLst>
          </p:cNvPr>
          <p:cNvCxnSpPr>
            <a:cxnSpLocks/>
          </p:cNvCxnSpPr>
          <p:nvPr/>
        </p:nvCxnSpPr>
        <p:spPr>
          <a:xfrm flipH="1">
            <a:off x="14461732"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Slide Number Placeholder 5">
            <a:extLst>
              <a:ext uri="{FF2B5EF4-FFF2-40B4-BE49-F238E27FC236}">
                <a16:creationId xmlns:a16="http://schemas.microsoft.com/office/drawing/2014/main" id="{A14FCDD4-E0DC-DC4B-A297-3E35E742D83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pic>
        <p:nvPicPr>
          <p:cNvPr id="19" name="Graphic 18">
            <a:extLst>
              <a:ext uri="{FF2B5EF4-FFF2-40B4-BE49-F238E27FC236}">
                <a16:creationId xmlns:a16="http://schemas.microsoft.com/office/drawing/2014/main" id="{0689E01E-D52F-9CED-A6E5-F8FEC06613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36301" y="6513033"/>
            <a:ext cx="994826" cy="961665"/>
          </a:xfrm>
          <a:prstGeom prst="rect">
            <a:avLst/>
          </a:prstGeom>
        </p:spPr>
      </p:pic>
      <p:sp>
        <p:nvSpPr>
          <p:cNvPr id="23" name="Graphic 21">
            <a:extLst>
              <a:ext uri="{FF2B5EF4-FFF2-40B4-BE49-F238E27FC236}">
                <a16:creationId xmlns:a16="http://schemas.microsoft.com/office/drawing/2014/main" id="{BC437593-FA5C-B3A7-F999-FD2F6D074E12}"/>
              </a:ext>
            </a:extLst>
          </p:cNvPr>
          <p:cNvSpPr/>
          <p:nvPr/>
        </p:nvSpPr>
        <p:spPr>
          <a:xfrm>
            <a:off x="367336" y="3441755"/>
            <a:ext cx="1556108" cy="1506501"/>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pPr algn="ctr"/>
            <a:r>
              <a:rPr lang="en" b="1" dirty="0">
                <a:latin typeface="Arial" panose="020B0604020202020204" pitchFamily="34" charset="0"/>
                <a:cs typeface="Arial" panose="020B0604020202020204" pitchFamily="34" charset="0"/>
              </a:rPr>
              <a:t>Straw </a:t>
            </a:r>
            <a:br>
              <a:rPr lang="en" b="1" dirty="0">
                <a:latin typeface="Arial" panose="020B0604020202020204" pitchFamily="34" charset="0"/>
                <a:cs typeface="Arial" panose="020B0604020202020204" pitchFamily="34" charset="0"/>
              </a:rPr>
            </a:br>
            <a:r>
              <a:rPr lang="en" b="1" dirty="0">
                <a:latin typeface="Arial" panose="020B0604020202020204" pitchFamily="34" charset="0"/>
                <a:cs typeface="Arial" panose="020B0604020202020204" pitchFamily="34" charset="0"/>
              </a:rPr>
              <a:t>and mud</a:t>
            </a:r>
            <a:endParaRPr lang="en-US" b="1" dirty="0"/>
          </a:p>
        </p:txBody>
      </p:sp>
      <p:sp>
        <p:nvSpPr>
          <p:cNvPr id="24" name="Graphic 21">
            <a:extLst>
              <a:ext uri="{FF2B5EF4-FFF2-40B4-BE49-F238E27FC236}">
                <a16:creationId xmlns:a16="http://schemas.microsoft.com/office/drawing/2014/main" id="{D4FC2116-29C5-4BDA-BA17-F9265DBA24DF}"/>
              </a:ext>
            </a:extLst>
          </p:cNvPr>
          <p:cNvSpPr/>
          <p:nvPr/>
        </p:nvSpPr>
        <p:spPr>
          <a:xfrm>
            <a:off x="2727537" y="3468964"/>
            <a:ext cx="1529232" cy="1480482"/>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Layered wood</a:t>
            </a:r>
          </a:p>
        </p:txBody>
      </p:sp>
      <p:sp>
        <p:nvSpPr>
          <p:cNvPr id="25" name="Graphic 21">
            <a:extLst>
              <a:ext uri="{FF2B5EF4-FFF2-40B4-BE49-F238E27FC236}">
                <a16:creationId xmlns:a16="http://schemas.microsoft.com/office/drawing/2014/main" id="{12B946F0-7B95-9682-89C3-B37890FAC18B}"/>
              </a:ext>
            </a:extLst>
          </p:cNvPr>
          <p:cNvSpPr/>
          <p:nvPr/>
        </p:nvSpPr>
        <p:spPr>
          <a:xfrm>
            <a:off x="5060862" y="3458084"/>
            <a:ext cx="1551708" cy="1502242"/>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pPr marL="0" lvl="0" indent="0" algn="ctr" rtl="0">
              <a:lnSpc>
                <a:spcPts val="1760"/>
              </a:lnSpc>
              <a:spcBef>
                <a:spcPts val="0"/>
              </a:spcBef>
              <a:spcAft>
                <a:spcPts val="0"/>
              </a:spcAft>
              <a:buNone/>
            </a:pPr>
            <a:r>
              <a:rPr lang="en-GB" b="1" dirty="0">
                <a:latin typeface="Arial" panose="020B0604020202020204" pitchFamily="34" charset="0"/>
                <a:cs typeface="Arial" panose="020B0604020202020204" pitchFamily="34" charset="0"/>
              </a:rPr>
              <a:t>Plaster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and linen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or papyrus</a:t>
            </a:r>
          </a:p>
        </p:txBody>
      </p:sp>
      <p:sp>
        <p:nvSpPr>
          <p:cNvPr id="26" name="Graphic 21">
            <a:extLst>
              <a:ext uri="{FF2B5EF4-FFF2-40B4-BE49-F238E27FC236}">
                <a16:creationId xmlns:a16="http://schemas.microsoft.com/office/drawing/2014/main" id="{1084FC91-E241-AA61-8940-9F58DC809455}"/>
              </a:ext>
            </a:extLst>
          </p:cNvPr>
          <p:cNvSpPr/>
          <p:nvPr/>
        </p:nvSpPr>
        <p:spPr>
          <a:xfrm>
            <a:off x="7416663" y="3475438"/>
            <a:ext cx="1552942" cy="1503436"/>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Concrete</a:t>
            </a:r>
          </a:p>
        </p:txBody>
      </p:sp>
      <p:sp>
        <p:nvSpPr>
          <p:cNvPr id="27" name="Graphic 21">
            <a:extLst>
              <a:ext uri="{FF2B5EF4-FFF2-40B4-BE49-F238E27FC236}">
                <a16:creationId xmlns:a16="http://schemas.microsoft.com/office/drawing/2014/main" id="{85905CAB-3762-3AAB-3DED-7483F5CF2017}"/>
              </a:ext>
            </a:extLst>
          </p:cNvPr>
          <p:cNvSpPr/>
          <p:nvPr/>
        </p:nvSpPr>
        <p:spPr>
          <a:xfrm>
            <a:off x="9773698" y="3492454"/>
            <a:ext cx="1529128" cy="1480381"/>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lIns="90000" tIns="180000" rtlCol="0" anchor="ct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Fibreglass and Bakelite plastic</a:t>
            </a:r>
          </a:p>
        </p:txBody>
      </p:sp>
      <p:sp>
        <p:nvSpPr>
          <p:cNvPr id="28" name="Graphic 21">
            <a:extLst>
              <a:ext uri="{FF2B5EF4-FFF2-40B4-BE49-F238E27FC236}">
                <a16:creationId xmlns:a16="http://schemas.microsoft.com/office/drawing/2014/main" id="{FB8B255F-9A58-61B4-8FA7-9DD505FB10EF}"/>
              </a:ext>
            </a:extLst>
          </p:cNvPr>
          <p:cNvSpPr/>
          <p:nvPr/>
        </p:nvSpPr>
        <p:spPr>
          <a:xfrm>
            <a:off x="12106919" y="3538227"/>
            <a:ext cx="1529232" cy="1480482"/>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tIns="180000" rtlCol="0" anchor="ct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Glass-reinforced plastic (GRP)</a:t>
            </a:r>
          </a:p>
        </p:txBody>
      </p:sp>
      <p:sp>
        <p:nvSpPr>
          <p:cNvPr id="29" name="Graphic 21">
            <a:extLst>
              <a:ext uri="{FF2B5EF4-FFF2-40B4-BE49-F238E27FC236}">
                <a16:creationId xmlns:a16="http://schemas.microsoft.com/office/drawing/2014/main" id="{03AFE720-2B3C-16D5-6D06-550416CD3DD3}"/>
              </a:ext>
            </a:extLst>
          </p:cNvPr>
          <p:cNvSpPr/>
          <p:nvPr/>
        </p:nvSpPr>
        <p:spPr>
          <a:xfrm>
            <a:off x="14440246" y="3532935"/>
            <a:ext cx="1529232" cy="1480482"/>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Carbon fibre</a:t>
            </a:r>
          </a:p>
        </p:txBody>
      </p:sp>
      <p:sp>
        <p:nvSpPr>
          <p:cNvPr id="22" name="Oval 21">
            <a:extLst>
              <a:ext uri="{FF2B5EF4-FFF2-40B4-BE49-F238E27FC236}">
                <a16:creationId xmlns:a16="http://schemas.microsoft.com/office/drawing/2014/main" id="{162BFD0A-2E7B-9521-664D-DA4D056FEA16}"/>
              </a:ext>
            </a:extLst>
          </p:cNvPr>
          <p:cNvSpPr/>
          <p:nvPr/>
        </p:nvSpPr>
        <p:spPr>
          <a:xfrm rot="10800000">
            <a:off x="1042174" y="5756492"/>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0D21BDC3-066A-944A-A84B-BED99ECEA32C}"/>
              </a:ext>
            </a:extLst>
          </p:cNvPr>
          <p:cNvSpPr/>
          <p:nvPr/>
        </p:nvSpPr>
        <p:spPr>
          <a:xfrm rot="10800000">
            <a:off x="3408856" y="5776876"/>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C1E4FDDB-6E33-E6F1-52F4-4A53BFED874F}"/>
              </a:ext>
            </a:extLst>
          </p:cNvPr>
          <p:cNvSpPr/>
          <p:nvPr/>
        </p:nvSpPr>
        <p:spPr>
          <a:xfrm rot="10800000">
            <a:off x="5790907" y="5784560"/>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9ACE8F2-5E84-56AA-5974-256E79461FF3}"/>
              </a:ext>
            </a:extLst>
          </p:cNvPr>
          <p:cNvSpPr/>
          <p:nvPr/>
        </p:nvSpPr>
        <p:spPr>
          <a:xfrm rot="10800000">
            <a:off x="8126853" y="5784560"/>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32D4B4E0-4915-C575-55EB-E5C06AD463B7}"/>
              </a:ext>
            </a:extLst>
          </p:cNvPr>
          <p:cNvSpPr/>
          <p:nvPr/>
        </p:nvSpPr>
        <p:spPr>
          <a:xfrm rot="10800000">
            <a:off x="10450683" y="5399168"/>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27B7C7F7-0ABA-74BC-8F3A-B16C18AE9C46}"/>
              </a:ext>
            </a:extLst>
          </p:cNvPr>
          <p:cNvSpPr/>
          <p:nvPr/>
        </p:nvSpPr>
        <p:spPr>
          <a:xfrm rot="10800000">
            <a:off x="15176863" y="5412688"/>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45EA94C6-925B-992C-3DF5-94F89154DB88}"/>
              </a:ext>
            </a:extLst>
          </p:cNvPr>
          <p:cNvSpPr/>
          <p:nvPr/>
        </p:nvSpPr>
        <p:spPr>
          <a:xfrm rot="10800000">
            <a:off x="12801998" y="5422753"/>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55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18DD-A7EC-C87E-5A11-C45A6EB04D30}"/>
              </a:ext>
            </a:extLst>
          </p:cNvPr>
          <p:cNvSpPr>
            <a:spLocks noGrp="1"/>
          </p:cNvSpPr>
          <p:nvPr>
            <p:ph type="title"/>
          </p:nvPr>
        </p:nvSpPr>
        <p:spPr/>
        <p:txBody>
          <a:bodyPr/>
          <a:lstStyle/>
          <a:p>
            <a:r>
              <a:rPr lang="en" dirty="0"/>
              <a:t>Composite materials </a:t>
            </a:r>
            <a:br>
              <a:rPr lang="en" dirty="0"/>
            </a:br>
            <a:r>
              <a:rPr lang="en" dirty="0"/>
              <a:t>and sustainability</a:t>
            </a:r>
            <a:endParaRPr lang="en-US" dirty="0"/>
          </a:p>
        </p:txBody>
      </p:sp>
      <p:sp>
        <p:nvSpPr>
          <p:cNvPr id="3" name="Rectangle 2">
            <a:extLst>
              <a:ext uri="{FF2B5EF4-FFF2-40B4-BE49-F238E27FC236}">
                <a16:creationId xmlns:a16="http://schemas.microsoft.com/office/drawing/2014/main" id="{C2681692-72EE-DF69-F213-8A155AF79448}"/>
              </a:ext>
            </a:extLst>
          </p:cNvPr>
          <p:cNvSpPr/>
          <p:nvPr/>
        </p:nvSpPr>
        <p:spPr>
          <a:xfrm>
            <a:off x="411859" y="2811705"/>
            <a:ext cx="5647978" cy="2308324"/>
          </a:xfrm>
          <a:prstGeom prst="rect">
            <a:avLst/>
          </a:prstGeom>
        </p:spPr>
        <p:txBody>
          <a:bodyPr wrap="square">
            <a:spAutoFit/>
          </a:bodyPr>
          <a:lstStyle/>
          <a:p>
            <a:pPr marL="0" lvl="0" indent="0" algn="l" rtl="0">
              <a:spcBef>
                <a:spcPts val="0"/>
              </a:spcBef>
              <a:spcAft>
                <a:spcPts val="0"/>
              </a:spcAft>
              <a:buNone/>
            </a:pPr>
            <a:r>
              <a:rPr lang="en-GB" dirty="0">
                <a:solidFill>
                  <a:srgbClr val="000000"/>
                </a:solidFill>
                <a:latin typeface="Arial" panose="020B0604020202020204" pitchFamily="34" charset="0"/>
                <a:cs typeface="Arial" panose="020B0604020202020204" pitchFamily="34" charset="0"/>
              </a:rPr>
              <a:t>Composite materials create light, strong structures that make machines and vehicles more efficient, using less energy.</a:t>
            </a:r>
          </a:p>
          <a:p>
            <a:pPr marL="0" lvl="0" indent="0" algn="l" rtl="0">
              <a:spcBef>
                <a:spcPts val="0"/>
              </a:spcBef>
              <a:spcAft>
                <a:spcPts val="0"/>
              </a:spcAft>
              <a:buNone/>
            </a:pPr>
            <a:endParaRPr lang="en-GB"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solidFill>
                  <a:srgbClr val="000000"/>
                </a:solidFill>
                <a:latin typeface="Arial" panose="020B0604020202020204" pitchFamily="34" charset="0"/>
                <a:cs typeface="Arial" panose="020B0604020202020204" pitchFamily="34" charset="0"/>
              </a:rPr>
              <a:t>However, m</a:t>
            </a:r>
            <a:r>
              <a:rPr lang="en-GB" dirty="0">
                <a:solidFill>
                  <a:srgbClr val="000000"/>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0"/>
                  </a:ext>
                </a:extLst>
              </a:rPr>
              <a:t>ore than 95%</a:t>
            </a:r>
            <a:r>
              <a:rPr lang="en-GB" dirty="0">
                <a:solidFill>
                  <a:srgbClr val="000000"/>
                </a:solidFill>
                <a:latin typeface="Arial" panose="020B0604020202020204" pitchFamily="34" charset="0"/>
                <a:cs typeface="Arial" panose="020B0604020202020204" pitchFamily="34" charset="0"/>
              </a:rPr>
              <a:t> of modern composites use materials that are derived from crude oil or natural gas, and 85% are not recycled or reused at the end of their useful lives (National Composites Centre, 2020).</a:t>
            </a:r>
          </a:p>
        </p:txBody>
      </p:sp>
      <p:sp>
        <p:nvSpPr>
          <p:cNvPr id="4" name="Content Placeholder 11">
            <a:extLst>
              <a:ext uri="{FF2B5EF4-FFF2-40B4-BE49-F238E27FC236}">
                <a16:creationId xmlns:a16="http://schemas.microsoft.com/office/drawing/2014/main" id="{023172A8-4A9F-1562-30A7-27AA98DB1F42}"/>
              </a:ext>
            </a:extLst>
          </p:cNvPr>
          <p:cNvSpPr txBox="1">
            <a:spLocks/>
          </p:cNvSpPr>
          <p:nvPr/>
        </p:nvSpPr>
        <p:spPr>
          <a:xfrm>
            <a:off x="535606" y="6038634"/>
            <a:ext cx="6392135" cy="1168078"/>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spcBef>
                <a:spcPts val="0"/>
              </a:spcBef>
              <a:spcAft>
                <a:spcPts val="0"/>
              </a:spcAft>
              <a:buSzPts val="1400"/>
            </a:pPr>
            <a:r>
              <a:rPr lang="en-GB" sz="1800" dirty="0">
                <a:latin typeface="Arial"/>
                <a:cs typeface="Arial"/>
              </a:rPr>
              <a:t>Discuss some reasons why modern </a:t>
            </a:r>
            <a:br>
              <a:rPr lang="en-GB" sz="1800" dirty="0">
                <a:latin typeface="Arial"/>
                <a:cs typeface="Arial"/>
              </a:rPr>
            </a:br>
            <a:r>
              <a:rPr lang="en-GB" sz="1800" dirty="0">
                <a:latin typeface="Arial"/>
                <a:cs typeface="Arial"/>
              </a:rPr>
              <a:t>composite materials are not sustainable.</a:t>
            </a:r>
          </a:p>
        </p:txBody>
      </p:sp>
      <p:sp>
        <p:nvSpPr>
          <p:cNvPr id="11" name="Footer Placeholder 3">
            <a:extLst>
              <a:ext uri="{FF2B5EF4-FFF2-40B4-BE49-F238E27FC236}">
                <a16:creationId xmlns:a16="http://schemas.microsoft.com/office/drawing/2014/main" id="{1F9479F6-F637-8A03-38CE-7B10C75C802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12" name="Slide Number Placeholder 5">
            <a:extLst>
              <a:ext uri="{FF2B5EF4-FFF2-40B4-BE49-F238E27FC236}">
                <a16:creationId xmlns:a16="http://schemas.microsoft.com/office/drawing/2014/main" id="{76B33F93-73F0-ECEB-7193-FAFD9D51A43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pic>
        <p:nvPicPr>
          <p:cNvPr id="6" name="Graphic 5">
            <a:extLst>
              <a:ext uri="{FF2B5EF4-FFF2-40B4-BE49-F238E27FC236}">
                <a16:creationId xmlns:a16="http://schemas.microsoft.com/office/drawing/2014/main" id="{DC014190-1DDB-0534-91A1-4C1043EF70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2424" y="5442121"/>
            <a:ext cx="994826" cy="961665"/>
          </a:xfrm>
          <a:prstGeom prst="rect">
            <a:avLst/>
          </a:prstGeom>
        </p:spPr>
      </p:pic>
      <p:sp>
        <p:nvSpPr>
          <p:cNvPr id="5" name="Google Shape;539;p3">
            <a:extLst>
              <a:ext uri="{FF2B5EF4-FFF2-40B4-BE49-F238E27FC236}">
                <a16:creationId xmlns:a16="http://schemas.microsoft.com/office/drawing/2014/main" id="{B8523A5C-F39A-B6CA-600E-7F98E05D69C8}"/>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58979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C8989-A9E4-B63B-5DE7-F87003E14DCA}"/>
              </a:ext>
            </a:extLst>
          </p:cNvPr>
          <p:cNvSpPr>
            <a:spLocks noGrp="1"/>
          </p:cNvSpPr>
          <p:nvPr>
            <p:ph type="title"/>
          </p:nvPr>
        </p:nvSpPr>
        <p:spPr/>
        <p:txBody>
          <a:bodyPr/>
          <a:lstStyle/>
          <a:p>
            <a:r>
              <a:rPr lang="en" dirty="0"/>
              <a:t>Sustainable modern composites</a:t>
            </a:r>
            <a:endParaRPr lang="en-US" dirty="0"/>
          </a:p>
        </p:txBody>
      </p:sp>
      <p:sp>
        <p:nvSpPr>
          <p:cNvPr id="4" name="Rectangle 3">
            <a:extLst>
              <a:ext uri="{FF2B5EF4-FFF2-40B4-BE49-F238E27FC236}">
                <a16:creationId xmlns:a16="http://schemas.microsoft.com/office/drawing/2014/main" id="{7A75F82E-8BBB-E1C2-2869-B3C0459DFAED}"/>
              </a:ext>
            </a:extLst>
          </p:cNvPr>
          <p:cNvSpPr/>
          <p:nvPr/>
        </p:nvSpPr>
        <p:spPr>
          <a:xfrm>
            <a:off x="411858" y="2305771"/>
            <a:ext cx="11608346" cy="400110"/>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300"/>
              <a:buFont typeface="Arial"/>
              <a:buNone/>
            </a:pPr>
            <a:r>
              <a:rPr lang="en-GB" sz="2000" b="0" i="0" u="none" strike="noStrike" cap="none" dirty="0">
                <a:solidFill>
                  <a:srgbClr val="000000"/>
                </a:solidFill>
                <a:latin typeface="Arial"/>
                <a:ea typeface="Arial"/>
                <a:cs typeface="Arial"/>
                <a:sym typeface="Arial"/>
              </a:rPr>
              <a:t>New forms of composite material can replace existing materials or create new opportunities.</a:t>
            </a:r>
          </a:p>
        </p:txBody>
      </p:sp>
      <p:sp>
        <p:nvSpPr>
          <p:cNvPr id="5" name="Content Placeholder 11">
            <a:extLst>
              <a:ext uri="{FF2B5EF4-FFF2-40B4-BE49-F238E27FC236}">
                <a16:creationId xmlns:a16="http://schemas.microsoft.com/office/drawing/2014/main" id="{436E1036-84A4-9313-56FE-AB45E413698A}"/>
              </a:ext>
            </a:extLst>
          </p:cNvPr>
          <p:cNvSpPr txBox="1">
            <a:spLocks/>
          </p:cNvSpPr>
          <p:nvPr/>
        </p:nvSpPr>
        <p:spPr>
          <a:xfrm>
            <a:off x="12205773" y="2315521"/>
            <a:ext cx="3597517" cy="5394351"/>
          </a:xfrm>
          <a:prstGeom prst="rect">
            <a:avLst/>
          </a:prstGeom>
          <a:ln w="28575">
            <a:gradFill flip="none" rotWithShape="1">
              <a:gsLst>
                <a:gs pos="21000">
                  <a:srgbClr val="FF7500"/>
                </a:gs>
                <a:gs pos="98000">
                  <a:srgbClr val="D91C5C"/>
                </a:gs>
              </a:gsLst>
              <a:lin ang="18900000" scaled="1"/>
              <a:tileRect/>
            </a:gradFill>
          </a:ln>
        </p:spPr>
        <p:txBody>
          <a:bodyPr vert="horz" lIns="180000" tIns="612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298450" algn="l" rtl="0">
              <a:lnSpc>
                <a:spcPct val="100000"/>
              </a:lnSpc>
              <a:spcBef>
                <a:spcPts val="0"/>
              </a:spcBef>
              <a:spcAft>
                <a:spcPts val="0"/>
              </a:spcAft>
              <a:buClr>
                <a:srgbClr val="000000"/>
              </a:buClr>
              <a:buSzPct val="70000"/>
              <a:buFont typeface="Arial" panose="020B0604020202020204" pitchFamily="34" charset="0"/>
              <a:buChar char="•"/>
            </a:pPr>
            <a:r>
              <a:rPr lang="en-GB" sz="1800" dirty="0"/>
              <a:t>Why are these materials more sustainable alternatives to oil-derived composite components?</a:t>
            </a:r>
          </a:p>
          <a:p>
            <a:pPr marL="158750" marR="0" lvl="0" algn="l" rtl="0">
              <a:lnSpc>
                <a:spcPct val="100000"/>
              </a:lnSpc>
              <a:spcBef>
                <a:spcPts val="0"/>
              </a:spcBef>
              <a:spcAft>
                <a:spcPts val="0"/>
              </a:spcAft>
              <a:buClr>
                <a:srgbClr val="000000"/>
              </a:buClr>
              <a:buSzPct val="70000"/>
            </a:pPr>
            <a:endParaRPr lang="en-GB" sz="1800" dirty="0"/>
          </a:p>
          <a:p>
            <a:pPr marL="457200" marR="0" lvl="0" indent="-29845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What other engineering applications can you think of for </a:t>
            </a:r>
            <a:r>
              <a:rPr lang="en-GB" sz="1800" dirty="0"/>
              <a:t>cellulose </a:t>
            </a:r>
            <a:r>
              <a:rPr lang="en-GB" sz="1800" dirty="0" err="1"/>
              <a:t>nanofibres</a:t>
            </a:r>
            <a:r>
              <a:rPr lang="en-GB" sz="1800" dirty="0"/>
              <a:t> or mycelium fibre</a:t>
            </a:r>
            <a:r>
              <a:rPr lang="en-GB" sz="1800" b="0" i="0" u="none" strike="noStrike" cap="none" dirty="0">
                <a:solidFill>
                  <a:srgbClr val="000000"/>
                </a:solidFill>
                <a:latin typeface="Arial"/>
                <a:ea typeface="Arial"/>
                <a:cs typeface="Arial"/>
                <a:sym typeface="Arial"/>
              </a:rPr>
              <a:t>, based on </a:t>
            </a:r>
            <a:r>
              <a:rPr lang="en-GB" sz="1800" dirty="0"/>
              <a:t>their</a:t>
            </a:r>
            <a:r>
              <a:rPr lang="en-GB" sz="1800" b="0" i="0" u="none" strike="noStrike" cap="none" dirty="0">
                <a:solidFill>
                  <a:srgbClr val="000000"/>
                </a:solidFill>
                <a:latin typeface="Arial"/>
                <a:ea typeface="Arial"/>
                <a:cs typeface="Arial"/>
                <a:sym typeface="Arial"/>
              </a:rPr>
              <a:t> properties?</a:t>
            </a:r>
            <a:br>
              <a:rPr lang="en-GB" sz="1800" b="0" i="0" u="none" strike="noStrike" cap="none" dirty="0">
                <a:solidFill>
                  <a:srgbClr val="000000"/>
                </a:solidFill>
                <a:latin typeface="Arial"/>
                <a:ea typeface="Arial"/>
                <a:cs typeface="Arial"/>
                <a:sym typeface="Arial"/>
              </a:rPr>
            </a:br>
            <a:endParaRPr lang="en-GB" sz="18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ct val="70000"/>
              <a:buFont typeface="Arial" panose="020B0604020202020204" pitchFamily="34" charset="0"/>
              <a:buChar char="•"/>
            </a:pPr>
            <a:r>
              <a:rPr lang="en-GB" sz="1800" dirty="0">
                <a:solidFill>
                  <a:srgbClr val="000000"/>
                </a:solidFill>
                <a:latin typeface="Arial"/>
                <a:ea typeface="Arial"/>
                <a:cs typeface="Arial"/>
                <a:sym typeface="Arial"/>
              </a:rPr>
              <a:t>Where else might recyclable or bioplastic resins find an application?</a:t>
            </a:r>
            <a:endParaRPr lang="en-GB" sz="1800" b="0" i="0" u="none" strike="noStrike" cap="none" dirty="0">
              <a:solidFill>
                <a:srgbClr val="000000"/>
              </a:solidFill>
              <a:latin typeface="Arial"/>
              <a:ea typeface="Arial"/>
              <a:cs typeface="Arial"/>
              <a:sym typeface="Arial"/>
            </a:endParaRPr>
          </a:p>
        </p:txBody>
      </p:sp>
      <p:sp>
        <p:nvSpPr>
          <p:cNvPr id="11" name="Content Placeholder 11">
            <a:extLst>
              <a:ext uri="{FF2B5EF4-FFF2-40B4-BE49-F238E27FC236}">
                <a16:creationId xmlns:a16="http://schemas.microsoft.com/office/drawing/2014/main" id="{EF79D90A-A712-7EDE-0920-01190E8095E8}"/>
              </a:ext>
            </a:extLst>
          </p:cNvPr>
          <p:cNvSpPr txBox="1">
            <a:spLocks/>
          </p:cNvSpPr>
          <p:nvPr/>
        </p:nvSpPr>
        <p:spPr>
          <a:xfrm>
            <a:off x="492193" y="3296215"/>
            <a:ext cx="5535439" cy="2882087"/>
          </a:xfrm>
          <a:prstGeom prst="rect">
            <a:avLst/>
          </a:prstGeom>
          <a:ln w="28575">
            <a:gradFill flip="none" rotWithShape="1">
              <a:gsLst>
                <a:gs pos="15000">
                  <a:srgbClr val="FF7500"/>
                </a:gs>
                <a:gs pos="100000">
                  <a:srgbClr val="D91C5C"/>
                </a:gs>
              </a:gsLst>
              <a:lin ang="18900000" scaled="1"/>
              <a:tileRect/>
            </a:gradFill>
          </a:ln>
        </p:spPr>
        <p:txBody>
          <a:bodyPr vert="horz" lIns="180000" tIns="180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1200"/>
              </a:spcAft>
              <a:buClr>
                <a:srgbClr val="000000"/>
              </a:buClr>
              <a:buSzPts val="1200"/>
              <a:buFont typeface="Arial"/>
              <a:buNone/>
            </a:pPr>
            <a:r>
              <a:rPr lang="en-GB" sz="1700" b="1" i="0" u="none" strike="noStrike" cap="none" dirty="0">
                <a:solidFill>
                  <a:srgbClr val="000000"/>
                </a:solidFill>
                <a:latin typeface="Arial" panose="020B0604020202020204" pitchFamily="34" charset="0"/>
                <a:ea typeface="Arial"/>
                <a:cs typeface="Arial" panose="020B0604020202020204" pitchFamily="34" charset="0"/>
                <a:sym typeface="Arial"/>
              </a:rPr>
              <a:t>Cellulose </a:t>
            </a:r>
            <a:r>
              <a:rPr lang="en-GB" sz="1700" b="1" i="0" u="none" strike="noStrike" cap="none" dirty="0" err="1">
                <a:solidFill>
                  <a:srgbClr val="000000"/>
                </a:solidFill>
                <a:latin typeface="Arial" panose="020B0604020202020204" pitchFamily="34" charset="0"/>
                <a:ea typeface="Arial"/>
                <a:cs typeface="Arial" panose="020B0604020202020204" pitchFamily="34" charset="0"/>
                <a:sym typeface="Arial"/>
              </a:rPr>
              <a:t>nanofibres</a:t>
            </a:r>
            <a:r>
              <a:rPr lang="en-GB" sz="1700" b="1" dirty="0">
                <a:latin typeface="Arial" panose="020B0604020202020204" pitchFamily="34" charset="0"/>
                <a:cs typeface="Arial" panose="020B0604020202020204" pitchFamily="34" charset="0"/>
              </a:rPr>
              <a:t> </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a:ea typeface="Arial"/>
                <a:cs typeface="Arial"/>
                <a:sym typeface="Arial"/>
              </a:rPr>
              <a:t>Natural plant cellulose is broken </a:t>
            </a:r>
            <a:br>
              <a:rPr lang="en-GB" sz="1700" b="0" i="0" u="none" strike="noStrike" cap="none" dirty="0">
                <a:latin typeface="Arial" panose="020B0604020202020204" pitchFamily="34" charset="0"/>
                <a:ea typeface="Arial"/>
                <a:cs typeface="Arial" panose="020B0604020202020204" pitchFamily="34" charset="0"/>
              </a:rPr>
            </a:br>
            <a:r>
              <a:rPr lang="en-GB" sz="1700" b="0" i="0" u="none" strike="noStrike" cap="none" dirty="0">
                <a:solidFill>
                  <a:srgbClr val="000000"/>
                </a:solidFill>
                <a:latin typeface="Arial"/>
                <a:ea typeface="Arial"/>
                <a:cs typeface="Arial"/>
                <a:sym typeface="Arial"/>
              </a:rPr>
              <a:t>down and ‘</a:t>
            </a:r>
            <a:r>
              <a:rPr lang="en-GB" sz="1700" dirty="0">
                <a:solidFill>
                  <a:srgbClr val="000000"/>
                </a:solidFill>
                <a:latin typeface="Arial"/>
                <a:ea typeface="Arial"/>
                <a:cs typeface="Arial"/>
                <a:sym typeface="Arial"/>
              </a:rPr>
              <a:t>unravelled</a:t>
            </a:r>
            <a:r>
              <a:rPr lang="en-GB" sz="1700" b="0" i="0" u="none" strike="noStrike" cap="none" dirty="0">
                <a:solidFill>
                  <a:srgbClr val="000000"/>
                </a:solidFill>
                <a:latin typeface="Arial"/>
                <a:ea typeface="Arial"/>
                <a:cs typeface="Arial"/>
                <a:sym typeface="Arial"/>
              </a:rPr>
              <a:t>’ into tiny </a:t>
            </a:r>
            <a:r>
              <a:rPr lang="en-GB" sz="1700" b="0" i="0" u="none" strike="noStrike" cap="none" dirty="0" err="1">
                <a:solidFill>
                  <a:srgbClr val="000000"/>
                </a:solidFill>
                <a:latin typeface="Arial"/>
                <a:ea typeface="Arial"/>
                <a:cs typeface="Arial"/>
                <a:sym typeface="Arial"/>
              </a:rPr>
              <a:t>nanofibres</a:t>
            </a:r>
            <a:endParaRPr lang="en-GB" sz="17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One fifth of the weight of steel, but five times as strong</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Mix with plastics to make new composite materials</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Extremely fine filter material</a:t>
            </a:r>
          </a:p>
        </p:txBody>
      </p:sp>
      <p:sp>
        <p:nvSpPr>
          <p:cNvPr id="12" name="Content Placeholder 11">
            <a:extLst>
              <a:ext uri="{FF2B5EF4-FFF2-40B4-BE49-F238E27FC236}">
                <a16:creationId xmlns:a16="http://schemas.microsoft.com/office/drawing/2014/main" id="{8342B56D-55FE-9FA3-EA84-C3D59C8B2FB7}"/>
              </a:ext>
            </a:extLst>
          </p:cNvPr>
          <p:cNvSpPr txBox="1">
            <a:spLocks/>
          </p:cNvSpPr>
          <p:nvPr/>
        </p:nvSpPr>
        <p:spPr>
          <a:xfrm>
            <a:off x="6309161" y="3296215"/>
            <a:ext cx="5535438" cy="2882087"/>
          </a:xfrm>
          <a:prstGeom prst="rect">
            <a:avLst/>
          </a:prstGeom>
          <a:ln w="28575">
            <a:gradFill flip="none" rotWithShape="1">
              <a:gsLst>
                <a:gs pos="15000">
                  <a:srgbClr val="FF7500"/>
                </a:gs>
                <a:gs pos="100000">
                  <a:srgbClr val="D91C5C"/>
                </a:gs>
              </a:gsLst>
              <a:lin ang="18900000" scaled="1"/>
              <a:tileRect/>
            </a:gradFill>
          </a:ln>
        </p:spPr>
        <p:txBody>
          <a:bodyPr vert="horz" lIns="180000" tIns="180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1200"/>
              </a:spcAft>
              <a:buClr>
                <a:srgbClr val="000000"/>
              </a:buClr>
              <a:buSzPts val="1200"/>
              <a:buFont typeface="Arial"/>
              <a:buNone/>
            </a:pPr>
            <a:r>
              <a:rPr lang="en-GB" sz="1700" b="1" i="0" u="none" strike="noStrike" cap="none" dirty="0">
                <a:solidFill>
                  <a:srgbClr val="000000"/>
                </a:solidFill>
                <a:latin typeface="Arial" panose="020B0604020202020204" pitchFamily="34" charset="0"/>
                <a:ea typeface="Arial"/>
                <a:cs typeface="Arial" panose="020B0604020202020204" pitchFamily="34" charset="0"/>
                <a:sym typeface="Arial"/>
              </a:rPr>
              <a:t>Mycelium fibres</a:t>
            </a:r>
            <a:endPar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Made by growing special types </a:t>
            </a:r>
            <a:b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b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of fungus</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Use moulds to grow into shapes</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Good insulation properties</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Biodegradable</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Spin into fibres and fabrics</a:t>
            </a:r>
            <a:b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br>
            <a:b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br>
            <a:endPar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3" name="Content Placeholder 11">
            <a:extLst>
              <a:ext uri="{FF2B5EF4-FFF2-40B4-BE49-F238E27FC236}">
                <a16:creationId xmlns:a16="http://schemas.microsoft.com/office/drawing/2014/main" id="{98B7110C-9B25-E30D-958D-2322858A6334}"/>
              </a:ext>
            </a:extLst>
          </p:cNvPr>
          <p:cNvSpPr txBox="1">
            <a:spLocks/>
          </p:cNvSpPr>
          <p:nvPr/>
        </p:nvSpPr>
        <p:spPr>
          <a:xfrm>
            <a:off x="492194" y="6557864"/>
            <a:ext cx="5535438" cy="1259972"/>
          </a:xfrm>
          <a:prstGeom prst="rect">
            <a:avLst/>
          </a:prstGeom>
          <a:ln w="28575">
            <a:gradFill flip="none" rotWithShape="1">
              <a:gsLst>
                <a:gs pos="15000">
                  <a:srgbClr val="FF7500"/>
                </a:gs>
                <a:gs pos="100000">
                  <a:srgbClr val="D91C5C"/>
                </a:gs>
              </a:gsLst>
              <a:lin ang="18900000" scaled="1"/>
              <a:tileRect/>
            </a:gradFill>
          </a:ln>
        </p:spPr>
        <p:txBody>
          <a:bodyPr vert="horz" lIns="180000" tIns="180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1200"/>
              </a:spcAft>
              <a:buNone/>
            </a:pPr>
            <a:r>
              <a:rPr lang="en-GB" sz="1700" b="1" dirty="0">
                <a:latin typeface="Arial" panose="020B0604020202020204" pitchFamily="34" charset="0"/>
                <a:cs typeface="Arial" panose="020B0604020202020204" pitchFamily="34" charset="0"/>
              </a:rPr>
              <a:t>Recyclable plastic resins</a:t>
            </a:r>
            <a:endParaRPr lang="en-GB" sz="1700" b="1" dirty="0"/>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Resins made from polymers that can be recycled</a:t>
            </a:r>
          </a:p>
        </p:txBody>
      </p:sp>
      <p:sp>
        <p:nvSpPr>
          <p:cNvPr id="14" name="Content Placeholder 11">
            <a:extLst>
              <a:ext uri="{FF2B5EF4-FFF2-40B4-BE49-F238E27FC236}">
                <a16:creationId xmlns:a16="http://schemas.microsoft.com/office/drawing/2014/main" id="{3B70FA3A-87FA-EA18-A1EE-BF9AC6514E23}"/>
              </a:ext>
            </a:extLst>
          </p:cNvPr>
          <p:cNvSpPr txBox="1">
            <a:spLocks/>
          </p:cNvSpPr>
          <p:nvPr/>
        </p:nvSpPr>
        <p:spPr>
          <a:xfrm>
            <a:off x="6309161" y="6557864"/>
            <a:ext cx="5535438" cy="1259972"/>
          </a:xfrm>
          <a:prstGeom prst="rect">
            <a:avLst/>
          </a:prstGeom>
          <a:ln w="28575">
            <a:gradFill flip="none" rotWithShape="1">
              <a:gsLst>
                <a:gs pos="15000">
                  <a:srgbClr val="FF7500"/>
                </a:gs>
                <a:gs pos="100000">
                  <a:srgbClr val="D91C5C"/>
                </a:gs>
              </a:gsLst>
              <a:lin ang="18900000" scaled="1"/>
              <a:tileRect/>
            </a:gradFill>
          </a:ln>
        </p:spPr>
        <p:txBody>
          <a:bodyPr vert="horz" lIns="180000" tIns="180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1200"/>
              </a:spcAft>
              <a:buNone/>
            </a:pPr>
            <a:r>
              <a:rPr lang="en-GB" sz="1700" b="1" dirty="0">
                <a:latin typeface="Arial" panose="020B0604020202020204" pitchFamily="34" charset="0"/>
                <a:cs typeface="Arial" panose="020B0604020202020204" pitchFamily="34" charset="0"/>
              </a:rPr>
              <a:t>Bioplastic resins</a:t>
            </a:r>
          </a:p>
          <a:p>
            <a:pPr marL="0" lvl="0" indent="0" algn="l" rtl="0">
              <a:spcBef>
                <a:spcPts val="0"/>
              </a:spcBef>
              <a:spcAft>
                <a:spcPts val="600"/>
              </a:spcAft>
              <a:buNone/>
            </a:pPr>
            <a:r>
              <a:rPr lang="en-GB" sz="1700" dirty="0">
                <a:latin typeface="Arial" panose="020B0604020202020204" pitchFamily="34" charset="0"/>
                <a:cs typeface="Arial" panose="020B0604020202020204" pitchFamily="34" charset="0"/>
              </a:rPr>
              <a:t>Resins made from polymers sourced from natural </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raw materials</a:t>
            </a:r>
          </a:p>
        </p:txBody>
      </p:sp>
      <p:sp>
        <p:nvSpPr>
          <p:cNvPr id="17" name="Graphic 24">
            <a:extLst>
              <a:ext uri="{FF2B5EF4-FFF2-40B4-BE49-F238E27FC236}">
                <a16:creationId xmlns:a16="http://schemas.microsoft.com/office/drawing/2014/main" id="{9AC21103-FA31-BE5B-5997-C702B1ED1934}"/>
              </a:ext>
            </a:extLst>
          </p:cNvPr>
          <p:cNvSpPr/>
          <p:nvPr/>
        </p:nvSpPr>
        <p:spPr>
          <a:xfrm>
            <a:off x="4461219" y="2825759"/>
            <a:ext cx="1106784" cy="107150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3" cstate="email">
              <a:extLst>
                <a:ext uri="{BEBA8EAE-BF5A-486C-A8C5-ECC9F3942E4B}">
                  <a14:imgProps xmlns:a14="http://schemas.microsoft.com/office/drawing/2010/main">
                    <a14:imgLayer r:embed="rId4">
                      <a14:imgEffect>
                        <a14:brightnessContrast bright="30000" contrast="-2000"/>
                      </a14:imgEffect>
                    </a14:imgLayer>
                  </a14:imgProps>
                </a:ext>
                <a:ext uri="{28A0092B-C50C-407E-A947-70E740481C1C}">
                  <a14:useLocalDpi xmlns:a14="http://schemas.microsoft.com/office/drawing/2010/main"/>
                </a:ext>
              </a:extLst>
            </a:blip>
            <a:srcRect/>
            <a:stretch>
              <a:fillRect t="320"/>
            </a:stretch>
          </a:blipFill>
          <a:ln w="28575" cap="flat">
            <a:solidFill>
              <a:srgbClr val="D91C5C"/>
            </a:solidFill>
            <a:prstDash val="solid"/>
            <a:miter/>
          </a:ln>
        </p:spPr>
        <p:txBody>
          <a:bodyPr rtlCol="0" anchor="ctr"/>
          <a:lstStyle/>
          <a:p>
            <a:endParaRPr lang="en-US" dirty="0"/>
          </a:p>
        </p:txBody>
      </p:sp>
      <p:sp>
        <p:nvSpPr>
          <p:cNvPr id="18" name="Graphic 24">
            <a:extLst>
              <a:ext uri="{FF2B5EF4-FFF2-40B4-BE49-F238E27FC236}">
                <a16:creationId xmlns:a16="http://schemas.microsoft.com/office/drawing/2014/main" id="{722D24D4-87B7-B727-B10D-A0071A3B4191}"/>
              </a:ext>
            </a:extLst>
          </p:cNvPr>
          <p:cNvSpPr/>
          <p:nvPr/>
        </p:nvSpPr>
        <p:spPr>
          <a:xfrm>
            <a:off x="10241695" y="2825759"/>
            <a:ext cx="1106784" cy="107150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5" cstate="email">
              <a:extLst>
                <a:ext uri="{28A0092B-C50C-407E-A947-70E740481C1C}">
                  <a14:useLocalDpi xmlns:a14="http://schemas.microsoft.com/office/drawing/2010/main"/>
                </a:ext>
              </a:extLst>
            </a:blip>
            <a:srcRect/>
            <a:stretch>
              <a:fillRect t="320"/>
            </a:stretch>
          </a:blipFill>
          <a:ln w="28575" cap="flat">
            <a:solidFill>
              <a:srgbClr val="D91C5C"/>
            </a:solidFill>
            <a:prstDash val="solid"/>
            <a:miter/>
          </a:ln>
        </p:spPr>
        <p:txBody>
          <a:bodyPr rtlCol="0" anchor="ctr"/>
          <a:lstStyle/>
          <a:p>
            <a:endParaRPr lang="en-US" dirty="0"/>
          </a:p>
        </p:txBody>
      </p:sp>
      <p:sp>
        <p:nvSpPr>
          <p:cNvPr id="21" name="Google Shape;109;g1ab5caaeddd_0_3">
            <a:extLst>
              <a:ext uri="{FF2B5EF4-FFF2-40B4-BE49-F238E27FC236}">
                <a16:creationId xmlns:a16="http://schemas.microsoft.com/office/drawing/2014/main" id="{C79132AC-C0F7-017C-D4EC-E31806CF214F}"/>
              </a:ext>
            </a:extLst>
          </p:cNvPr>
          <p:cNvSpPr txBox="1"/>
          <p:nvPr/>
        </p:nvSpPr>
        <p:spPr>
          <a:xfrm>
            <a:off x="5963227" y="5999213"/>
            <a:ext cx="381482" cy="7232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dirty="0">
                <a:latin typeface="Arial" panose="020B0604020202020204" pitchFamily="34" charset="0"/>
                <a:cs typeface="Arial" panose="020B0604020202020204" pitchFamily="34" charset="0"/>
              </a:rPr>
              <a:t>+</a:t>
            </a:r>
            <a:endParaRPr sz="3500" b="1" dirty="0">
              <a:latin typeface="Arial" panose="020B0604020202020204" pitchFamily="34" charset="0"/>
              <a:cs typeface="Arial" panose="020B0604020202020204" pitchFamily="34" charset="0"/>
            </a:endParaRPr>
          </a:p>
        </p:txBody>
      </p:sp>
      <p:sp>
        <p:nvSpPr>
          <p:cNvPr id="22" name="Footer Placeholder 3">
            <a:extLst>
              <a:ext uri="{FF2B5EF4-FFF2-40B4-BE49-F238E27FC236}">
                <a16:creationId xmlns:a16="http://schemas.microsoft.com/office/drawing/2014/main" id="{E7273425-A23B-079A-4736-077EF56AA2A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23" name="Slide Number Placeholder 5">
            <a:extLst>
              <a:ext uri="{FF2B5EF4-FFF2-40B4-BE49-F238E27FC236}">
                <a16:creationId xmlns:a16="http://schemas.microsoft.com/office/drawing/2014/main" id="{2D17DE96-789E-C608-87C0-1FBB718ACF3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pic>
        <p:nvPicPr>
          <p:cNvPr id="2" name="Graphic 1">
            <a:extLst>
              <a:ext uri="{FF2B5EF4-FFF2-40B4-BE49-F238E27FC236}">
                <a16:creationId xmlns:a16="http://schemas.microsoft.com/office/drawing/2014/main" id="{2E959ABB-B8AC-9CE0-0EB7-39BD9E3951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38761" y="1999379"/>
            <a:ext cx="994826" cy="961665"/>
          </a:xfrm>
          <a:prstGeom prst="rect">
            <a:avLst/>
          </a:prstGeom>
        </p:spPr>
      </p:pic>
      <p:sp>
        <p:nvSpPr>
          <p:cNvPr id="8" name="TextBox 7">
            <a:extLst>
              <a:ext uri="{FF2B5EF4-FFF2-40B4-BE49-F238E27FC236}">
                <a16:creationId xmlns:a16="http://schemas.microsoft.com/office/drawing/2014/main" id="{496D08F0-5A22-44BF-44D1-ADD81463385F}"/>
              </a:ext>
            </a:extLst>
          </p:cNvPr>
          <p:cNvSpPr txBox="1"/>
          <p:nvPr/>
        </p:nvSpPr>
        <p:spPr>
          <a:xfrm>
            <a:off x="9342120" y="8153400"/>
            <a:ext cx="184731" cy="369332"/>
          </a:xfrm>
          <a:prstGeom prst="rect">
            <a:avLst/>
          </a:prstGeom>
          <a:noFill/>
        </p:spPr>
        <p:txBody>
          <a:bodyPr wrap="none" rtlCol="0">
            <a:spAutoFit/>
          </a:bodyPr>
          <a:lstStyle/>
          <a:p>
            <a:endParaRPr lang="en-US"/>
          </a:p>
        </p:txBody>
      </p:sp>
      <p:sp>
        <p:nvSpPr>
          <p:cNvPr id="19" name="Google Shape;163;p12">
            <a:extLst>
              <a:ext uri="{FF2B5EF4-FFF2-40B4-BE49-F238E27FC236}">
                <a16:creationId xmlns:a16="http://schemas.microsoft.com/office/drawing/2014/main" id="{C7D42E1A-8089-F90C-44F0-0BDA7B069EF0}"/>
              </a:ext>
            </a:extLst>
          </p:cNvPr>
          <p:cNvSpPr txBox="1"/>
          <p:nvPr/>
        </p:nvSpPr>
        <p:spPr>
          <a:xfrm>
            <a:off x="3570418" y="8323838"/>
            <a:ext cx="5644609" cy="461635"/>
          </a:xfrm>
          <a:prstGeom prst="rect">
            <a:avLst/>
          </a:prstGeom>
          <a:noFill/>
          <a:ln>
            <a:noFill/>
          </a:ln>
        </p:spPr>
        <p:txBody>
          <a:bodyPr spcFirstLastPara="1" wrap="square" lIns="91425" tIns="91425" rIns="91425" bIns="91425" anchor="t" anchorCtr="0">
            <a:spAutoFit/>
          </a:bodyPr>
          <a:lstStyle/>
          <a:p>
            <a:r>
              <a:rPr lang="en" b="1" dirty="0">
                <a:latin typeface="Arial"/>
                <a:cs typeface="Arial"/>
              </a:rPr>
              <a:t>Sustainable hybrid composite or </a:t>
            </a:r>
            <a:r>
              <a:rPr lang="en" b="1" dirty="0" err="1">
                <a:latin typeface="Arial"/>
                <a:cs typeface="Arial"/>
              </a:rPr>
              <a:t>biocomposite</a:t>
            </a:r>
            <a:endParaRPr b="1" dirty="0" err="1">
              <a:latin typeface="Arial" panose="020B0604020202020204" pitchFamily="34" charset="0"/>
              <a:cs typeface="Arial" panose="020B0604020202020204" pitchFamily="34" charset="0"/>
            </a:endParaRPr>
          </a:p>
        </p:txBody>
      </p:sp>
      <p:sp>
        <p:nvSpPr>
          <p:cNvPr id="7" name="Content Placeholder 11">
            <a:extLst>
              <a:ext uri="{FF2B5EF4-FFF2-40B4-BE49-F238E27FC236}">
                <a16:creationId xmlns:a16="http://schemas.microsoft.com/office/drawing/2014/main" id="{14A94DCB-58B3-F65B-5D3F-AB7993A9991E}"/>
              </a:ext>
            </a:extLst>
          </p:cNvPr>
          <p:cNvSpPr txBox="1">
            <a:spLocks/>
          </p:cNvSpPr>
          <p:nvPr/>
        </p:nvSpPr>
        <p:spPr>
          <a:xfrm>
            <a:off x="3444845" y="8109216"/>
            <a:ext cx="5593324" cy="738633"/>
          </a:xfrm>
          <a:prstGeom prst="rect">
            <a:avLst/>
          </a:prstGeom>
          <a:ln w="28575">
            <a:gradFill flip="none" rotWithShape="1">
              <a:gsLst>
                <a:gs pos="15000">
                  <a:srgbClr val="FF7500"/>
                </a:gs>
                <a:gs pos="100000">
                  <a:srgbClr val="D91C5C"/>
                </a:gs>
              </a:gsLst>
              <a:lin ang="18900000" scaled="1"/>
              <a:tileRect/>
            </a:gradFill>
          </a:ln>
        </p:spPr>
        <p:txBody>
          <a:bodyPr vert="horz" lIns="180000" tIns="180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1200"/>
              </a:spcAft>
              <a:buNone/>
            </a:pPr>
            <a:endParaRPr lang="en-GB" sz="17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DF7FE4-017F-219A-015E-8DE0A0458B07}"/>
              </a:ext>
            </a:extLst>
          </p:cNvPr>
          <p:cNvSpPr txBox="1"/>
          <p:nvPr/>
        </p:nvSpPr>
        <p:spPr>
          <a:xfrm>
            <a:off x="5939610" y="7994630"/>
            <a:ext cx="447827" cy="584775"/>
          </a:xfrm>
          <a:prstGeom prst="rect">
            <a:avLst/>
          </a:prstGeom>
          <a:noFill/>
        </p:spPr>
        <p:txBody>
          <a:bodyPr wrap="square">
            <a:spAutoFit/>
          </a:bodyPr>
          <a:lstStyle/>
          <a:p>
            <a:r>
              <a:rPr lang="en" sz="3200" b="1" dirty="0">
                <a:latin typeface="Arial" panose="020B0604020202020204" pitchFamily="34" charset="0"/>
                <a:cs typeface="Arial" panose="020B0604020202020204" pitchFamily="34" charset="0"/>
              </a:rPr>
              <a:t>=</a:t>
            </a:r>
            <a:r>
              <a:rPr lang="en" sz="3000" dirty="0">
                <a:latin typeface="Arial" panose="020B0604020202020204" pitchFamily="34" charset="0"/>
                <a:cs typeface="Arial" panose="020B0604020202020204" pitchFamily="34" charset="0"/>
              </a:rPr>
              <a:t> </a:t>
            </a:r>
            <a:endParaRPr lang="en-US" sz="3000" dirty="0"/>
          </a:p>
        </p:txBody>
      </p:sp>
      <p:pic>
        <p:nvPicPr>
          <p:cNvPr id="9" name="Graphic 8">
            <a:extLst>
              <a:ext uri="{FF2B5EF4-FFF2-40B4-BE49-F238E27FC236}">
                <a16:creationId xmlns:a16="http://schemas.microsoft.com/office/drawing/2014/main" id="{1BBA97CA-C3D2-E018-2286-0E6A972524C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241281" y="284080"/>
            <a:ext cx="953935" cy="921598"/>
          </a:xfrm>
          <a:prstGeom prst="rect">
            <a:avLst/>
          </a:prstGeom>
        </p:spPr>
      </p:pic>
    </p:spTree>
    <p:extLst>
      <p:ext uri="{BB962C8B-B14F-4D97-AF65-F5344CB8AC3E}">
        <p14:creationId xmlns:p14="http://schemas.microsoft.com/office/powerpoint/2010/main" val="53786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1113-18E3-B3B7-D786-0B4B90FF5D39}"/>
              </a:ext>
            </a:extLst>
          </p:cNvPr>
          <p:cNvSpPr>
            <a:spLocks noGrp="1"/>
          </p:cNvSpPr>
          <p:nvPr>
            <p:ph type="title"/>
          </p:nvPr>
        </p:nvSpPr>
        <p:spPr/>
        <p:txBody>
          <a:bodyPr/>
          <a:lstStyle/>
          <a:p>
            <a:r>
              <a:rPr lang="en" dirty="0">
                <a:latin typeface="Arial"/>
                <a:cs typeface="Arial"/>
              </a:rPr>
              <a:t>The potential of modern materials – answers </a:t>
            </a:r>
            <a:endParaRPr lang="en-US" dirty="0"/>
          </a:p>
        </p:txBody>
      </p:sp>
      <p:sp>
        <p:nvSpPr>
          <p:cNvPr id="6" name="Content Placeholder 11">
            <a:extLst>
              <a:ext uri="{FF2B5EF4-FFF2-40B4-BE49-F238E27FC236}">
                <a16:creationId xmlns:a16="http://schemas.microsoft.com/office/drawing/2014/main" id="{B39A5665-5A5F-30DC-BDEC-41F6AF8ABFA0}"/>
              </a:ext>
            </a:extLst>
          </p:cNvPr>
          <p:cNvSpPr txBox="1">
            <a:spLocks/>
          </p:cNvSpPr>
          <p:nvPr/>
        </p:nvSpPr>
        <p:spPr>
          <a:xfrm>
            <a:off x="11228891" y="3229091"/>
            <a:ext cx="3885945" cy="4014206"/>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Each of these modern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materials was first developed in a laboratory before potential applications were then identified.</a:t>
            </a:r>
          </a:p>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dirty="0">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Discuss and identify an </a:t>
            </a:r>
            <a:r>
              <a:rPr lang="en-GB" sz="1800" dirty="0">
                <a:solidFill>
                  <a:srgbClr val="000000"/>
                </a:solidFill>
                <a:latin typeface="Arial"/>
                <a:ea typeface="Arial"/>
                <a:cs typeface="Arial"/>
                <a:sym typeface="Arial"/>
              </a:rPr>
              <a:t>opposite</a:t>
            </a:r>
            <a:r>
              <a:rPr lang="en-GB" sz="1800" b="0" i="0" u="none" strike="noStrike" cap="none" dirty="0">
                <a:solidFill>
                  <a:srgbClr val="000000"/>
                </a:solidFill>
                <a:latin typeface="Arial"/>
                <a:ea typeface="Arial"/>
                <a:cs typeface="Arial"/>
                <a:sym typeface="Arial"/>
              </a:rPr>
              <a:t> driving force for how new materials might be developed.</a:t>
            </a:r>
          </a:p>
        </p:txBody>
      </p:sp>
      <p:sp>
        <p:nvSpPr>
          <p:cNvPr id="8" name="Content Placeholder 11">
            <a:extLst>
              <a:ext uri="{FF2B5EF4-FFF2-40B4-BE49-F238E27FC236}">
                <a16:creationId xmlns:a16="http://schemas.microsoft.com/office/drawing/2014/main" id="{1F27AF8A-24D0-D775-81F9-CF6C2CE6E8D4}"/>
              </a:ext>
            </a:extLst>
          </p:cNvPr>
          <p:cNvSpPr txBox="1">
            <a:spLocks/>
          </p:cNvSpPr>
          <p:nvPr/>
        </p:nvSpPr>
        <p:spPr>
          <a:xfrm>
            <a:off x="573277" y="5298092"/>
            <a:ext cx="4466035" cy="1992916"/>
          </a:xfrm>
          <a:prstGeom prst="rect">
            <a:avLst/>
          </a:prstGeom>
          <a:ln w="28575">
            <a:gradFill flip="none" rotWithShape="1">
              <a:gsLst>
                <a:gs pos="21000">
                  <a:srgbClr val="FF7500"/>
                </a:gs>
                <a:gs pos="98000">
                  <a:srgbClr val="D91C5C"/>
                </a:gs>
              </a:gsLst>
              <a:lin ang="18900000" scaled="1"/>
              <a:tileRect/>
            </a:gradFill>
          </a:ln>
        </p:spPr>
        <p:txBody>
          <a:bodyPr vert="horz" lIns="360000" tIns="324000" rIns="576000" bIns="54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1" i="0" u="none" strike="noStrike" cap="none" dirty="0">
                <a:solidFill>
                  <a:srgbClr val="000000"/>
                </a:solidFill>
                <a:latin typeface="Arial"/>
                <a:ea typeface="Arial"/>
                <a:cs typeface="Arial"/>
                <a:sym typeface="Arial"/>
              </a:rPr>
              <a:t>Cellulose </a:t>
            </a:r>
            <a:r>
              <a:rPr lang="en-GB" sz="1800" b="1" i="0" u="none" strike="noStrike" cap="none" dirty="0" err="1">
                <a:solidFill>
                  <a:srgbClr val="000000"/>
                </a:solidFill>
                <a:latin typeface="Arial"/>
                <a:ea typeface="Arial"/>
                <a:cs typeface="Arial"/>
                <a:sym typeface="Arial"/>
              </a:rPr>
              <a:t>nanofibres</a:t>
            </a:r>
            <a:endParaRPr lang="en-GB"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12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Fine filters for purification</a:t>
            </a:r>
          </a:p>
          <a:p>
            <a:pPr marL="457200" indent="-304800">
              <a:lnSpc>
                <a:spcPct val="100000"/>
              </a:lnSpc>
              <a:spcBef>
                <a:spcPts val="0"/>
              </a:spcBef>
              <a:spcAft>
                <a:spcPts val="12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Strong fabrics for transport or protection</a:t>
            </a:r>
          </a:p>
        </p:txBody>
      </p:sp>
      <p:sp>
        <p:nvSpPr>
          <p:cNvPr id="9" name="Content Placeholder 11">
            <a:extLst>
              <a:ext uri="{FF2B5EF4-FFF2-40B4-BE49-F238E27FC236}">
                <a16:creationId xmlns:a16="http://schemas.microsoft.com/office/drawing/2014/main" id="{F2FC953A-0B5D-EECD-D5C7-746B65B06D8C}"/>
              </a:ext>
            </a:extLst>
          </p:cNvPr>
          <p:cNvSpPr txBox="1">
            <a:spLocks/>
          </p:cNvSpPr>
          <p:nvPr/>
        </p:nvSpPr>
        <p:spPr>
          <a:xfrm>
            <a:off x="5883355" y="5311544"/>
            <a:ext cx="4662911" cy="1992916"/>
          </a:xfrm>
          <a:prstGeom prst="rect">
            <a:avLst/>
          </a:prstGeom>
          <a:ln w="28575">
            <a:gradFill flip="none" rotWithShape="1">
              <a:gsLst>
                <a:gs pos="21000">
                  <a:srgbClr val="FF7500"/>
                </a:gs>
                <a:gs pos="98000">
                  <a:srgbClr val="D91C5C"/>
                </a:gs>
              </a:gsLst>
              <a:lin ang="18900000" scaled="1"/>
              <a:tileRect/>
            </a:gradFill>
          </a:ln>
        </p:spPr>
        <p:txBody>
          <a:bodyPr vert="horz" lIns="288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1" i="0" u="none" strike="noStrike" cap="none" dirty="0">
                <a:solidFill>
                  <a:srgbClr val="000000"/>
                </a:solidFill>
                <a:latin typeface="Arial"/>
                <a:ea typeface="Arial"/>
                <a:cs typeface="Arial"/>
                <a:sym typeface="Arial"/>
              </a:rPr>
              <a:t>Mycelium fibres</a:t>
            </a:r>
          </a:p>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12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Disposable safety clothing</a:t>
            </a:r>
          </a:p>
          <a:p>
            <a:pPr marL="457200" marR="0" lvl="0" indent="-304800" algn="l" rtl="0">
              <a:lnSpc>
                <a:spcPct val="100000"/>
              </a:lnSpc>
              <a:spcBef>
                <a:spcPts val="0"/>
              </a:spcBef>
              <a:spcAft>
                <a:spcPts val="12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Bricks and insulation (formed or grown in moulds)</a:t>
            </a:r>
          </a:p>
        </p:txBody>
      </p:sp>
      <p:sp>
        <p:nvSpPr>
          <p:cNvPr id="12" name="Footer Placeholder 3">
            <a:extLst>
              <a:ext uri="{FF2B5EF4-FFF2-40B4-BE49-F238E27FC236}">
                <a16:creationId xmlns:a16="http://schemas.microsoft.com/office/drawing/2014/main" id="{D0CEF8F5-74E0-BB24-CFC0-1C055FC2E876}"/>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13" name="Slide Number Placeholder 5">
            <a:extLst>
              <a:ext uri="{FF2B5EF4-FFF2-40B4-BE49-F238E27FC236}">
                <a16:creationId xmlns:a16="http://schemas.microsoft.com/office/drawing/2014/main" id="{CAE00F68-14E8-C80F-7010-FC53B66ADC0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14" name="Graphic 24">
            <a:extLst>
              <a:ext uri="{FF2B5EF4-FFF2-40B4-BE49-F238E27FC236}">
                <a16:creationId xmlns:a16="http://schemas.microsoft.com/office/drawing/2014/main" id="{63087AD7-C447-7FB5-2039-D1AC33A763B1}"/>
              </a:ext>
            </a:extLst>
          </p:cNvPr>
          <p:cNvSpPr/>
          <p:nvPr/>
        </p:nvSpPr>
        <p:spPr>
          <a:xfrm>
            <a:off x="3336521" y="4673243"/>
            <a:ext cx="1188994" cy="11510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3" cstate="email">
              <a:extLst>
                <a:ext uri="{BEBA8EAE-BF5A-486C-A8C5-ECC9F3942E4B}">
                  <a14:imgProps xmlns:a14="http://schemas.microsoft.com/office/drawing/2010/main">
                    <a14:imgLayer r:embed="rId4">
                      <a14:imgEffect>
                        <a14:brightnessContrast bright="30000" contrast="-2000"/>
                      </a14:imgEffect>
                    </a14:imgLayer>
                  </a14:imgProps>
                </a:ext>
                <a:ext uri="{28A0092B-C50C-407E-A947-70E740481C1C}">
                  <a14:useLocalDpi xmlns:a14="http://schemas.microsoft.com/office/drawing/2010/main"/>
                </a:ext>
              </a:extLst>
            </a:blip>
            <a:srcRect/>
            <a:stretch>
              <a:fillRect t="320"/>
            </a:stretch>
          </a:blipFill>
          <a:ln w="28575" cap="flat">
            <a:solidFill>
              <a:srgbClr val="D91C5C"/>
            </a:solidFill>
            <a:prstDash val="solid"/>
            <a:miter/>
          </a:ln>
        </p:spPr>
        <p:txBody>
          <a:bodyPr rtlCol="0" anchor="ctr"/>
          <a:lstStyle/>
          <a:p>
            <a:endParaRPr lang="en-US" dirty="0"/>
          </a:p>
        </p:txBody>
      </p:sp>
      <p:sp>
        <p:nvSpPr>
          <p:cNvPr id="15" name="Graphic 24">
            <a:extLst>
              <a:ext uri="{FF2B5EF4-FFF2-40B4-BE49-F238E27FC236}">
                <a16:creationId xmlns:a16="http://schemas.microsoft.com/office/drawing/2014/main" id="{9C580484-8CDE-5619-9CC8-7E6CA547D9E2}"/>
              </a:ext>
            </a:extLst>
          </p:cNvPr>
          <p:cNvSpPr/>
          <p:nvPr/>
        </p:nvSpPr>
        <p:spPr>
          <a:xfrm>
            <a:off x="8692848" y="4664964"/>
            <a:ext cx="1188994" cy="11510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5" cstate="email">
              <a:extLst>
                <a:ext uri="{28A0092B-C50C-407E-A947-70E740481C1C}">
                  <a14:useLocalDpi xmlns:a14="http://schemas.microsoft.com/office/drawing/2010/main"/>
                </a:ext>
              </a:extLst>
            </a:blip>
            <a:srcRect/>
            <a:stretch>
              <a:fillRect t="320"/>
            </a:stretch>
          </a:blipFill>
          <a:ln w="28575" cap="flat">
            <a:solidFill>
              <a:srgbClr val="D91C5C"/>
            </a:solidFill>
            <a:prstDash val="solid"/>
            <a:miter/>
          </a:ln>
        </p:spPr>
        <p:txBody>
          <a:bodyPr rtlCol="0" anchor="ctr"/>
          <a:lstStyle/>
          <a:p>
            <a:endParaRPr lang="en-US" dirty="0"/>
          </a:p>
        </p:txBody>
      </p:sp>
      <p:pic>
        <p:nvPicPr>
          <p:cNvPr id="3" name="Graphic 2">
            <a:extLst>
              <a:ext uri="{FF2B5EF4-FFF2-40B4-BE49-F238E27FC236}">
                <a16:creationId xmlns:a16="http://schemas.microsoft.com/office/drawing/2014/main" id="{D5AD2743-D4A8-8B8A-54A9-B5FAA5D088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67555" y="2722076"/>
            <a:ext cx="994826" cy="961665"/>
          </a:xfrm>
          <a:prstGeom prst="rect">
            <a:avLst/>
          </a:prstGeom>
        </p:spPr>
      </p:pic>
      <p:sp>
        <p:nvSpPr>
          <p:cNvPr id="16" name="Content Placeholder 11">
            <a:extLst>
              <a:ext uri="{FF2B5EF4-FFF2-40B4-BE49-F238E27FC236}">
                <a16:creationId xmlns:a16="http://schemas.microsoft.com/office/drawing/2014/main" id="{D41A593A-B525-C896-C32F-9B9AB762FD87}"/>
              </a:ext>
            </a:extLst>
          </p:cNvPr>
          <p:cNvSpPr txBox="1">
            <a:spLocks/>
          </p:cNvSpPr>
          <p:nvPr/>
        </p:nvSpPr>
        <p:spPr>
          <a:xfrm>
            <a:off x="520706" y="2306357"/>
            <a:ext cx="10071177" cy="2196631"/>
          </a:xfrm>
          <a:prstGeom prst="rect">
            <a:avLst/>
          </a:prstGeom>
          <a:ln w="28575">
            <a:gradFill flip="none" rotWithShape="1">
              <a:gsLst>
                <a:gs pos="21000">
                  <a:srgbClr val="FF7500"/>
                </a:gs>
                <a:gs pos="98000">
                  <a:srgbClr val="D91C5C"/>
                </a:gs>
              </a:gsLst>
              <a:lin ang="18900000" scaled="1"/>
              <a:tileRect/>
            </a:gradFill>
          </a:ln>
        </p:spPr>
        <p:txBody>
          <a:bodyPr vert="horz" lIns="360000" tIns="324000" rIns="576000" bIns="54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dirty="0">
              <a:solidFill>
                <a:srgbClr val="000000"/>
              </a:solidFill>
              <a:latin typeface="Arial"/>
              <a:ea typeface="Arial"/>
              <a:cs typeface="Arial"/>
              <a:sym typeface="Arial"/>
            </a:endParaRPr>
          </a:p>
        </p:txBody>
      </p:sp>
      <p:sp>
        <p:nvSpPr>
          <p:cNvPr id="18" name="TextBox 17">
            <a:extLst>
              <a:ext uri="{FF2B5EF4-FFF2-40B4-BE49-F238E27FC236}">
                <a16:creationId xmlns:a16="http://schemas.microsoft.com/office/drawing/2014/main" id="{EC897EED-5406-B84C-EC44-740E71C52B7C}"/>
              </a:ext>
            </a:extLst>
          </p:cNvPr>
          <p:cNvSpPr txBox="1"/>
          <p:nvPr/>
        </p:nvSpPr>
        <p:spPr>
          <a:xfrm>
            <a:off x="855995" y="2516300"/>
            <a:ext cx="9271416" cy="175432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GB" dirty="0">
                <a:solidFill>
                  <a:schemeClr val="dk1"/>
                </a:solidFill>
                <a:latin typeface="Arial"/>
                <a:cs typeface="Arial"/>
              </a:rPr>
              <a:t>Cellulose </a:t>
            </a:r>
            <a:r>
              <a:rPr lang="en-GB" dirty="0" err="1">
                <a:solidFill>
                  <a:schemeClr val="dk1"/>
                </a:solidFill>
                <a:latin typeface="Arial"/>
                <a:cs typeface="Arial"/>
              </a:rPr>
              <a:t>nanofibres</a:t>
            </a:r>
            <a:r>
              <a:rPr lang="en-GB" dirty="0">
                <a:solidFill>
                  <a:schemeClr val="dk1"/>
                </a:solidFill>
                <a:latin typeface="Arial"/>
                <a:cs typeface="Arial"/>
              </a:rPr>
              <a:t> and mycelium fibres are more sustainable because they come from natural, renewable plant resources (which can be crop waste in the case of cellulose).</a:t>
            </a:r>
          </a:p>
          <a:p>
            <a:pPr>
              <a:buClr>
                <a:schemeClr val="dk1"/>
              </a:buClr>
              <a:buSzPts val="1100"/>
            </a:pPr>
            <a:endParaRPr lang="en-GB" dirty="0">
              <a:solidFill>
                <a:schemeClr val="dk1"/>
              </a:solidFill>
              <a:latin typeface="Arial"/>
              <a:cs typeface="Arial"/>
            </a:endParaRPr>
          </a:p>
          <a:p>
            <a:pPr>
              <a:buClr>
                <a:schemeClr val="dk1"/>
              </a:buClr>
              <a:buSzPts val="1100"/>
            </a:pPr>
            <a:r>
              <a:rPr lang="en-GB" dirty="0">
                <a:solidFill>
                  <a:schemeClr val="dk1"/>
                </a:solidFill>
                <a:latin typeface="Arial" panose="020B0604020202020204" pitchFamily="34" charset="0"/>
                <a:cs typeface="Arial" panose="020B0604020202020204" pitchFamily="34" charset="0"/>
              </a:rPr>
              <a:t>Bioplastic resins come from plant-based feedstocks and so are renewable. Along with </a:t>
            </a:r>
            <a:r>
              <a:rPr lang="en-GB" dirty="0">
                <a:solidFill>
                  <a:schemeClr val="dk1"/>
                </a:solidFill>
                <a:latin typeface="Arial"/>
                <a:cs typeface="Arial"/>
              </a:rPr>
              <a:t>recyclable plastic resins, they can be reused within a circular economy, when suitably recovered, recycled and reprocessed.</a:t>
            </a:r>
            <a:endParaRPr lang="en-US" dirty="0"/>
          </a:p>
        </p:txBody>
      </p:sp>
      <p:sp>
        <p:nvSpPr>
          <p:cNvPr id="19" name="Content Placeholder 11">
            <a:extLst>
              <a:ext uri="{FF2B5EF4-FFF2-40B4-BE49-F238E27FC236}">
                <a16:creationId xmlns:a16="http://schemas.microsoft.com/office/drawing/2014/main" id="{9F035355-A425-D1EF-1B08-5E4E82E916B1}"/>
              </a:ext>
            </a:extLst>
          </p:cNvPr>
          <p:cNvSpPr txBox="1">
            <a:spLocks/>
          </p:cNvSpPr>
          <p:nvPr/>
        </p:nvSpPr>
        <p:spPr>
          <a:xfrm>
            <a:off x="567243" y="7771540"/>
            <a:ext cx="10009127" cy="1090037"/>
          </a:xfrm>
          <a:prstGeom prst="rect">
            <a:avLst/>
          </a:prstGeom>
          <a:ln w="28575">
            <a:gradFill flip="none" rotWithShape="1">
              <a:gsLst>
                <a:gs pos="21000">
                  <a:srgbClr val="FF7500"/>
                </a:gs>
                <a:gs pos="98000">
                  <a:srgbClr val="D91C5C"/>
                </a:gs>
              </a:gsLst>
              <a:lin ang="18900000" scaled="1"/>
              <a:tileRect/>
            </a:gradFill>
          </a:ln>
        </p:spPr>
        <p:txBody>
          <a:bodyPr vert="horz" lIns="360000" tIns="324000" rIns="576000" bIns="54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dirty="0">
              <a:solidFill>
                <a:srgbClr val="000000"/>
              </a:solidFill>
              <a:latin typeface="Arial"/>
              <a:ea typeface="Arial"/>
              <a:cs typeface="Arial"/>
              <a:sym typeface="Arial"/>
            </a:endParaRPr>
          </a:p>
        </p:txBody>
      </p:sp>
      <p:sp>
        <p:nvSpPr>
          <p:cNvPr id="22" name="TextBox 21">
            <a:extLst>
              <a:ext uri="{FF2B5EF4-FFF2-40B4-BE49-F238E27FC236}">
                <a16:creationId xmlns:a16="http://schemas.microsoft.com/office/drawing/2014/main" id="{B675923F-0F5F-C57C-4105-F6E17AF09E0A}"/>
              </a:ext>
            </a:extLst>
          </p:cNvPr>
          <p:cNvSpPr txBox="1"/>
          <p:nvPr/>
        </p:nvSpPr>
        <p:spPr>
          <a:xfrm>
            <a:off x="667380" y="7854893"/>
            <a:ext cx="9648645" cy="923330"/>
          </a:xfrm>
          <a:prstGeom prst="rect">
            <a:avLst/>
          </a:prstGeom>
          <a:noFill/>
        </p:spPr>
        <p:txBody>
          <a:bodyPr wrap="square" lIns="91440" tIns="45720" rIns="91440" bIns="45720" anchor="t">
            <a:spAutoFit/>
          </a:bodyPr>
          <a:lstStyle/>
          <a:p>
            <a:r>
              <a:rPr lang="en-GB" dirty="0">
                <a:solidFill>
                  <a:schemeClr val="dk1"/>
                </a:solidFill>
                <a:latin typeface="Arial"/>
                <a:cs typeface="Arial"/>
              </a:rPr>
              <a:t>Bioplastic and recyclable plastic films, foams and moulded products can replace plastic in many applications where their physical or mechanical properties provide equivalent function and performance, from packaging to product components.</a:t>
            </a:r>
            <a:endParaRPr lang="en-US" dirty="0">
              <a:solidFill>
                <a:schemeClr val="dk1"/>
              </a:solidFill>
              <a:latin typeface="Arial"/>
              <a:cs typeface="Arial"/>
            </a:endParaRPr>
          </a:p>
        </p:txBody>
      </p:sp>
    </p:spTree>
    <p:extLst>
      <p:ext uri="{BB962C8B-B14F-4D97-AF65-F5344CB8AC3E}">
        <p14:creationId xmlns:p14="http://schemas.microsoft.com/office/powerpoint/2010/main" val="278995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51D14-1113-4E77-7D70-225AC6C9F8CE}"/>
              </a:ext>
            </a:extLst>
          </p:cNvPr>
          <p:cNvSpPr>
            <a:spLocks noGrp="1"/>
          </p:cNvSpPr>
          <p:nvPr>
            <p:ph type="title"/>
          </p:nvPr>
        </p:nvSpPr>
        <p:spPr/>
        <p:txBody>
          <a:bodyPr/>
          <a:lstStyle/>
          <a:p>
            <a:r>
              <a:rPr lang="en-GB" sz="4400" dirty="0"/>
              <a:t>Technology push v market pull</a:t>
            </a:r>
            <a:br>
              <a:rPr lang="en-GB" sz="4400" dirty="0"/>
            </a:br>
            <a:endParaRPr lang="en-US" dirty="0"/>
          </a:p>
        </p:txBody>
      </p:sp>
      <p:cxnSp>
        <p:nvCxnSpPr>
          <p:cNvPr id="4" name="Straight Arrow Connector 3">
            <a:extLst>
              <a:ext uri="{FF2B5EF4-FFF2-40B4-BE49-F238E27FC236}">
                <a16:creationId xmlns:a16="http://schemas.microsoft.com/office/drawing/2014/main" id="{BBA8B8B7-3749-128A-4065-196DDCFCFE01}"/>
              </a:ext>
            </a:extLst>
          </p:cNvPr>
          <p:cNvCxnSpPr>
            <a:cxnSpLocks/>
          </p:cNvCxnSpPr>
          <p:nvPr/>
        </p:nvCxnSpPr>
        <p:spPr>
          <a:xfrm flipH="1">
            <a:off x="1288986" y="4970242"/>
            <a:ext cx="1713757"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27773A4-DEEA-DE05-DCF0-22D6E7C1FC30}"/>
              </a:ext>
            </a:extLst>
          </p:cNvPr>
          <p:cNvCxnSpPr>
            <a:cxnSpLocks/>
          </p:cNvCxnSpPr>
          <p:nvPr/>
        </p:nvCxnSpPr>
        <p:spPr>
          <a:xfrm>
            <a:off x="12876881" y="4970242"/>
            <a:ext cx="1713757"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6" name="Content Placeholder 11">
            <a:extLst>
              <a:ext uri="{FF2B5EF4-FFF2-40B4-BE49-F238E27FC236}">
                <a16:creationId xmlns:a16="http://schemas.microsoft.com/office/drawing/2014/main" id="{84E29BB1-AD21-6CDC-30F4-A24B14D3EF92}"/>
              </a:ext>
            </a:extLst>
          </p:cNvPr>
          <p:cNvSpPr txBox="1">
            <a:spLocks/>
          </p:cNvSpPr>
          <p:nvPr/>
        </p:nvSpPr>
        <p:spPr>
          <a:xfrm>
            <a:off x="8136713" y="3377336"/>
            <a:ext cx="4199702" cy="3084416"/>
          </a:xfrm>
          <a:prstGeom prst="rect">
            <a:avLst/>
          </a:prstGeom>
          <a:ln w="28575">
            <a:gradFill flip="none" rotWithShape="1">
              <a:gsLst>
                <a:gs pos="15000">
                  <a:srgbClr val="FF7500"/>
                </a:gs>
                <a:gs pos="100000">
                  <a:srgbClr val="D91C5C"/>
                </a:gs>
              </a:gsLst>
              <a:lin ang="18900000" scaled="1"/>
              <a:tileRect/>
            </a:gradFill>
          </a:ln>
        </p:spPr>
        <p:txBody>
          <a:bodyPr vert="horz" lIns="288000" tIns="288000" rIns="72000" bIns="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en-GB" sz="2200" b="1" dirty="0">
                <a:latin typeface="Arial"/>
                <a:cs typeface="Arial"/>
              </a:rPr>
              <a:t>Market pull</a:t>
            </a:r>
          </a:p>
          <a:p>
            <a:pPr lvl="0">
              <a:spcBef>
                <a:spcPts val="0"/>
              </a:spcBef>
            </a:pPr>
            <a:endParaRPr lang="en-GB" sz="2200" dirty="0"/>
          </a:p>
          <a:p>
            <a:pPr marL="0" marR="0" lvl="0" indent="0" algn="l" rtl="0">
              <a:lnSpc>
                <a:spcPct val="100000"/>
              </a:lnSpc>
              <a:spcBef>
                <a:spcPts val="0"/>
              </a:spcBef>
              <a:spcAft>
                <a:spcPts val="0"/>
              </a:spcAft>
              <a:buClr>
                <a:srgbClr val="000000"/>
              </a:buClr>
              <a:buSzPts val="1200"/>
              <a:buFont typeface="Arial"/>
              <a:buNone/>
            </a:pPr>
            <a:r>
              <a:rPr lang="en-GB" sz="1800" b="0" i="0" u="none" strike="noStrike" cap="none" dirty="0">
                <a:solidFill>
                  <a:srgbClr val="000000"/>
                </a:solidFill>
                <a:latin typeface="Arial"/>
                <a:ea typeface="Arial"/>
                <a:cs typeface="Arial"/>
                <a:sym typeface="Arial"/>
              </a:rPr>
              <a:t>Market research and consumer demand identifies new products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and applications.</a:t>
            </a:r>
          </a:p>
          <a:p>
            <a:pPr marL="0" marR="0" lvl="0" indent="0" algn="l" rtl="0">
              <a:lnSpc>
                <a:spcPct val="100000"/>
              </a:lnSpc>
              <a:spcBef>
                <a:spcPts val="0"/>
              </a:spcBef>
              <a:spcAft>
                <a:spcPts val="0"/>
              </a:spcAft>
              <a:buClr>
                <a:srgbClr val="000000"/>
              </a:buClr>
              <a:buSzPts val="1200"/>
              <a:buFont typeface="Arial"/>
              <a:buNone/>
            </a:pPr>
            <a:endParaRPr lang="en-GB"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800" b="1" i="0" u="none" strike="noStrike" cap="none" dirty="0">
                <a:solidFill>
                  <a:srgbClr val="000000"/>
                </a:solidFill>
                <a:latin typeface="Arial"/>
                <a:ea typeface="Arial"/>
                <a:cs typeface="Arial"/>
                <a:sym typeface="Arial"/>
              </a:rPr>
              <a:t>New demand pulls new materials from research to make these new products and applications.</a:t>
            </a:r>
          </a:p>
          <a:p>
            <a:pPr lvl="0">
              <a:spcBef>
                <a:spcPts val="0"/>
              </a:spcBef>
            </a:pPr>
            <a:endParaRPr lang="en-GB" sz="2200" b="1" dirty="0"/>
          </a:p>
        </p:txBody>
      </p:sp>
      <p:sp>
        <p:nvSpPr>
          <p:cNvPr id="7" name="Content Placeholder 11">
            <a:extLst>
              <a:ext uri="{FF2B5EF4-FFF2-40B4-BE49-F238E27FC236}">
                <a16:creationId xmlns:a16="http://schemas.microsoft.com/office/drawing/2014/main" id="{254B503E-75AA-BE02-18F0-8CE964E3FA32}"/>
              </a:ext>
            </a:extLst>
          </p:cNvPr>
          <p:cNvSpPr txBox="1">
            <a:spLocks/>
          </p:cNvSpPr>
          <p:nvPr/>
        </p:nvSpPr>
        <p:spPr>
          <a:xfrm>
            <a:off x="2608569" y="7149149"/>
            <a:ext cx="10644209" cy="1573135"/>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750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Discuss what market pull factors might </a:t>
            </a:r>
            <a:r>
              <a:rPr lang="en-GB" sz="1800" dirty="0"/>
              <a:t>drive</a:t>
            </a:r>
            <a:r>
              <a:rPr lang="en-GB" sz="1800" b="0" i="0" u="none" strike="noStrike" cap="none" dirty="0">
                <a:solidFill>
                  <a:srgbClr val="000000"/>
                </a:solidFill>
                <a:latin typeface="Arial"/>
                <a:ea typeface="Arial"/>
                <a:cs typeface="Arial"/>
                <a:sym typeface="Arial"/>
              </a:rPr>
              <a:t> the development of new materials.</a:t>
            </a:r>
            <a:br>
              <a:rPr lang="en-GB" sz="1800" b="0" i="0" u="none" strike="noStrike" cap="none" dirty="0">
                <a:solidFill>
                  <a:srgbClr val="000000"/>
                </a:solidFill>
                <a:latin typeface="Arial"/>
                <a:ea typeface="Arial"/>
                <a:cs typeface="Arial"/>
                <a:sym typeface="Arial"/>
              </a:rPr>
            </a:br>
            <a:endParaRPr lang="en-GB" sz="18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SzPct val="70000"/>
              <a:buFont typeface="Arial" panose="020B0604020202020204" pitchFamily="34" charset="0"/>
              <a:buChar char="•"/>
            </a:pPr>
            <a:r>
              <a:rPr lang="en-GB"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What is the single biggest ‘pull’ factor to which all engineering sectors need to respond?</a:t>
            </a:r>
            <a:endParaRPr lang="en-GB" sz="1800" dirty="0"/>
          </a:p>
        </p:txBody>
      </p:sp>
      <p:sp>
        <p:nvSpPr>
          <p:cNvPr id="10" name="Footer Placeholder 3">
            <a:extLst>
              <a:ext uri="{FF2B5EF4-FFF2-40B4-BE49-F238E27FC236}">
                <a16:creationId xmlns:a16="http://schemas.microsoft.com/office/drawing/2014/main" id="{6993451D-1C04-75BB-A6C7-3D6F2299F701}"/>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11" name="Slide Number Placeholder 5">
            <a:extLst>
              <a:ext uri="{FF2B5EF4-FFF2-40B4-BE49-F238E27FC236}">
                <a16:creationId xmlns:a16="http://schemas.microsoft.com/office/drawing/2014/main" id="{83F4A0C4-E25B-4DEE-D2AA-E226AC9E3D3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12" name="Rectangle 11">
            <a:extLst>
              <a:ext uri="{FF2B5EF4-FFF2-40B4-BE49-F238E27FC236}">
                <a16:creationId xmlns:a16="http://schemas.microsoft.com/office/drawing/2014/main" id="{667178E7-6B69-4505-E4CC-10367899DA72}"/>
              </a:ext>
            </a:extLst>
          </p:cNvPr>
          <p:cNvSpPr/>
          <p:nvPr/>
        </p:nvSpPr>
        <p:spPr>
          <a:xfrm>
            <a:off x="411858" y="2295897"/>
            <a:ext cx="13423664" cy="646331"/>
          </a:xfrm>
          <a:prstGeom prst="rect">
            <a:avLst/>
          </a:prstGeom>
        </p:spPr>
        <p:txBody>
          <a:bodyPr wrap="square" lIns="91440" tIns="45720" rIns="91440" bIns="45720" anchor="t">
            <a:spAutoFit/>
          </a:bodyPr>
          <a:lstStyle/>
          <a:p>
            <a:pPr marL="0" marR="0" lvl="0" indent="0" algn="l" rtl="0">
              <a:lnSpc>
                <a:spcPct val="100000"/>
              </a:lnSpc>
              <a:spcBef>
                <a:spcPts val="0"/>
              </a:spcBef>
              <a:spcAft>
                <a:spcPts val="0"/>
              </a:spcAft>
              <a:buClr>
                <a:srgbClr val="000000"/>
              </a:buClr>
              <a:buSzPts val="1400"/>
              <a:buFont typeface="Arial"/>
              <a:buNone/>
            </a:pPr>
            <a:r>
              <a:rPr lang="en-GB" b="0" i="0" u="none" strike="noStrike" cap="none" dirty="0">
                <a:solidFill>
                  <a:srgbClr val="000000"/>
                </a:solidFill>
                <a:latin typeface="Arial"/>
                <a:ea typeface="Arial"/>
                <a:cs typeface="Arial"/>
                <a:sym typeface="Arial"/>
              </a:rPr>
              <a:t>The cellulose and mycelium materials you have considered are examples of ‘technology push’.</a:t>
            </a:r>
          </a:p>
          <a:p>
            <a:pPr>
              <a:buClr>
                <a:srgbClr val="000000"/>
              </a:buClr>
              <a:buSzPts val="1400"/>
            </a:pPr>
            <a:r>
              <a:rPr lang="en-GB" b="0" i="0" u="none" strike="noStrike" cap="none" dirty="0">
                <a:solidFill>
                  <a:srgbClr val="000000"/>
                </a:solidFill>
                <a:latin typeface="Arial"/>
                <a:ea typeface="Arial"/>
                <a:cs typeface="Arial"/>
                <a:sym typeface="Arial"/>
              </a:rPr>
              <a:t>When customer or consumer demand drives development, this is ‘market pull’. The rise in </a:t>
            </a:r>
            <a:r>
              <a:rPr lang="en-GB" dirty="0">
                <a:solidFill>
                  <a:srgbClr val="000000"/>
                </a:solidFill>
                <a:latin typeface="Arial"/>
                <a:ea typeface="Arial"/>
                <a:cs typeface="Arial"/>
                <a:sym typeface="Arial"/>
              </a:rPr>
              <a:t>bioplastic resins</a:t>
            </a:r>
            <a:r>
              <a:rPr lang="en-GB" b="0" i="0" u="none" strike="noStrike" cap="none" dirty="0">
                <a:solidFill>
                  <a:srgbClr val="000000"/>
                </a:solidFill>
                <a:latin typeface="Arial"/>
                <a:ea typeface="Arial"/>
                <a:cs typeface="Arial"/>
                <a:sym typeface="Arial"/>
              </a:rPr>
              <a:t> is one example of this.</a:t>
            </a:r>
          </a:p>
        </p:txBody>
      </p:sp>
      <p:pic>
        <p:nvPicPr>
          <p:cNvPr id="9" name="Graphic 8">
            <a:extLst>
              <a:ext uri="{FF2B5EF4-FFF2-40B4-BE49-F238E27FC236}">
                <a16:creationId xmlns:a16="http://schemas.microsoft.com/office/drawing/2014/main" id="{0C69065F-D98B-C52F-575B-500A68543C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29614" y="6668316"/>
            <a:ext cx="994826" cy="961665"/>
          </a:xfrm>
          <a:prstGeom prst="rect">
            <a:avLst/>
          </a:prstGeom>
        </p:spPr>
      </p:pic>
      <p:sp>
        <p:nvSpPr>
          <p:cNvPr id="8" name="Content Placeholder 11">
            <a:extLst>
              <a:ext uri="{FF2B5EF4-FFF2-40B4-BE49-F238E27FC236}">
                <a16:creationId xmlns:a16="http://schemas.microsoft.com/office/drawing/2014/main" id="{E62DFACB-F45D-DE29-8A47-D459BD73F21A}"/>
              </a:ext>
            </a:extLst>
          </p:cNvPr>
          <p:cNvSpPr txBox="1">
            <a:spLocks/>
          </p:cNvSpPr>
          <p:nvPr/>
        </p:nvSpPr>
        <p:spPr>
          <a:xfrm>
            <a:off x="3469746" y="3344747"/>
            <a:ext cx="4199702" cy="3084416"/>
          </a:xfrm>
          <a:prstGeom prst="rect">
            <a:avLst/>
          </a:prstGeom>
          <a:ln w="28575">
            <a:gradFill flip="none" rotWithShape="1">
              <a:gsLst>
                <a:gs pos="15000">
                  <a:srgbClr val="FF7500"/>
                </a:gs>
                <a:gs pos="100000">
                  <a:srgbClr val="D91C5C"/>
                </a:gs>
              </a:gsLst>
              <a:lin ang="18900000" scaled="1"/>
              <a:tileRect/>
            </a:gradFill>
          </a:ln>
        </p:spPr>
        <p:txBody>
          <a:bodyPr vert="horz" lIns="288000" tIns="288000" rIns="72000" bIns="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en-GB" sz="2200" b="1" dirty="0">
                <a:latin typeface="Arial"/>
                <a:cs typeface="Arial"/>
              </a:rPr>
              <a:t>Technology push</a:t>
            </a:r>
          </a:p>
          <a:p>
            <a:pPr lvl="0">
              <a:spcBef>
                <a:spcPts val="0"/>
              </a:spcBef>
            </a:pPr>
            <a:endParaRPr lang="en-GB" sz="2200" dirty="0"/>
          </a:p>
          <a:p>
            <a:pPr>
              <a:lnSpc>
                <a:spcPct val="100000"/>
              </a:lnSpc>
              <a:spcBef>
                <a:spcPts val="0"/>
              </a:spcBef>
            </a:pPr>
            <a:r>
              <a:rPr lang="en-GB" sz="1800" dirty="0">
                <a:solidFill>
                  <a:srgbClr val="000000"/>
                </a:solidFill>
                <a:latin typeface="Arial"/>
                <a:ea typeface="Arial"/>
                <a:cs typeface="Arial"/>
                <a:sym typeface="Arial"/>
              </a:rPr>
              <a:t>Research </a:t>
            </a:r>
            <a:r>
              <a:rPr lang="en-GB" sz="1800" b="0" i="0" u="none" strike="noStrike" cap="none" dirty="0">
                <a:solidFill>
                  <a:srgbClr val="000000"/>
                </a:solidFill>
                <a:latin typeface="Arial"/>
                <a:ea typeface="Arial"/>
                <a:cs typeface="Arial"/>
                <a:sym typeface="Arial"/>
              </a:rPr>
              <a:t>and </a:t>
            </a:r>
            <a:r>
              <a:rPr lang="en-GB" sz="1800" dirty="0">
                <a:solidFill>
                  <a:srgbClr val="000000"/>
                </a:solidFill>
                <a:latin typeface="Arial"/>
                <a:ea typeface="Arial"/>
                <a:cs typeface="Arial"/>
                <a:sym typeface="Arial"/>
              </a:rPr>
              <a:t>development leads to </a:t>
            </a:r>
            <a:r>
              <a:rPr lang="en-GB" sz="1800" b="0" i="0" u="none" strike="noStrike" cap="none" dirty="0">
                <a:solidFill>
                  <a:srgbClr val="000000"/>
                </a:solidFill>
                <a:latin typeface="Arial"/>
                <a:ea typeface="Arial"/>
                <a:cs typeface="Arial"/>
                <a:sym typeface="Arial"/>
              </a:rPr>
              <a:t>new </a:t>
            </a:r>
            <a:r>
              <a:rPr lang="en-GB" sz="1800" dirty="0">
                <a:solidFill>
                  <a:srgbClr val="000000"/>
                </a:solidFill>
                <a:latin typeface="Arial"/>
                <a:ea typeface="Arial"/>
                <a:cs typeface="Arial"/>
                <a:sym typeface="Arial"/>
              </a:rPr>
              <a:t>materials</a:t>
            </a:r>
            <a:r>
              <a:rPr lang="en-GB" sz="1800" b="0" i="0" u="none" strike="noStrike" cap="none" dirty="0">
                <a:solidFill>
                  <a:srgbClr val="000000"/>
                </a:solidFill>
                <a:latin typeface="Arial"/>
                <a:ea typeface="Arial"/>
                <a:cs typeface="Arial"/>
                <a:sym typeface="Arial"/>
              </a:rPr>
              <a:t>.</a:t>
            </a:r>
            <a:endParaRPr lang="en-GB" dirty="0"/>
          </a:p>
          <a:p>
            <a:pPr marL="0" marR="0" lvl="0" indent="0" algn="l">
              <a:lnSpc>
                <a:spcPct val="100000"/>
              </a:lnSpc>
              <a:spcBef>
                <a:spcPts val="0"/>
              </a:spcBef>
              <a:spcAft>
                <a:spcPts val="0"/>
              </a:spcAft>
              <a:buFont typeface="Arial" panose="020B0604020202020204" pitchFamily="34" charset="0"/>
              <a:buNone/>
            </a:pPr>
            <a:endParaRPr lang="en-GB" sz="1800" b="0" i="0" u="none" strike="noStrike" cap="none" dirty="0">
              <a:solidFill>
                <a:srgbClr val="000000"/>
              </a:solidFill>
              <a:latin typeface="Arial"/>
              <a:ea typeface="Arial"/>
              <a:cs typeface="Arial"/>
            </a:endParaRPr>
          </a:p>
          <a:p>
            <a:pPr>
              <a:lnSpc>
                <a:spcPct val="100000"/>
              </a:lnSpc>
              <a:spcBef>
                <a:spcPts val="0"/>
              </a:spcBef>
              <a:buClr>
                <a:srgbClr val="000000"/>
              </a:buClr>
              <a:buSzPts val="1200"/>
              <a:buFont typeface="Arial"/>
            </a:pPr>
            <a:endParaRPr lang="en-GB" sz="1800" dirty="0">
              <a:solidFill>
                <a:srgbClr val="000000"/>
              </a:solidFill>
              <a:latin typeface="Arial"/>
              <a:ea typeface="Arial"/>
              <a:cs typeface="Arial"/>
            </a:endParaRPr>
          </a:p>
          <a:p>
            <a:pPr>
              <a:lnSpc>
                <a:spcPct val="100000"/>
              </a:lnSpc>
              <a:spcBef>
                <a:spcPts val="0"/>
              </a:spcBef>
            </a:pPr>
            <a:r>
              <a:rPr lang="en-GB" sz="1800" b="1" dirty="0">
                <a:solidFill>
                  <a:srgbClr val="000000"/>
                </a:solidFill>
                <a:latin typeface="Arial"/>
                <a:ea typeface="Arial"/>
                <a:cs typeface="Arial"/>
                <a:sym typeface="Arial"/>
              </a:rPr>
              <a:t>A </a:t>
            </a:r>
            <a:r>
              <a:rPr lang="en-GB" sz="1800" b="1" i="0" u="none" strike="noStrike" cap="none" dirty="0">
                <a:solidFill>
                  <a:srgbClr val="000000"/>
                </a:solidFill>
                <a:latin typeface="Arial"/>
                <a:ea typeface="Arial"/>
                <a:cs typeface="Arial"/>
                <a:sym typeface="Arial"/>
              </a:rPr>
              <a:t>new </a:t>
            </a:r>
            <a:r>
              <a:rPr lang="en-GB" sz="1800" b="1" dirty="0">
                <a:solidFill>
                  <a:srgbClr val="000000"/>
                </a:solidFill>
                <a:latin typeface="Arial"/>
                <a:ea typeface="Arial"/>
                <a:cs typeface="Arial"/>
                <a:sym typeface="Arial"/>
              </a:rPr>
              <a:t>material pushes </a:t>
            </a:r>
            <a:r>
              <a:rPr lang="en-GB" sz="1800" b="1" i="0" u="none" strike="noStrike" cap="none" dirty="0">
                <a:solidFill>
                  <a:srgbClr val="000000"/>
                </a:solidFill>
                <a:latin typeface="Arial"/>
                <a:ea typeface="Arial"/>
                <a:cs typeface="Arial"/>
                <a:sym typeface="Arial"/>
              </a:rPr>
              <a:t>new</a:t>
            </a:r>
            <a:r>
              <a:rPr lang="en-GB" sz="1800" b="1" dirty="0">
                <a:solidFill>
                  <a:srgbClr val="000000"/>
                </a:solidFill>
                <a:latin typeface="Arial"/>
                <a:ea typeface="Arial"/>
                <a:cs typeface="Arial"/>
                <a:sym typeface="Arial"/>
              </a:rPr>
              <a:t> </a:t>
            </a:r>
            <a:r>
              <a:rPr lang="en-GB" sz="1800" b="1" i="0" u="none" strike="noStrike" cap="none" dirty="0">
                <a:solidFill>
                  <a:srgbClr val="000000"/>
                </a:solidFill>
                <a:latin typeface="Arial"/>
                <a:ea typeface="Arial"/>
                <a:cs typeface="Arial"/>
                <a:sym typeface="Arial"/>
              </a:rPr>
              <a:t>products </a:t>
            </a:r>
            <a:r>
              <a:rPr lang="en-GB" sz="1800" b="1" dirty="0">
                <a:solidFill>
                  <a:srgbClr val="000000"/>
                </a:solidFill>
                <a:latin typeface="Arial"/>
                <a:ea typeface="Arial"/>
                <a:cs typeface="Arial"/>
                <a:sym typeface="Arial"/>
              </a:rPr>
              <a:t>into the market</a:t>
            </a:r>
            <a:r>
              <a:rPr lang="en-GB" sz="1800" b="1" i="0" u="none" strike="noStrike" cap="none" dirty="0">
                <a:solidFill>
                  <a:srgbClr val="000000"/>
                </a:solidFill>
                <a:latin typeface="Arial"/>
                <a:ea typeface="Arial"/>
                <a:cs typeface="Arial"/>
                <a:sym typeface="Arial"/>
              </a:rPr>
              <a:t>.</a:t>
            </a:r>
            <a:endParaRPr lang="en-GB" dirty="0"/>
          </a:p>
          <a:p>
            <a:pPr lvl="0">
              <a:spcBef>
                <a:spcPts val="0"/>
              </a:spcBef>
            </a:pPr>
            <a:endParaRPr lang="en-GB" sz="2200" b="1" dirty="0"/>
          </a:p>
        </p:txBody>
      </p:sp>
    </p:spTree>
    <p:extLst>
      <p:ext uri="{BB962C8B-B14F-4D97-AF65-F5344CB8AC3E}">
        <p14:creationId xmlns:p14="http://schemas.microsoft.com/office/powerpoint/2010/main" val="7133014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c2123c-08af-4259-afd9-327c11a3f8fe">
      <Terms xmlns="http://schemas.microsoft.com/office/infopath/2007/PartnerControls"/>
    </lcf76f155ced4ddcb4097134ff3c332f>
    <TaxCatchAll xmlns="d89c1b2d-70bc-4028-a552-56ef7d93df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271370A8D5F84984EAE15DB732DB6C" ma:contentTypeVersion="16" ma:contentTypeDescription="Create a new document." ma:contentTypeScope="" ma:versionID="2b54ce7290fde532be993e28e34bd198">
  <xsd:schema xmlns:xsd="http://www.w3.org/2001/XMLSchema" xmlns:xs="http://www.w3.org/2001/XMLSchema" xmlns:p="http://schemas.microsoft.com/office/2006/metadata/properties" xmlns:ns2="94c2123c-08af-4259-afd9-327c11a3f8fe" xmlns:ns3="d89c1b2d-70bc-4028-a552-56ef7d93dfa4" targetNamespace="http://schemas.microsoft.com/office/2006/metadata/properties" ma:root="true" ma:fieldsID="16645318af8df42f134168db9f6cd70e" ns2:_="" ns3:_="">
    <xsd:import namespace="94c2123c-08af-4259-afd9-327c11a3f8fe"/>
    <xsd:import namespace="d89c1b2d-70bc-4028-a552-56ef7d93df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2123c-08af-4259-afd9-327c11a3f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9c1b2d-70bc-4028-a552-56ef7d93dfa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8fe45d-e1cc-4125-a718-5efafb3beb06}" ma:internalName="TaxCatchAll" ma:showField="CatchAllData" ma:web="d89c1b2d-70bc-4028-a552-56ef7d93d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DA4A26-2D73-4B2D-8410-C106D379D362}">
  <ds:schemaRefs>
    <ds:schemaRef ds:uri="http://schemas.microsoft.com/office/2006/documentManagement/types"/>
    <ds:schemaRef ds:uri="0edf7d78-1330-49f6-bffc-7239953f04fe"/>
    <ds:schemaRef ds:uri="http://schemas.microsoft.com/office/2006/metadata/properties"/>
    <ds:schemaRef ds:uri="http://schemas.microsoft.com/office/infopath/2007/PartnerControls"/>
    <ds:schemaRef ds:uri="http://purl.org/dc/terms/"/>
    <ds:schemaRef ds:uri="http://purl.org/dc/dcmitype/"/>
    <ds:schemaRef ds:uri="http://www.w3.org/XML/1998/namespace"/>
    <ds:schemaRef ds:uri="http://purl.org/dc/elements/1.1/"/>
    <ds:schemaRef ds:uri="http://schemas.openxmlformats.org/package/2006/metadata/core-properties"/>
    <ds:schemaRef ds:uri="f97151d3-a763-4fee-95d1-c0b0132eac99"/>
    <ds:schemaRef ds:uri="http://schemas.microsoft.com/sharepoint/v3"/>
  </ds:schemaRefs>
</ds:datastoreItem>
</file>

<file path=customXml/itemProps2.xml><?xml version="1.0" encoding="utf-8"?>
<ds:datastoreItem xmlns:ds="http://schemas.openxmlformats.org/officeDocument/2006/customXml" ds:itemID="{4A0E3DBA-153D-407D-9756-5D3DAB324302}">
  <ds:schemaRefs>
    <ds:schemaRef ds:uri="http://schemas.microsoft.com/sharepoint/v3/contenttype/forms"/>
  </ds:schemaRefs>
</ds:datastoreItem>
</file>

<file path=customXml/itemProps3.xml><?xml version="1.0" encoding="utf-8"?>
<ds:datastoreItem xmlns:ds="http://schemas.openxmlformats.org/officeDocument/2006/customXml" ds:itemID="{4B3F0B20-A0CC-429F-A714-87DCA1591226}"/>
</file>

<file path=docProps/app.xml><?xml version="1.0" encoding="utf-8"?>
<Properties xmlns="http://schemas.openxmlformats.org/officeDocument/2006/extended-properties" xmlns:vt="http://schemas.openxmlformats.org/officeDocument/2006/docPropsVTypes">
  <Template>Office Theme</Template>
  <TotalTime>24926</TotalTime>
  <Words>1260</Words>
  <Application>Microsoft Office PowerPoint</Application>
  <PresentationFormat>Custom</PresentationFormat>
  <Paragraphs>218</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Custom Design</vt:lpstr>
      <vt:lpstr>PowerPoint Presentation</vt:lpstr>
      <vt:lpstr>3. Innovations  and modern materials</vt:lpstr>
      <vt:lpstr>Learning outcomes</vt:lpstr>
      <vt:lpstr>What is a composite material?</vt:lpstr>
      <vt:lpstr>Innovations in composite materials</vt:lpstr>
      <vt:lpstr>Composite materials  and sustainability</vt:lpstr>
      <vt:lpstr>Sustainable modern composites</vt:lpstr>
      <vt:lpstr>The potential of modern materials – answers </vt:lpstr>
      <vt:lpstr>Technology push v market pull </vt:lpstr>
      <vt:lpstr>Market pull and innovations in materials</vt:lpstr>
      <vt:lpstr>Market pull and innovations in materials</vt:lpstr>
      <vt:lpstr>Innovation, engineering materials and you</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534</cp:revision>
  <dcterms:created xsi:type="dcterms:W3CDTF">2022-05-23T15:11:33Z</dcterms:created>
  <dcterms:modified xsi:type="dcterms:W3CDTF">2023-03-08T13:32:17Z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0x010100FF6E66CB5A31A44C828EF505EF1A4254</vt:lpwstr>
  </property>
  <property fmtid="{D5CDD505-2E9C-101B-9397-08002B2CF9AE}" pid="3" name="MediaServiceImageTags">
    <vt:lpwstr/>
  </property>
</Properties>
</file>