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3"/>
  </p:notesMasterIdLst>
  <p:sldIdLst>
    <p:sldId id="256" r:id="rId6"/>
    <p:sldId id="267" r:id="rId7"/>
    <p:sldId id="284" r:id="rId8"/>
    <p:sldId id="281" r:id="rId9"/>
    <p:sldId id="257" r:id="rId10"/>
    <p:sldId id="272" r:id="rId11"/>
    <p:sldId id="275" r:id="rId12"/>
    <p:sldId id="320" r:id="rId13"/>
    <p:sldId id="321" r:id="rId14"/>
    <p:sldId id="322" r:id="rId15"/>
    <p:sldId id="328" r:id="rId16"/>
    <p:sldId id="323" r:id="rId17"/>
    <p:sldId id="324" r:id="rId18"/>
    <p:sldId id="331" r:id="rId19"/>
    <p:sldId id="325" r:id="rId20"/>
    <p:sldId id="327" r:id="rId21"/>
    <p:sldId id="329" r:id="rId22"/>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3"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34"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Stylli Charalampous" initials="SC" lastIdx="7" clrIdx="4">
    <p:extLst>
      <p:ext uri="{19B8F6BF-5375-455C-9EA6-DF929625EA0E}">
        <p15:presenceInfo xmlns:p15="http://schemas.microsoft.com/office/powerpoint/2012/main" userId="S::stylli.charalampous@raeng.org.uk::6ccdb83b-cc4f-4a44-90c9-2db0e326924d" providerId="AD"/>
      </p:ext>
    </p:extLst>
  </p:cmAuthor>
  <p:cmAuthor id="6" name="Michael Guilmant-Cush" initials="MGC" lastIdx="13" clrIdx="5">
    <p:extLst>
      <p:ext uri="{19B8F6BF-5375-455C-9EA6-DF929625EA0E}">
        <p15:presenceInfo xmlns:p15="http://schemas.microsoft.com/office/powerpoint/2012/main" userId="S::mike@mgcwriting.onmicrosoft.com::1f83a091-1871-4096-b5ea-a328593590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F7500"/>
    <a:srgbClr val="D91C5C"/>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D2717-8523-E277-511D-4D20F1DD1085}" v="1" dt="2023-02-24T15:07:15.619"/>
    <p1510:client id="{F8BDFFB3-AD9E-B783-8C88-5F2717A156A1}" v="8" dt="2023-02-23T14:50:06.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7097" autoAdjust="0"/>
  </p:normalViewPr>
  <p:slideViewPr>
    <p:cSldViewPr snapToGrid="0" snapToObjects="1">
      <p:cViewPr varScale="1">
        <p:scale>
          <a:sx n="48" d="100"/>
          <a:sy n="48" d="100"/>
        </p:scale>
        <p:origin x="80" y="24"/>
      </p:cViewPr>
      <p:guideLst>
        <p:guide orient="horz" pos="4649"/>
        <p:guide pos="5120"/>
      </p:guideLst>
    </p:cSldViewPr>
  </p:slideViewPr>
  <p:outlineViewPr>
    <p:cViewPr>
      <p:scale>
        <a:sx n="33" d="100"/>
        <a:sy n="33" d="100"/>
      </p:scale>
      <p:origin x="0" y="-181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419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F8BDFFB3-AD9E-B783-8C88-5F2717A156A1}"/>
    <pc:docChg chg="modSld">
      <pc:chgData name="V-Mike Guilmant-Cush" userId="S::mike.guilmant-cush@blackbaud.me::3c7f021d-b981-41a2-afc2-8c0dc9565e5f" providerId="AD" clId="Web-{F8BDFFB3-AD9E-B783-8C88-5F2717A156A1}" dt="2023-02-23T14:50:04.732" v="2" actId="20577"/>
      <pc:docMkLst>
        <pc:docMk/>
      </pc:docMkLst>
      <pc:sldChg chg="modSp">
        <pc:chgData name="V-Mike Guilmant-Cush" userId="S::mike.guilmant-cush@blackbaud.me::3c7f021d-b981-41a2-afc2-8c0dc9565e5f" providerId="AD" clId="Web-{F8BDFFB3-AD9E-B783-8C88-5F2717A156A1}" dt="2023-02-23T14:50:04.732" v="2" actId="20577"/>
        <pc:sldMkLst>
          <pc:docMk/>
          <pc:sldMk cId="2789955530" sldId="323"/>
        </pc:sldMkLst>
        <pc:spChg chg="mod">
          <ac:chgData name="V-Mike Guilmant-Cush" userId="S::mike.guilmant-cush@blackbaud.me::3c7f021d-b981-41a2-afc2-8c0dc9565e5f" providerId="AD" clId="Web-{F8BDFFB3-AD9E-B783-8C88-5F2717A156A1}" dt="2023-02-23T14:50:04.732" v="2" actId="20577"/>
          <ac:spMkLst>
            <pc:docMk/>
            <pc:sldMk cId="2789955530" sldId="323"/>
            <ac:spMk id="22" creationId="{B675923F-0F5F-C57C-4105-F6E17AF09E0A}"/>
          </ac:spMkLst>
        </pc:spChg>
      </pc:sldChg>
    </pc:docChg>
  </pc:docChgLst>
  <pc:docChgLst>
    <pc:chgData name="V-Mike Guilmant-Cush" userId="S::mike.guilmant-cush@blackbaud.me::3c7f021d-b981-41a2-afc2-8c0dc9565e5f" providerId="AD" clId="Web-{BFDD2717-8523-E277-511D-4D20F1DD1085}"/>
    <pc:docChg chg="">
      <pc:chgData name="V-Mike Guilmant-Cush" userId="S::mike.guilmant-cush@blackbaud.me::3c7f021d-b981-41a2-afc2-8c0dc9565e5f" providerId="AD" clId="Web-{BFDD2717-8523-E277-511D-4D20F1DD1085}" dt="2023-02-24T15:07:15.619" v="0"/>
      <pc:docMkLst>
        <pc:docMk/>
      </pc:docMkLst>
      <pc:sldChg chg="delCm">
        <pc:chgData name="V-Mike Guilmant-Cush" userId="S::mike.guilmant-cush@blackbaud.me::3c7f021d-b981-41a2-afc2-8c0dc9565e5f" providerId="AD" clId="Web-{BFDD2717-8523-E277-511D-4D20F1DD1085}" dt="2023-02-24T15:07:15.619" v="0"/>
        <pc:sldMkLst>
          <pc:docMk/>
          <pc:sldMk cId="3407056830"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activity links to the module on </a:t>
            </a:r>
            <a:r>
              <a:rPr lang="en-GB" b="1" dirty="0">
                <a:latin typeface="Arial" panose="020B0604020202020204" pitchFamily="34" charset="0"/>
                <a:cs typeface="Arial" panose="020B0604020202020204" pitchFamily="34" charset="0"/>
              </a:rPr>
              <a:t>Sustainability</a:t>
            </a:r>
            <a:r>
              <a:rPr lang="en-GB" dirty="0">
                <a:latin typeface="Arial" panose="020B0604020202020204" pitchFamily="34" charset="0"/>
                <a:cs typeface="Arial" panose="020B0604020202020204" pitchFamily="34" charset="0"/>
              </a:rPr>
              <a:t>. Learners can recall their understanding of the 6Rs of sustainability and of circular economies.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57200" indent="-298450">
              <a:buSzPts val="1100"/>
              <a:buChar char="●"/>
            </a:pPr>
            <a:r>
              <a:rPr lang="en-GB" dirty="0">
                <a:latin typeface="Arial"/>
                <a:cs typeface="Arial"/>
              </a:rPr>
              <a:t>Highlight that while composite materials are used to deliver a range of engineering outcomes, a key benefit is that they often deliver better efficiency, which reduces energy use during operation. Discuss what two advantages this delivers.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Contrast this with one problem of modern composites: they use a finite resource and are hard to recycle and in this sense are highly unsustainable, despite their many engineering advantages.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a:cs typeface="Arial"/>
              </a:rPr>
              <a:t>Modern composites are not sustainable because they: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are based on a finite resource</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are difficult to separate for recycling</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are hard to reuse</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do not support circular economies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can use chemicals that are harmful to people and to the environment during manufacture or processing, and can be very energy intensive to produce (for example, baking carbon fibre mouldings).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a:cs typeface="Arial"/>
              </a:rPr>
              <a:t>Discussion and verbal answers.</a:t>
            </a:r>
            <a:br>
              <a:rPr lang="en-GB" dirty="0">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watch the video from the National Composites Centre at:</a:t>
            </a:r>
          </a:p>
          <a:p>
            <a:pPr marL="0" lvl="0" indent="0" algn="l" rtl="0">
              <a:spcBef>
                <a:spcPts val="0"/>
              </a:spcBef>
              <a:spcAft>
                <a:spcPts val="0"/>
              </a:spcAft>
              <a:buNone/>
            </a:pPr>
            <a:r>
              <a:rPr lang="en-GB" dirty="0">
                <a:latin typeface="Arial"/>
                <a:cs typeface="Arial"/>
              </a:rPr>
              <a:t>www.nccuk.com/news/uk-to-lead-the-development-of-the-next-generation-of-sustainable-composite-materials/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research forms of sustainable composites such as those using hemp, jute or pineapple waste.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3547198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may wish to have internet access for this activity, for optional research.</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457200" indent="-298450">
              <a:buClr>
                <a:schemeClr val="dk1"/>
              </a:buClr>
              <a:buSzPts val="1100"/>
              <a:buChar char="●"/>
            </a:pPr>
            <a:r>
              <a:rPr lang="en-GB" dirty="0">
                <a:solidFill>
                  <a:schemeClr val="dk1"/>
                </a:solidFill>
                <a:latin typeface="Arial"/>
                <a:cs typeface="Arial"/>
              </a:rPr>
              <a:t>Review the examples of modern materials (cellulose </a:t>
            </a:r>
            <a:r>
              <a:rPr lang="en-GB" dirty="0" err="1">
                <a:solidFill>
                  <a:schemeClr val="dk1"/>
                </a:solidFill>
                <a:latin typeface="Arial"/>
                <a:cs typeface="Arial"/>
              </a:rPr>
              <a:t>nanofibres</a:t>
            </a:r>
            <a:r>
              <a:rPr lang="en-GB" dirty="0">
                <a:solidFill>
                  <a:schemeClr val="dk1"/>
                </a:solidFill>
                <a:latin typeface="Arial"/>
                <a:cs typeface="Arial"/>
              </a:rPr>
              <a:t> and mycelium fibres) that have applications on their own or can be made into more sustainable forms of hybrid composite or </a:t>
            </a:r>
            <a:r>
              <a:rPr lang="en-GB" dirty="0" err="1">
                <a:solidFill>
                  <a:schemeClr val="dk1"/>
                </a:solidFill>
                <a:latin typeface="Arial"/>
                <a:cs typeface="Arial"/>
              </a:rPr>
              <a:t>biocomposite</a:t>
            </a:r>
            <a:r>
              <a:rPr lang="en-GB" dirty="0">
                <a:solidFill>
                  <a:schemeClr val="dk1"/>
                </a:solidFill>
                <a:latin typeface="Arial"/>
                <a:cs typeface="Arial"/>
              </a:rPr>
              <a:t> by combining with recyclable oil-derived resins on bioplastic resins from plant sources.</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Ask if learners had heard of each material before today.</a:t>
            </a:r>
          </a:p>
          <a:p>
            <a:pPr marL="457200" indent="-298450">
              <a:buClr>
                <a:schemeClr val="dk1"/>
              </a:buClr>
              <a:buSzPts val="1100"/>
              <a:buChar char="●"/>
            </a:pPr>
            <a:r>
              <a:rPr lang="en-GB" dirty="0">
                <a:solidFill>
                  <a:schemeClr val="dk1"/>
                </a:solidFill>
                <a:latin typeface="Arial"/>
                <a:cs typeface="Arial"/>
              </a:rPr>
              <a:t>Discuss each material’s properties or ability to be processed into a composite material.</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answer the questions on the slide on their activity sheet.</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write suggested engineering applications on</a:t>
            </a:r>
            <a:r>
              <a:rPr lang="en-GB" b="1" dirty="0">
                <a:solidFill>
                  <a:schemeClr val="dk1"/>
                </a:solidFill>
                <a:latin typeface="Arial" panose="020B0604020202020204" pitchFamily="34" charset="0"/>
                <a:cs typeface="Arial" panose="020B0604020202020204" pitchFamily="34" charset="0"/>
              </a:rPr>
              <a:t> Engineering materials - Activity sheet 5b.</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Discussion and suggestions.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Written answers.</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cs typeface="Arial" panose="020B0604020202020204" pitchFamily="34" charset="0"/>
              </a:rPr>
              <a:t>Learners can research more about one material and create a short report or presentation about its potential applications, advantages and limitations.</a:t>
            </a:r>
          </a:p>
          <a:p>
            <a:pPr marL="0" marR="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173849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Clr>
                <a:schemeClr val="dk1"/>
              </a:buClr>
              <a:buSzPts val="1100"/>
              <a:buFont typeface="Arial"/>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suggested answers on the slide.</a:t>
            </a:r>
          </a:p>
          <a:p>
            <a:pPr marL="457200" indent="-298450">
              <a:buClr>
                <a:srgbClr val="000000"/>
              </a:buClr>
              <a:buSzPts val="1100"/>
              <a:buChar char="●"/>
            </a:pPr>
            <a:r>
              <a:rPr lang="en-GB" dirty="0">
                <a:solidFill>
                  <a:schemeClr val="dk1"/>
                </a:solidFill>
                <a:latin typeface="Arial"/>
                <a:cs typeface="Arial"/>
              </a:rPr>
              <a:t>Note that one challenge with bioplastics is to successfully replicate the precise physical or mechanical properties of oil-derived traditional plastics such as ABS.</a:t>
            </a:r>
            <a:endParaRPr lang="en-GB" dirty="0">
              <a:solidFill>
                <a:schemeClr val="dk1"/>
              </a:solidFill>
              <a:latin typeface="Arial" panose="020B0604020202020204" pitchFamily="34" charset="0"/>
              <a:cs typeface="Arial" panose="020B0604020202020204" pitchFamily="34" charset="0"/>
            </a:endParaRPr>
          </a:p>
          <a:p>
            <a:pPr>
              <a:buSzPts val="1100"/>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Please see the next slide for answer to the discussion question.</a:t>
            </a:r>
          </a:p>
          <a:p>
            <a:pPr marL="0" lvl="0" indent="0" algn="l" rtl="0">
              <a:lnSpc>
                <a:spcPct val="100000"/>
              </a:lnSpc>
              <a:spcBef>
                <a:spcPts val="0"/>
              </a:spcBef>
              <a:spcAft>
                <a:spcPts val="0"/>
              </a:spcAft>
              <a:buClr>
                <a:schemeClr val="dk1"/>
              </a:buClr>
              <a:buSzPts val="1100"/>
              <a:buFont typeface="Arial"/>
              <a:buNone/>
            </a:pPr>
            <a:endParaRPr lang="en-GB" dirty="0">
              <a:solidFill>
                <a:schemeClr val="dk1"/>
              </a:solidFill>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133071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a:p>
            <a:pPr marL="457200" lvl="0" indent="-22860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457200" indent="-298450">
              <a:buSzPts val="1100"/>
              <a:buChar char="●"/>
            </a:pPr>
            <a:r>
              <a:rPr lang="en-GB" dirty="0">
                <a:latin typeface="Arial"/>
                <a:cs typeface="Arial"/>
              </a:rPr>
              <a:t>Review how the cellulose and mycelium fibres are examples of successful ‘technology push’.</a:t>
            </a:r>
            <a:endParaRPr lang="en-GB" dirty="0">
              <a:latin typeface="Calibri"/>
              <a:cs typeface="Calibri"/>
            </a:endParaRPr>
          </a:p>
          <a:p>
            <a:pPr marL="457200" indent="-298450">
              <a:buSzPts val="1100"/>
              <a:buChar char="●"/>
            </a:pPr>
            <a:r>
              <a:rPr lang="en-GB" dirty="0">
                <a:latin typeface="Arial"/>
                <a:cs typeface="Arial"/>
              </a:rPr>
              <a:t>Highlight that innovation can also be driven by forces acting in the opposite direction: demand can drive research to find materials that fulfil specific new requirements. This is ‘market pull’. Bioplastic resins are an example of 'market pull'.</a:t>
            </a:r>
            <a:endParaRPr lang="en-GB" dirty="0">
              <a:latin typeface="Calibri"/>
              <a:cs typeface="Calibri"/>
            </a:endParaRP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In pairs, learners discuss and identify some possible market pulls that might lead to new innovations in materials engineering. To help learners, suggest some areas of life where new functions or benefits might be desirable, such as healthcare, leisure, clothing, consumer electronics, materials used for CNC manufacturing.</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For a simpler approach, learners could consider the smartphone of the future. What new features or performance would they like their phone to have? What new materials would need to exist in order for these to be possible? Learners can identify which features they would most like to improve or add, and then identify what material innovations might enable these.</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Please see the answer slide that follows the next activity.</a:t>
            </a:r>
          </a:p>
          <a:p>
            <a:pPr marL="0" lvl="0" indent="0" algn="l" rtl="0">
              <a:lnSpc>
                <a:spcPct val="100000"/>
              </a:lnSpc>
              <a:spcBef>
                <a:spcPts val="0"/>
              </a:spcBef>
              <a:spcAft>
                <a:spcPts val="0"/>
              </a:spcAft>
              <a:buSzPts val="1100"/>
              <a:buNone/>
            </a:pPr>
            <a:endParaRPr lang="en-GB" b="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Discussion and suggestions, ability to link material properties to desired function.</a:t>
            </a:r>
            <a:endParaRPr lang="en-GB" b="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265970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This activity helps learners to consider wider factors that may influence innovations in materials. This helps link their thinking to their study of sustainability and innovation, and to how their career decisions and development or training choices might be influenced in turn.</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a:t>
            </a:r>
            <a:endParaRPr lang="en-GB" dirty="0">
              <a:solidFill>
                <a:schemeClr val="dk1"/>
              </a:solidFill>
              <a:latin typeface="Arial" panose="020B0604020202020204" pitchFamily="34" charset="0"/>
              <a:cs typeface="Arial" panose="020B0604020202020204" pitchFamily="34" charset="0"/>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Emphasise that innovations in materials do and will affect all sectors in engineering.</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two wider factors that provide the context (and their own influences): the economy (how resources are produced and consumed, and how money flows) and the need for greater sustainability (which includes waste and pollution, energy use and climate change, and resource use).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Learners list ‘pull’ factors that might come from customers, the economy or the need to become sustainable, which they can first discuss in pairs or small groups.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 sheet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list their ideas on </a:t>
            </a:r>
            <a:r>
              <a:rPr lang="en-GB" b="1" dirty="0">
                <a:solidFill>
                  <a:schemeClr val="dk1"/>
                </a:solidFill>
                <a:latin typeface="Arial" panose="020B0604020202020204" pitchFamily="34" charset="0"/>
                <a:cs typeface="Arial" panose="020B0604020202020204" pitchFamily="34" charset="0"/>
              </a:rPr>
              <a:t>Engineering materials - Activity sheet 6.</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Example answers</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Please see the next slide.</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Assessment</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Written suggestions.</a:t>
            </a:r>
          </a:p>
          <a:p>
            <a:pPr marL="0" lvl="0" indent="0" algn="l" rtl="0">
              <a:lnSpc>
                <a:spcPct val="100000"/>
              </a:lnSpc>
              <a:spcBef>
                <a:spcPts val="0"/>
              </a:spcBef>
              <a:spcAft>
                <a:spcPts val="0"/>
              </a:spcAft>
              <a:buSzPts val="1100"/>
              <a:buNone/>
            </a:pPr>
            <a:endParaRPr lang="en-GB"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Extension</a:t>
            </a:r>
          </a:p>
          <a:p>
            <a:pPr marL="0" lvl="0" indent="0" algn="l" rtl="0">
              <a:lnSpc>
                <a:spcPct val="100000"/>
              </a:lnSpc>
              <a:spcBef>
                <a:spcPts val="0"/>
              </a:spcBef>
              <a:spcAft>
                <a:spcPts val="0"/>
              </a:spcAft>
              <a:buSzPts val="1100"/>
              <a:buNone/>
            </a:pPr>
            <a:r>
              <a:rPr lang="en-GB" dirty="0">
                <a:solidFill>
                  <a:schemeClr val="dk1"/>
                </a:solidFill>
                <a:latin typeface="Arial" panose="020B0604020202020204" pitchFamily="34" charset="0"/>
                <a:cs typeface="Arial" panose="020B0604020202020204" pitchFamily="34" charset="0"/>
              </a:rPr>
              <a:t>Learners could discuss or research why some sectors appear to embrace or respond to innovations in materials more rapidly than others, </a:t>
            </a:r>
            <a:r>
              <a:rPr lang="en-GB" dirty="0" err="1">
                <a:solidFill>
                  <a:schemeClr val="dk1"/>
                </a:solidFill>
                <a:latin typeface="Arial" panose="020B0604020202020204" pitchFamily="34" charset="0"/>
                <a:cs typeface="Arial" panose="020B0604020202020204" pitchFamily="34" charset="0"/>
              </a:rPr>
              <a:t>eg</a:t>
            </a:r>
            <a:r>
              <a:rPr lang="en-GB" dirty="0">
                <a:solidFill>
                  <a:schemeClr val="dk1"/>
                </a:solidFill>
                <a:latin typeface="Arial" panose="020B0604020202020204" pitchFamily="34" charset="0"/>
                <a:cs typeface="Arial" panose="020B0604020202020204" pitchFamily="34" charset="0"/>
              </a:rPr>
              <a:t> aerospace and consumer electronics v house building.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337485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GB" b="1" dirty="0">
                <a:solidFill>
                  <a:schemeClr val="dk1"/>
                </a:solidFill>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b="1" dirty="0">
              <a:solidFill>
                <a:schemeClr val="dk1"/>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solidFill>
                  <a:schemeClr val="dk1"/>
                </a:solidFill>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Review the suggested answers on the slide.</a:t>
            </a:r>
          </a:p>
          <a:p>
            <a:pPr marL="457200" lvl="0" indent="-298450" algn="l" rtl="0">
              <a:lnSpc>
                <a:spcPct val="100000"/>
              </a:lnSpc>
              <a:spcBef>
                <a:spcPts val="0"/>
              </a:spcBef>
              <a:spcAft>
                <a:spcPts val="0"/>
              </a:spcAft>
              <a:buClr>
                <a:schemeClr val="dk1"/>
              </a:buClr>
              <a:buSzPts val="1100"/>
              <a:buChar char="●"/>
            </a:pPr>
            <a:r>
              <a:rPr lang="en-GB" dirty="0">
                <a:solidFill>
                  <a:schemeClr val="dk1"/>
                </a:solidFill>
                <a:latin typeface="Arial" panose="020B0604020202020204" pitchFamily="34" charset="0"/>
                <a:cs typeface="Arial" panose="020B0604020202020204" pitchFamily="34" charset="0"/>
              </a:rPr>
              <a:t>Use the suggested discussion to feed into the continued discussion on the next slide.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377255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Practitioner delivery notes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dirty="0">
                <a:latin typeface="Arial" panose="020B0604020202020204" pitchFamily="34" charset="0"/>
                <a:cs typeface="Arial" panose="020B0604020202020204" pitchFamily="34" charset="0"/>
              </a:rPr>
              <a:t>This activity supports an open-ended discussion that helps learners to consider how innovations in materials may influence engineering careers.</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Activity</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Learners can discuss each question in small groups and share ideas to find similarities and differences.</a:t>
            </a:r>
          </a:p>
          <a:p>
            <a:pPr marL="457200" lvl="0" indent="-298450" algn="l" rtl="0">
              <a:lnSpc>
                <a:spcPct val="100000"/>
              </a:lnSpc>
              <a:spcBef>
                <a:spcPts val="0"/>
              </a:spcBef>
              <a:spcAft>
                <a:spcPts val="0"/>
              </a:spcAft>
              <a:buSzPts val="1100"/>
              <a:buChar char="●"/>
            </a:pPr>
            <a:r>
              <a:rPr lang="en-GB" dirty="0">
                <a:latin typeface="Arial" panose="020B0604020202020204" pitchFamily="34" charset="0"/>
                <a:cs typeface="Arial" panose="020B0604020202020204" pitchFamily="34" charset="0"/>
              </a:rPr>
              <a:t>Help learners to see the importance of continuing their training and development in engineering - your current qualification is just a starting point.</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100"/>
              <a:buNone/>
            </a:pPr>
            <a:r>
              <a:rPr lang="en-GB" b="1" dirty="0">
                <a:latin typeface="Arial" panose="020B0604020202020204" pitchFamily="34" charset="0"/>
                <a:cs typeface="Arial" panose="020B0604020202020204" pitchFamily="34" charset="0"/>
              </a:rPr>
              <a:t>Extension</a:t>
            </a:r>
          </a:p>
          <a:p>
            <a:pPr>
              <a:buSzPts val="1100"/>
            </a:pPr>
            <a:r>
              <a:rPr lang="en-GB">
                <a:latin typeface="Arial"/>
                <a:cs typeface="Arial"/>
              </a:rPr>
              <a:t>Learners can use these questions to stimulate a career discussion when on industry placement and to help them research future career paths related to materials in engineering.</a:t>
            </a:r>
          </a:p>
          <a:p>
            <a:pPr marL="0" lvl="0" indent="0" algn="l" rtl="0">
              <a:lnSpc>
                <a:spcPct val="100000"/>
              </a:lnSpc>
              <a:spcBef>
                <a:spcPts val="0"/>
              </a:spcBef>
              <a:spcAft>
                <a:spcPts val="0"/>
              </a:spcAft>
              <a:buSzPts val="1100"/>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295820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100588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dirty="0"/>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resource uses composite materials as a way to consider how innovations in modern materials can help to deliver greater sustainability by moving away from fossil fuel-derived raw materials and creating composite materials that are more recyclable or biodegradable.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Begin by asking if learners have heard of composite materials.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Review that a composite material combines a resin matrix with a reinforcement material to produce a new composite material that has new, superior mechanical properties.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discuss the questions on the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On its own a resin may be hard but brittle, while the reinforcement fibres may be strong but flexible. When bound together the matrix and reinforcements become stiff and strong, especially for their weight.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Modern composites include plywood (used for furniture, architecture, vehicles and boats), glass-reinforced plastic (used for vehicles, boats and wind turbine blades), carbon fibre (used for drone blades, aeroplanes and space vehicles, racing vehicles etc.), and fabric/resin/rubber composites used for washers, gaskets or mobile phone cases.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Please also see the next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Learners can research types of composite material and their applications.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663973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Activity</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Briefly review the timeline of innovations in composite materials.</a:t>
            </a:r>
          </a:p>
          <a:p>
            <a:pPr marL="457200" lvl="0" indent="-298450" algn="l" rtl="0">
              <a:spcBef>
                <a:spcPts val="0"/>
              </a:spcBef>
              <a:spcAft>
                <a:spcPts val="0"/>
              </a:spcAft>
              <a:buSzPts val="1100"/>
              <a:buChar char="●"/>
            </a:pPr>
            <a:r>
              <a:rPr lang="en-GB" dirty="0">
                <a:latin typeface="Arial" panose="020B0604020202020204" pitchFamily="34" charset="0"/>
                <a:cs typeface="Arial" panose="020B0604020202020204" pitchFamily="34" charset="0"/>
              </a:rPr>
              <a:t>Learners discuss the questions on the slide.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Historic composites use natural or renewable materials, while modern composites are based around materials derived from fossil fuels, a non-renewable resource.</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means that modern composites are not a sustainable material as they come from a finite resource. The urgent need for greater sustainability frames this issue.</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1" dirty="0">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Ability to see sustainability as the broad context.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18178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4" name="Picture 13">
            <a:extLst>
              <a:ext uri="{FF2B5EF4-FFF2-40B4-BE49-F238E27FC236}">
                <a16:creationId xmlns:a16="http://schemas.microsoft.com/office/drawing/2014/main" id="{CB938ABD-5A8E-771A-A23F-B24F56FB90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4" name="Picture 3">
            <a:extLst>
              <a:ext uri="{FF2B5EF4-FFF2-40B4-BE49-F238E27FC236}">
                <a16:creationId xmlns:a16="http://schemas.microsoft.com/office/drawing/2014/main" id="{E2984865-C543-3741-88B0-2E420980B0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5350"/>
          <a:stretch/>
        </p:blipFill>
        <p:spPr>
          <a:xfrm>
            <a:off x="7391400" y="0"/>
            <a:ext cx="8876973" cy="9144000"/>
          </a:xfrm>
          <a:prstGeom prst="rect">
            <a:avLst/>
          </a:prstGeom>
        </p:spPr>
      </p:pic>
      <p:pic>
        <p:nvPicPr>
          <p:cNvPr id="3" name="Picture 2">
            <a:extLst>
              <a:ext uri="{FF2B5EF4-FFF2-40B4-BE49-F238E27FC236}">
                <a16:creationId xmlns:a16="http://schemas.microsoft.com/office/drawing/2014/main" id="{C1A3D0FA-639F-BEDD-99F6-E7BEF7B883A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52872"/>
          <a:stretch/>
        </p:blipFill>
        <p:spPr>
          <a:xfrm>
            <a:off x="7144" y="0"/>
            <a:ext cx="7658576" cy="9148021"/>
          </a:xfrm>
          <a:prstGeom prst="rect">
            <a:avLst/>
          </a:prstGeom>
        </p:spPr>
      </p:pic>
    </p:spTree>
    <p:extLst>
      <p:ext uri="{BB962C8B-B14F-4D97-AF65-F5344CB8AC3E}">
        <p14:creationId xmlns:p14="http://schemas.microsoft.com/office/powerpoint/2010/main" val="42621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6" r:id="rId5"/>
    <p:sldLayoutId id="2147483704" r:id="rId6"/>
    <p:sldLayoutId id="2147483705" r:id="rId7"/>
    <p:sldLayoutId id="2147483695" r:id="rId8"/>
    <p:sldLayoutId id="2147483690" r:id="rId9"/>
    <p:sldLayoutId id="2147483663" r:id="rId10"/>
    <p:sldLayoutId id="2147483667" r:id="rId11"/>
    <p:sldLayoutId id="2147483668" r:id="rId12"/>
    <p:sldLayoutId id="2147483669" r:id="rId13"/>
    <p:sldLayoutId id="2147483670" r:id="rId14"/>
    <p:sldLayoutId id="2147483671" r:id="rId15"/>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2.jpeg"/><Relationship Id="rId4" Type="http://schemas.microsoft.com/office/2007/relationships/hdphoto" Target="../media/hdphoto1.wdp"/><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95418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marL="0" lvl="0" indent="0" algn="ctr" rtl="0">
              <a:lnSpc>
                <a:spcPct val="100000"/>
              </a:lnSpc>
              <a:spcBef>
                <a:spcPts val="0"/>
              </a:spcBef>
              <a:spcAft>
                <a:spcPts val="0"/>
              </a:spcAft>
              <a:buSzPct val="100000"/>
              <a:buNone/>
            </a:pPr>
            <a:r>
              <a:rPr lang="en-GB" dirty="0"/>
              <a:t>Engineering</a:t>
            </a:r>
          </a:p>
          <a:p>
            <a:pPr marL="0" lvl="0" indent="0" algn="ctr" rtl="0">
              <a:lnSpc>
                <a:spcPct val="100000"/>
              </a:lnSpc>
              <a:spcBef>
                <a:spcPts val="0"/>
              </a:spcBef>
              <a:spcAft>
                <a:spcPts val="0"/>
              </a:spcAft>
              <a:buSzPct val="100000"/>
              <a:buNone/>
            </a:pPr>
            <a:r>
              <a:rPr lang="en-GB" dirty="0"/>
              <a:t>materials</a:t>
            </a:r>
            <a:endParaRPr lang="en-NZ" dirty="0"/>
          </a:p>
          <a:p>
            <a:pPr marL="0" lvl="0" indent="0" algn="ctr" rtl="0">
              <a:lnSpc>
                <a:spcPct val="100000"/>
              </a:lnSpc>
              <a:spcBef>
                <a:spcPts val="1200"/>
              </a:spcBef>
              <a:spcAft>
                <a:spcPts val="0"/>
              </a:spcAft>
              <a:buSzPct val="100000"/>
              <a:buNone/>
            </a:pPr>
            <a:r>
              <a:rPr lang="en" sz="2500" b="0" dirty="0"/>
              <a:t>3. </a:t>
            </a:r>
            <a:r>
              <a:rPr lang="en-GB" sz="2500" b="0" dirty="0"/>
              <a:t>Innovations and </a:t>
            </a:r>
            <a:br>
              <a:rPr lang="en-GB" sz="2500" b="0" dirty="0"/>
            </a:br>
            <a:r>
              <a:rPr lang="en-GB" sz="2500" b="0" dirty="0"/>
              <a:t>modern materials</a:t>
            </a:r>
            <a:endParaRPr lang="en-US" sz="2500" b="0" dirty="0"/>
          </a:p>
          <a:p>
            <a:pPr>
              <a:lnSpc>
                <a:spcPts val="5500"/>
              </a:lnSpc>
              <a:spcBef>
                <a:spcPts val="0"/>
              </a:spcBef>
            </a:pP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18DD-A7EC-C87E-5A11-C45A6EB04D30}"/>
              </a:ext>
            </a:extLst>
          </p:cNvPr>
          <p:cNvSpPr>
            <a:spLocks noGrp="1"/>
          </p:cNvSpPr>
          <p:nvPr>
            <p:ph type="title"/>
          </p:nvPr>
        </p:nvSpPr>
        <p:spPr/>
        <p:txBody>
          <a:bodyPr/>
          <a:lstStyle/>
          <a:p>
            <a:r>
              <a:rPr lang="en" dirty="0"/>
              <a:t>Composite materials </a:t>
            </a:r>
            <a:br>
              <a:rPr lang="en" dirty="0"/>
            </a:br>
            <a:r>
              <a:rPr lang="en" dirty="0"/>
              <a:t>and sustainability</a:t>
            </a:r>
            <a:endParaRPr lang="en-US" dirty="0"/>
          </a:p>
        </p:txBody>
      </p:sp>
      <p:sp>
        <p:nvSpPr>
          <p:cNvPr id="3" name="Rectangle 2">
            <a:extLst>
              <a:ext uri="{FF2B5EF4-FFF2-40B4-BE49-F238E27FC236}">
                <a16:creationId xmlns:a16="http://schemas.microsoft.com/office/drawing/2014/main" id="{C2681692-72EE-DF69-F213-8A155AF79448}"/>
              </a:ext>
            </a:extLst>
          </p:cNvPr>
          <p:cNvSpPr/>
          <p:nvPr/>
        </p:nvSpPr>
        <p:spPr>
          <a:xfrm>
            <a:off x="411859" y="2811705"/>
            <a:ext cx="5647978" cy="2308324"/>
          </a:xfrm>
          <a:prstGeom prst="rect">
            <a:avLst/>
          </a:prstGeom>
        </p:spPr>
        <p:txBody>
          <a:bodyPr wrap="square">
            <a:spAutoFit/>
          </a:bodyPr>
          <a:lstStyle/>
          <a:p>
            <a:pPr marL="0" lvl="0" indent="0" algn="l" rtl="0">
              <a:spcBef>
                <a:spcPts val="0"/>
              </a:spcBef>
              <a:spcAft>
                <a:spcPts val="0"/>
              </a:spcAft>
              <a:buNone/>
            </a:pPr>
            <a:r>
              <a:rPr lang="en-GB" dirty="0">
                <a:solidFill>
                  <a:srgbClr val="000000"/>
                </a:solidFill>
                <a:latin typeface="Arial" panose="020B0604020202020204" pitchFamily="34" charset="0"/>
                <a:cs typeface="Arial" panose="020B0604020202020204" pitchFamily="34" charset="0"/>
              </a:rPr>
              <a:t>Composite materials create light, strong structures that make machines and vehicles more efficient, using less energy.</a:t>
            </a:r>
          </a:p>
          <a:p>
            <a:pPr marL="0" lvl="0" indent="0" algn="l" rtl="0">
              <a:spcBef>
                <a:spcPts val="0"/>
              </a:spcBef>
              <a:spcAft>
                <a:spcPts val="0"/>
              </a:spcAft>
              <a:buNone/>
            </a:pPr>
            <a:endParaRPr lang="en-GB" dirty="0">
              <a:solidFill>
                <a:srgbClr val="00000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solidFill>
                  <a:srgbClr val="000000"/>
                </a:solidFill>
                <a:latin typeface="Arial" panose="020B0604020202020204" pitchFamily="34" charset="0"/>
                <a:cs typeface="Arial" panose="020B0604020202020204" pitchFamily="34" charset="0"/>
              </a:rPr>
              <a:t>However, m</a:t>
            </a:r>
            <a:r>
              <a:rPr lang="en-GB" dirty="0">
                <a:solidFill>
                  <a:srgbClr val="000000"/>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ore than 95%</a:t>
            </a:r>
            <a:r>
              <a:rPr lang="en-GB" dirty="0">
                <a:solidFill>
                  <a:srgbClr val="000000"/>
                </a:solidFill>
                <a:latin typeface="Arial" panose="020B0604020202020204" pitchFamily="34" charset="0"/>
                <a:cs typeface="Arial" panose="020B0604020202020204" pitchFamily="34" charset="0"/>
              </a:rPr>
              <a:t> of modern composites use materials that are derived from crude oil or natural gas, and 85% are not recycled or reused at the end of their useful lives (National Composites Centre, 2020).</a:t>
            </a:r>
          </a:p>
        </p:txBody>
      </p:sp>
      <p:sp>
        <p:nvSpPr>
          <p:cNvPr id="4" name="Content Placeholder 11">
            <a:extLst>
              <a:ext uri="{FF2B5EF4-FFF2-40B4-BE49-F238E27FC236}">
                <a16:creationId xmlns:a16="http://schemas.microsoft.com/office/drawing/2014/main" id="{023172A8-4A9F-1562-30A7-27AA98DB1F42}"/>
              </a:ext>
            </a:extLst>
          </p:cNvPr>
          <p:cNvSpPr txBox="1">
            <a:spLocks/>
          </p:cNvSpPr>
          <p:nvPr/>
        </p:nvSpPr>
        <p:spPr>
          <a:xfrm>
            <a:off x="535606" y="6038634"/>
            <a:ext cx="6392135" cy="1168078"/>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lvl="0" algn="l" rtl="0">
              <a:spcBef>
                <a:spcPts val="0"/>
              </a:spcBef>
              <a:spcAft>
                <a:spcPts val="0"/>
              </a:spcAft>
              <a:buSzPts val="1400"/>
            </a:pPr>
            <a:r>
              <a:rPr lang="en-GB" sz="1800" dirty="0">
                <a:latin typeface="Arial"/>
                <a:cs typeface="Arial"/>
              </a:rPr>
              <a:t>Discuss some reasons why modern </a:t>
            </a:r>
            <a:br>
              <a:rPr lang="en-GB" sz="1800" dirty="0">
                <a:latin typeface="Arial"/>
                <a:cs typeface="Arial"/>
              </a:rPr>
            </a:br>
            <a:r>
              <a:rPr lang="en-GB" sz="1800" dirty="0">
                <a:latin typeface="Arial"/>
                <a:cs typeface="Arial"/>
              </a:rPr>
              <a:t>composite materials are not sustainable.</a:t>
            </a:r>
          </a:p>
        </p:txBody>
      </p:sp>
      <p:sp>
        <p:nvSpPr>
          <p:cNvPr id="11" name="Footer Placeholder 3">
            <a:extLst>
              <a:ext uri="{FF2B5EF4-FFF2-40B4-BE49-F238E27FC236}">
                <a16:creationId xmlns:a16="http://schemas.microsoft.com/office/drawing/2014/main" id="{1F9479F6-F637-8A03-38CE-7B10C75C802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2" name="Slide Number Placeholder 5">
            <a:extLst>
              <a:ext uri="{FF2B5EF4-FFF2-40B4-BE49-F238E27FC236}">
                <a16:creationId xmlns:a16="http://schemas.microsoft.com/office/drawing/2014/main" id="{76B33F93-73F0-ECEB-7193-FAFD9D51A43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dirty="0">
              <a:solidFill>
                <a:schemeClr val="bg1"/>
              </a:solidFill>
            </a:endParaRPr>
          </a:p>
        </p:txBody>
      </p:sp>
      <p:pic>
        <p:nvPicPr>
          <p:cNvPr id="6" name="Graphic 5">
            <a:extLst>
              <a:ext uri="{FF2B5EF4-FFF2-40B4-BE49-F238E27FC236}">
                <a16:creationId xmlns:a16="http://schemas.microsoft.com/office/drawing/2014/main" id="{DC014190-1DDB-0534-91A1-4C1043EF70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2424" y="5442121"/>
            <a:ext cx="994826" cy="961665"/>
          </a:xfrm>
          <a:prstGeom prst="rect">
            <a:avLst/>
          </a:prstGeom>
        </p:spPr>
      </p:pic>
      <p:sp>
        <p:nvSpPr>
          <p:cNvPr id="5" name="Google Shape;539;p3">
            <a:extLst>
              <a:ext uri="{FF2B5EF4-FFF2-40B4-BE49-F238E27FC236}">
                <a16:creationId xmlns:a16="http://schemas.microsoft.com/office/drawing/2014/main" id="{B8523A5C-F39A-B6CA-600E-7F98E05D69C8}"/>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58979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C8989-A9E4-B63B-5DE7-F87003E14DCA}"/>
              </a:ext>
            </a:extLst>
          </p:cNvPr>
          <p:cNvSpPr>
            <a:spLocks noGrp="1"/>
          </p:cNvSpPr>
          <p:nvPr>
            <p:ph type="title"/>
          </p:nvPr>
        </p:nvSpPr>
        <p:spPr/>
        <p:txBody>
          <a:bodyPr/>
          <a:lstStyle/>
          <a:p>
            <a:r>
              <a:rPr lang="en" dirty="0"/>
              <a:t>Sustainable modern composites</a:t>
            </a:r>
            <a:endParaRPr lang="en-US" dirty="0"/>
          </a:p>
        </p:txBody>
      </p:sp>
      <p:sp>
        <p:nvSpPr>
          <p:cNvPr id="4" name="Rectangle 3">
            <a:extLst>
              <a:ext uri="{FF2B5EF4-FFF2-40B4-BE49-F238E27FC236}">
                <a16:creationId xmlns:a16="http://schemas.microsoft.com/office/drawing/2014/main" id="{7A75F82E-8BBB-E1C2-2869-B3C0459DFAED}"/>
              </a:ext>
            </a:extLst>
          </p:cNvPr>
          <p:cNvSpPr/>
          <p:nvPr/>
        </p:nvSpPr>
        <p:spPr>
          <a:xfrm>
            <a:off x="411858" y="2305771"/>
            <a:ext cx="11608346" cy="400110"/>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300"/>
              <a:buFont typeface="Arial"/>
              <a:buNone/>
            </a:pPr>
            <a:r>
              <a:rPr lang="en-GB" sz="2000" b="0" i="0" u="none" strike="noStrike" cap="none" dirty="0">
                <a:solidFill>
                  <a:srgbClr val="000000"/>
                </a:solidFill>
                <a:latin typeface="Arial"/>
                <a:ea typeface="Arial"/>
                <a:cs typeface="Arial"/>
                <a:sym typeface="Arial"/>
              </a:rPr>
              <a:t>New forms of composite material can replace existing materials or create new opportunities.</a:t>
            </a:r>
          </a:p>
        </p:txBody>
      </p:sp>
      <p:sp>
        <p:nvSpPr>
          <p:cNvPr id="5" name="Content Placeholder 11">
            <a:extLst>
              <a:ext uri="{FF2B5EF4-FFF2-40B4-BE49-F238E27FC236}">
                <a16:creationId xmlns:a16="http://schemas.microsoft.com/office/drawing/2014/main" id="{436E1036-84A4-9313-56FE-AB45E413698A}"/>
              </a:ext>
            </a:extLst>
          </p:cNvPr>
          <p:cNvSpPr txBox="1">
            <a:spLocks/>
          </p:cNvSpPr>
          <p:nvPr/>
        </p:nvSpPr>
        <p:spPr>
          <a:xfrm>
            <a:off x="12205773" y="2315521"/>
            <a:ext cx="3597517" cy="5394351"/>
          </a:xfrm>
          <a:prstGeom prst="rect">
            <a:avLst/>
          </a:prstGeom>
          <a:ln w="28575">
            <a:gradFill flip="none" rotWithShape="1">
              <a:gsLst>
                <a:gs pos="21000">
                  <a:srgbClr val="FF7500"/>
                </a:gs>
                <a:gs pos="98000">
                  <a:srgbClr val="D91C5C"/>
                </a:gs>
              </a:gsLst>
              <a:lin ang="18900000" scaled="1"/>
              <a:tileRect/>
            </a:gradFill>
          </a:ln>
        </p:spPr>
        <p:txBody>
          <a:bodyPr vert="horz" lIns="180000" tIns="612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dirty="0"/>
              <a:t>Why are these materials more sustainable alternatives to oil-derived composite components?</a:t>
            </a:r>
          </a:p>
          <a:p>
            <a:pPr marL="158750" marR="0" lvl="0" algn="l" rtl="0">
              <a:lnSpc>
                <a:spcPct val="100000"/>
              </a:lnSpc>
              <a:spcBef>
                <a:spcPts val="0"/>
              </a:spcBef>
              <a:spcAft>
                <a:spcPts val="0"/>
              </a:spcAft>
              <a:buClr>
                <a:srgbClr val="000000"/>
              </a:buClr>
              <a:buSzPct val="70000"/>
            </a:pPr>
            <a:endParaRPr lang="en-GB" sz="1800" dirty="0"/>
          </a:p>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other engineering applications can you think of for </a:t>
            </a:r>
            <a:r>
              <a:rPr lang="en-GB" sz="1800" dirty="0"/>
              <a:t>cellulose </a:t>
            </a:r>
            <a:r>
              <a:rPr lang="en-GB" sz="1800" dirty="0" err="1"/>
              <a:t>nanofibres</a:t>
            </a:r>
            <a:r>
              <a:rPr lang="en-GB" sz="1800" dirty="0"/>
              <a:t> or mycelium fibre</a:t>
            </a:r>
            <a:r>
              <a:rPr lang="en-GB" sz="1800" b="0" i="0" u="none" strike="noStrike" cap="none" dirty="0">
                <a:solidFill>
                  <a:srgbClr val="000000"/>
                </a:solidFill>
                <a:latin typeface="Arial"/>
                <a:ea typeface="Arial"/>
                <a:cs typeface="Arial"/>
                <a:sym typeface="Arial"/>
              </a:rPr>
              <a:t>, based on </a:t>
            </a:r>
            <a:r>
              <a:rPr lang="en-GB" sz="1800" dirty="0"/>
              <a:t>their</a:t>
            </a:r>
            <a:r>
              <a:rPr lang="en-GB" sz="1800" b="0" i="0" u="none" strike="noStrike" cap="none" dirty="0">
                <a:solidFill>
                  <a:srgbClr val="000000"/>
                </a:solidFill>
                <a:latin typeface="Arial"/>
                <a:ea typeface="Arial"/>
                <a:cs typeface="Arial"/>
                <a:sym typeface="Arial"/>
              </a:rPr>
              <a:t> properties?</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ct val="70000"/>
              <a:buFont typeface="Arial" panose="020B0604020202020204" pitchFamily="34" charset="0"/>
              <a:buChar char="•"/>
            </a:pPr>
            <a:r>
              <a:rPr lang="en-GB" sz="1800" dirty="0">
                <a:solidFill>
                  <a:srgbClr val="000000"/>
                </a:solidFill>
                <a:latin typeface="Arial"/>
                <a:ea typeface="Arial"/>
                <a:cs typeface="Arial"/>
                <a:sym typeface="Arial"/>
              </a:rPr>
              <a:t>Where else might recyclable or bioplastic resins find an application?</a:t>
            </a:r>
            <a:endParaRPr lang="en-GB" sz="1800" b="0" i="0" u="none" strike="noStrike" cap="none" dirty="0">
              <a:solidFill>
                <a:srgbClr val="000000"/>
              </a:solidFill>
              <a:latin typeface="Arial"/>
              <a:ea typeface="Arial"/>
              <a:cs typeface="Arial"/>
              <a:sym typeface="Arial"/>
            </a:endParaRPr>
          </a:p>
        </p:txBody>
      </p:sp>
      <p:sp>
        <p:nvSpPr>
          <p:cNvPr id="11" name="Content Placeholder 11">
            <a:extLst>
              <a:ext uri="{FF2B5EF4-FFF2-40B4-BE49-F238E27FC236}">
                <a16:creationId xmlns:a16="http://schemas.microsoft.com/office/drawing/2014/main" id="{EF79D90A-A712-7EDE-0920-01190E8095E8}"/>
              </a:ext>
            </a:extLst>
          </p:cNvPr>
          <p:cNvSpPr txBox="1">
            <a:spLocks/>
          </p:cNvSpPr>
          <p:nvPr/>
        </p:nvSpPr>
        <p:spPr>
          <a:xfrm>
            <a:off x="492193" y="3296215"/>
            <a:ext cx="5535439" cy="2882087"/>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1200"/>
              </a:spcAft>
              <a:buClr>
                <a:srgbClr val="000000"/>
              </a:buClr>
              <a:buSzPts val="1200"/>
              <a:buFont typeface="Arial"/>
              <a:buNone/>
            </a:pPr>
            <a:r>
              <a:rPr lang="en-GB" sz="1700" b="1" i="0" u="none" strike="noStrike" cap="none" dirty="0">
                <a:solidFill>
                  <a:srgbClr val="000000"/>
                </a:solidFill>
                <a:latin typeface="Arial" panose="020B0604020202020204" pitchFamily="34" charset="0"/>
                <a:ea typeface="Arial"/>
                <a:cs typeface="Arial" panose="020B0604020202020204" pitchFamily="34" charset="0"/>
                <a:sym typeface="Arial"/>
              </a:rPr>
              <a:t>Cellulose </a:t>
            </a:r>
            <a:r>
              <a:rPr lang="en-GB" sz="1700" b="1" i="0" u="none" strike="noStrike" cap="none" dirty="0" err="1">
                <a:solidFill>
                  <a:srgbClr val="000000"/>
                </a:solidFill>
                <a:latin typeface="Arial" panose="020B0604020202020204" pitchFamily="34" charset="0"/>
                <a:ea typeface="Arial"/>
                <a:cs typeface="Arial" panose="020B0604020202020204" pitchFamily="34" charset="0"/>
                <a:sym typeface="Arial"/>
              </a:rPr>
              <a:t>nanofibres</a:t>
            </a:r>
            <a:r>
              <a:rPr lang="en-GB" sz="1700" b="1" dirty="0">
                <a:latin typeface="Arial" panose="020B0604020202020204" pitchFamily="34" charset="0"/>
                <a:cs typeface="Arial" panose="020B0604020202020204" pitchFamily="34" charset="0"/>
              </a:rPr>
              <a:t> </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a:ea typeface="Arial"/>
                <a:cs typeface="Arial"/>
                <a:sym typeface="Arial"/>
              </a:rPr>
              <a:t>Natural plant cellulose is broken </a:t>
            </a:r>
            <a:br>
              <a:rPr lang="en-GB" sz="1700" b="0" i="0" u="none" strike="noStrike" cap="none" dirty="0">
                <a:latin typeface="Arial" panose="020B0604020202020204" pitchFamily="34" charset="0"/>
                <a:ea typeface="Arial"/>
                <a:cs typeface="Arial" panose="020B0604020202020204" pitchFamily="34" charset="0"/>
              </a:rPr>
            </a:br>
            <a:r>
              <a:rPr lang="en-GB" sz="1700" b="0" i="0" u="none" strike="noStrike" cap="none" dirty="0">
                <a:solidFill>
                  <a:srgbClr val="000000"/>
                </a:solidFill>
                <a:latin typeface="Arial"/>
                <a:ea typeface="Arial"/>
                <a:cs typeface="Arial"/>
                <a:sym typeface="Arial"/>
              </a:rPr>
              <a:t>down and ‘</a:t>
            </a:r>
            <a:r>
              <a:rPr lang="en-GB" sz="1700" dirty="0">
                <a:solidFill>
                  <a:srgbClr val="000000"/>
                </a:solidFill>
                <a:latin typeface="Arial"/>
                <a:ea typeface="Arial"/>
                <a:cs typeface="Arial"/>
                <a:sym typeface="Arial"/>
              </a:rPr>
              <a:t>unravelled</a:t>
            </a:r>
            <a:r>
              <a:rPr lang="en-GB" sz="1700" b="0" i="0" u="none" strike="noStrike" cap="none" dirty="0">
                <a:solidFill>
                  <a:srgbClr val="000000"/>
                </a:solidFill>
                <a:latin typeface="Arial"/>
                <a:ea typeface="Arial"/>
                <a:cs typeface="Arial"/>
                <a:sym typeface="Arial"/>
              </a:rPr>
              <a:t>’ into tiny </a:t>
            </a:r>
            <a:r>
              <a:rPr lang="en-GB" sz="1700" b="0" i="0" u="none" strike="noStrike" cap="none" dirty="0" err="1">
                <a:solidFill>
                  <a:srgbClr val="000000"/>
                </a:solidFill>
                <a:latin typeface="Arial"/>
                <a:ea typeface="Arial"/>
                <a:cs typeface="Arial"/>
                <a:sym typeface="Arial"/>
              </a:rPr>
              <a:t>nanofibres</a:t>
            </a:r>
            <a:endParaRPr lang="en-GB" sz="17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One fifth of the weight of steel, but five times as strong</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Mix with plastics to make new composite materials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Extremely fine filter material</a:t>
            </a:r>
          </a:p>
        </p:txBody>
      </p:sp>
      <p:sp>
        <p:nvSpPr>
          <p:cNvPr id="12" name="Content Placeholder 11">
            <a:extLst>
              <a:ext uri="{FF2B5EF4-FFF2-40B4-BE49-F238E27FC236}">
                <a16:creationId xmlns:a16="http://schemas.microsoft.com/office/drawing/2014/main" id="{8342B56D-55FE-9FA3-EA84-C3D59C8B2FB7}"/>
              </a:ext>
            </a:extLst>
          </p:cNvPr>
          <p:cNvSpPr txBox="1">
            <a:spLocks/>
          </p:cNvSpPr>
          <p:nvPr/>
        </p:nvSpPr>
        <p:spPr>
          <a:xfrm>
            <a:off x="6309161" y="3296215"/>
            <a:ext cx="5535438" cy="2882087"/>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1200"/>
              </a:spcAft>
              <a:buClr>
                <a:srgbClr val="000000"/>
              </a:buClr>
              <a:buSzPts val="1200"/>
              <a:buFont typeface="Arial"/>
              <a:buNone/>
            </a:pPr>
            <a:r>
              <a:rPr lang="en-GB" sz="1700" b="1" i="0" u="none" strike="noStrike" cap="none" dirty="0">
                <a:solidFill>
                  <a:srgbClr val="000000"/>
                </a:solidFill>
                <a:latin typeface="Arial" panose="020B0604020202020204" pitchFamily="34" charset="0"/>
                <a:ea typeface="Arial"/>
                <a:cs typeface="Arial" panose="020B0604020202020204" pitchFamily="34" charset="0"/>
                <a:sym typeface="Arial"/>
              </a:rPr>
              <a:t>Mycelium fibres</a:t>
            </a:r>
            <a:endPar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Made by growing special types </a:t>
            </a: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of fungus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Use moulds to grow into shapes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Good insulation properties</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Biodegradable</a:t>
            </a:r>
          </a:p>
          <a:p>
            <a:pPr marL="457200" marR="0" lvl="0" indent="-298450" algn="l" rtl="0">
              <a:lnSpc>
                <a:spcPct val="100000"/>
              </a:lnSpc>
              <a:spcBef>
                <a:spcPts val="0"/>
              </a:spcBef>
              <a:spcAft>
                <a:spcPts val="600"/>
              </a:spcAft>
              <a:buClr>
                <a:srgbClr val="000000"/>
              </a:buClr>
              <a:buSzPct val="70000"/>
              <a:buFont typeface="Arial" panose="020B0604020202020204" pitchFamily="34" charset="0"/>
              <a:buChar char="•"/>
            </a:pPr>
            <a: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t>Spin into fibres and fabrics</a:t>
            </a: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br>
              <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rPr>
            </a:br>
            <a:endParaRPr lang="en-GB" sz="17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3" name="Content Placeholder 11">
            <a:extLst>
              <a:ext uri="{FF2B5EF4-FFF2-40B4-BE49-F238E27FC236}">
                <a16:creationId xmlns:a16="http://schemas.microsoft.com/office/drawing/2014/main" id="{98B7110C-9B25-E30D-958D-2322858A6334}"/>
              </a:ext>
            </a:extLst>
          </p:cNvPr>
          <p:cNvSpPr txBox="1">
            <a:spLocks/>
          </p:cNvSpPr>
          <p:nvPr/>
        </p:nvSpPr>
        <p:spPr>
          <a:xfrm>
            <a:off x="492194" y="6557864"/>
            <a:ext cx="5535438" cy="1259972"/>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1700" b="1" dirty="0">
                <a:latin typeface="Arial" panose="020B0604020202020204" pitchFamily="34" charset="0"/>
                <a:cs typeface="Arial" panose="020B0604020202020204" pitchFamily="34" charset="0"/>
              </a:rPr>
              <a:t>Recyclable plastic resins</a:t>
            </a:r>
            <a:endParaRPr lang="en-GB" sz="1700" b="1" dirty="0"/>
          </a:p>
          <a:p>
            <a:pPr marL="0" lvl="0" indent="0" algn="l" rtl="0">
              <a:spcBef>
                <a:spcPts val="0"/>
              </a:spcBef>
              <a:spcAft>
                <a:spcPts val="0"/>
              </a:spcAft>
              <a:buNone/>
            </a:pPr>
            <a:r>
              <a:rPr lang="en-GB" sz="1700" dirty="0">
                <a:latin typeface="Arial" panose="020B0604020202020204" pitchFamily="34" charset="0"/>
                <a:cs typeface="Arial" panose="020B0604020202020204" pitchFamily="34" charset="0"/>
              </a:rPr>
              <a:t>Resins made from polymers that can be recycled</a:t>
            </a:r>
          </a:p>
        </p:txBody>
      </p:sp>
      <p:sp>
        <p:nvSpPr>
          <p:cNvPr id="14" name="Content Placeholder 11">
            <a:extLst>
              <a:ext uri="{FF2B5EF4-FFF2-40B4-BE49-F238E27FC236}">
                <a16:creationId xmlns:a16="http://schemas.microsoft.com/office/drawing/2014/main" id="{3B70FA3A-87FA-EA18-A1EE-BF9AC6514E23}"/>
              </a:ext>
            </a:extLst>
          </p:cNvPr>
          <p:cNvSpPr txBox="1">
            <a:spLocks/>
          </p:cNvSpPr>
          <p:nvPr/>
        </p:nvSpPr>
        <p:spPr>
          <a:xfrm>
            <a:off x="6309161" y="6557864"/>
            <a:ext cx="5535438" cy="1259972"/>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r>
              <a:rPr lang="en-GB" sz="1700" b="1" dirty="0">
                <a:latin typeface="Arial" panose="020B0604020202020204" pitchFamily="34" charset="0"/>
                <a:cs typeface="Arial" panose="020B0604020202020204" pitchFamily="34" charset="0"/>
              </a:rPr>
              <a:t>Bioplastic resins</a:t>
            </a:r>
          </a:p>
          <a:p>
            <a:pPr marL="0" lvl="0" indent="0" algn="l" rtl="0">
              <a:spcBef>
                <a:spcPts val="0"/>
              </a:spcBef>
              <a:spcAft>
                <a:spcPts val="600"/>
              </a:spcAft>
              <a:buNone/>
            </a:pPr>
            <a:r>
              <a:rPr lang="en-GB" sz="1700" dirty="0">
                <a:latin typeface="Arial" panose="020B0604020202020204" pitchFamily="34" charset="0"/>
                <a:cs typeface="Arial" panose="020B0604020202020204" pitchFamily="34" charset="0"/>
              </a:rPr>
              <a:t>Resins made from polymers sourced from natural </a:t>
            </a:r>
            <a:br>
              <a:rPr lang="en-GB" sz="1700" dirty="0">
                <a:latin typeface="Arial" panose="020B0604020202020204" pitchFamily="34" charset="0"/>
                <a:cs typeface="Arial" panose="020B0604020202020204" pitchFamily="34" charset="0"/>
              </a:rPr>
            </a:br>
            <a:r>
              <a:rPr lang="en-GB" sz="1700" dirty="0">
                <a:latin typeface="Arial" panose="020B0604020202020204" pitchFamily="34" charset="0"/>
                <a:cs typeface="Arial" panose="020B0604020202020204" pitchFamily="34" charset="0"/>
              </a:rPr>
              <a:t>raw materials</a:t>
            </a:r>
          </a:p>
        </p:txBody>
      </p:sp>
      <p:sp>
        <p:nvSpPr>
          <p:cNvPr id="17" name="Graphic 24">
            <a:extLst>
              <a:ext uri="{FF2B5EF4-FFF2-40B4-BE49-F238E27FC236}">
                <a16:creationId xmlns:a16="http://schemas.microsoft.com/office/drawing/2014/main" id="{9AC21103-FA31-BE5B-5997-C702B1ED1934}"/>
              </a:ext>
            </a:extLst>
          </p:cNvPr>
          <p:cNvSpPr/>
          <p:nvPr/>
        </p:nvSpPr>
        <p:spPr>
          <a:xfrm>
            <a:off x="4461219" y="2825759"/>
            <a:ext cx="1106784" cy="107150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0" contrast="-2000"/>
                      </a14:imgEffect>
                    </a14:imgLayer>
                  </a14:imgProps>
                </a:ex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18" name="Graphic 24">
            <a:extLst>
              <a:ext uri="{FF2B5EF4-FFF2-40B4-BE49-F238E27FC236}">
                <a16:creationId xmlns:a16="http://schemas.microsoft.com/office/drawing/2014/main" id="{722D24D4-87B7-B727-B10D-A0071A3B4191}"/>
              </a:ext>
            </a:extLst>
          </p:cNvPr>
          <p:cNvSpPr/>
          <p:nvPr/>
        </p:nvSpPr>
        <p:spPr>
          <a:xfrm>
            <a:off x="10241695" y="2825759"/>
            <a:ext cx="1106784" cy="107150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21" name="Google Shape;109;g1ab5caaeddd_0_3">
            <a:extLst>
              <a:ext uri="{FF2B5EF4-FFF2-40B4-BE49-F238E27FC236}">
                <a16:creationId xmlns:a16="http://schemas.microsoft.com/office/drawing/2014/main" id="{C79132AC-C0F7-017C-D4EC-E31806CF214F}"/>
              </a:ext>
            </a:extLst>
          </p:cNvPr>
          <p:cNvSpPr txBox="1"/>
          <p:nvPr/>
        </p:nvSpPr>
        <p:spPr>
          <a:xfrm>
            <a:off x="5963227" y="5999213"/>
            <a:ext cx="381482" cy="7232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dirty="0">
                <a:latin typeface="Arial" panose="020B0604020202020204" pitchFamily="34" charset="0"/>
                <a:cs typeface="Arial" panose="020B0604020202020204" pitchFamily="34" charset="0"/>
              </a:rPr>
              <a:t>+</a:t>
            </a:r>
            <a:endParaRPr sz="3500" b="1" dirty="0">
              <a:latin typeface="Arial" panose="020B0604020202020204" pitchFamily="34" charset="0"/>
              <a:cs typeface="Arial" panose="020B0604020202020204" pitchFamily="34" charset="0"/>
            </a:endParaRPr>
          </a:p>
        </p:txBody>
      </p:sp>
      <p:sp>
        <p:nvSpPr>
          <p:cNvPr id="22" name="Footer Placeholder 3">
            <a:extLst>
              <a:ext uri="{FF2B5EF4-FFF2-40B4-BE49-F238E27FC236}">
                <a16:creationId xmlns:a16="http://schemas.microsoft.com/office/drawing/2014/main" id="{E7273425-A23B-079A-4736-077EF56AA2A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3" name="Slide Number Placeholder 5">
            <a:extLst>
              <a:ext uri="{FF2B5EF4-FFF2-40B4-BE49-F238E27FC236}">
                <a16:creationId xmlns:a16="http://schemas.microsoft.com/office/drawing/2014/main" id="{2D17DE96-789E-C608-87C0-1FBB718ACF3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pic>
        <p:nvPicPr>
          <p:cNvPr id="2" name="Graphic 1">
            <a:extLst>
              <a:ext uri="{FF2B5EF4-FFF2-40B4-BE49-F238E27FC236}">
                <a16:creationId xmlns:a16="http://schemas.microsoft.com/office/drawing/2014/main" id="{2E959ABB-B8AC-9CE0-0EB7-39BD9E3951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338761" y="1999379"/>
            <a:ext cx="994826" cy="961665"/>
          </a:xfrm>
          <a:prstGeom prst="rect">
            <a:avLst/>
          </a:prstGeom>
        </p:spPr>
      </p:pic>
      <p:sp>
        <p:nvSpPr>
          <p:cNvPr id="8" name="TextBox 7">
            <a:extLst>
              <a:ext uri="{FF2B5EF4-FFF2-40B4-BE49-F238E27FC236}">
                <a16:creationId xmlns:a16="http://schemas.microsoft.com/office/drawing/2014/main" id="{496D08F0-5A22-44BF-44D1-ADD81463385F}"/>
              </a:ext>
            </a:extLst>
          </p:cNvPr>
          <p:cNvSpPr txBox="1"/>
          <p:nvPr/>
        </p:nvSpPr>
        <p:spPr>
          <a:xfrm>
            <a:off x="9342120" y="8153400"/>
            <a:ext cx="184731" cy="369332"/>
          </a:xfrm>
          <a:prstGeom prst="rect">
            <a:avLst/>
          </a:prstGeom>
          <a:noFill/>
        </p:spPr>
        <p:txBody>
          <a:bodyPr wrap="none" rtlCol="0">
            <a:spAutoFit/>
          </a:bodyPr>
          <a:lstStyle/>
          <a:p>
            <a:endParaRPr lang="en-US"/>
          </a:p>
        </p:txBody>
      </p:sp>
      <p:sp>
        <p:nvSpPr>
          <p:cNvPr id="19" name="Google Shape;163;p12">
            <a:extLst>
              <a:ext uri="{FF2B5EF4-FFF2-40B4-BE49-F238E27FC236}">
                <a16:creationId xmlns:a16="http://schemas.microsoft.com/office/drawing/2014/main" id="{C7D42E1A-8089-F90C-44F0-0BDA7B069EF0}"/>
              </a:ext>
            </a:extLst>
          </p:cNvPr>
          <p:cNvSpPr txBox="1"/>
          <p:nvPr/>
        </p:nvSpPr>
        <p:spPr>
          <a:xfrm>
            <a:off x="3570418" y="8323838"/>
            <a:ext cx="5644609" cy="461635"/>
          </a:xfrm>
          <a:prstGeom prst="rect">
            <a:avLst/>
          </a:prstGeom>
          <a:noFill/>
          <a:ln>
            <a:noFill/>
          </a:ln>
        </p:spPr>
        <p:txBody>
          <a:bodyPr spcFirstLastPara="1" wrap="square" lIns="91425" tIns="91425" rIns="91425" bIns="91425" anchor="t" anchorCtr="0">
            <a:spAutoFit/>
          </a:bodyPr>
          <a:lstStyle/>
          <a:p>
            <a:r>
              <a:rPr lang="en" b="1" dirty="0">
                <a:latin typeface="Arial"/>
                <a:cs typeface="Arial"/>
              </a:rPr>
              <a:t>Sustainable hybrid composite or </a:t>
            </a:r>
            <a:r>
              <a:rPr lang="en" b="1" dirty="0" err="1">
                <a:latin typeface="Arial"/>
                <a:cs typeface="Arial"/>
              </a:rPr>
              <a:t>biocomposite</a:t>
            </a:r>
            <a:endParaRPr b="1" dirty="0" err="1">
              <a:latin typeface="Arial" panose="020B0604020202020204" pitchFamily="34" charset="0"/>
              <a:cs typeface="Arial" panose="020B0604020202020204" pitchFamily="34" charset="0"/>
            </a:endParaRPr>
          </a:p>
        </p:txBody>
      </p:sp>
      <p:sp>
        <p:nvSpPr>
          <p:cNvPr id="7" name="Content Placeholder 11">
            <a:extLst>
              <a:ext uri="{FF2B5EF4-FFF2-40B4-BE49-F238E27FC236}">
                <a16:creationId xmlns:a16="http://schemas.microsoft.com/office/drawing/2014/main" id="{14A94DCB-58B3-F65B-5D3F-AB7993A9991E}"/>
              </a:ext>
            </a:extLst>
          </p:cNvPr>
          <p:cNvSpPr txBox="1">
            <a:spLocks/>
          </p:cNvSpPr>
          <p:nvPr/>
        </p:nvSpPr>
        <p:spPr>
          <a:xfrm>
            <a:off x="3444845" y="8109216"/>
            <a:ext cx="5593324" cy="738633"/>
          </a:xfrm>
          <a:prstGeom prst="rect">
            <a:avLst/>
          </a:prstGeom>
          <a:ln w="28575">
            <a:gradFill flip="none" rotWithShape="1">
              <a:gsLst>
                <a:gs pos="15000">
                  <a:srgbClr val="FF7500"/>
                </a:gs>
                <a:gs pos="100000">
                  <a:srgbClr val="D91C5C"/>
                </a:gs>
              </a:gsLst>
              <a:lin ang="18900000" scaled="1"/>
              <a:tileRect/>
            </a:gradFill>
          </a:ln>
        </p:spPr>
        <p:txBody>
          <a:bodyPr vert="horz" lIns="180000" tIns="180000" rIns="180000" bIns="18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1200"/>
              </a:spcAft>
              <a:buNone/>
            </a:pPr>
            <a:endParaRPr lang="en-GB" sz="17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DF7FE4-017F-219A-015E-8DE0A0458B07}"/>
              </a:ext>
            </a:extLst>
          </p:cNvPr>
          <p:cNvSpPr txBox="1"/>
          <p:nvPr/>
        </p:nvSpPr>
        <p:spPr>
          <a:xfrm>
            <a:off x="5939610" y="7994630"/>
            <a:ext cx="447827" cy="584775"/>
          </a:xfrm>
          <a:prstGeom prst="rect">
            <a:avLst/>
          </a:prstGeom>
          <a:noFill/>
        </p:spPr>
        <p:txBody>
          <a:bodyPr wrap="square">
            <a:spAutoFit/>
          </a:bodyPr>
          <a:lstStyle/>
          <a:p>
            <a:r>
              <a:rPr lang="en" sz="3200" b="1" dirty="0">
                <a:latin typeface="Arial" panose="020B0604020202020204" pitchFamily="34" charset="0"/>
                <a:cs typeface="Arial" panose="020B0604020202020204" pitchFamily="34" charset="0"/>
              </a:rPr>
              <a:t>=</a:t>
            </a:r>
            <a:r>
              <a:rPr lang="en" sz="3000" dirty="0">
                <a:latin typeface="Arial" panose="020B0604020202020204" pitchFamily="34" charset="0"/>
                <a:cs typeface="Arial" panose="020B0604020202020204" pitchFamily="34" charset="0"/>
              </a:rPr>
              <a:t> </a:t>
            </a:r>
            <a:endParaRPr lang="en-US" sz="3000" dirty="0"/>
          </a:p>
        </p:txBody>
      </p:sp>
      <p:pic>
        <p:nvPicPr>
          <p:cNvPr id="9" name="Graphic 8">
            <a:extLst>
              <a:ext uri="{FF2B5EF4-FFF2-40B4-BE49-F238E27FC236}">
                <a16:creationId xmlns:a16="http://schemas.microsoft.com/office/drawing/2014/main" id="{1BBA97CA-C3D2-E018-2286-0E6A972524C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241281" y="284080"/>
            <a:ext cx="953935" cy="921598"/>
          </a:xfrm>
          <a:prstGeom prst="rect">
            <a:avLst/>
          </a:prstGeom>
        </p:spPr>
      </p:pic>
    </p:spTree>
    <p:extLst>
      <p:ext uri="{BB962C8B-B14F-4D97-AF65-F5344CB8AC3E}">
        <p14:creationId xmlns:p14="http://schemas.microsoft.com/office/powerpoint/2010/main" val="53786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1113-18E3-B3B7-D786-0B4B90FF5D39}"/>
              </a:ext>
            </a:extLst>
          </p:cNvPr>
          <p:cNvSpPr>
            <a:spLocks noGrp="1"/>
          </p:cNvSpPr>
          <p:nvPr>
            <p:ph type="title"/>
          </p:nvPr>
        </p:nvSpPr>
        <p:spPr/>
        <p:txBody>
          <a:bodyPr/>
          <a:lstStyle/>
          <a:p>
            <a:r>
              <a:rPr lang="en" dirty="0">
                <a:latin typeface="Arial"/>
                <a:cs typeface="Arial"/>
              </a:rPr>
              <a:t>The potential of modern materials – answers </a:t>
            </a:r>
            <a:endParaRPr lang="en-US" dirty="0"/>
          </a:p>
        </p:txBody>
      </p:sp>
      <p:sp>
        <p:nvSpPr>
          <p:cNvPr id="6" name="Content Placeholder 11">
            <a:extLst>
              <a:ext uri="{FF2B5EF4-FFF2-40B4-BE49-F238E27FC236}">
                <a16:creationId xmlns:a16="http://schemas.microsoft.com/office/drawing/2014/main" id="{B39A5665-5A5F-30DC-BDEC-41F6AF8ABFA0}"/>
              </a:ext>
            </a:extLst>
          </p:cNvPr>
          <p:cNvSpPr txBox="1">
            <a:spLocks/>
          </p:cNvSpPr>
          <p:nvPr/>
        </p:nvSpPr>
        <p:spPr>
          <a:xfrm>
            <a:off x="11228891" y="3229091"/>
            <a:ext cx="3885945" cy="4014206"/>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Each of these modern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materials was first developed in a laboratory before potential applications were then identified.</a:t>
            </a: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and identify an </a:t>
            </a:r>
            <a:r>
              <a:rPr lang="en-GB" sz="1800" dirty="0">
                <a:solidFill>
                  <a:srgbClr val="000000"/>
                </a:solidFill>
                <a:latin typeface="Arial"/>
                <a:ea typeface="Arial"/>
                <a:cs typeface="Arial"/>
                <a:sym typeface="Arial"/>
              </a:rPr>
              <a:t>opposite</a:t>
            </a:r>
            <a:r>
              <a:rPr lang="en-GB" sz="1800" b="0" i="0" u="none" strike="noStrike" cap="none" dirty="0">
                <a:solidFill>
                  <a:srgbClr val="000000"/>
                </a:solidFill>
                <a:latin typeface="Arial"/>
                <a:ea typeface="Arial"/>
                <a:cs typeface="Arial"/>
                <a:sym typeface="Arial"/>
              </a:rPr>
              <a:t> driving force for how new materials might be developed.</a:t>
            </a:r>
          </a:p>
        </p:txBody>
      </p:sp>
      <p:sp>
        <p:nvSpPr>
          <p:cNvPr id="8" name="Content Placeholder 11">
            <a:extLst>
              <a:ext uri="{FF2B5EF4-FFF2-40B4-BE49-F238E27FC236}">
                <a16:creationId xmlns:a16="http://schemas.microsoft.com/office/drawing/2014/main" id="{1F27AF8A-24D0-D775-81F9-CF6C2CE6E8D4}"/>
              </a:ext>
            </a:extLst>
          </p:cNvPr>
          <p:cNvSpPr txBox="1">
            <a:spLocks/>
          </p:cNvSpPr>
          <p:nvPr/>
        </p:nvSpPr>
        <p:spPr>
          <a:xfrm>
            <a:off x="573277" y="5298092"/>
            <a:ext cx="4466035" cy="1992916"/>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000000"/>
                </a:solidFill>
                <a:latin typeface="Arial"/>
                <a:ea typeface="Arial"/>
                <a:cs typeface="Arial"/>
                <a:sym typeface="Arial"/>
              </a:rPr>
              <a:t>Cellulose </a:t>
            </a:r>
            <a:r>
              <a:rPr lang="en-GB" sz="1800" b="1" i="0" u="none" strike="noStrike" cap="none" dirty="0" err="1">
                <a:solidFill>
                  <a:srgbClr val="000000"/>
                </a:solidFill>
                <a:latin typeface="Arial"/>
                <a:ea typeface="Arial"/>
                <a:cs typeface="Arial"/>
                <a:sym typeface="Arial"/>
              </a:rPr>
              <a:t>nanofibres</a:t>
            </a:r>
            <a:endParaRPr lang="en-GB"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Fine filters for purification</a:t>
            </a:r>
          </a:p>
          <a:p>
            <a:pPr marL="457200" indent="-30480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Strong fabrics for transport or protection</a:t>
            </a:r>
          </a:p>
        </p:txBody>
      </p:sp>
      <p:sp>
        <p:nvSpPr>
          <p:cNvPr id="9" name="Content Placeholder 11">
            <a:extLst>
              <a:ext uri="{FF2B5EF4-FFF2-40B4-BE49-F238E27FC236}">
                <a16:creationId xmlns:a16="http://schemas.microsoft.com/office/drawing/2014/main" id="{F2FC953A-0B5D-EECD-D5C7-746B65B06D8C}"/>
              </a:ext>
            </a:extLst>
          </p:cNvPr>
          <p:cNvSpPr txBox="1">
            <a:spLocks/>
          </p:cNvSpPr>
          <p:nvPr/>
        </p:nvSpPr>
        <p:spPr>
          <a:xfrm>
            <a:off x="5883355" y="5311544"/>
            <a:ext cx="4662911" cy="1992916"/>
          </a:xfrm>
          <a:prstGeom prst="rect">
            <a:avLst/>
          </a:prstGeom>
          <a:ln w="28575">
            <a:gradFill flip="none" rotWithShape="1">
              <a:gsLst>
                <a:gs pos="21000">
                  <a:srgbClr val="FF7500"/>
                </a:gs>
                <a:gs pos="98000">
                  <a:srgbClr val="D91C5C"/>
                </a:gs>
              </a:gsLst>
              <a:lin ang="18900000" scaled="1"/>
              <a:tileRect/>
            </a:gradFill>
          </a:ln>
        </p:spPr>
        <p:txBody>
          <a:bodyPr vert="horz" lIns="288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1" i="0" u="none" strike="noStrike" cap="none" dirty="0">
                <a:solidFill>
                  <a:srgbClr val="000000"/>
                </a:solidFill>
                <a:latin typeface="Arial"/>
                <a:ea typeface="Arial"/>
                <a:cs typeface="Arial"/>
                <a:sym typeface="Arial"/>
              </a:rPr>
              <a:t>Mycelium fibres</a:t>
            </a:r>
          </a:p>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Disposable safety clothing</a:t>
            </a:r>
          </a:p>
          <a:p>
            <a:pPr marL="457200" marR="0" lvl="0" indent="-304800" algn="l" rtl="0">
              <a:lnSpc>
                <a:spcPct val="100000"/>
              </a:lnSpc>
              <a:spcBef>
                <a:spcPts val="0"/>
              </a:spcBef>
              <a:spcAft>
                <a:spcPts val="12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Bricks and insulation (formed or grown in moulds)</a:t>
            </a:r>
          </a:p>
        </p:txBody>
      </p:sp>
      <p:sp>
        <p:nvSpPr>
          <p:cNvPr id="12" name="Footer Placeholder 3">
            <a:extLst>
              <a:ext uri="{FF2B5EF4-FFF2-40B4-BE49-F238E27FC236}">
                <a16:creationId xmlns:a16="http://schemas.microsoft.com/office/drawing/2014/main" id="{D0CEF8F5-74E0-BB24-CFC0-1C055FC2E876}"/>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3" name="Slide Number Placeholder 5">
            <a:extLst>
              <a:ext uri="{FF2B5EF4-FFF2-40B4-BE49-F238E27FC236}">
                <a16:creationId xmlns:a16="http://schemas.microsoft.com/office/drawing/2014/main" id="{CAE00F68-14E8-C80F-7010-FC53B66ADC0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dirty="0">
              <a:solidFill>
                <a:schemeClr val="bg1"/>
              </a:solidFill>
            </a:endParaRPr>
          </a:p>
        </p:txBody>
      </p:sp>
      <p:sp>
        <p:nvSpPr>
          <p:cNvPr id="14" name="Graphic 24">
            <a:extLst>
              <a:ext uri="{FF2B5EF4-FFF2-40B4-BE49-F238E27FC236}">
                <a16:creationId xmlns:a16="http://schemas.microsoft.com/office/drawing/2014/main" id="{63087AD7-C447-7FB5-2039-D1AC33A763B1}"/>
              </a:ext>
            </a:extLst>
          </p:cNvPr>
          <p:cNvSpPr/>
          <p:nvPr/>
        </p:nvSpPr>
        <p:spPr>
          <a:xfrm>
            <a:off x="3336521" y="4673243"/>
            <a:ext cx="1188994" cy="11510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0" contrast="-2000"/>
                      </a14:imgEffect>
                    </a14:imgLayer>
                  </a14:imgProps>
                </a:ex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sp>
        <p:nvSpPr>
          <p:cNvPr id="15" name="Graphic 24">
            <a:extLst>
              <a:ext uri="{FF2B5EF4-FFF2-40B4-BE49-F238E27FC236}">
                <a16:creationId xmlns:a16="http://schemas.microsoft.com/office/drawing/2014/main" id="{9C580484-8CDE-5619-9CC8-7E6CA547D9E2}"/>
              </a:ext>
            </a:extLst>
          </p:cNvPr>
          <p:cNvSpPr/>
          <p:nvPr/>
        </p:nvSpPr>
        <p:spPr>
          <a:xfrm>
            <a:off x="8692848" y="4664964"/>
            <a:ext cx="1188994" cy="11510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t="320"/>
            </a:stretch>
          </a:blipFill>
          <a:ln w="28575" cap="flat">
            <a:solidFill>
              <a:srgbClr val="D91C5C"/>
            </a:solidFill>
            <a:prstDash val="solid"/>
            <a:miter/>
          </a:ln>
        </p:spPr>
        <p:txBody>
          <a:bodyPr rtlCol="0" anchor="ctr"/>
          <a:lstStyle/>
          <a:p>
            <a:endParaRPr lang="en-US" dirty="0"/>
          </a:p>
        </p:txBody>
      </p:sp>
      <p:pic>
        <p:nvPicPr>
          <p:cNvPr id="3" name="Graphic 2">
            <a:extLst>
              <a:ext uri="{FF2B5EF4-FFF2-40B4-BE49-F238E27FC236}">
                <a16:creationId xmlns:a16="http://schemas.microsoft.com/office/drawing/2014/main" id="{D5AD2743-D4A8-8B8A-54A9-B5FAA5D088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67555" y="2722076"/>
            <a:ext cx="994826" cy="961665"/>
          </a:xfrm>
          <a:prstGeom prst="rect">
            <a:avLst/>
          </a:prstGeom>
        </p:spPr>
      </p:pic>
      <p:sp>
        <p:nvSpPr>
          <p:cNvPr id="16" name="Content Placeholder 11">
            <a:extLst>
              <a:ext uri="{FF2B5EF4-FFF2-40B4-BE49-F238E27FC236}">
                <a16:creationId xmlns:a16="http://schemas.microsoft.com/office/drawing/2014/main" id="{D41A593A-B525-C896-C32F-9B9AB762FD87}"/>
              </a:ext>
            </a:extLst>
          </p:cNvPr>
          <p:cNvSpPr txBox="1">
            <a:spLocks/>
          </p:cNvSpPr>
          <p:nvPr/>
        </p:nvSpPr>
        <p:spPr>
          <a:xfrm>
            <a:off x="520706" y="2306357"/>
            <a:ext cx="10071177" cy="2196631"/>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p:txBody>
      </p:sp>
      <p:sp>
        <p:nvSpPr>
          <p:cNvPr id="18" name="TextBox 17">
            <a:extLst>
              <a:ext uri="{FF2B5EF4-FFF2-40B4-BE49-F238E27FC236}">
                <a16:creationId xmlns:a16="http://schemas.microsoft.com/office/drawing/2014/main" id="{EC897EED-5406-B84C-EC44-740E71C52B7C}"/>
              </a:ext>
            </a:extLst>
          </p:cNvPr>
          <p:cNvSpPr txBox="1"/>
          <p:nvPr/>
        </p:nvSpPr>
        <p:spPr>
          <a:xfrm>
            <a:off x="855995" y="2516300"/>
            <a:ext cx="9271416" cy="1754326"/>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Arial"/>
                <a:cs typeface="Arial"/>
              </a:rPr>
              <a:t>Cellulose </a:t>
            </a:r>
            <a:r>
              <a:rPr lang="en-GB" dirty="0" err="1">
                <a:solidFill>
                  <a:schemeClr val="dk1"/>
                </a:solidFill>
                <a:latin typeface="Arial"/>
                <a:cs typeface="Arial"/>
              </a:rPr>
              <a:t>nanofibres</a:t>
            </a:r>
            <a:r>
              <a:rPr lang="en-GB" dirty="0">
                <a:solidFill>
                  <a:schemeClr val="dk1"/>
                </a:solidFill>
                <a:latin typeface="Arial"/>
                <a:cs typeface="Arial"/>
              </a:rPr>
              <a:t> and mycelium fibres are more sustainable because they come from natural, renewable plant resources (which can be crop waste in the case of cellulose).</a:t>
            </a:r>
          </a:p>
          <a:p>
            <a:pPr>
              <a:buClr>
                <a:schemeClr val="dk1"/>
              </a:buClr>
              <a:buSzPts val="1100"/>
            </a:pPr>
            <a:endParaRPr lang="en-GB" dirty="0">
              <a:solidFill>
                <a:schemeClr val="dk1"/>
              </a:solidFill>
              <a:latin typeface="Arial"/>
              <a:cs typeface="Arial"/>
            </a:endParaRPr>
          </a:p>
          <a:p>
            <a:pPr>
              <a:buClr>
                <a:schemeClr val="dk1"/>
              </a:buClr>
              <a:buSzPts val="1100"/>
            </a:pPr>
            <a:r>
              <a:rPr lang="en-GB" dirty="0">
                <a:solidFill>
                  <a:schemeClr val="dk1"/>
                </a:solidFill>
                <a:latin typeface="Arial" panose="020B0604020202020204" pitchFamily="34" charset="0"/>
                <a:cs typeface="Arial" panose="020B0604020202020204" pitchFamily="34" charset="0"/>
              </a:rPr>
              <a:t>Bioplastic resins come from plant-based feedstocks and so are renewable. Along with </a:t>
            </a:r>
            <a:r>
              <a:rPr lang="en-GB" dirty="0">
                <a:solidFill>
                  <a:schemeClr val="dk1"/>
                </a:solidFill>
                <a:latin typeface="Arial"/>
                <a:cs typeface="Arial"/>
              </a:rPr>
              <a:t>recyclable plastic resins, they can be reused within a circular economy, when suitably recovered, recycled and reprocessed.</a:t>
            </a:r>
            <a:endParaRPr lang="en-US" dirty="0"/>
          </a:p>
        </p:txBody>
      </p:sp>
      <p:sp>
        <p:nvSpPr>
          <p:cNvPr id="19" name="Content Placeholder 11">
            <a:extLst>
              <a:ext uri="{FF2B5EF4-FFF2-40B4-BE49-F238E27FC236}">
                <a16:creationId xmlns:a16="http://schemas.microsoft.com/office/drawing/2014/main" id="{9F035355-A425-D1EF-1B08-5E4E82E916B1}"/>
              </a:ext>
            </a:extLst>
          </p:cNvPr>
          <p:cNvSpPr txBox="1">
            <a:spLocks/>
          </p:cNvSpPr>
          <p:nvPr/>
        </p:nvSpPr>
        <p:spPr>
          <a:xfrm>
            <a:off x="567243" y="7771540"/>
            <a:ext cx="10009127" cy="1090037"/>
          </a:xfrm>
          <a:prstGeom prst="rect">
            <a:avLst/>
          </a:prstGeom>
          <a:ln w="28575">
            <a:gradFill flip="none" rotWithShape="1">
              <a:gsLst>
                <a:gs pos="21000">
                  <a:srgbClr val="FF7500"/>
                </a:gs>
                <a:gs pos="98000">
                  <a:srgbClr val="D91C5C"/>
                </a:gs>
              </a:gsLst>
              <a:lin ang="18900000" scaled="1"/>
              <a:tileRect/>
            </a:gradFill>
          </a:ln>
        </p:spPr>
        <p:txBody>
          <a:bodyPr vert="horz" lIns="360000" tIns="324000" rIns="576000" bIns="54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endParaRPr lang="en-GB" sz="1800" b="0" i="0" u="none" strike="noStrike" cap="none" dirty="0">
              <a:solidFill>
                <a:srgbClr val="000000"/>
              </a:solidFill>
              <a:latin typeface="Arial"/>
              <a:ea typeface="Arial"/>
              <a:cs typeface="Arial"/>
              <a:sym typeface="Arial"/>
            </a:endParaRPr>
          </a:p>
        </p:txBody>
      </p:sp>
      <p:sp>
        <p:nvSpPr>
          <p:cNvPr id="22" name="TextBox 21">
            <a:extLst>
              <a:ext uri="{FF2B5EF4-FFF2-40B4-BE49-F238E27FC236}">
                <a16:creationId xmlns:a16="http://schemas.microsoft.com/office/drawing/2014/main" id="{B675923F-0F5F-C57C-4105-F6E17AF09E0A}"/>
              </a:ext>
            </a:extLst>
          </p:cNvPr>
          <p:cNvSpPr txBox="1"/>
          <p:nvPr/>
        </p:nvSpPr>
        <p:spPr>
          <a:xfrm>
            <a:off x="667380" y="7854893"/>
            <a:ext cx="9648645" cy="923330"/>
          </a:xfrm>
          <a:prstGeom prst="rect">
            <a:avLst/>
          </a:prstGeom>
          <a:noFill/>
        </p:spPr>
        <p:txBody>
          <a:bodyPr wrap="square" lIns="91440" tIns="45720" rIns="91440" bIns="45720" anchor="t">
            <a:spAutoFit/>
          </a:bodyPr>
          <a:lstStyle/>
          <a:p>
            <a:r>
              <a:rPr lang="en-GB" dirty="0">
                <a:solidFill>
                  <a:schemeClr val="dk1"/>
                </a:solidFill>
                <a:latin typeface="Arial"/>
                <a:cs typeface="Arial"/>
              </a:rPr>
              <a:t>Bioplastic and recyclable plastic films, foams and moulded products can replace plastic in many applications where their physical or mechanical properties provide equivalent function and performance, from packaging to product components.</a:t>
            </a:r>
            <a:endParaRPr lang="en-US" dirty="0">
              <a:solidFill>
                <a:schemeClr val="dk1"/>
              </a:solidFill>
              <a:latin typeface="Arial"/>
              <a:cs typeface="Arial"/>
            </a:endParaRPr>
          </a:p>
        </p:txBody>
      </p:sp>
    </p:spTree>
    <p:extLst>
      <p:ext uri="{BB962C8B-B14F-4D97-AF65-F5344CB8AC3E}">
        <p14:creationId xmlns:p14="http://schemas.microsoft.com/office/powerpoint/2010/main" val="27899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1D14-1113-4E77-7D70-225AC6C9F8CE}"/>
              </a:ext>
            </a:extLst>
          </p:cNvPr>
          <p:cNvSpPr>
            <a:spLocks noGrp="1"/>
          </p:cNvSpPr>
          <p:nvPr>
            <p:ph type="title"/>
          </p:nvPr>
        </p:nvSpPr>
        <p:spPr/>
        <p:txBody>
          <a:bodyPr/>
          <a:lstStyle/>
          <a:p>
            <a:r>
              <a:rPr lang="en-GB" sz="4400" dirty="0"/>
              <a:t>Technology push v market pull</a:t>
            </a:r>
            <a:br>
              <a:rPr lang="en-GB" sz="4400" dirty="0"/>
            </a:br>
            <a:endParaRPr lang="en-US" dirty="0"/>
          </a:p>
        </p:txBody>
      </p:sp>
      <p:cxnSp>
        <p:nvCxnSpPr>
          <p:cNvPr id="4" name="Straight Arrow Connector 3">
            <a:extLst>
              <a:ext uri="{FF2B5EF4-FFF2-40B4-BE49-F238E27FC236}">
                <a16:creationId xmlns:a16="http://schemas.microsoft.com/office/drawing/2014/main" id="{BBA8B8B7-3749-128A-4065-196DDCFCFE01}"/>
              </a:ext>
            </a:extLst>
          </p:cNvPr>
          <p:cNvCxnSpPr>
            <a:cxnSpLocks/>
          </p:cNvCxnSpPr>
          <p:nvPr/>
        </p:nvCxnSpPr>
        <p:spPr>
          <a:xfrm flipH="1">
            <a:off x="1288986" y="4970242"/>
            <a:ext cx="171375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27773A4-DEEA-DE05-DCF0-22D6E7C1FC30}"/>
              </a:ext>
            </a:extLst>
          </p:cNvPr>
          <p:cNvCxnSpPr>
            <a:cxnSpLocks/>
          </p:cNvCxnSpPr>
          <p:nvPr/>
        </p:nvCxnSpPr>
        <p:spPr>
          <a:xfrm>
            <a:off x="12876881" y="4970242"/>
            <a:ext cx="1713757"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6" name="Content Placeholder 11">
            <a:extLst>
              <a:ext uri="{FF2B5EF4-FFF2-40B4-BE49-F238E27FC236}">
                <a16:creationId xmlns:a16="http://schemas.microsoft.com/office/drawing/2014/main" id="{84E29BB1-AD21-6CDC-30F4-A24B14D3EF92}"/>
              </a:ext>
            </a:extLst>
          </p:cNvPr>
          <p:cNvSpPr txBox="1">
            <a:spLocks/>
          </p:cNvSpPr>
          <p:nvPr/>
        </p:nvSpPr>
        <p:spPr>
          <a:xfrm>
            <a:off x="8136713" y="3377336"/>
            <a:ext cx="4199702" cy="3084416"/>
          </a:xfrm>
          <a:prstGeom prst="rect">
            <a:avLst/>
          </a:prstGeom>
          <a:ln w="28575">
            <a:gradFill flip="none" rotWithShape="1">
              <a:gsLst>
                <a:gs pos="15000">
                  <a:srgbClr val="FF7500"/>
                </a:gs>
                <a:gs pos="100000">
                  <a:srgbClr val="D91C5C"/>
                </a:gs>
              </a:gsLst>
              <a:lin ang="18900000" scaled="1"/>
              <a:tileRect/>
            </a:gradFill>
          </a:ln>
        </p:spPr>
        <p:txBody>
          <a:bodyPr vert="horz" lIns="288000" tIns="288000" rIns="72000" bIns="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en-GB" sz="2200" b="1" dirty="0">
                <a:latin typeface="Arial"/>
                <a:cs typeface="Arial"/>
              </a:rPr>
              <a:t>Market pull</a:t>
            </a:r>
          </a:p>
          <a:p>
            <a:pPr lvl="0">
              <a:spcBef>
                <a:spcPts val="0"/>
              </a:spcBef>
            </a:pPr>
            <a:endParaRPr lang="en-GB" sz="2200" dirty="0"/>
          </a:p>
          <a:p>
            <a:pPr marL="0" marR="0" lvl="0" indent="0" algn="l" rtl="0">
              <a:lnSpc>
                <a:spcPct val="100000"/>
              </a:lnSpc>
              <a:spcBef>
                <a:spcPts val="0"/>
              </a:spcBef>
              <a:spcAft>
                <a:spcPts val="0"/>
              </a:spcAft>
              <a:buClr>
                <a:srgbClr val="000000"/>
              </a:buClr>
              <a:buSzPts val="1200"/>
              <a:buFont typeface="Arial"/>
              <a:buNone/>
            </a:pPr>
            <a:r>
              <a:rPr lang="en-GB" sz="1800" b="0" i="0" u="none" strike="noStrike" cap="none" dirty="0">
                <a:solidFill>
                  <a:srgbClr val="000000"/>
                </a:solidFill>
                <a:latin typeface="Arial"/>
                <a:ea typeface="Arial"/>
                <a:cs typeface="Arial"/>
                <a:sym typeface="Arial"/>
              </a:rPr>
              <a:t>Market research and consumer demand identifies new products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and applications.</a:t>
            </a:r>
          </a:p>
          <a:p>
            <a:pPr marL="0" marR="0" lvl="0" indent="0" algn="l" rtl="0">
              <a:lnSpc>
                <a:spcPct val="100000"/>
              </a:lnSpc>
              <a:spcBef>
                <a:spcPts val="0"/>
              </a:spcBef>
              <a:spcAft>
                <a:spcPts val="0"/>
              </a:spcAft>
              <a:buClr>
                <a:srgbClr val="000000"/>
              </a:buClr>
              <a:buSzPts val="1200"/>
              <a:buFont typeface="Arial"/>
              <a:buNone/>
            </a:pPr>
            <a:endParaRPr lang="en-GB"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800" b="1" i="0" u="none" strike="noStrike" cap="none" dirty="0">
                <a:solidFill>
                  <a:srgbClr val="000000"/>
                </a:solidFill>
                <a:latin typeface="Arial"/>
                <a:ea typeface="Arial"/>
                <a:cs typeface="Arial"/>
                <a:sym typeface="Arial"/>
              </a:rPr>
              <a:t>New demand pulls new materials from research to make these new products and applications.</a:t>
            </a:r>
          </a:p>
          <a:p>
            <a:pPr lvl="0">
              <a:spcBef>
                <a:spcPts val="0"/>
              </a:spcBef>
            </a:pPr>
            <a:endParaRPr lang="en-GB" sz="2200" b="1" dirty="0"/>
          </a:p>
        </p:txBody>
      </p:sp>
      <p:sp>
        <p:nvSpPr>
          <p:cNvPr id="7" name="Content Placeholder 11">
            <a:extLst>
              <a:ext uri="{FF2B5EF4-FFF2-40B4-BE49-F238E27FC236}">
                <a16:creationId xmlns:a16="http://schemas.microsoft.com/office/drawing/2014/main" id="{254B503E-75AA-BE02-18F0-8CE964E3FA32}"/>
              </a:ext>
            </a:extLst>
          </p:cNvPr>
          <p:cNvSpPr txBox="1">
            <a:spLocks/>
          </p:cNvSpPr>
          <p:nvPr/>
        </p:nvSpPr>
        <p:spPr>
          <a:xfrm>
            <a:off x="2608569" y="7149149"/>
            <a:ext cx="10644209" cy="1573135"/>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what market pull factors might </a:t>
            </a:r>
            <a:r>
              <a:rPr lang="en-GB" sz="1800" dirty="0"/>
              <a:t>drive</a:t>
            </a:r>
            <a:r>
              <a:rPr lang="en-GB" sz="1800" b="0" i="0" u="none" strike="noStrike" cap="none" dirty="0">
                <a:solidFill>
                  <a:srgbClr val="000000"/>
                </a:solidFill>
                <a:latin typeface="Arial"/>
                <a:ea typeface="Arial"/>
                <a:cs typeface="Arial"/>
                <a:sym typeface="Arial"/>
              </a:rPr>
              <a:t> the development of new materials.</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SzPct val="70000"/>
              <a:buFont typeface="Arial" panose="020B0604020202020204" pitchFamily="34" charset="0"/>
              <a:buChar char="•"/>
            </a:pPr>
            <a:r>
              <a:rPr lang="en-GB" sz="1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What is the single biggest ‘pull’ factor to which all engineering sectors need to respond?</a:t>
            </a:r>
            <a:endParaRPr lang="en-GB" sz="1800" dirty="0"/>
          </a:p>
        </p:txBody>
      </p:sp>
      <p:sp>
        <p:nvSpPr>
          <p:cNvPr id="10" name="Footer Placeholder 3">
            <a:extLst>
              <a:ext uri="{FF2B5EF4-FFF2-40B4-BE49-F238E27FC236}">
                <a16:creationId xmlns:a16="http://schemas.microsoft.com/office/drawing/2014/main" id="{6993451D-1C04-75BB-A6C7-3D6F2299F701}"/>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1" name="Slide Number Placeholder 5">
            <a:extLst>
              <a:ext uri="{FF2B5EF4-FFF2-40B4-BE49-F238E27FC236}">
                <a16:creationId xmlns:a16="http://schemas.microsoft.com/office/drawing/2014/main" id="{83F4A0C4-E25B-4DEE-D2AA-E226AC9E3D3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dirty="0">
              <a:solidFill>
                <a:schemeClr val="bg1"/>
              </a:solidFill>
            </a:endParaRPr>
          </a:p>
        </p:txBody>
      </p:sp>
      <p:sp>
        <p:nvSpPr>
          <p:cNvPr id="12" name="Rectangle 11">
            <a:extLst>
              <a:ext uri="{FF2B5EF4-FFF2-40B4-BE49-F238E27FC236}">
                <a16:creationId xmlns:a16="http://schemas.microsoft.com/office/drawing/2014/main" id="{667178E7-6B69-4505-E4CC-10367899DA72}"/>
              </a:ext>
            </a:extLst>
          </p:cNvPr>
          <p:cNvSpPr/>
          <p:nvPr/>
        </p:nvSpPr>
        <p:spPr>
          <a:xfrm>
            <a:off x="411858" y="2295897"/>
            <a:ext cx="13423664" cy="646331"/>
          </a:xfrm>
          <a:prstGeom prst="rect">
            <a:avLst/>
          </a:prstGeom>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dirty="0">
                <a:solidFill>
                  <a:srgbClr val="000000"/>
                </a:solidFill>
                <a:latin typeface="Arial"/>
                <a:ea typeface="Arial"/>
                <a:cs typeface="Arial"/>
                <a:sym typeface="Arial"/>
              </a:rPr>
              <a:t>The cellulose and mycelium materials you have considered are examples of ‘technology push’.</a:t>
            </a:r>
          </a:p>
          <a:p>
            <a:pPr>
              <a:buClr>
                <a:srgbClr val="000000"/>
              </a:buClr>
              <a:buSzPts val="1400"/>
            </a:pPr>
            <a:r>
              <a:rPr lang="en-GB" b="0" i="0" u="none" strike="noStrike" cap="none" dirty="0">
                <a:solidFill>
                  <a:srgbClr val="000000"/>
                </a:solidFill>
                <a:latin typeface="Arial"/>
                <a:ea typeface="Arial"/>
                <a:cs typeface="Arial"/>
                <a:sym typeface="Arial"/>
              </a:rPr>
              <a:t>When customer or consumer demand drives development, this is ‘market pull’. The rise in </a:t>
            </a:r>
            <a:r>
              <a:rPr lang="en-GB" dirty="0">
                <a:solidFill>
                  <a:srgbClr val="000000"/>
                </a:solidFill>
                <a:latin typeface="Arial"/>
                <a:ea typeface="Arial"/>
                <a:cs typeface="Arial"/>
                <a:sym typeface="Arial"/>
              </a:rPr>
              <a:t>bioplastic resins</a:t>
            </a:r>
            <a:r>
              <a:rPr lang="en-GB" b="0" i="0" u="none" strike="noStrike" cap="none" dirty="0">
                <a:solidFill>
                  <a:srgbClr val="000000"/>
                </a:solidFill>
                <a:latin typeface="Arial"/>
                <a:ea typeface="Arial"/>
                <a:cs typeface="Arial"/>
                <a:sym typeface="Arial"/>
              </a:rPr>
              <a:t> is one example of this.</a:t>
            </a:r>
          </a:p>
        </p:txBody>
      </p:sp>
      <p:pic>
        <p:nvPicPr>
          <p:cNvPr id="9" name="Graphic 8">
            <a:extLst>
              <a:ext uri="{FF2B5EF4-FFF2-40B4-BE49-F238E27FC236}">
                <a16:creationId xmlns:a16="http://schemas.microsoft.com/office/drawing/2014/main" id="{0C69065F-D98B-C52F-575B-500A68543C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29614" y="6668316"/>
            <a:ext cx="994826" cy="961665"/>
          </a:xfrm>
          <a:prstGeom prst="rect">
            <a:avLst/>
          </a:prstGeom>
        </p:spPr>
      </p:pic>
      <p:sp>
        <p:nvSpPr>
          <p:cNvPr id="8" name="Content Placeholder 11">
            <a:extLst>
              <a:ext uri="{FF2B5EF4-FFF2-40B4-BE49-F238E27FC236}">
                <a16:creationId xmlns:a16="http://schemas.microsoft.com/office/drawing/2014/main" id="{E62DFACB-F45D-DE29-8A47-D459BD73F21A}"/>
              </a:ext>
            </a:extLst>
          </p:cNvPr>
          <p:cNvSpPr txBox="1">
            <a:spLocks/>
          </p:cNvSpPr>
          <p:nvPr/>
        </p:nvSpPr>
        <p:spPr>
          <a:xfrm>
            <a:off x="3469746" y="3344747"/>
            <a:ext cx="4199702" cy="3084416"/>
          </a:xfrm>
          <a:prstGeom prst="rect">
            <a:avLst/>
          </a:prstGeom>
          <a:ln w="28575">
            <a:gradFill flip="none" rotWithShape="1">
              <a:gsLst>
                <a:gs pos="15000">
                  <a:srgbClr val="FF7500"/>
                </a:gs>
                <a:gs pos="100000">
                  <a:srgbClr val="D91C5C"/>
                </a:gs>
              </a:gsLst>
              <a:lin ang="18900000" scaled="1"/>
              <a:tileRect/>
            </a:gradFill>
          </a:ln>
        </p:spPr>
        <p:txBody>
          <a:bodyPr vert="horz" lIns="288000" tIns="288000" rIns="72000" bIns="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pPr>
            <a:r>
              <a:rPr lang="en-GB" sz="2200" b="1" dirty="0">
                <a:latin typeface="Arial"/>
                <a:cs typeface="Arial"/>
              </a:rPr>
              <a:t>Technology push</a:t>
            </a:r>
          </a:p>
          <a:p>
            <a:pPr lvl="0">
              <a:spcBef>
                <a:spcPts val="0"/>
              </a:spcBef>
            </a:pPr>
            <a:endParaRPr lang="en-GB" sz="2200" dirty="0"/>
          </a:p>
          <a:p>
            <a:pPr>
              <a:lnSpc>
                <a:spcPct val="100000"/>
              </a:lnSpc>
              <a:spcBef>
                <a:spcPts val="0"/>
              </a:spcBef>
            </a:pPr>
            <a:r>
              <a:rPr lang="en-GB" sz="1800" dirty="0">
                <a:solidFill>
                  <a:srgbClr val="000000"/>
                </a:solidFill>
                <a:latin typeface="Arial"/>
                <a:ea typeface="Arial"/>
                <a:cs typeface="Arial"/>
                <a:sym typeface="Arial"/>
              </a:rPr>
              <a:t>Research </a:t>
            </a:r>
            <a:r>
              <a:rPr lang="en-GB" sz="1800" b="0" i="0" u="none" strike="noStrike" cap="none" dirty="0">
                <a:solidFill>
                  <a:srgbClr val="000000"/>
                </a:solidFill>
                <a:latin typeface="Arial"/>
                <a:ea typeface="Arial"/>
                <a:cs typeface="Arial"/>
                <a:sym typeface="Arial"/>
              </a:rPr>
              <a:t>and </a:t>
            </a:r>
            <a:r>
              <a:rPr lang="en-GB" sz="1800" dirty="0">
                <a:solidFill>
                  <a:srgbClr val="000000"/>
                </a:solidFill>
                <a:latin typeface="Arial"/>
                <a:ea typeface="Arial"/>
                <a:cs typeface="Arial"/>
                <a:sym typeface="Arial"/>
              </a:rPr>
              <a:t>development leads to </a:t>
            </a:r>
            <a:r>
              <a:rPr lang="en-GB" sz="1800" b="0" i="0" u="none" strike="noStrike" cap="none" dirty="0">
                <a:solidFill>
                  <a:srgbClr val="000000"/>
                </a:solidFill>
                <a:latin typeface="Arial"/>
                <a:ea typeface="Arial"/>
                <a:cs typeface="Arial"/>
                <a:sym typeface="Arial"/>
              </a:rPr>
              <a:t>new </a:t>
            </a:r>
            <a:r>
              <a:rPr lang="en-GB" sz="1800" dirty="0">
                <a:solidFill>
                  <a:srgbClr val="000000"/>
                </a:solidFill>
                <a:latin typeface="Arial"/>
                <a:ea typeface="Arial"/>
                <a:cs typeface="Arial"/>
                <a:sym typeface="Arial"/>
              </a:rPr>
              <a:t>materials</a:t>
            </a:r>
            <a:r>
              <a:rPr lang="en-GB" sz="1800" b="0" i="0" u="none" strike="noStrike" cap="none" dirty="0">
                <a:solidFill>
                  <a:srgbClr val="000000"/>
                </a:solidFill>
                <a:latin typeface="Arial"/>
                <a:ea typeface="Arial"/>
                <a:cs typeface="Arial"/>
                <a:sym typeface="Arial"/>
              </a:rPr>
              <a:t>.</a:t>
            </a:r>
            <a:endParaRPr lang="en-GB" dirty="0"/>
          </a:p>
          <a:p>
            <a:pPr marL="0" marR="0" lvl="0" indent="0" algn="l">
              <a:lnSpc>
                <a:spcPct val="100000"/>
              </a:lnSpc>
              <a:spcBef>
                <a:spcPts val="0"/>
              </a:spcBef>
              <a:spcAft>
                <a:spcPts val="0"/>
              </a:spcAft>
              <a:buFont typeface="Arial" panose="020B0604020202020204" pitchFamily="34" charset="0"/>
              <a:buNone/>
            </a:pPr>
            <a:endParaRPr lang="en-GB" sz="1800" b="0" i="0" u="none" strike="noStrike" cap="none" dirty="0">
              <a:solidFill>
                <a:srgbClr val="000000"/>
              </a:solidFill>
              <a:latin typeface="Arial"/>
              <a:ea typeface="Arial"/>
              <a:cs typeface="Arial"/>
            </a:endParaRPr>
          </a:p>
          <a:p>
            <a:pPr>
              <a:lnSpc>
                <a:spcPct val="100000"/>
              </a:lnSpc>
              <a:spcBef>
                <a:spcPts val="0"/>
              </a:spcBef>
              <a:buClr>
                <a:srgbClr val="000000"/>
              </a:buClr>
              <a:buSzPts val="1200"/>
              <a:buFont typeface="Arial"/>
            </a:pPr>
            <a:endParaRPr lang="en-GB" sz="1800" dirty="0">
              <a:solidFill>
                <a:srgbClr val="000000"/>
              </a:solidFill>
              <a:latin typeface="Arial"/>
              <a:ea typeface="Arial"/>
              <a:cs typeface="Arial"/>
            </a:endParaRPr>
          </a:p>
          <a:p>
            <a:pPr>
              <a:lnSpc>
                <a:spcPct val="100000"/>
              </a:lnSpc>
              <a:spcBef>
                <a:spcPts val="0"/>
              </a:spcBef>
            </a:pPr>
            <a:r>
              <a:rPr lang="en-GB" sz="1800" b="1" dirty="0">
                <a:solidFill>
                  <a:srgbClr val="000000"/>
                </a:solidFill>
                <a:latin typeface="Arial"/>
                <a:ea typeface="Arial"/>
                <a:cs typeface="Arial"/>
                <a:sym typeface="Arial"/>
              </a:rPr>
              <a:t>A </a:t>
            </a:r>
            <a:r>
              <a:rPr lang="en-GB" sz="1800" b="1" i="0" u="none" strike="noStrike" cap="none" dirty="0">
                <a:solidFill>
                  <a:srgbClr val="000000"/>
                </a:solidFill>
                <a:latin typeface="Arial"/>
                <a:ea typeface="Arial"/>
                <a:cs typeface="Arial"/>
                <a:sym typeface="Arial"/>
              </a:rPr>
              <a:t>new </a:t>
            </a:r>
            <a:r>
              <a:rPr lang="en-GB" sz="1800" b="1" dirty="0">
                <a:solidFill>
                  <a:srgbClr val="000000"/>
                </a:solidFill>
                <a:latin typeface="Arial"/>
                <a:ea typeface="Arial"/>
                <a:cs typeface="Arial"/>
                <a:sym typeface="Arial"/>
              </a:rPr>
              <a:t>material pushes </a:t>
            </a:r>
            <a:r>
              <a:rPr lang="en-GB" sz="1800" b="1" i="0" u="none" strike="noStrike" cap="none" dirty="0">
                <a:solidFill>
                  <a:srgbClr val="000000"/>
                </a:solidFill>
                <a:latin typeface="Arial"/>
                <a:ea typeface="Arial"/>
                <a:cs typeface="Arial"/>
                <a:sym typeface="Arial"/>
              </a:rPr>
              <a:t>new</a:t>
            </a:r>
            <a:r>
              <a:rPr lang="en-GB" sz="1800" b="1" dirty="0">
                <a:solidFill>
                  <a:srgbClr val="000000"/>
                </a:solidFill>
                <a:latin typeface="Arial"/>
                <a:ea typeface="Arial"/>
                <a:cs typeface="Arial"/>
                <a:sym typeface="Arial"/>
              </a:rPr>
              <a:t> </a:t>
            </a:r>
            <a:r>
              <a:rPr lang="en-GB" sz="1800" b="1" i="0" u="none" strike="noStrike" cap="none" dirty="0">
                <a:solidFill>
                  <a:srgbClr val="000000"/>
                </a:solidFill>
                <a:latin typeface="Arial"/>
                <a:ea typeface="Arial"/>
                <a:cs typeface="Arial"/>
                <a:sym typeface="Arial"/>
              </a:rPr>
              <a:t>products </a:t>
            </a:r>
            <a:r>
              <a:rPr lang="en-GB" sz="1800" b="1" dirty="0">
                <a:solidFill>
                  <a:srgbClr val="000000"/>
                </a:solidFill>
                <a:latin typeface="Arial"/>
                <a:ea typeface="Arial"/>
                <a:cs typeface="Arial"/>
                <a:sym typeface="Arial"/>
              </a:rPr>
              <a:t>into the market</a:t>
            </a:r>
            <a:r>
              <a:rPr lang="en-GB" sz="1800" b="1" i="0" u="none" strike="noStrike" cap="none" dirty="0">
                <a:solidFill>
                  <a:srgbClr val="000000"/>
                </a:solidFill>
                <a:latin typeface="Arial"/>
                <a:ea typeface="Arial"/>
                <a:cs typeface="Arial"/>
                <a:sym typeface="Arial"/>
              </a:rPr>
              <a:t>.</a:t>
            </a:r>
            <a:endParaRPr lang="en-GB" dirty="0"/>
          </a:p>
          <a:p>
            <a:pPr lvl="0">
              <a:spcBef>
                <a:spcPts val="0"/>
              </a:spcBef>
            </a:pPr>
            <a:endParaRPr lang="en-GB" sz="2200" b="1" dirty="0"/>
          </a:p>
        </p:txBody>
      </p:sp>
    </p:spTree>
    <p:extLst>
      <p:ext uri="{BB962C8B-B14F-4D97-AF65-F5344CB8AC3E}">
        <p14:creationId xmlns:p14="http://schemas.microsoft.com/office/powerpoint/2010/main" val="71330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aphic 5">
            <a:extLst>
              <a:ext uri="{FF2B5EF4-FFF2-40B4-BE49-F238E27FC236}">
                <a16:creationId xmlns:a16="http://schemas.microsoft.com/office/drawing/2014/main" id="{B189E467-E709-7F60-5025-AA5D0DC8A653}"/>
              </a:ext>
            </a:extLst>
          </p:cNvPr>
          <p:cNvSpPr/>
          <p:nvPr/>
        </p:nvSpPr>
        <p:spPr>
          <a:xfrm>
            <a:off x="3755572" y="3415622"/>
            <a:ext cx="5387525" cy="5287029"/>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FF7500"/>
          </a:solidFill>
          <a:ln w="135048" cap="flat">
            <a:noFill/>
            <a:prstDash val="solid"/>
            <a:miter/>
          </a:ln>
        </p:spPr>
        <p:txBody>
          <a:bodyPr lIns="0" tIns="251999" rIns="144000" bIns="4031999" rtlCol="0" anchor="ctr"/>
          <a:lstStyle/>
          <a:p>
            <a:pPr marL="139700" algn="ctr">
              <a:buClr>
                <a:schemeClr val="dk1"/>
              </a:buClr>
              <a:buSzPts val="1400"/>
            </a:pPr>
            <a:r>
              <a:rPr lang="en-GB" b="1" i="0" u="none" strike="noStrike" cap="none" dirty="0">
                <a:solidFill>
                  <a:schemeClr val="bg1"/>
                </a:solidFill>
                <a:latin typeface="Arial"/>
                <a:ea typeface="Arial"/>
                <a:cs typeface="Arial"/>
                <a:sym typeface="Arial"/>
              </a:rPr>
              <a:t>Sustainability</a:t>
            </a:r>
          </a:p>
          <a:p>
            <a:pPr marL="139700" lvl="0" algn="ctr" rtl="0">
              <a:lnSpc>
                <a:spcPct val="100000"/>
              </a:lnSpc>
              <a:spcBef>
                <a:spcPts val="0"/>
              </a:spcBef>
              <a:spcAft>
                <a:spcPts val="0"/>
              </a:spcAft>
              <a:buClr>
                <a:schemeClr val="dk1"/>
              </a:buClr>
              <a:buSzPts val="1400"/>
            </a:pPr>
            <a:endParaRPr lang="en-GB" sz="1800" dirty="0">
              <a:solidFill>
                <a:schemeClr val="dk1"/>
              </a:solidFill>
              <a:latin typeface="Arial" panose="020B0604020202020204" pitchFamily="34" charset="0"/>
              <a:cs typeface="Arial" panose="020B0604020202020204" pitchFamily="34" charset="0"/>
            </a:endParaRPr>
          </a:p>
        </p:txBody>
      </p:sp>
      <p:sp>
        <p:nvSpPr>
          <p:cNvPr id="9" name="Graphic 5">
            <a:extLst>
              <a:ext uri="{FF2B5EF4-FFF2-40B4-BE49-F238E27FC236}">
                <a16:creationId xmlns:a16="http://schemas.microsoft.com/office/drawing/2014/main" id="{B68B2BC8-D374-6620-B155-D9999469A854}"/>
              </a:ext>
            </a:extLst>
          </p:cNvPr>
          <p:cNvSpPr/>
          <p:nvPr/>
        </p:nvSpPr>
        <p:spPr>
          <a:xfrm>
            <a:off x="4619737" y="4241805"/>
            <a:ext cx="3703751" cy="363466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chemeClr val="bg1">
              <a:lumMod val="85000"/>
            </a:schemeClr>
          </a:solidFill>
          <a:ln w="135048" cap="flat">
            <a:noFill/>
            <a:prstDash val="solid"/>
            <a:miter/>
          </a:ln>
        </p:spPr>
        <p:txBody>
          <a:bodyPr lIns="0" tIns="251999" rIns="144000" bIns="2268000" rtlCol="0" anchor="ctr"/>
          <a:lstStyle/>
          <a:p>
            <a:pPr marL="139700" algn="ctr">
              <a:buClr>
                <a:schemeClr val="dk1"/>
              </a:buClr>
              <a:buSzPts val="1400"/>
            </a:pPr>
            <a:r>
              <a:rPr lang="en-GB" b="1" i="0" u="none" strike="noStrike" cap="none" dirty="0">
                <a:solidFill>
                  <a:srgbClr val="000000"/>
                </a:solidFill>
                <a:latin typeface="Arial"/>
                <a:ea typeface="Arial"/>
                <a:cs typeface="Arial"/>
                <a:sym typeface="Arial"/>
              </a:rPr>
              <a:t>Economy</a:t>
            </a:r>
          </a:p>
          <a:p>
            <a:pPr marL="139700" lvl="0" algn="ctr" rtl="0">
              <a:lnSpc>
                <a:spcPct val="100000"/>
              </a:lnSpc>
              <a:spcBef>
                <a:spcPts val="0"/>
              </a:spcBef>
              <a:spcAft>
                <a:spcPts val="0"/>
              </a:spcAft>
              <a:buClr>
                <a:schemeClr val="dk1"/>
              </a:buClr>
              <a:buSzPts val="1400"/>
            </a:pPr>
            <a:endParaRPr lang="en-GB" sz="1800" dirty="0">
              <a:solidFill>
                <a:schemeClr val="dk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9A1C371-8C66-CEA5-E101-DD5183390605}"/>
              </a:ext>
            </a:extLst>
          </p:cNvPr>
          <p:cNvSpPr>
            <a:spLocks noGrp="1"/>
          </p:cNvSpPr>
          <p:nvPr>
            <p:ph type="title"/>
          </p:nvPr>
        </p:nvSpPr>
        <p:spPr/>
        <p:txBody>
          <a:bodyPr/>
          <a:lstStyle/>
          <a:p>
            <a:r>
              <a:rPr lang="en" dirty="0"/>
              <a:t>Market pull and innovations in materials</a:t>
            </a:r>
            <a:endParaRPr lang="en-US" dirty="0"/>
          </a:p>
        </p:txBody>
      </p:sp>
      <p:sp>
        <p:nvSpPr>
          <p:cNvPr id="5" name="Rectangle 4">
            <a:extLst>
              <a:ext uri="{FF2B5EF4-FFF2-40B4-BE49-F238E27FC236}">
                <a16:creationId xmlns:a16="http://schemas.microsoft.com/office/drawing/2014/main" id="{628DE2F0-6A08-8564-16F9-8E27A70FB38F}"/>
              </a:ext>
            </a:extLst>
          </p:cNvPr>
          <p:cNvSpPr/>
          <p:nvPr/>
        </p:nvSpPr>
        <p:spPr>
          <a:xfrm>
            <a:off x="411858" y="2305771"/>
            <a:ext cx="15249320" cy="856196"/>
          </a:xfrm>
          <a:prstGeom prst="rect">
            <a:avLst/>
          </a:prstGeom>
        </p:spPr>
        <p:txBody>
          <a:bodyPr wrap="square">
            <a:spAutoFit/>
          </a:bodyPr>
          <a:lstStyle/>
          <a:p>
            <a:pPr marL="0" lvl="0" indent="0" algn="l" rtl="0">
              <a:lnSpc>
                <a:spcPct val="115000"/>
              </a:lnSpc>
              <a:spcBef>
                <a:spcPts val="0"/>
              </a:spcBef>
              <a:spcAft>
                <a:spcPts val="0"/>
              </a:spcAft>
              <a:buSzPct val="168224"/>
              <a:buNone/>
            </a:pPr>
            <a:r>
              <a:rPr lang="en-GB" sz="1800" dirty="0">
                <a:latin typeface="Arial" panose="020B0604020202020204" pitchFamily="34" charset="0"/>
                <a:cs typeface="Arial" panose="020B0604020202020204" pitchFamily="34" charset="0"/>
              </a:rPr>
              <a:t>Market pull acts on the engineering industry from many directions and in all sectors.</a:t>
            </a:r>
          </a:p>
          <a:p>
            <a:pPr marL="0" lvl="0" indent="0" algn="l" rtl="0">
              <a:lnSpc>
                <a:spcPct val="115000"/>
              </a:lnSpc>
              <a:spcBef>
                <a:spcPts val="1200"/>
              </a:spcBef>
              <a:spcAft>
                <a:spcPts val="1200"/>
              </a:spcAft>
              <a:buSzPct val="168224"/>
              <a:buNone/>
            </a:pPr>
            <a:r>
              <a:rPr lang="en-GB" sz="1800" dirty="0">
                <a:latin typeface="Arial" panose="020B0604020202020204" pitchFamily="34" charset="0"/>
                <a:cs typeface="Arial" panose="020B0604020202020204" pitchFamily="34" charset="0"/>
              </a:rPr>
              <a:t>These pulls are themselves influenced by wider factors such as the economy and most of all, the need for greater sustainability.</a:t>
            </a:r>
          </a:p>
        </p:txBody>
      </p:sp>
      <p:sp>
        <p:nvSpPr>
          <p:cNvPr id="15" name="Content Placeholder 11">
            <a:extLst>
              <a:ext uri="{FF2B5EF4-FFF2-40B4-BE49-F238E27FC236}">
                <a16:creationId xmlns:a16="http://schemas.microsoft.com/office/drawing/2014/main" id="{538A0E54-4189-2805-F620-ABC299568662}"/>
              </a:ext>
            </a:extLst>
          </p:cNvPr>
          <p:cNvSpPr txBox="1">
            <a:spLocks/>
          </p:cNvSpPr>
          <p:nvPr/>
        </p:nvSpPr>
        <p:spPr>
          <a:xfrm>
            <a:off x="11869027" y="3716146"/>
            <a:ext cx="3661798" cy="216528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Suggest some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‘pull’ factors that might come from customers, the economy or the need to become sustainable.</a:t>
            </a:r>
          </a:p>
        </p:txBody>
      </p:sp>
      <p:sp>
        <p:nvSpPr>
          <p:cNvPr id="17" name="Footer Placeholder 3">
            <a:extLst>
              <a:ext uri="{FF2B5EF4-FFF2-40B4-BE49-F238E27FC236}">
                <a16:creationId xmlns:a16="http://schemas.microsoft.com/office/drawing/2014/main" id="{3EA4848A-A0F2-7B64-4153-4AA37FCDAF05}"/>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8" name="Slide Number Placeholder 5">
            <a:extLst>
              <a:ext uri="{FF2B5EF4-FFF2-40B4-BE49-F238E27FC236}">
                <a16:creationId xmlns:a16="http://schemas.microsoft.com/office/drawing/2014/main" id="{569B0772-4410-6C65-28AE-75F92DBA4A8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dirty="0">
              <a:solidFill>
                <a:schemeClr val="bg1"/>
              </a:solidFill>
            </a:endParaRPr>
          </a:p>
        </p:txBody>
      </p:sp>
      <p:pic>
        <p:nvPicPr>
          <p:cNvPr id="20" name="Graphic 19">
            <a:extLst>
              <a:ext uri="{FF2B5EF4-FFF2-40B4-BE49-F238E27FC236}">
                <a16:creationId xmlns:a16="http://schemas.microsoft.com/office/drawing/2014/main" id="{767C1F0F-F4CB-2F19-C7A3-A7B70DD3D0E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17430" y="279088"/>
            <a:ext cx="946751" cy="914658"/>
          </a:xfrm>
          <a:prstGeom prst="rect">
            <a:avLst/>
          </a:prstGeom>
        </p:spPr>
      </p:pic>
      <p:pic>
        <p:nvPicPr>
          <p:cNvPr id="3" name="Graphic 2">
            <a:extLst>
              <a:ext uri="{FF2B5EF4-FFF2-40B4-BE49-F238E27FC236}">
                <a16:creationId xmlns:a16="http://schemas.microsoft.com/office/drawing/2014/main" id="{E3ABB921-1561-25DD-A5E4-52A14E725F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17846" y="3211730"/>
            <a:ext cx="994826" cy="961665"/>
          </a:xfrm>
          <a:prstGeom prst="rect">
            <a:avLst/>
          </a:prstGeom>
        </p:spPr>
      </p:pic>
      <p:sp>
        <p:nvSpPr>
          <p:cNvPr id="6" name="Graphic 5">
            <a:extLst>
              <a:ext uri="{FF2B5EF4-FFF2-40B4-BE49-F238E27FC236}">
                <a16:creationId xmlns:a16="http://schemas.microsoft.com/office/drawing/2014/main" id="{60E1F1F1-BD62-AA94-0F1E-FD6855F2F5FF}"/>
              </a:ext>
            </a:extLst>
          </p:cNvPr>
          <p:cNvSpPr/>
          <p:nvPr/>
        </p:nvSpPr>
        <p:spPr>
          <a:xfrm>
            <a:off x="5507698" y="5253898"/>
            <a:ext cx="1889085" cy="1853847"/>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CECED"/>
          </a:solidFill>
          <a:ln w="135048" cap="flat">
            <a:noFill/>
            <a:prstDash val="solid"/>
            <a:miter/>
          </a:ln>
        </p:spPr>
        <p:txBody>
          <a:bodyPr lIns="0" tIns="216000" rIns="36000" bIns="0" rtlCol="0" anchor="ctr"/>
          <a:lstStyle/>
          <a:p>
            <a:pPr algn="ctr"/>
            <a:r>
              <a:rPr lang="en-GB" b="1" i="0" u="none" strike="noStrike" cap="none" dirty="0">
                <a:solidFill>
                  <a:srgbClr val="000000"/>
                </a:solidFill>
                <a:latin typeface="Arial"/>
                <a:ea typeface="Arial"/>
                <a:cs typeface="Arial"/>
                <a:sym typeface="Arial"/>
              </a:rPr>
              <a:t> Engineering</a:t>
            </a:r>
            <a:endParaRPr lang="en-US" dirty="0"/>
          </a:p>
        </p:txBody>
      </p:sp>
      <p:cxnSp>
        <p:nvCxnSpPr>
          <p:cNvPr id="4" name="Straight Arrow Connector 3">
            <a:extLst>
              <a:ext uri="{FF2B5EF4-FFF2-40B4-BE49-F238E27FC236}">
                <a16:creationId xmlns:a16="http://schemas.microsoft.com/office/drawing/2014/main" id="{539E5211-1DDD-A389-7025-550AC04E8181}"/>
              </a:ext>
            </a:extLst>
          </p:cNvPr>
          <p:cNvCxnSpPr>
            <a:cxnSpLocks/>
          </p:cNvCxnSpPr>
          <p:nvPr/>
        </p:nvCxnSpPr>
        <p:spPr>
          <a:xfrm flipH="1">
            <a:off x="4155875" y="6266320"/>
            <a:ext cx="1528921"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E0BCB7-4423-E9E2-006C-D3AB8931F93F}"/>
              </a:ext>
            </a:extLst>
          </p:cNvPr>
          <p:cNvCxnSpPr>
            <a:cxnSpLocks/>
          </p:cNvCxnSpPr>
          <p:nvPr/>
        </p:nvCxnSpPr>
        <p:spPr>
          <a:xfrm>
            <a:off x="7241111" y="6274942"/>
            <a:ext cx="1527332"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9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AF41-2EF6-683D-0867-92F148D34A61}"/>
              </a:ext>
            </a:extLst>
          </p:cNvPr>
          <p:cNvSpPr>
            <a:spLocks noGrp="1"/>
          </p:cNvSpPr>
          <p:nvPr>
            <p:ph type="title"/>
          </p:nvPr>
        </p:nvSpPr>
        <p:spPr/>
        <p:txBody>
          <a:bodyPr/>
          <a:lstStyle/>
          <a:p>
            <a:r>
              <a:rPr lang="en" dirty="0"/>
              <a:t>Market pull and innovations in materials</a:t>
            </a:r>
            <a:endParaRPr lang="en-US" dirty="0"/>
          </a:p>
        </p:txBody>
      </p:sp>
      <p:sp>
        <p:nvSpPr>
          <p:cNvPr id="4" name="Content Placeholder 11">
            <a:extLst>
              <a:ext uri="{FF2B5EF4-FFF2-40B4-BE49-F238E27FC236}">
                <a16:creationId xmlns:a16="http://schemas.microsoft.com/office/drawing/2014/main" id="{92877412-8C2D-1FBD-BA95-5818614E495B}"/>
              </a:ext>
            </a:extLst>
          </p:cNvPr>
          <p:cNvSpPr txBox="1">
            <a:spLocks/>
          </p:cNvSpPr>
          <p:nvPr/>
        </p:nvSpPr>
        <p:spPr>
          <a:xfrm>
            <a:off x="5224815" y="7230088"/>
            <a:ext cx="6098505" cy="1200307"/>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ts val="1400"/>
            </a:pPr>
            <a:r>
              <a:rPr lang="en-GB" sz="1800" b="0" i="0" u="none" strike="noStrike" cap="none" dirty="0">
                <a:solidFill>
                  <a:srgbClr val="000000"/>
                </a:solidFill>
                <a:latin typeface="Arial"/>
                <a:ea typeface="Arial"/>
                <a:cs typeface="Arial"/>
                <a:sym typeface="Arial"/>
              </a:rPr>
              <a:t>Discuss how some of these factors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might influence your engineering career.</a:t>
            </a:r>
          </a:p>
        </p:txBody>
      </p:sp>
      <p:sp>
        <p:nvSpPr>
          <p:cNvPr id="9" name="Google Shape;215;p16">
            <a:extLst>
              <a:ext uri="{FF2B5EF4-FFF2-40B4-BE49-F238E27FC236}">
                <a16:creationId xmlns:a16="http://schemas.microsoft.com/office/drawing/2014/main" id="{A56D4945-5CD6-FE8F-A791-3A104E8120F0}"/>
              </a:ext>
            </a:extLst>
          </p:cNvPr>
          <p:cNvSpPr txBox="1">
            <a:spLocks/>
          </p:cNvSpPr>
          <p:nvPr/>
        </p:nvSpPr>
        <p:spPr>
          <a:xfrm>
            <a:off x="556645" y="2634667"/>
            <a:ext cx="3971752" cy="5183451"/>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946"/>
            </a:pPr>
            <a:r>
              <a:rPr lang="en-GB" sz="1800" b="1" dirty="0">
                <a:solidFill>
                  <a:schemeClr val="dk1"/>
                </a:solidFill>
                <a:latin typeface="Arial"/>
                <a:cs typeface="Arial"/>
              </a:rPr>
              <a:t>Customer 'pull' factors</a:t>
            </a:r>
            <a:endParaRPr lang="en-GB" sz="1800" b="1" dirty="0">
              <a:solidFill>
                <a:schemeClr val="dk1"/>
              </a:solidFill>
            </a:endParaRPr>
          </a:p>
          <a:p>
            <a:pPr>
              <a:lnSpc>
                <a:spcPct val="100000"/>
              </a:lnSpc>
              <a:spcBef>
                <a:spcPts val="1200"/>
              </a:spcBef>
              <a:spcAft>
                <a:spcPts val="600"/>
              </a:spcAft>
              <a:buSzPts val="1946"/>
            </a:pPr>
            <a:r>
              <a:rPr lang="en-GB" sz="1800" dirty="0">
                <a:solidFill>
                  <a:schemeClr val="dk1"/>
                </a:solidFill>
              </a:rPr>
              <a:t>Cheaper</a:t>
            </a:r>
          </a:p>
          <a:p>
            <a:pPr>
              <a:lnSpc>
                <a:spcPct val="100000"/>
              </a:lnSpc>
              <a:spcBef>
                <a:spcPts val="0"/>
              </a:spcBef>
              <a:spcAft>
                <a:spcPts val="600"/>
              </a:spcAft>
              <a:buSzPts val="1946"/>
            </a:pPr>
            <a:r>
              <a:rPr lang="en-GB" sz="1800" dirty="0">
                <a:solidFill>
                  <a:schemeClr val="dk1"/>
                </a:solidFill>
              </a:rPr>
              <a:t>Customisation</a:t>
            </a:r>
          </a:p>
          <a:p>
            <a:pPr>
              <a:lnSpc>
                <a:spcPct val="100000"/>
              </a:lnSpc>
              <a:spcBef>
                <a:spcPts val="0"/>
              </a:spcBef>
              <a:spcAft>
                <a:spcPts val="600"/>
              </a:spcAft>
              <a:buSzPts val="1946"/>
            </a:pPr>
            <a:r>
              <a:rPr lang="en-GB" sz="1800" dirty="0">
                <a:solidFill>
                  <a:schemeClr val="dk1"/>
                </a:solidFill>
              </a:rPr>
              <a:t>Ease of use</a:t>
            </a:r>
          </a:p>
          <a:p>
            <a:pPr>
              <a:lnSpc>
                <a:spcPct val="100000"/>
              </a:lnSpc>
              <a:spcBef>
                <a:spcPts val="0"/>
              </a:spcBef>
              <a:spcAft>
                <a:spcPts val="600"/>
              </a:spcAft>
              <a:buSzPts val="1946"/>
            </a:pPr>
            <a:r>
              <a:rPr lang="en-GB" sz="1800" dirty="0">
                <a:solidFill>
                  <a:schemeClr val="dk1"/>
                </a:solidFill>
              </a:rPr>
              <a:t>Ethical</a:t>
            </a:r>
          </a:p>
          <a:p>
            <a:pPr>
              <a:lnSpc>
                <a:spcPct val="100000"/>
              </a:lnSpc>
              <a:spcBef>
                <a:spcPts val="0"/>
              </a:spcBef>
              <a:spcAft>
                <a:spcPts val="600"/>
              </a:spcAft>
              <a:buSzPts val="1946"/>
            </a:pPr>
            <a:r>
              <a:rPr lang="en-GB" sz="1800" dirty="0">
                <a:solidFill>
                  <a:schemeClr val="dk1"/>
                </a:solidFill>
              </a:rPr>
              <a:t>Improved </a:t>
            </a:r>
            <a:r>
              <a:rPr lang="en-GB" sz="1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quality</a:t>
            </a:r>
            <a:r>
              <a:rPr lang="en-GB" sz="1800" dirty="0">
                <a:solidFill>
                  <a:schemeClr val="dk1"/>
                </a:solidFill>
              </a:rPr>
              <a:t> and consistency</a:t>
            </a:r>
          </a:p>
          <a:p>
            <a:pPr>
              <a:lnSpc>
                <a:spcPct val="100000"/>
              </a:lnSpc>
              <a:spcBef>
                <a:spcPts val="0"/>
              </a:spcBef>
              <a:spcAft>
                <a:spcPts val="600"/>
              </a:spcAft>
              <a:buSzPts val="1946"/>
            </a:pPr>
            <a:r>
              <a:rPr lang="en-GB" sz="1800" dirty="0">
                <a:solidFill>
                  <a:schemeClr val="dk1"/>
                </a:solidFill>
              </a:rPr>
              <a:t>Lighter</a:t>
            </a:r>
          </a:p>
          <a:p>
            <a:pPr>
              <a:lnSpc>
                <a:spcPct val="100000"/>
              </a:lnSpc>
              <a:spcBef>
                <a:spcPts val="0"/>
              </a:spcBef>
              <a:spcAft>
                <a:spcPts val="600"/>
              </a:spcAft>
              <a:buSzPts val="1946"/>
            </a:pPr>
            <a:r>
              <a:rPr lang="en-GB" sz="1800" dirty="0">
                <a:solidFill>
                  <a:schemeClr val="dk1"/>
                </a:solidFill>
              </a:rPr>
              <a:t>Longer-lasting</a:t>
            </a:r>
          </a:p>
          <a:p>
            <a:pPr>
              <a:lnSpc>
                <a:spcPct val="100000"/>
              </a:lnSpc>
              <a:spcBef>
                <a:spcPts val="0"/>
              </a:spcBef>
              <a:spcAft>
                <a:spcPts val="600"/>
              </a:spcAft>
              <a:buSzPts val="1946"/>
            </a:pPr>
            <a:r>
              <a:rPr lang="en-GB" sz="1800" dirty="0">
                <a:solidFill>
                  <a:schemeClr val="dk1"/>
                </a:solidFill>
              </a:rPr>
              <a:t>New applications</a:t>
            </a:r>
          </a:p>
          <a:p>
            <a:pPr>
              <a:lnSpc>
                <a:spcPct val="100000"/>
              </a:lnSpc>
              <a:spcBef>
                <a:spcPts val="0"/>
              </a:spcBef>
              <a:spcAft>
                <a:spcPts val="600"/>
              </a:spcAft>
              <a:buSzPts val="1946"/>
            </a:pPr>
            <a:r>
              <a:rPr lang="en-GB" sz="1800" dirty="0">
                <a:solidFill>
                  <a:schemeClr val="dk1"/>
                </a:solidFill>
              </a:rPr>
              <a:t>Repairable/replaceable</a:t>
            </a:r>
          </a:p>
          <a:p>
            <a:pPr>
              <a:lnSpc>
                <a:spcPct val="100000"/>
              </a:lnSpc>
              <a:spcBef>
                <a:spcPts val="0"/>
              </a:spcBef>
              <a:spcAft>
                <a:spcPts val="600"/>
              </a:spcAft>
              <a:buSzPts val="1946"/>
            </a:pPr>
            <a:r>
              <a:rPr lang="en-GB" sz="1800" dirty="0">
                <a:solidFill>
                  <a:schemeClr val="dk1"/>
                </a:solidFill>
              </a:rPr>
              <a:t>Smaller</a:t>
            </a:r>
          </a:p>
          <a:p>
            <a:pPr>
              <a:lnSpc>
                <a:spcPct val="100000"/>
              </a:lnSpc>
              <a:spcBef>
                <a:spcPts val="0"/>
              </a:spcBef>
              <a:spcAft>
                <a:spcPts val="600"/>
              </a:spcAft>
              <a:buSzPts val="1946"/>
            </a:pPr>
            <a:r>
              <a:rPr lang="en-GB" sz="1800" dirty="0">
                <a:solidFill>
                  <a:schemeClr val="dk1"/>
                </a:solidFill>
              </a:rPr>
              <a:t>Smaller production runs</a:t>
            </a:r>
          </a:p>
          <a:p>
            <a:pPr>
              <a:lnSpc>
                <a:spcPct val="100000"/>
              </a:lnSpc>
              <a:spcBef>
                <a:spcPts val="0"/>
              </a:spcBef>
              <a:spcAft>
                <a:spcPts val="600"/>
              </a:spcAft>
              <a:buSzPts val="1946"/>
            </a:pPr>
            <a:r>
              <a:rPr lang="en-GB" sz="1800" dirty="0">
                <a:solidFill>
                  <a:schemeClr val="dk1"/>
                </a:solidFill>
              </a:rPr>
              <a:t>Sustainability</a:t>
            </a:r>
          </a:p>
        </p:txBody>
      </p:sp>
      <p:sp>
        <p:nvSpPr>
          <p:cNvPr id="10" name="Google Shape;216;p16">
            <a:extLst>
              <a:ext uri="{FF2B5EF4-FFF2-40B4-BE49-F238E27FC236}">
                <a16:creationId xmlns:a16="http://schemas.microsoft.com/office/drawing/2014/main" id="{B1332F74-4B5A-836C-0F4B-8ADB2DA2AE3F}"/>
              </a:ext>
            </a:extLst>
          </p:cNvPr>
          <p:cNvSpPr txBox="1">
            <a:spLocks/>
          </p:cNvSpPr>
          <p:nvPr/>
        </p:nvSpPr>
        <p:spPr>
          <a:xfrm>
            <a:off x="6812874" y="2634667"/>
            <a:ext cx="3172614" cy="3665959"/>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800"/>
            </a:pPr>
            <a:r>
              <a:rPr lang="en-GB" sz="1800" b="1" dirty="0">
                <a:solidFill>
                  <a:schemeClr val="dk1"/>
                </a:solidFill>
                <a:latin typeface="Arial"/>
                <a:cs typeface="Arial"/>
              </a:rPr>
              <a:t>Economic 'pull' factors</a:t>
            </a:r>
            <a:endParaRPr lang="en-GB" sz="1800" b="1" dirty="0">
              <a:solidFill>
                <a:schemeClr val="dk1"/>
              </a:solidFill>
            </a:endParaRPr>
          </a:p>
          <a:p>
            <a:pPr>
              <a:lnSpc>
                <a:spcPct val="100000"/>
              </a:lnSpc>
              <a:spcBef>
                <a:spcPts val="1200"/>
              </a:spcBef>
              <a:spcAft>
                <a:spcPts val="600"/>
              </a:spcAft>
              <a:buSzPts val="1800"/>
            </a:pPr>
            <a:r>
              <a:rPr lang="en-GB" sz="1800" dirty="0">
                <a:solidFill>
                  <a:schemeClr val="dk1"/>
                </a:solidFill>
              </a:rPr>
              <a:t>Better health</a:t>
            </a:r>
          </a:p>
          <a:p>
            <a:pPr>
              <a:lnSpc>
                <a:spcPct val="100000"/>
              </a:lnSpc>
              <a:spcBef>
                <a:spcPts val="0"/>
              </a:spcBef>
              <a:spcAft>
                <a:spcPts val="600"/>
              </a:spcAft>
              <a:buSzPts val="1800"/>
            </a:pPr>
            <a:r>
              <a:rPr lang="en-GB" sz="1800" dirty="0">
                <a:solidFill>
                  <a:schemeClr val="dk1"/>
                </a:solidFill>
              </a:rPr>
              <a:t>Better living standards</a:t>
            </a:r>
          </a:p>
          <a:p>
            <a:pPr>
              <a:lnSpc>
                <a:spcPct val="100000"/>
              </a:lnSpc>
              <a:spcBef>
                <a:spcPts val="0"/>
              </a:spcBef>
              <a:spcAft>
                <a:spcPts val="600"/>
              </a:spcAft>
              <a:buSzPts val="1800"/>
            </a:pPr>
            <a:r>
              <a:rPr lang="en-GB" sz="1800" dirty="0">
                <a:solidFill>
                  <a:schemeClr val="dk1"/>
                </a:solidFill>
              </a:rPr>
              <a:t>Job creation</a:t>
            </a:r>
          </a:p>
          <a:p>
            <a:pPr>
              <a:lnSpc>
                <a:spcPct val="100000"/>
              </a:lnSpc>
              <a:spcBef>
                <a:spcPts val="0"/>
              </a:spcBef>
              <a:spcAft>
                <a:spcPts val="600"/>
              </a:spcAft>
              <a:buSzPts val="1800"/>
            </a:pPr>
            <a:r>
              <a:rPr lang="en-GB" sz="1800" dirty="0">
                <a:solidFill>
                  <a:schemeClr val="dk1"/>
                </a:solidFill>
              </a:rPr>
              <a:t>Local production</a:t>
            </a:r>
          </a:p>
          <a:p>
            <a:pPr>
              <a:lnSpc>
                <a:spcPct val="100000"/>
              </a:lnSpc>
              <a:spcBef>
                <a:spcPts val="0"/>
              </a:spcBef>
              <a:spcAft>
                <a:spcPts val="600"/>
              </a:spcAft>
              <a:buSzPts val="1800"/>
            </a:pPr>
            <a:r>
              <a:rPr lang="en-GB" sz="1800" dirty="0">
                <a:solidFill>
                  <a:schemeClr val="dk1"/>
                </a:solidFill>
              </a:rPr>
              <a:t>New industries/customers</a:t>
            </a:r>
          </a:p>
          <a:p>
            <a:pPr>
              <a:lnSpc>
                <a:spcPct val="100000"/>
              </a:lnSpc>
              <a:spcBef>
                <a:spcPts val="0"/>
              </a:spcBef>
              <a:spcAft>
                <a:spcPts val="600"/>
              </a:spcAft>
              <a:buSzPts val="1800"/>
            </a:pPr>
            <a:r>
              <a:rPr lang="en-GB" sz="1800" dirty="0">
                <a:solidFill>
                  <a:schemeClr val="dk1"/>
                </a:solidFill>
              </a:rPr>
              <a:t>‘Green’ jobs</a:t>
            </a:r>
          </a:p>
          <a:p>
            <a:pPr>
              <a:lnSpc>
                <a:spcPts val="1860"/>
              </a:lnSpc>
              <a:spcBef>
                <a:spcPts val="0"/>
              </a:spcBef>
              <a:spcAft>
                <a:spcPts val="600"/>
              </a:spcAft>
              <a:buSzPts val="1800"/>
            </a:pPr>
            <a:r>
              <a:rPr lang="en-GB" sz="1800" dirty="0">
                <a:solidFill>
                  <a:schemeClr val="dk1"/>
                </a:solidFill>
                <a:latin typeface="Arial"/>
                <a:cs typeface="Arial"/>
              </a:rPr>
              <a:t>The transition to </a:t>
            </a:r>
            <a:br>
              <a:rPr lang="en-GB" sz="1800" dirty="0"/>
            </a:br>
            <a:r>
              <a:rPr lang="en-GB" sz="1800" dirty="0">
                <a:solidFill>
                  <a:schemeClr val="dk1"/>
                </a:solidFill>
                <a:latin typeface="Arial"/>
                <a:cs typeface="Arial"/>
              </a:rPr>
              <a:t>circular economies</a:t>
            </a:r>
          </a:p>
          <a:p>
            <a:pPr>
              <a:lnSpc>
                <a:spcPct val="115000"/>
              </a:lnSpc>
              <a:spcBef>
                <a:spcPts val="0"/>
              </a:spcBef>
              <a:buSzPts val="1800"/>
            </a:pPr>
            <a:endParaRPr lang="en-GB" sz="1800" dirty="0">
              <a:solidFill>
                <a:schemeClr val="dk1"/>
              </a:solidFill>
            </a:endParaRPr>
          </a:p>
          <a:p>
            <a:pPr>
              <a:lnSpc>
                <a:spcPct val="115000"/>
              </a:lnSpc>
              <a:spcBef>
                <a:spcPts val="1200"/>
              </a:spcBef>
              <a:spcAft>
                <a:spcPts val="1200"/>
              </a:spcAft>
              <a:buSzPts val="1800"/>
            </a:pPr>
            <a:endParaRPr lang="en-GB" sz="1800" dirty="0">
              <a:solidFill>
                <a:schemeClr val="dk1"/>
              </a:solidFill>
            </a:endParaRPr>
          </a:p>
        </p:txBody>
      </p:sp>
      <p:sp>
        <p:nvSpPr>
          <p:cNvPr id="11" name="Google Shape;217;p16">
            <a:extLst>
              <a:ext uri="{FF2B5EF4-FFF2-40B4-BE49-F238E27FC236}">
                <a16:creationId xmlns:a16="http://schemas.microsoft.com/office/drawing/2014/main" id="{4596CE67-CFAA-F1B0-123E-25C3728E033C}"/>
              </a:ext>
            </a:extLst>
          </p:cNvPr>
          <p:cNvSpPr txBox="1">
            <a:spLocks/>
          </p:cNvSpPr>
          <p:nvPr/>
        </p:nvSpPr>
        <p:spPr>
          <a:xfrm>
            <a:off x="12319132" y="2634667"/>
            <a:ext cx="3449520" cy="4000545"/>
          </a:xfrm>
          <a:prstGeom prst="rect">
            <a:avLst/>
          </a:prstGeom>
          <a:noFill/>
          <a:ln w="28575" cap="flat" cmpd="sng">
            <a:gradFill>
              <a:gsLst>
                <a:gs pos="15000">
                  <a:srgbClr val="FF7500"/>
                </a:gs>
                <a:gs pos="85000">
                  <a:srgbClr val="D91C5C"/>
                </a:gs>
              </a:gsLst>
              <a:lin ang="18900000" scaled="0"/>
            </a:gradFill>
            <a:prstDash val="solid"/>
            <a:round/>
            <a:headEnd type="none" w="sm" len="sm"/>
            <a:tailEnd type="none" w="sm" len="sm"/>
          </a:ln>
        </p:spPr>
        <p:txBody>
          <a:bodyPr spcFirstLastPara="1" wrap="square" lIns="251999" tIns="251999" rIns="251999" bIns="251999" anchor="t" anchorCtr="0">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5000"/>
              </a:lnSpc>
              <a:spcBef>
                <a:spcPts val="0"/>
              </a:spcBef>
              <a:buSzPts val="1800"/>
            </a:pPr>
            <a:r>
              <a:rPr lang="en-GB" sz="1800" b="1" dirty="0">
                <a:solidFill>
                  <a:schemeClr val="dk1"/>
                </a:solidFill>
                <a:latin typeface="Arial"/>
                <a:cs typeface="Arial"/>
              </a:rPr>
              <a:t>Sustainability 'pull' factors</a:t>
            </a:r>
            <a:endParaRPr lang="en-GB" sz="1800" b="1" dirty="0">
              <a:solidFill>
                <a:schemeClr val="dk1"/>
              </a:solidFill>
            </a:endParaRPr>
          </a:p>
          <a:p>
            <a:pPr>
              <a:lnSpc>
                <a:spcPts val="1860"/>
              </a:lnSpc>
              <a:spcBef>
                <a:spcPts val="1200"/>
              </a:spcBef>
              <a:spcAft>
                <a:spcPts val="600"/>
              </a:spcAft>
              <a:buSzPts val="1800"/>
            </a:pPr>
            <a:r>
              <a:rPr lang="en-GB" sz="1800" dirty="0">
                <a:solidFill>
                  <a:schemeClr val="dk1"/>
                </a:solidFill>
              </a:rPr>
              <a:t>Less energy to make or process</a:t>
            </a:r>
          </a:p>
          <a:p>
            <a:pPr>
              <a:lnSpc>
                <a:spcPct val="100000"/>
              </a:lnSpc>
              <a:spcBef>
                <a:spcPts val="0"/>
              </a:spcBef>
              <a:spcAft>
                <a:spcPts val="600"/>
              </a:spcAft>
              <a:buSzPts val="1800"/>
            </a:pPr>
            <a:r>
              <a:rPr lang="en-GB" sz="1800" dirty="0">
                <a:solidFill>
                  <a:schemeClr val="dk1"/>
                </a:solidFill>
              </a:rPr>
              <a:t>Less material use</a:t>
            </a:r>
          </a:p>
          <a:p>
            <a:pPr>
              <a:lnSpc>
                <a:spcPct val="100000"/>
              </a:lnSpc>
              <a:spcBef>
                <a:spcPts val="0"/>
              </a:spcBef>
              <a:spcAft>
                <a:spcPts val="600"/>
              </a:spcAft>
              <a:buSzPts val="1800"/>
            </a:pPr>
            <a:r>
              <a:rPr lang="en-GB" sz="1800" dirty="0">
                <a:solidFill>
                  <a:schemeClr val="dk1"/>
                </a:solidFill>
              </a:rPr>
              <a:t>Less pollution</a:t>
            </a:r>
          </a:p>
          <a:p>
            <a:pPr>
              <a:lnSpc>
                <a:spcPct val="100000"/>
              </a:lnSpc>
              <a:spcBef>
                <a:spcPts val="0"/>
              </a:spcBef>
              <a:spcAft>
                <a:spcPts val="600"/>
              </a:spcAft>
              <a:buSzPts val="1800"/>
            </a:pPr>
            <a:r>
              <a:rPr lang="en-GB" sz="1800" dirty="0">
                <a:solidFill>
                  <a:schemeClr val="dk1"/>
                </a:solidFill>
              </a:rPr>
              <a:t>Less waste</a:t>
            </a:r>
          </a:p>
          <a:p>
            <a:pPr>
              <a:lnSpc>
                <a:spcPct val="100000"/>
              </a:lnSpc>
              <a:spcBef>
                <a:spcPts val="0"/>
              </a:spcBef>
              <a:spcAft>
                <a:spcPts val="600"/>
              </a:spcAft>
              <a:buSzPts val="1800"/>
            </a:pPr>
            <a:r>
              <a:rPr lang="en-GB" sz="1800" dirty="0">
                <a:solidFill>
                  <a:schemeClr val="dk1"/>
                </a:solidFill>
              </a:rPr>
              <a:t>Recyclable</a:t>
            </a:r>
          </a:p>
          <a:p>
            <a:pPr>
              <a:lnSpc>
                <a:spcPct val="100000"/>
              </a:lnSpc>
              <a:spcBef>
                <a:spcPts val="0"/>
              </a:spcBef>
              <a:spcAft>
                <a:spcPts val="600"/>
              </a:spcAft>
              <a:buSzPts val="1800"/>
            </a:pPr>
            <a:r>
              <a:rPr lang="en-GB" sz="1800" dirty="0">
                <a:solidFill>
                  <a:schemeClr val="dk1"/>
                </a:solidFill>
              </a:rPr>
              <a:t>Repairable</a:t>
            </a:r>
          </a:p>
          <a:p>
            <a:pPr>
              <a:lnSpc>
                <a:spcPct val="100000"/>
              </a:lnSpc>
              <a:spcBef>
                <a:spcPts val="0"/>
              </a:spcBef>
              <a:spcAft>
                <a:spcPts val="600"/>
              </a:spcAft>
              <a:buSzPts val="1800"/>
            </a:pPr>
            <a:r>
              <a:rPr lang="en-GB" sz="1800" dirty="0">
                <a:solidFill>
                  <a:schemeClr val="dk1"/>
                </a:solidFill>
              </a:rPr>
              <a:t>Reusable</a:t>
            </a:r>
          </a:p>
          <a:p>
            <a:pPr>
              <a:lnSpc>
                <a:spcPct val="100000"/>
              </a:lnSpc>
              <a:spcBef>
                <a:spcPts val="0"/>
              </a:spcBef>
              <a:spcAft>
                <a:spcPts val="600"/>
              </a:spcAft>
              <a:buSzPts val="1800"/>
            </a:pPr>
            <a:r>
              <a:rPr lang="en-GB" sz="1800" dirty="0">
                <a:solidFill>
                  <a:schemeClr val="dk1"/>
                </a:solidFill>
              </a:rPr>
              <a:t>Circular economies</a:t>
            </a:r>
          </a:p>
          <a:p>
            <a:pPr>
              <a:lnSpc>
                <a:spcPct val="115000"/>
              </a:lnSpc>
              <a:spcBef>
                <a:spcPts val="0"/>
              </a:spcBef>
              <a:buSzPts val="1800"/>
            </a:pPr>
            <a:endParaRPr lang="en-GB" sz="1800" dirty="0">
              <a:solidFill>
                <a:schemeClr val="dk1"/>
              </a:solidFill>
            </a:endParaRPr>
          </a:p>
          <a:p>
            <a:pPr>
              <a:lnSpc>
                <a:spcPct val="115000"/>
              </a:lnSpc>
              <a:spcBef>
                <a:spcPts val="1200"/>
              </a:spcBef>
              <a:spcAft>
                <a:spcPts val="1200"/>
              </a:spcAft>
              <a:buSzPts val="1800"/>
            </a:pPr>
            <a:endParaRPr lang="en-GB" sz="1800" dirty="0">
              <a:solidFill>
                <a:schemeClr val="dk1"/>
              </a:solidFill>
            </a:endParaRPr>
          </a:p>
        </p:txBody>
      </p:sp>
      <p:sp>
        <p:nvSpPr>
          <p:cNvPr id="14" name="Footer Placeholder 3">
            <a:extLst>
              <a:ext uri="{FF2B5EF4-FFF2-40B4-BE49-F238E27FC236}">
                <a16:creationId xmlns:a16="http://schemas.microsoft.com/office/drawing/2014/main" id="{EEC28B88-6A59-9823-427C-A592120533A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15" name="Slide Number Placeholder 5">
            <a:extLst>
              <a:ext uri="{FF2B5EF4-FFF2-40B4-BE49-F238E27FC236}">
                <a16:creationId xmlns:a16="http://schemas.microsoft.com/office/drawing/2014/main" id="{FC4B7A3C-8A1A-F928-E2DE-E1DF24862AFA}"/>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dirty="0">
              <a:solidFill>
                <a:schemeClr val="bg1"/>
              </a:solidFill>
            </a:endParaRPr>
          </a:p>
        </p:txBody>
      </p:sp>
      <p:sp>
        <p:nvSpPr>
          <p:cNvPr id="17" name="TextBox 16">
            <a:extLst>
              <a:ext uri="{FF2B5EF4-FFF2-40B4-BE49-F238E27FC236}">
                <a16:creationId xmlns:a16="http://schemas.microsoft.com/office/drawing/2014/main" id="{3CDEE883-560D-1667-F5D9-D0B37B7AA75F}"/>
              </a:ext>
            </a:extLst>
          </p:cNvPr>
          <p:cNvSpPr txBox="1"/>
          <p:nvPr/>
        </p:nvSpPr>
        <p:spPr>
          <a:xfrm>
            <a:off x="5085971" y="4534343"/>
            <a:ext cx="2440155" cy="1200329"/>
          </a:xfrm>
          <a:prstGeom prst="rect">
            <a:avLst/>
          </a:prstGeom>
          <a:noFill/>
        </p:spPr>
        <p:txBody>
          <a:bodyPr wrap="square">
            <a:spAutoFit/>
          </a:bodyPr>
          <a:lstStyle/>
          <a:p>
            <a:pPr marL="0" lvl="0" indent="0" rtl="0">
              <a:spcBef>
                <a:spcPts val="0"/>
              </a:spcBef>
              <a:spcAft>
                <a:spcPts val="0"/>
              </a:spcAft>
              <a:buNone/>
            </a:pPr>
            <a:r>
              <a:rPr lang="en-GB" b="1" dirty="0">
                <a:latin typeface="Arial" panose="020B0604020202020204" pitchFamily="34" charset="0"/>
                <a:cs typeface="Arial" panose="020B0604020202020204" pitchFamily="34" charset="0"/>
              </a:rPr>
              <a:t>Influenced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wider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economic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factors</a:t>
            </a:r>
            <a:endParaRPr lang="en-GB"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63F825-C2F2-A424-1274-F90E1BC26B2D}"/>
              </a:ext>
            </a:extLst>
          </p:cNvPr>
          <p:cNvSpPr txBox="1"/>
          <p:nvPr/>
        </p:nvSpPr>
        <p:spPr>
          <a:xfrm>
            <a:off x="10383664" y="4428417"/>
            <a:ext cx="1882710" cy="1477328"/>
          </a:xfrm>
          <a:prstGeom prst="rect">
            <a:avLst/>
          </a:prstGeom>
          <a:noFill/>
        </p:spPr>
        <p:txBody>
          <a:bodyPr wrap="square">
            <a:spAutoFit/>
          </a:bodyPr>
          <a:lstStyle/>
          <a:p>
            <a:pPr marL="0" lvl="0" indent="0" rtl="0">
              <a:spcBef>
                <a:spcPts val="0"/>
              </a:spcBef>
              <a:spcAft>
                <a:spcPts val="0"/>
              </a:spcAft>
              <a:buNone/>
            </a:pPr>
            <a:r>
              <a:rPr lang="en-GB" b="1" dirty="0">
                <a:latin typeface="Arial" panose="020B0604020202020204" pitchFamily="34" charset="0"/>
                <a:cs typeface="Arial" panose="020B0604020202020204" pitchFamily="34" charset="0"/>
              </a:rPr>
              <a:t>Influenced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the urgent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need for greater sustainability</a:t>
            </a:r>
          </a:p>
        </p:txBody>
      </p:sp>
      <p:cxnSp>
        <p:nvCxnSpPr>
          <p:cNvPr id="20" name="Straight Arrow Connector 19">
            <a:extLst>
              <a:ext uri="{FF2B5EF4-FFF2-40B4-BE49-F238E27FC236}">
                <a16:creationId xmlns:a16="http://schemas.microsoft.com/office/drawing/2014/main" id="{3E915943-FB16-5DA7-4009-7D46C9CE841E}"/>
              </a:ext>
            </a:extLst>
          </p:cNvPr>
          <p:cNvCxnSpPr>
            <a:cxnSpLocks/>
          </p:cNvCxnSpPr>
          <p:nvPr/>
        </p:nvCxnSpPr>
        <p:spPr>
          <a:xfrm>
            <a:off x="5131751" y="4136282"/>
            <a:ext cx="124123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C2D55D6-EE90-B1C7-9B62-6926B182F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3362" y="6724825"/>
            <a:ext cx="994826" cy="961665"/>
          </a:xfrm>
          <a:prstGeom prst="rect">
            <a:avLst/>
          </a:prstGeom>
        </p:spPr>
      </p:pic>
      <p:cxnSp>
        <p:nvCxnSpPr>
          <p:cNvPr id="6" name="Straight Arrow Connector 5">
            <a:extLst>
              <a:ext uri="{FF2B5EF4-FFF2-40B4-BE49-F238E27FC236}">
                <a16:creationId xmlns:a16="http://schemas.microsoft.com/office/drawing/2014/main" id="{83BC42FE-1373-8D8D-B249-C0DA6ACF7A46}"/>
              </a:ext>
            </a:extLst>
          </p:cNvPr>
          <p:cNvCxnSpPr>
            <a:cxnSpLocks/>
          </p:cNvCxnSpPr>
          <p:nvPr/>
        </p:nvCxnSpPr>
        <p:spPr>
          <a:xfrm>
            <a:off x="10549575" y="4136282"/>
            <a:ext cx="1241233" cy="0"/>
          </a:xfrm>
          <a:prstGeom prst="straightConnector1">
            <a:avLst/>
          </a:prstGeom>
          <a:ln w="19050">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5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3E7-3603-0941-EDD7-BE42B74244DE}"/>
              </a:ext>
            </a:extLst>
          </p:cNvPr>
          <p:cNvSpPr>
            <a:spLocks noGrp="1"/>
          </p:cNvSpPr>
          <p:nvPr>
            <p:ph type="title"/>
          </p:nvPr>
        </p:nvSpPr>
        <p:spPr/>
        <p:txBody>
          <a:bodyPr/>
          <a:lstStyle/>
          <a:p>
            <a:r>
              <a:rPr lang="en" dirty="0"/>
              <a:t>Innovation, engineering materials and you</a:t>
            </a:r>
            <a:endParaRPr lang="en-US" dirty="0"/>
          </a:p>
        </p:txBody>
      </p:sp>
      <p:sp>
        <p:nvSpPr>
          <p:cNvPr id="15" name="Graphic 24">
            <a:extLst>
              <a:ext uri="{FF2B5EF4-FFF2-40B4-BE49-F238E27FC236}">
                <a16:creationId xmlns:a16="http://schemas.microsoft.com/office/drawing/2014/main" id="{8DB72EC0-9D66-0F47-E49F-F18547C1DCFB}"/>
              </a:ext>
            </a:extLst>
          </p:cNvPr>
          <p:cNvSpPr/>
          <p:nvPr/>
        </p:nvSpPr>
        <p:spPr>
          <a:xfrm>
            <a:off x="6161680" y="4062826"/>
            <a:ext cx="3024548" cy="2928129"/>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28A0092B-C50C-407E-A947-70E740481C1C}">
                  <a14:useLocalDpi xmlns:a14="http://schemas.microsoft.com/office/drawing/2010/main"/>
                </a:ext>
              </a:extLst>
            </a:blip>
            <a:srcRect/>
            <a:stretch>
              <a:fillRect t="320"/>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2" name="Rectangle 21">
            <a:extLst>
              <a:ext uri="{FF2B5EF4-FFF2-40B4-BE49-F238E27FC236}">
                <a16:creationId xmlns:a16="http://schemas.microsoft.com/office/drawing/2014/main" id="{C9000D4C-DFDC-449C-B959-B62F96B9B0E3}"/>
              </a:ext>
            </a:extLst>
          </p:cNvPr>
          <p:cNvSpPr/>
          <p:nvPr/>
        </p:nvSpPr>
        <p:spPr>
          <a:xfrm>
            <a:off x="411858" y="2305771"/>
            <a:ext cx="15198256" cy="383759"/>
          </a:xfrm>
          <a:prstGeom prst="rect">
            <a:avLst/>
          </a:prstGeom>
        </p:spPr>
        <p:txBody>
          <a:bodyPr wrap="square">
            <a:spAutoFit/>
          </a:bodyPr>
          <a:lstStyle/>
          <a:p>
            <a:pPr marL="0" lvl="0" indent="0" algn="l" rtl="0">
              <a:lnSpc>
                <a:spcPct val="115000"/>
              </a:lnSpc>
              <a:spcBef>
                <a:spcPts val="0"/>
              </a:spcBef>
              <a:spcAft>
                <a:spcPts val="1200"/>
              </a:spcAft>
              <a:buSzPts val="1800"/>
              <a:buNone/>
            </a:pPr>
            <a:r>
              <a:rPr lang="en-GB" sz="1800" dirty="0">
                <a:latin typeface="Arial" panose="020B0604020202020204" pitchFamily="34" charset="0"/>
                <a:cs typeface="Arial" panose="020B0604020202020204" pitchFamily="34" charset="0"/>
              </a:rPr>
              <a:t>The pace of innovation in materials is likely to increase, especially as engineering meets the challenge of adaptation for sustainability.</a:t>
            </a:r>
          </a:p>
        </p:txBody>
      </p:sp>
      <p:sp>
        <p:nvSpPr>
          <p:cNvPr id="26" name="Footer Placeholder 3">
            <a:extLst>
              <a:ext uri="{FF2B5EF4-FFF2-40B4-BE49-F238E27FC236}">
                <a16:creationId xmlns:a16="http://schemas.microsoft.com/office/drawing/2014/main" id="{EB4F4584-EB35-0103-4D20-94280C06236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7" name="Slide Number Placeholder 5">
            <a:extLst>
              <a:ext uri="{FF2B5EF4-FFF2-40B4-BE49-F238E27FC236}">
                <a16:creationId xmlns:a16="http://schemas.microsoft.com/office/drawing/2014/main" id="{65BBE554-DD31-0824-DF8F-839AC07DD2D6}"/>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dirty="0">
              <a:solidFill>
                <a:schemeClr val="bg1"/>
              </a:solidFill>
            </a:endParaRPr>
          </a:p>
        </p:txBody>
      </p:sp>
      <p:pic>
        <p:nvPicPr>
          <p:cNvPr id="39" name="Graphic 38">
            <a:extLst>
              <a:ext uri="{FF2B5EF4-FFF2-40B4-BE49-F238E27FC236}">
                <a16:creationId xmlns:a16="http://schemas.microsoft.com/office/drawing/2014/main" id="{B8906577-B7A4-850B-4A41-1A0A771FC6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579" y="6256072"/>
            <a:ext cx="4219183" cy="1992392"/>
          </a:xfrm>
          <a:prstGeom prst="rect">
            <a:avLst/>
          </a:prstGeom>
        </p:spPr>
      </p:pic>
      <p:pic>
        <p:nvPicPr>
          <p:cNvPr id="41" name="Graphic 40">
            <a:extLst>
              <a:ext uri="{FF2B5EF4-FFF2-40B4-BE49-F238E27FC236}">
                <a16:creationId xmlns:a16="http://schemas.microsoft.com/office/drawing/2014/main" id="{8291387D-F896-BEC4-007F-32E527AA55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62856" y="3160307"/>
            <a:ext cx="3024548" cy="2281677"/>
          </a:xfrm>
          <a:prstGeom prst="rect">
            <a:avLst/>
          </a:prstGeom>
        </p:spPr>
      </p:pic>
      <p:sp>
        <p:nvSpPr>
          <p:cNvPr id="42" name="TextBox 41">
            <a:extLst>
              <a:ext uri="{FF2B5EF4-FFF2-40B4-BE49-F238E27FC236}">
                <a16:creationId xmlns:a16="http://schemas.microsoft.com/office/drawing/2014/main" id="{740125B6-5766-8E82-78B1-7D47A399EF29}"/>
              </a:ext>
            </a:extLst>
          </p:cNvPr>
          <p:cNvSpPr txBox="1"/>
          <p:nvPr/>
        </p:nvSpPr>
        <p:spPr>
          <a:xfrm>
            <a:off x="3068698" y="3471526"/>
            <a:ext cx="2758639"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new roles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might emerge due to innovations in materials and processes?</a:t>
            </a:r>
          </a:p>
        </p:txBody>
      </p:sp>
      <p:sp>
        <p:nvSpPr>
          <p:cNvPr id="45" name="TextBox 44">
            <a:extLst>
              <a:ext uri="{FF2B5EF4-FFF2-40B4-BE49-F238E27FC236}">
                <a16:creationId xmlns:a16="http://schemas.microsoft.com/office/drawing/2014/main" id="{6662E7A2-F593-58D1-8CA6-0B184B931C89}"/>
              </a:ext>
            </a:extLst>
          </p:cNvPr>
          <p:cNvSpPr txBox="1"/>
          <p:nvPr/>
        </p:nvSpPr>
        <p:spPr>
          <a:xfrm>
            <a:off x="2139593" y="6673209"/>
            <a:ext cx="2831192" cy="120032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skills will help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to adapt as these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sectors use new materials and processes?</a:t>
            </a:r>
          </a:p>
        </p:txBody>
      </p:sp>
      <p:pic>
        <p:nvPicPr>
          <p:cNvPr id="46" name="Graphic 45">
            <a:extLst>
              <a:ext uri="{FF2B5EF4-FFF2-40B4-BE49-F238E27FC236}">
                <a16:creationId xmlns:a16="http://schemas.microsoft.com/office/drawing/2014/main" id="{1DA4FB1D-49DD-CC06-7221-86EFDAF27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560504" y="3160307"/>
            <a:ext cx="2758639" cy="2081079"/>
          </a:xfrm>
          <a:prstGeom prst="rect">
            <a:avLst/>
          </a:prstGeom>
        </p:spPr>
      </p:pic>
      <p:sp>
        <p:nvSpPr>
          <p:cNvPr id="47" name="TextBox 46">
            <a:extLst>
              <a:ext uri="{FF2B5EF4-FFF2-40B4-BE49-F238E27FC236}">
                <a16:creationId xmlns:a16="http://schemas.microsoft.com/office/drawing/2014/main" id="{7C97286B-10A5-C613-2511-6B8AA450FCE5}"/>
              </a:ext>
            </a:extLst>
          </p:cNvPr>
          <p:cNvSpPr txBox="1"/>
          <p:nvPr/>
        </p:nvSpPr>
        <p:spPr>
          <a:xfrm>
            <a:off x="9793363" y="3536060"/>
            <a:ext cx="2710560"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dirty="0">
                <a:latin typeface="Arial" panose="020B0604020202020204" pitchFamily="34" charset="0"/>
                <a:cs typeface="Arial" panose="020B0604020202020204" pitchFamily="34" charset="0"/>
              </a:rPr>
              <a:t>How do these sectors need to become more sustainable</a:t>
            </a: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a:t>
            </a:r>
          </a:p>
        </p:txBody>
      </p:sp>
      <p:pic>
        <p:nvPicPr>
          <p:cNvPr id="52" name="Graphic 51">
            <a:extLst>
              <a:ext uri="{FF2B5EF4-FFF2-40B4-BE49-F238E27FC236}">
                <a16:creationId xmlns:a16="http://schemas.microsoft.com/office/drawing/2014/main" id="{73072D04-D655-7745-BAB5-B816E44CF4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670844" y="5103702"/>
            <a:ext cx="3288625" cy="1552962"/>
          </a:xfrm>
          <a:prstGeom prst="rect">
            <a:avLst/>
          </a:prstGeom>
        </p:spPr>
      </p:pic>
      <p:sp>
        <p:nvSpPr>
          <p:cNvPr id="53" name="TextBox 52">
            <a:extLst>
              <a:ext uri="{FF2B5EF4-FFF2-40B4-BE49-F238E27FC236}">
                <a16:creationId xmlns:a16="http://schemas.microsoft.com/office/drawing/2014/main" id="{D580142D-B629-E483-9E9C-4B8CB637AF6D}"/>
              </a:ext>
            </a:extLst>
          </p:cNvPr>
          <p:cNvSpPr txBox="1"/>
          <p:nvPr/>
        </p:nvSpPr>
        <p:spPr>
          <a:xfrm>
            <a:off x="11673464" y="5450794"/>
            <a:ext cx="2946820"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a:r>
            <a:r>
              <a:rPr lang="en-GB" dirty="0"/>
              <a:t>ich</a:t>
            </a:r>
            <a:r>
              <a:rPr lang="en-GB" sz="1800" b="0" i="0" u="none" strike="noStrike" cap="none" dirty="0">
                <a:solidFill>
                  <a:srgbClr val="000000"/>
                </a:solidFill>
                <a:latin typeface="Arial"/>
                <a:ea typeface="Arial"/>
                <a:cs typeface="Arial"/>
                <a:sym typeface="Arial"/>
              </a:rPr>
              <a:t> engineering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sectors interest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you most?</a:t>
            </a:r>
          </a:p>
        </p:txBody>
      </p:sp>
      <p:pic>
        <p:nvPicPr>
          <p:cNvPr id="57" name="Graphic 56">
            <a:extLst>
              <a:ext uri="{FF2B5EF4-FFF2-40B4-BE49-F238E27FC236}">
                <a16:creationId xmlns:a16="http://schemas.microsoft.com/office/drawing/2014/main" id="{36F17D45-E62B-140A-2468-9005A959EC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9186228" y="6583532"/>
            <a:ext cx="2758639" cy="2081079"/>
          </a:xfrm>
          <a:prstGeom prst="rect">
            <a:avLst/>
          </a:prstGeom>
        </p:spPr>
      </p:pic>
      <p:sp>
        <p:nvSpPr>
          <p:cNvPr id="58" name="TextBox 57">
            <a:extLst>
              <a:ext uri="{FF2B5EF4-FFF2-40B4-BE49-F238E27FC236}">
                <a16:creationId xmlns:a16="http://schemas.microsoft.com/office/drawing/2014/main" id="{081EA9D5-85F2-8B2D-F245-9F0C933CF7EC}"/>
              </a:ext>
            </a:extLst>
          </p:cNvPr>
          <p:cNvSpPr txBox="1"/>
          <p:nvPr/>
        </p:nvSpPr>
        <p:spPr>
          <a:xfrm>
            <a:off x="9582324" y="7395030"/>
            <a:ext cx="2958474"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What training and development could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help you?</a:t>
            </a:r>
          </a:p>
        </p:txBody>
      </p:sp>
      <p:sp>
        <p:nvSpPr>
          <p:cNvPr id="3" name="Google Shape;539;p3">
            <a:extLst>
              <a:ext uri="{FF2B5EF4-FFF2-40B4-BE49-F238E27FC236}">
                <a16:creationId xmlns:a16="http://schemas.microsoft.com/office/drawing/2014/main" id="{89D78784-2004-9052-F11D-CF0FA39FCAAF}"/>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72909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4970215" y="2809575"/>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rIns="180000" bIns="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List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applications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modern composite materials and their reinforcing fibres.</a:t>
            </a:r>
          </a:p>
        </p:txBody>
      </p:sp>
      <p:sp>
        <p:nvSpPr>
          <p:cNvPr id="8" name="Graphic 5">
            <a:extLst>
              <a:ext uri="{FF2B5EF4-FFF2-40B4-BE49-F238E27FC236}">
                <a16:creationId xmlns:a16="http://schemas.microsoft.com/office/drawing/2014/main" id="{0E4DD01D-04A9-BFA0-32B4-2C6147D809AD}"/>
              </a:ext>
            </a:extLst>
          </p:cNvPr>
          <p:cNvSpPr/>
          <p:nvPr/>
        </p:nvSpPr>
        <p:spPr>
          <a:xfrm>
            <a:off x="566897" y="2852917"/>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000" scaled="0"/>
            </a:gradFill>
            <a:prstDash val="solid"/>
            <a:miter/>
          </a:ln>
        </p:spPr>
        <p:txBody>
          <a:bodyPr lIns="0" tIns="251999" rIns="144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Suggest how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composite materials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can contribute to sustainability but may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not themselves be sustainable.</a:t>
            </a:r>
          </a:p>
        </p:txBody>
      </p:sp>
      <p:sp>
        <p:nvSpPr>
          <p:cNvPr id="9" name="Graphic 5">
            <a:extLst>
              <a:ext uri="{FF2B5EF4-FFF2-40B4-BE49-F238E27FC236}">
                <a16:creationId xmlns:a16="http://schemas.microsoft.com/office/drawing/2014/main" id="{C0EAB24C-BB41-B9D9-099C-1F4B8351B4A4}"/>
              </a:ext>
            </a:extLst>
          </p:cNvPr>
          <p:cNvSpPr/>
          <p:nvPr/>
        </p:nvSpPr>
        <p:spPr>
          <a:xfrm>
            <a:off x="2810382"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540000" rIns="180000" bIns="90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Identify market pulls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on material innovation from economic or sustainability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driving forces.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 name="Graphic 5">
            <a:extLst>
              <a:ext uri="{FF2B5EF4-FFF2-40B4-BE49-F238E27FC236}">
                <a16:creationId xmlns:a16="http://schemas.microsoft.com/office/drawing/2014/main" id="{057BFE1C-3B28-A287-61BC-D7021A8D3A10}"/>
              </a:ext>
            </a:extLst>
          </p:cNvPr>
          <p:cNvSpPr/>
          <p:nvPr/>
        </p:nvSpPr>
        <p:spPr>
          <a:xfrm>
            <a:off x="7213700"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lIns="108000" tIns="396000" rIns="180000" bIns="72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Consider the effect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innovations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materials on your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future career, in the context of greater sustainability.</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2" name="Slide Number Placeholder 5">
            <a:extLst>
              <a:ext uri="{FF2B5EF4-FFF2-40B4-BE49-F238E27FC236}">
                <a16:creationId xmlns:a16="http://schemas.microsoft.com/office/drawing/2014/main" id="{3D277145-9FAE-88E7-3958-B8A3556D081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dirty="0">
              <a:solidFill>
                <a:schemeClr val="bg1"/>
              </a:solidFill>
            </a:endParaRPr>
          </a:p>
        </p:txBody>
      </p:sp>
    </p:spTree>
    <p:extLst>
      <p:ext uri="{BB962C8B-B14F-4D97-AF65-F5344CB8AC3E}">
        <p14:creationId xmlns:p14="http://schemas.microsoft.com/office/powerpoint/2010/main" val="53283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205419"/>
            <a:ext cx="6380130" cy="6910070"/>
          </a:xfrm>
        </p:spPr>
        <p:txBody>
          <a:bodyPr/>
          <a:lstStyle/>
          <a:p>
            <a:pPr>
              <a:lnSpc>
                <a:spcPct val="100000"/>
              </a:lnSpc>
              <a:spcBef>
                <a:spcPts val="0"/>
              </a:spcBef>
            </a:pPr>
            <a:r>
              <a:rPr lang="en-US" dirty="0"/>
              <a:t>Practitioner</a:t>
            </a:r>
            <a:br>
              <a:rPr lang="en-US" dirty="0"/>
            </a:br>
            <a:r>
              <a:rPr lang="en-US" dirty="0"/>
              <a:t>guide</a:t>
            </a:r>
            <a:br>
              <a:rPr lang="en-US" dirty="0"/>
            </a:br>
            <a:endParaRPr lang="en-US" sz="2500" dirty="0"/>
          </a:p>
        </p:txBody>
      </p:sp>
      <p:sp>
        <p:nvSpPr>
          <p:cNvPr id="6" name="Title 11">
            <a:extLst>
              <a:ext uri="{FF2B5EF4-FFF2-40B4-BE49-F238E27FC236}">
                <a16:creationId xmlns:a16="http://schemas.microsoft.com/office/drawing/2014/main" id="{30744565-5C1D-7F75-936E-CC42DB086210}"/>
              </a:ext>
            </a:extLst>
          </p:cNvPr>
          <p:cNvSpPr txBox="1">
            <a:spLocks/>
          </p:cNvSpPr>
          <p:nvPr/>
        </p:nvSpPr>
        <p:spPr>
          <a:xfrm>
            <a:off x="4920068" y="2079177"/>
            <a:ext cx="6380130" cy="6910070"/>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1200"/>
              </a:spcBef>
            </a:pPr>
            <a:br>
              <a:rPr lang="en-US" dirty="0"/>
            </a:br>
            <a:br>
              <a:rPr lang="en-US" dirty="0"/>
            </a:br>
            <a:r>
              <a:rPr lang="en" sz="2500" b="0" dirty="0"/>
              <a:t>3. </a:t>
            </a:r>
            <a:r>
              <a:rPr lang="en-GB" sz="2500" b="0" dirty="0"/>
              <a:t>Innovations and </a:t>
            </a:r>
            <a:br>
              <a:rPr lang="en-GB" sz="2500" b="0" dirty="0"/>
            </a:br>
            <a:r>
              <a:rPr lang="en-GB" sz="2500" b="0" dirty="0"/>
              <a:t>modern materials</a:t>
            </a:r>
            <a:endParaRPr lang="en-US" sz="2500" b="0" dirty="0"/>
          </a:p>
          <a:p>
            <a:pPr>
              <a:lnSpc>
                <a:spcPct val="100000"/>
              </a:lnSpc>
              <a:spcBef>
                <a:spcPts val="1200"/>
              </a:spcBef>
            </a:pPr>
            <a:br>
              <a:rPr lang="en-US" sz="2500" b="0" dirty="0"/>
            </a:br>
            <a:endParaRPr lang="en-US" sz="2500" dirty="0"/>
          </a:p>
        </p:txBody>
      </p:sp>
      <p:sp>
        <p:nvSpPr>
          <p:cNvPr id="2" name="Slide Number Placeholder 5">
            <a:extLst>
              <a:ext uri="{FF2B5EF4-FFF2-40B4-BE49-F238E27FC236}">
                <a16:creationId xmlns:a16="http://schemas.microsoft.com/office/drawing/2014/main" id="{CF048502-EE1B-2880-6A46-DFE2D23A67B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dirty="0"/>
              <a:t>Introduction and overview</a:t>
            </a:r>
            <a:endParaRPr lang="en-US" dirty="0"/>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1400" u="none" strike="noStrike" cap="none" dirty="0">
                <a:solidFill>
                  <a:srgbClr val="000000"/>
                </a:solidFill>
              </a:rPr>
              <a:t>These resources help practitioners to deliver the </a:t>
            </a:r>
            <a:r>
              <a:rPr lang="en-GB" sz="1400" u="none" strike="noStrike" cap="none" dirty="0"/>
              <a:t>materials</a:t>
            </a:r>
            <a:r>
              <a:rPr lang="en-GB" sz="1400" u="none" strike="noStrike" cap="none" dirty="0">
                <a:solidFill>
                  <a:srgbClr val="000000"/>
                </a:solidFill>
              </a:rPr>
              <a:t> components of engineering and manufacturing-related qualifications at levels 2 and 3. They introduce the topic and stimulate learners to explore and reflect on key concepts, and are designed to complement and enhance practitioner</a:t>
            </a:r>
            <a:r>
              <a:rPr lang="en-GB" sz="1400" u="none" strike="noStrike" cap="none" dirty="0"/>
              <a:t>s’</a:t>
            </a:r>
            <a:r>
              <a:rPr lang="en-GB" sz="1400" u="none" strike="noStrike" cap="none" dirty="0">
                <a:solidFill>
                  <a:srgbClr val="000000"/>
                </a:solidFill>
              </a:rPr>
              <a:t>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7" y="3021751"/>
            <a:ext cx="15119879" cy="741680"/>
          </a:xfrm>
        </p:spPr>
        <p:txBody>
          <a:bodyPr>
            <a:noAutofit/>
          </a:bodyPr>
          <a:lstStyle/>
          <a:p>
            <a:pPr marL="0" marR="0" lvl="0" indent="0" algn="l" rtl="0">
              <a:lnSpc>
                <a:spcPct val="100000"/>
              </a:lnSpc>
              <a:spcBef>
                <a:spcPts val="0"/>
              </a:spcBef>
              <a:spcAft>
                <a:spcPts val="0"/>
              </a:spcAft>
              <a:buClr>
                <a:srgbClr val="000000"/>
              </a:buClr>
              <a:buSzPts val="1100"/>
              <a:buFont typeface="Arial"/>
              <a:buNone/>
            </a:pPr>
            <a:r>
              <a:rPr lang="en-GB" sz="2000" b="1" u="none" strike="noStrike" cap="none" dirty="0">
                <a:solidFill>
                  <a:srgbClr val="000000"/>
                </a:solidFill>
              </a:rPr>
              <a:t>Resources summary</a:t>
            </a:r>
          </a:p>
          <a:p>
            <a:pPr marL="0" marR="0" lvl="0" indent="0" algn="l" rtl="0">
              <a:lnSpc>
                <a:spcPct val="100000"/>
              </a:lnSpc>
              <a:spcBef>
                <a:spcPts val="0"/>
              </a:spcBef>
              <a:spcAft>
                <a:spcPts val="0"/>
              </a:spcAft>
              <a:buClr>
                <a:schemeClr val="dk1"/>
              </a:buClr>
              <a:buSzPts val="1100"/>
              <a:buFont typeface="Arial"/>
              <a:buNone/>
            </a:pPr>
            <a:r>
              <a:rPr lang="en-GB" sz="1400" b="1" dirty="0">
                <a:solidFill>
                  <a:schemeClr val="dk1"/>
                </a:solidFill>
              </a:rPr>
              <a:t>Prerequisites</a:t>
            </a:r>
            <a:r>
              <a:rPr lang="en-GB" sz="2000" dirty="0">
                <a:solidFill>
                  <a:schemeClr val="dk1"/>
                </a:solidFill>
              </a:rPr>
              <a:t> </a:t>
            </a:r>
            <a:r>
              <a:rPr lang="en-GB" sz="1400" dirty="0">
                <a:solidFill>
                  <a:schemeClr val="dk1"/>
                </a:solidFill>
              </a:rPr>
              <a:t>– it is essential that learners complete the </a:t>
            </a:r>
            <a:r>
              <a:rPr lang="en-GB" sz="1400" b="1" dirty="0">
                <a:solidFill>
                  <a:schemeClr val="dk1"/>
                </a:solidFill>
              </a:rPr>
              <a:t>Sustainability </a:t>
            </a:r>
            <a:r>
              <a:rPr lang="en-GB" sz="1400" dirty="0">
                <a:solidFill>
                  <a:schemeClr val="dk1"/>
                </a:solidFill>
              </a:rPr>
              <a:t>module, helpful if they complete </a:t>
            </a:r>
            <a:r>
              <a:rPr lang="en-GB" sz="1400" b="1" dirty="0">
                <a:solidFill>
                  <a:schemeClr val="dk1"/>
                </a:solidFill>
              </a:rPr>
              <a:t>Innovation and emerging technologies </a:t>
            </a:r>
            <a:r>
              <a:rPr lang="en-GB" sz="1400" dirty="0">
                <a:solidFill>
                  <a:schemeClr val="dk1"/>
                </a:solidFill>
              </a:rPr>
              <a:t>module and recommended they complete</a:t>
            </a:r>
            <a:r>
              <a:rPr lang="en-GB" sz="1400" u="none" strike="noStrike" cap="none" dirty="0">
                <a:solidFill>
                  <a:schemeClr val="dk1"/>
                </a:solidFill>
              </a:rPr>
              <a:t> </a:t>
            </a:r>
            <a:r>
              <a:rPr lang="en-GB" sz="1400" b="1" u="none" strike="noStrike" cap="none" dirty="0">
                <a:solidFill>
                  <a:schemeClr val="dk1"/>
                </a:solidFill>
              </a:rPr>
              <a:t>1. Materials in engineering</a:t>
            </a:r>
            <a:r>
              <a:rPr lang="en-GB" sz="1400" u="none" strike="noStrike" cap="none" dirty="0">
                <a:solidFill>
                  <a:schemeClr val="dk1"/>
                </a:solidFill>
              </a:rPr>
              <a:t> and </a:t>
            </a:r>
            <a:r>
              <a:rPr lang="en-GB" sz="1400" b="1" u="none" strike="noStrike" cap="none" dirty="0">
                <a:solidFill>
                  <a:schemeClr val="dk1"/>
                </a:solidFill>
              </a:rPr>
              <a:t>2. Physical and mechanical properties </a:t>
            </a:r>
            <a:r>
              <a:rPr lang="en-GB" sz="1400" u="none" strike="noStrike" cap="none" dirty="0">
                <a:solidFill>
                  <a:schemeClr val="dk1"/>
                </a:solidFill>
              </a:rPr>
              <a:t>before starting this resource.</a:t>
            </a:r>
            <a:endParaRPr lang="en-GB" sz="1800" u="none" strike="noStrike" cap="none" dirty="0">
              <a:solidFill>
                <a:srgbClr val="FF0000"/>
              </a:solidFill>
            </a:endParaRPr>
          </a:p>
          <a:p>
            <a:pPr marL="0" lvl="0" indent="0" algn="l" rtl="0">
              <a:lnSpc>
                <a:spcPct val="90000"/>
              </a:lnSpc>
              <a:spcBef>
                <a:spcPts val="0"/>
              </a:spcBef>
              <a:spcAft>
                <a:spcPts val="0"/>
              </a:spcAft>
              <a:buClr>
                <a:schemeClr val="dk1"/>
              </a:buClr>
              <a:buSzPts val="1100"/>
              <a:buFont typeface="Arial"/>
              <a:buNone/>
            </a:pPr>
            <a:endParaRPr lang="en-GB" sz="1400" b="1" dirty="0"/>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4" y="5451187"/>
            <a:ext cx="7229652" cy="4078017"/>
          </a:xfrm>
        </p:spPr>
        <p:txBody>
          <a:bodyPr>
            <a:normAutofit/>
          </a:bodyPr>
          <a:lstStyle/>
          <a:p>
            <a:pPr marL="0" lvl="0" indent="0" algn="l" rtl="0">
              <a:spcBef>
                <a:spcPts val="0"/>
              </a:spcBef>
              <a:spcAft>
                <a:spcPts val="0"/>
              </a:spcAft>
              <a:buClr>
                <a:schemeClr val="dk1"/>
              </a:buClr>
              <a:buSzPts val="1100"/>
              <a:buFont typeface="Arial"/>
              <a:buNone/>
            </a:pPr>
            <a:r>
              <a:rPr lang="en-GB" sz="14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The Level 3 resources introduce physical and material properties, and material classifications. They help learners to understand the definitions of key properties and explore innovations in materials, including the potential applications of smart materials. Learners will also consider how engineering controls, administrative controls and PPE help to mitigate hazards from materials and material processing.</a:t>
            </a:r>
            <a:endParaRPr lang="en-GB" sz="1400" dirty="0">
              <a:solidFill>
                <a:schemeClr val="dk1"/>
              </a:solidFill>
            </a:endParaRP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154401068"/>
              </p:ext>
            </p:extLst>
          </p:nvPr>
        </p:nvGraphicFramePr>
        <p:xfrm>
          <a:off x="473222" y="4119496"/>
          <a:ext cx="15351960" cy="674399"/>
        </p:xfrm>
        <a:graphic>
          <a:graphicData uri="http://schemas.openxmlformats.org/drawingml/2006/table">
            <a:tbl>
              <a:tblPr firstRow="1" bandRow="1">
                <a:tableStyleId>{F2DE63D5-997A-4646-A377-4702673A728D}</a:tableStyleId>
              </a:tblPr>
              <a:tblGrid>
                <a:gridCol w="4454378">
                  <a:extLst>
                    <a:ext uri="{9D8B030D-6E8A-4147-A177-3AD203B41FA5}">
                      <a16:colId xmlns:a16="http://schemas.microsoft.com/office/drawing/2014/main" val="775593405"/>
                    </a:ext>
                  </a:extLst>
                </a:gridCol>
                <a:gridCol w="812800">
                  <a:extLst>
                    <a:ext uri="{9D8B030D-6E8A-4147-A177-3AD203B41FA5}">
                      <a16:colId xmlns:a16="http://schemas.microsoft.com/office/drawing/2014/main" val="1341920397"/>
                    </a:ext>
                  </a:extLst>
                </a:gridCol>
                <a:gridCol w="3572933">
                  <a:extLst>
                    <a:ext uri="{9D8B030D-6E8A-4147-A177-3AD203B41FA5}">
                      <a16:colId xmlns:a16="http://schemas.microsoft.com/office/drawing/2014/main" val="2584098693"/>
                    </a:ext>
                  </a:extLst>
                </a:gridCol>
                <a:gridCol w="2353734">
                  <a:extLst>
                    <a:ext uri="{9D8B030D-6E8A-4147-A177-3AD203B41FA5}">
                      <a16:colId xmlns:a16="http://schemas.microsoft.com/office/drawing/2014/main" val="4119896531"/>
                    </a:ext>
                  </a:extLst>
                </a:gridCol>
                <a:gridCol w="2048933">
                  <a:extLst>
                    <a:ext uri="{9D8B030D-6E8A-4147-A177-3AD203B41FA5}">
                      <a16:colId xmlns:a16="http://schemas.microsoft.com/office/drawing/2014/main" val="946961469"/>
                    </a:ext>
                  </a:extLst>
                </a:gridCol>
                <a:gridCol w="795867">
                  <a:extLst>
                    <a:ext uri="{9D8B030D-6E8A-4147-A177-3AD203B41FA5}">
                      <a16:colId xmlns:a16="http://schemas.microsoft.com/office/drawing/2014/main" val="2540207167"/>
                    </a:ext>
                  </a:extLst>
                </a:gridCol>
                <a:gridCol w="1313315">
                  <a:extLst>
                    <a:ext uri="{9D8B030D-6E8A-4147-A177-3AD203B41FA5}">
                      <a16:colId xmlns:a16="http://schemas.microsoft.com/office/drawing/2014/main" val="185756884"/>
                    </a:ext>
                  </a:extLst>
                </a:gridCol>
              </a:tblGrid>
              <a:tr h="339119">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247540">
                <a:tc>
                  <a:txBody>
                    <a:bodyPr/>
                    <a:lstStyle/>
                    <a:p>
                      <a:pPr marL="91440" marR="91440" lvl="0" indent="0" algn="l" rtl="0">
                        <a:lnSpc>
                          <a:spcPct val="100000"/>
                        </a:lnSpc>
                        <a:spcBef>
                          <a:spcPts val="0"/>
                        </a:spcBef>
                        <a:spcAft>
                          <a:spcPts val="0"/>
                        </a:spcAft>
                        <a:buClr>
                          <a:schemeClr val="dk1"/>
                        </a:buClr>
                        <a:buSzPts val="1100"/>
                        <a:buFont typeface="Arial"/>
                        <a:buNone/>
                      </a:pPr>
                      <a:r>
                        <a:rPr lang="en-GB" sz="1600" u="none" strike="noStrike" cap="none" dirty="0">
                          <a:solidFill>
                            <a:schemeClr val="dk1"/>
                          </a:solidFill>
                          <a:latin typeface="Arial" panose="020B0604020202020204" pitchFamily="34" charset="0"/>
                          <a:cs typeface="Arial" panose="020B0604020202020204" pitchFamily="34" charset="0"/>
                        </a:rPr>
                        <a:t>3. Innovations and modern materials</a:t>
                      </a:r>
                      <a:endParaRPr lang="en-GB" sz="1600" u="none" strike="noStrike" cap="none"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7" y="5052844"/>
            <a:ext cx="7367576" cy="3416320"/>
          </a:xfrm>
          <a:prstGeom prst="rect">
            <a:avLst/>
          </a:prstGeom>
        </p:spPr>
        <p:txBody>
          <a:bodyPr wrap="square">
            <a:spAutoFit/>
          </a:bodyPr>
          <a:lstStyle/>
          <a:p>
            <a:pPr>
              <a:spcAft>
                <a:spcPts val="600"/>
              </a:spcAft>
            </a:pPr>
            <a:r>
              <a:rPr lang="en-NZ" sz="2000" b="1" dirty="0">
                <a:latin typeface="Arial" panose="020B0604020202020204" pitchFamily="34" charset="0"/>
                <a:cs typeface="Arial" panose="020B0604020202020204" pitchFamily="34" charset="0"/>
              </a:rPr>
              <a:t>Delivery</a:t>
            </a:r>
          </a:p>
          <a:p>
            <a:pPr marL="0" marR="0" lvl="0" indent="0" algn="l" rtl="0">
              <a:lnSpc>
                <a:spcPct val="100000"/>
              </a:lnSpc>
              <a:spcBef>
                <a:spcPts val="0"/>
              </a:spcBef>
              <a:spcAft>
                <a:spcPts val="0"/>
              </a:spcAft>
              <a:buClr>
                <a:srgbClr val="000000"/>
              </a:buClr>
              <a:buSzPts val="1100"/>
              <a:buFont typeface="Arial"/>
              <a:buNone/>
            </a:pPr>
            <a:r>
              <a:rPr lang="en-GB" sz="1400" dirty="0">
                <a:latin typeface="Arial" panose="020B0604020202020204" pitchFamily="34" charset="0"/>
                <a:cs typeface="Arial" panose="020B0604020202020204" pitchFamily="34" charset="0"/>
              </a:rPr>
              <a:t>Delivery</a:t>
            </a:r>
            <a:r>
              <a:rPr lang="en-GB" sz="1400" u="none" strike="noStrike" cap="none" dirty="0">
                <a:solidFill>
                  <a:srgbClr val="000000"/>
                </a:solidFill>
                <a:latin typeface="Arial" panose="020B0604020202020204" pitchFamily="34" charset="0"/>
                <a:cs typeface="Arial" panose="020B0604020202020204" pitchFamily="34" charset="0"/>
              </a:rPr>
              <a:t>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dirty="0">
                <a:latin typeface="Arial" panose="020B0604020202020204" pitchFamily="34" charset="0"/>
                <a:cs typeface="Arial" panose="020B0604020202020204" pitchFamily="34" charset="0"/>
              </a:rPr>
              <a:t>Overarching theme/big questions</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can engineers choose the right materials for the job?</a:t>
            </a:r>
          </a:p>
          <a:p>
            <a:pPr marL="0" marR="0" lvl="0" indent="0" algn="l" rtl="0">
              <a:lnSpc>
                <a:spcPct val="100000"/>
              </a:lnSpc>
              <a:spcBef>
                <a:spcPts val="0"/>
              </a:spcBef>
              <a:spcAft>
                <a:spcPts val="0"/>
              </a:spcAft>
              <a:buClr>
                <a:srgbClr val="000000"/>
              </a:buClr>
              <a:buSzPts val="1000"/>
              <a:buFont typeface="Arial"/>
              <a:buNone/>
            </a:pPr>
            <a:r>
              <a:rPr lang="en-GB" sz="1400" u="none" strike="noStrike" cap="none" dirty="0">
                <a:latin typeface="Arial" panose="020B0604020202020204" pitchFamily="34" charset="0"/>
                <a:cs typeface="Arial" panose="020B0604020202020204" pitchFamily="34" charset="0"/>
              </a:rPr>
              <a:t>How are innovations in materials changing what engineers can do?</a:t>
            </a:r>
          </a:p>
          <a:p>
            <a:pPr lvl="0">
              <a:spcBef>
                <a:spcPts val="1200"/>
              </a:spcBef>
              <a:buClr>
                <a:srgbClr val="000000"/>
              </a:buClr>
              <a:buSzPts val="1000"/>
            </a:pPr>
            <a:r>
              <a:rPr lang="en-NZ" sz="2000" b="1" dirty="0">
                <a:latin typeface="Arial" panose="020B0604020202020204" pitchFamily="34" charset="0"/>
                <a:cs typeface="Arial" panose="020B0604020202020204" pitchFamily="34" charset="0"/>
              </a:rPr>
              <a:t>Overview</a:t>
            </a:r>
          </a:p>
          <a:p>
            <a:pPr marL="0" lvl="0" indent="0" algn="l"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Level 2 resource defines engineering materials and explores how engineers relate the properties of materials to their purpose. The resource introduces some key areas that later resources develop and, importantly, gauges any prior understanding.</a:t>
            </a:r>
            <a:endParaRPr lang="en-GB" sz="1400" dirty="0">
              <a:solidFill>
                <a:schemeClr val="dk1"/>
              </a:solidFill>
              <a:latin typeface="Arial" panose="020B0604020202020204" pitchFamily="34" charset="0"/>
              <a:cs typeface="Arial" panose="020B06040202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61171" y="4465708"/>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03750" y="4464367"/>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 </a:t>
            </a:r>
            <a:r>
              <a:rPr lang="en-US" dirty="0"/>
              <a:t>|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marL="0" lvl="0" indent="0" algn="l" rtl="0">
              <a:lnSpc>
                <a:spcPct val="100000"/>
              </a:lnSpc>
              <a:spcBef>
                <a:spcPts val="0"/>
              </a:spcBef>
              <a:spcAft>
                <a:spcPts val="1200"/>
              </a:spcAft>
              <a:buSzPts val="1800"/>
              <a:buNone/>
            </a:pPr>
            <a:r>
              <a:rPr lang="en-GB" sz="2000" b="1" dirty="0">
                <a:solidFill>
                  <a:schemeClr val="dk1"/>
                </a:solidFill>
              </a:rPr>
              <a:t>Level 3 resource 2</a:t>
            </a:r>
            <a:endParaRPr lang="en-US"/>
          </a:p>
          <a:p>
            <a:pPr marL="0" lvl="0" indent="0" algn="l" rtl="0">
              <a:lnSpc>
                <a:spcPct val="100000"/>
              </a:lnSpc>
              <a:spcBef>
                <a:spcPts val="0"/>
              </a:spcBef>
              <a:spcAft>
                <a:spcPts val="1200"/>
              </a:spcAft>
              <a:buSzPts val="1800"/>
              <a:buNone/>
            </a:pPr>
            <a:r>
              <a:rPr lang="en-GB" sz="2000" b="1" dirty="0">
                <a:solidFill>
                  <a:schemeClr val="dk1"/>
                </a:solidFill>
                <a:latin typeface="Arial"/>
                <a:cs typeface="Arial"/>
              </a:rPr>
              <a:t>Innovations and modern materials</a:t>
            </a:r>
          </a:p>
          <a:p>
            <a:pPr marL="482600" indent="-342900">
              <a:lnSpc>
                <a:spcPct val="100000"/>
              </a:lnSpc>
              <a:spcBef>
                <a:spcPts val="0"/>
              </a:spcBef>
              <a:spcAft>
                <a:spcPts val="1200"/>
              </a:spcAft>
              <a:buClr>
                <a:srgbClr val="000000"/>
              </a:buClr>
              <a:buSzPts val="1400"/>
              <a:buChar char="•"/>
            </a:pPr>
            <a:r>
              <a:rPr lang="en-GB" sz="2000" dirty="0">
                <a:solidFill>
                  <a:schemeClr val="dk1"/>
                </a:solidFill>
                <a:latin typeface="Arial"/>
                <a:cs typeface="Arial"/>
              </a:rPr>
              <a:t>Suggest how composite materials can contribute to sustainability but may not themselves be sustainable.</a:t>
            </a:r>
            <a:endParaRPr lang="en-GB">
              <a:solidFill>
                <a:schemeClr val="dk1"/>
              </a:solidFill>
            </a:endParaRP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List some applications of modern composite materials and their reinforcing fibres.</a:t>
            </a: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Identify market pulls on material innovation from economic or sustainability driving forces.</a:t>
            </a:r>
          </a:p>
          <a:p>
            <a:pPr marL="482600" lvl="0" indent="-342900" algn="l" rtl="0">
              <a:lnSpc>
                <a:spcPct val="100000"/>
              </a:lnSpc>
              <a:spcBef>
                <a:spcPts val="0"/>
              </a:spcBef>
              <a:spcAft>
                <a:spcPts val="1200"/>
              </a:spcAft>
              <a:buClr>
                <a:schemeClr val="dk1"/>
              </a:buClr>
              <a:buSzPts val="1400"/>
              <a:buFont typeface="Arial" panose="020B0604020202020204" pitchFamily="34" charset="0"/>
              <a:buChar char="•"/>
            </a:pPr>
            <a:r>
              <a:rPr lang="en-GB" sz="2000" dirty="0">
                <a:solidFill>
                  <a:schemeClr val="dk1"/>
                </a:solidFill>
                <a:latin typeface="Arial"/>
                <a:cs typeface="Arial"/>
              </a:rPr>
              <a:t>Consider the effect of innovations in materials on your future career, in the context of greater sustainability.</a:t>
            </a:r>
          </a:p>
          <a:p>
            <a:pPr lvl="0">
              <a:lnSpc>
                <a:spcPct val="100000"/>
              </a:lnSpc>
              <a:spcBef>
                <a:spcPts val="1200"/>
              </a:spcBef>
              <a:buSzPct val="100000"/>
            </a:pPr>
            <a:endParaRPr lang="en-GB" sz="2000" dirty="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245171" y="2715066"/>
            <a:ext cx="7716936" cy="5578036"/>
          </a:xfrm>
        </p:spPr>
        <p:txBody>
          <a:bodyPr/>
          <a:lstStyle/>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Full resource list available for the topic of </a:t>
            </a:r>
            <a:br>
              <a:rPr lang="en-GB" sz="2000" b="1" i="0" u="none" strike="noStrike" cap="none" dirty="0">
                <a:solidFill>
                  <a:schemeClr val="dk1"/>
                </a:solidFill>
                <a:latin typeface="Arial"/>
                <a:ea typeface="Arial"/>
                <a:cs typeface="Arial"/>
                <a:sym typeface="Arial"/>
              </a:rPr>
            </a:br>
            <a:r>
              <a:rPr lang="en-GB" sz="2000" b="1" i="0" u="none" strike="noStrike" cap="none" dirty="0">
                <a:solidFill>
                  <a:schemeClr val="dk1"/>
                </a:solidFill>
                <a:latin typeface="Arial"/>
                <a:ea typeface="Arial"/>
                <a:cs typeface="Arial"/>
                <a:sym typeface="Arial"/>
              </a:rPr>
              <a:t>Engineering materials:</a:t>
            </a:r>
          </a:p>
          <a:p>
            <a:pPr marL="0" marR="0" lvl="0" indent="0" algn="l" rtl="0">
              <a:lnSpc>
                <a:spcPct val="100000"/>
              </a:lnSpc>
              <a:spcBef>
                <a:spcPts val="0"/>
              </a:spcBef>
              <a:spcAft>
                <a:spcPts val="0"/>
              </a:spcAft>
              <a:buClr>
                <a:schemeClr val="dk1"/>
              </a:buClr>
              <a:buSzPts val="1100"/>
              <a:buFont typeface="Arial"/>
              <a:buNone/>
            </a:pPr>
            <a:endParaRPr lang="en-GB"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1. Materials in engineering (Level 2)</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2. Physical and </a:t>
            </a:r>
            <a:r>
              <a:rPr lang="en-GB" sz="2000" dirty="0">
                <a:solidFill>
                  <a:schemeClr val="dk1"/>
                </a:solidFill>
              </a:rPr>
              <a:t>mechanical</a:t>
            </a:r>
            <a:r>
              <a:rPr lang="en-GB" sz="2000" b="0" i="0" u="none" strike="noStrike" cap="none" dirty="0">
                <a:solidFill>
                  <a:schemeClr val="dk1"/>
                </a:solidFill>
                <a:latin typeface="Arial"/>
                <a:ea typeface="Arial"/>
                <a:cs typeface="Arial"/>
                <a:sym typeface="Arial"/>
              </a:rPr>
              <a:t> properties of materials (Level 3)</a:t>
            </a:r>
          </a:p>
          <a:p>
            <a:pPr marL="0" marR="0" lvl="0" indent="0" algn="l" rtl="0">
              <a:lnSpc>
                <a:spcPct val="100000"/>
              </a:lnSpc>
              <a:spcBef>
                <a:spcPts val="0"/>
              </a:spcBef>
              <a:spcAft>
                <a:spcPts val="0"/>
              </a:spcAft>
              <a:buClr>
                <a:schemeClr val="dk1"/>
              </a:buClr>
              <a:buSzPts val="1100"/>
              <a:buFont typeface="Arial"/>
              <a:buNone/>
            </a:pPr>
            <a:r>
              <a:rPr lang="en-GB" sz="2000" b="1" i="0" u="none" strike="noStrike" cap="none" dirty="0">
                <a:solidFill>
                  <a:schemeClr val="dk1"/>
                </a:solidFill>
                <a:latin typeface="Arial"/>
                <a:ea typeface="Arial"/>
                <a:cs typeface="Arial"/>
                <a:sym typeface="Arial"/>
              </a:rPr>
              <a:t>3. Innovations and modern materials (Level 3)</a:t>
            </a: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dirty="0">
                <a:solidFill>
                  <a:schemeClr val="dk1"/>
                </a:solidFill>
                <a:latin typeface="Arial"/>
                <a:ea typeface="Arial"/>
                <a:cs typeface="Arial"/>
                <a:sym typeface="Arial"/>
              </a:rPr>
              <a:t>4. Smart materials (Level 3)</a:t>
            </a:r>
          </a:p>
          <a:p>
            <a:pPr marL="0" marR="0" lvl="0" indent="0" algn="l" rtl="0">
              <a:lnSpc>
                <a:spcPct val="100000"/>
              </a:lnSpc>
              <a:spcBef>
                <a:spcPts val="0"/>
              </a:spcBef>
              <a:spcAft>
                <a:spcPts val="0"/>
              </a:spcAft>
              <a:buClr>
                <a:schemeClr val="dk1"/>
              </a:buClr>
              <a:buSzPts val="1100"/>
              <a:buFont typeface="Arial"/>
              <a:buNone/>
            </a:pPr>
            <a:endParaRPr lang="en-GB" sz="2000" b="0" i="0" u="none" strike="noStrike" cap="none" dirty="0">
              <a:solidFill>
                <a:srgbClr val="000000"/>
              </a:solidFill>
              <a:latin typeface="Arial"/>
              <a:ea typeface="Arial"/>
              <a:cs typeface="Arial"/>
              <a:sym typeface="Arial"/>
            </a:endParaRPr>
          </a:p>
          <a:p>
            <a:pPr lvl="0">
              <a:spcBef>
                <a:spcPts val="0"/>
              </a:spcBef>
            </a:pPr>
            <a:r>
              <a:rPr lang="en-GB" sz="2000" b="1" dirty="0">
                <a:solidFill>
                  <a:schemeClr val="dk1"/>
                </a:solidFill>
              </a:rPr>
              <a:t>Links to other supported topics</a:t>
            </a:r>
          </a:p>
          <a:p>
            <a:pPr>
              <a:spcBef>
                <a:spcPts val="0"/>
              </a:spcBef>
            </a:pPr>
            <a:endParaRPr lang="en-GB" sz="2000" b="1"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dirty="0">
                <a:solidFill>
                  <a:schemeClr val="dk1"/>
                </a:solidFill>
                <a:latin typeface="Arial"/>
                <a:ea typeface="Arial"/>
                <a:cs typeface="Arial"/>
                <a:sym typeface="Arial"/>
              </a:rPr>
              <a:t>Battery technologies,</a:t>
            </a:r>
            <a:r>
              <a:rPr lang="en-GB" sz="2000" b="0" i="0" u="none" strike="noStrike" cap="none" dirty="0">
                <a:solidFill>
                  <a:srgbClr val="000000"/>
                </a:solidFill>
                <a:latin typeface="Arial"/>
                <a:ea typeface="Arial"/>
                <a:cs typeface="Arial"/>
                <a:sym typeface="Arial"/>
              </a:rPr>
              <a:t> Electrical machines, </a:t>
            </a:r>
            <a:r>
              <a:rPr lang="en-GB" sz="2000" b="0" i="0" u="none" strike="noStrike" cap="none" dirty="0">
                <a:solidFill>
                  <a:schemeClr val="dk1"/>
                </a:solidFill>
                <a:latin typeface="Arial"/>
                <a:ea typeface="Arial"/>
                <a:cs typeface="Arial"/>
                <a:sym typeface="Arial"/>
              </a:rPr>
              <a:t>Innovation and emerging technologies, Renewable energy, </a:t>
            </a:r>
            <a:r>
              <a:rPr lang="en-GB" sz="2000" b="0" i="0" u="none" strike="noStrike" cap="none" dirty="0">
                <a:solidFill>
                  <a:srgbClr val="000000"/>
                </a:solidFill>
                <a:latin typeface="Arial"/>
                <a:ea typeface="Arial"/>
                <a:cs typeface="Arial"/>
                <a:sym typeface="Arial"/>
              </a:rPr>
              <a:t>Sustainability</a:t>
            </a:r>
            <a:r>
              <a:rPr lang="en-GB" sz="2000" dirty="0">
                <a:solidFill>
                  <a:srgbClr val="000000"/>
                </a:solidFill>
                <a:latin typeface="Arial"/>
                <a:ea typeface="Arial"/>
                <a:cs typeface="Arial"/>
                <a:sym typeface="Arial"/>
              </a:rPr>
              <a:t>.</a:t>
            </a:r>
            <a:endParaRPr lang="en-GB" sz="2000" b="1" i="0" u="none" strike="noStrike" cap="none" dirty="0">
              <a:solidFill>
                <a:srgbClr val="000000"/>
              </a:solidFill>
              <a:latin typeface="Arial"/>
              <a:ea typeface="Arial"/>
              <a:cs typeface="Arial"/>
              <a:sym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4" name="Footer Placeholder 3">
            <a:extLst>
              <a:ext uri="{FF2B5EF4-FFF2-40B4-BE49-F238E27FC236}">
                <a16:creationId xmlns:a16="http://schemas.microsoft.com/office/drawing/2014/main" id="{826E2B26-0129-6ADE-7D33-42CD06E7916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 </a:t>
            </a:r>
            <a:r>
              <a:rPr lang="en-US" dirty="0"/>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69685" y="2751003"/>
            <a:ext cx="8038883"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Materials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marR="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u="none" strike="noStrike" cap="none" dirty="0">
                <a:solidFill>
                  <a:schemeClr val="dk1"/>
                </a:solidFill>
              </a:rPr>
              <a:t>Innovations in materials</a:t>
            </a:r>
          </a:p>
          <a:p>
            <a:pPr marL="501650" marR="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u="none" strike="noStrike" cap="none" dirty="0">
                <a:solidFill>
                  <a:schemeClr val="dk1"/>
                </a:solidFill>
              </a:rPr>
              <a:t>Modern materials</a:t>
            </a:r>
          </a:p>
          <a:p>
            <a:pPr marL="501650" marR="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u="none" strike="noStrike" cap="none" dirty="0">
                <a:solidFill>
                  <a:schemeClr val="dk1"/>
                </a:solidFill>
              </a:rPr>
              <a:t>Market pull and technology push on innovation</a:t>
            </a:r>
          </a:p>
          <a:p>
            <a:pPr marL="501650" marR="0" lvl="0" indent="-342900" algn="l" rtl="0">
              <a:lnSpc>
                <a:spcPct val="100000"/>
              </a:lnSpc>
              <a:spcBef>
                <a:spcPts val="0"/>
              </a:spcBef>
              <a:spcAft>
                <a:spcPts val="1200"/>
              </a:spcAft>
              <a:buClr>
                <a:schemeClr val="dk1"/>
              </a:buClr>
              <a:buSzPts val="1100"/>
              <a:buFont typeface="Arial" panose="020B0604020202020204" pitchFamily="34" charset="0"/>
              <a:buChar char="•"/>
            </a:pPr>
            <a:r>
              <a:rPr lang="en-GB" sz="2000" u="none" strike="noStrike" cap="none" dirty="0">
                <a:solidFill>
                  <a:schemeClr val="dk1"/>
                </a:solidFill>
              </a:rPr>
              <a:t>Economic and environmental contexts for materials innovation</a:t>
            </a: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3" name="Text Placeholder 4">
            <a:extLst>
              <a:ext uri="{FF2B5EF4-FFF2-40B4-BE49-F238E27FC236}">
                <a16:creationId xmlns:a16="http://schemas.microsoft.com/office/drawing/2014/main" id="{A3D6C862-3CDC-D248-3D30-6AE6DFE43F0F}"/>
              </a:ext>
            </a:extLst>
          </p:cNvPr>
          <p:cNvSpPr txBox="1">
            <a:spLocks/>
          </p:cNvSpPr>
          <p:nvPr/>
        </p:nvSpPr>
        <p:spPr>
          <a:xfrm>
            <a:off x="9007325" y="2751003"/>
            <a:ext cx="829062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dirty="0">
                <a:solidFill>
                  <a:schemeClr val="dk1"/>
                </a:solidFill>
              </a:rPr>
              <a:t>Including careers</a:t>
            </a:r>
          </a:p>
          <a:p>
            <a:pPr marL="342900" lvl="0" indent="-342900">
              <a:spcBef>
                <a:spcPts val="0"/>
              </a:spcBef>
              <a:buClr>
                <a:schemeClr val="dk1"/>
              </a:buClr>
              <a:buSzPct val="70000"/>
              <a:buFont typeface="Arial" panose="020B0604020202020204" pitchFamily="34" charset="0"/>
              <a:buChar char="•"/>
            </a:pPr>
            <a:endParaRPr lang="en-GB" sz="2000" dirty="0">
              <a:solidFill>
                <a:schemeClr val="dk1"/>
              </a:solidFill>
            </a:endParaRPr>
          </a:p>
          <a:p>
            <a:pPr marL="501650" lvl="0" indent="-342900" algn="l" rtl="0">
              <a:lnSpc>
                <a:spcPct val="115000"/>
              </a:lnSpc>
              <a:spcBef>
                <a:spcPts val="0"/>
              </a:spcBef>
              <a:spcAft>
                <a:spcPts val="0"/>
              </a:spcAft>
              <a:buClr>
                <a:schemeClr val="dk1"/>
              </a:buClr>
              <a:buSzPts val="1100"/>
              <a:buFont typeface="Arial" panose="020B0604020202020204" pitchFamily="34" charset="0"/>
              <a:buChar char="•"/>
            </a:pPr>
            <a:r>
              <a:rPr lang="en-GB" sz="2000" dirty="0">
                <a:solidFill>
                  <a:schemeClr val="dk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Impacts of innovation on future career</a:t>
            </a:r>
            <a:endParaRPr lang="en-GB" sz="2000" b="1" dirty="0">
              <a:solidFill>
                <a:schemeClr val="dk1"/>
              </a:solidFill>
            </a:endParaRPr>
          </a:p>
          <a:p>
            <a:pPr marL="501650" lvl="0" indent="-342900">
              <a:lnSpc>
                <a:spcPct val="100000"/>
              </a:lnSpc>
              <a:spcBef>
                <a:spcPts val="0"/>
              </a:spcBef>
              <a:buClr>
                <a:srgbClr val="000000"/>
              </a:buClr>
              <a:buSzPct val="70000"/>
              <a:buFont typeface="Arial" panose="020B0604020202020204" pitchFamily="34" charset="0"/>
              <a:buChar char="•"/>
            </a:pPr>
            <a:endParaRPr lang="en-GB" sz="2000" dirty="0">
              <a:solidFill>
                <a:srgbClr val="000000"/>
              </a:solidFill>
            </a:endParaRPr>
          </a:p>
        </p:txBody>
      </p:sp>
      <p:sp>
        <p:nvSpPr>
          <p:cNvPr id="2" name="Footer Placeholder 3">
            <a:extLst>
              <a:ext uri="{FF2B5EF4-FFF2-40B4-BE49-F238E27FC236}">
                <a16:creationId xmlns:a16="http://schemas.microsoft.com/office/drawing/2014/main" id="{48CBCCB8-8109-EBD0-7DCE-FBC6591D92FD}"/>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 </a:t>
            </a:r>
            <a:r>
              <a:rPr lang="en-US" dirty="0"/>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532794"/>
            <a:ext cx="6380130" cy="6910070"/>
          </a:xfrm>
        </p:spPr>
        <p:txBody>
          <a:bodyPr/>
          <a:lstStyle/>
          <a:p>
            <a:pPr>
              <a:lnSpc>
                <a:spcPct val="100000"/>
              </a:lnSpc>
              <a:spcBef>
                <a:spcPts val="1200"/>
              </a:spcBef>
            </a:pPr>
            <a:r>
              <a:rPr lang="en" sz="5400" dirty="0"/>
              <a:t>3. </a:t>
            </a:r>
            <a:r>
              <a:rPr lang="en-GB" sz="5400" dirty="0"/>
              <a:t>Innovations </a:t>
            </a:r>
            <a:br>
              <a:rPr lang="en-GB" sz="5400" dirty="0"/>
            </a:br>
            <a:r>
              <a:rPr lang="en-GB" sz="5400" dirty="0"/>
              <a:t>and</a:t>
            </a:r>
            <a:r>
              <a:rPr lang="en-GB" dirty="0"/>
              <a:t> </a:t>
            </a:r>
            <a:r>
              <a:rPr lang="en-GB" sz="5400" dirty="0"/>
              <a:t>modern materials</a:t>
            </a:r>
            <a:endParaRPr lang="en-US" sz="5400" dirty="0"/>
          </a:p>
        </p:txBody>
      </p:sp>
      <p:sp>
        <p:nvSpPr>
          <p:cNvPr id="2" name="Slide Number Placeholder 5">
            <a:extLst>
              <a:ext uri="{FF2B5EF4-FFF2-40B4-BE49-F238E27FC236}">
                <a16:creationId xmlns:a16="http://schemas.microsoft.com/office/drawing/2014/main" id="{CB79565F-57AA-E7A9-32B5-E3D90162083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Graphic 5">
            <a:extLst>
              <a:ext uri="{FF2B5EF4-FFF2-40B4-BE49-F238E27FC236}">
                <a16:creationId xmlns:a16="http://schemas.microsoft.com/office/drawing/2014/main" id="{BF405E5E-E38C-2246-17F5-8996E364D9D1}"/>
              </a:ext>
            </a:extLst>
          </p:cNvPr>
          <p:cNvSpPr/>
          <p:nvPr/>
        </p:nvSpPr>
        <p:spPr>
          <a:xfrm>
            <a:off x="4970215" y="2809575"/>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rIns="180000" bIns="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List some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applications of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modern composite materials and their reinforcing fibres.</a:t>
            </a:r>
          </a:p>
        </p:txBody>
      </p:sp>
      <p:sp>
        <p:nvSpPr>
          <p:cNvPr id="8" name="Graphic 5">
            <a:extLst>
              <a:ext uri="{FF2B5EF4-FFF2-40B4-BE49-F238E27FC236}">
                <a16:creationId xmlns:a16="http://schemas.microsoft.com/office/drawing/2014/main" id="{0E4DD01D-04A9-BFA0-32B4-2C6147D809AD}"/>
              </a:ext>
            </a:extLst>
          </p:cNvPr>
          <p:cNvSpPr/>
          <p:nvPr/>
        </p:nvSpPr>
        <p:spPr>
          <a:xfrm>
            <a:off x="566897" y="2852917"/>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000" scaled="0"/>
            </a:gradFill>
            <a:prstDash val="solid"/>
            <a:miter/>
          </a:ln>
        </p:spPr>
        <p:txBody>
          <a:bodyPr lIns="0" tIns="251999" rIns="144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Suggest how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composite materials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can contribute to sustainability but may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not themselves be sustainable.</a:t>
            </a:r>
          </a:p>
        </p:txBody>
      </p:sp>
      <p:sp>
        <p:nvSpPr>
          <p:cNvPr id="9" name="Graphic 5">
            <a:extLst>
              <a:ext uri="{FF2B5EF4-FFF2-40B4-BE49-F238E27FC236}">
                <a16:creationId xmlns:a16="http://schemas.microsoft.com/office/drawing/2014/main" id="{C0EAB24C-BB41-B9D9-099C-1F4B8351B4A4}"/>
              </a:ext>
            </a:extLst>
          </p:cNvPr>
          <p:cNvSpPr/>
          <p:nvPr/>
        </p:nvSpPr>
        <p:spPr>
          <a:xfrm>
            <a:off x="2810382"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540000" rIns="180000" bIns="90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Identify market pulls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on material innovation from economic or sustainability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driving forces.</a:t>
            </a:r>
          </a:p>
        </p:txBody>
      </p:sp>
      <p:sp>
        <p:nvSpPr>
          <p:cNvPr id="6" name="Footer Placeholder 3">
            <a:extLst>
              <a:ext uri="{FF2B5EF4-FFF2-40B4-BE49-F238E27FC236}">
                <a16:creationId xmlns:a16="http://schemas.microsoft.com/office/drawing/2014/main" id="{D79A3C61-AFB0-F090-5B8C-4817DF0D088A}"/>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 name="Graphic 5">
            <a:extLst>
              <a:ext uri="{FF2B5EF4-FFF2-40B4-BE49-F238E27FC236}">
                <a16:creationId xmlns:a16="http://schemas.microsoft.com/office/drawing/2014/main" id="{057BFE1C-3B28-A287-61BC-D7021A8D3A10}"/>
              </a:ext>
            </a:extLst>
          </p:cNvPr>
          <p:cNvSpPr/>
          <p:nvPr/>
        </p:nvSpPr>
        <p:spPr>
          <a:xfrm>
            <a:off x="7213700" y="5064102"/>
            <a:ext cx="2942123" cy="2887242"/>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lIns="108000" tIns="396000" rIns="180000" bIns="72000" rtlCol="0" anchor="ctr"/>
          <a:lstStyle/>
          <a:p>
            <a:pPr marL="139700" lvl="0" algn="ctr" rtl="0">
              <a:lnSpc>
                <a:spcPct val="100000"/>
              </a:lnSpc>
              <a:spcBef>
                <a:spcPts val="0"/>
              </a:spcBef>
              <a:spcAft>
                <a:spcPts val="0"/>
              </a:spcAft>
              <a:buClr>
                <a:schemeClr val="dk1"/>
              </a:buClr>
              <a:buSzPts val="1400"/>
            </a:pPr>
            <a:r>
              <a:rPr lang="en-GB" sz="1800" dirty="0">
                <a:solidFill>
                  <a:schemeClr val="dk1"/>
                </a:solidFill>
                <a:latin typeface="Arial" panose="020B0604020202020204" pitchFamily="34" charset="0"/>
                <a:cs typeface="Arial" panose="020B0604020202020204" pitchFamily="34" charset="0"/>
              </a:rPr>
              <a:t>Consider the effect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of innovations in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materials on your </a:t>
            </a:r>
            <a:br>
              <a:rPr lang="en-GB" sz="1800" dirty="0">
                <a:solidFill>
                  <a:schemeClr val="dk1"/>
                </a:solidFill>
                <a:latin typeface="Arial" panose="020B0604020202020204" pitchFamily="34" charset="0"/>
                <a:cs typeface="Arial" panose="020B0604020202020204" pitchFamily="34" charset="0"/>
              </a:rPr>
            </a:br>
            <a:r>
              <a:rPr lang="en-GB" sz="1800" dirty="0">
                <a:solidFill>
                  <a:schemeClr val="dk1"/>
                </a:solidFill>
                <a:latin typeface="Arial" panose="020B0604020202020204" pitchFamily="34" charset="0"/>
                <a:cs typeface="Arial" panose="020B0604020202020204" pitchFamily="34" charset="0"/>
              </a:rPr>
              <a:t>future career, in the context of greater sustainability.</a:t>
            </a:r>
            <a:endParaRPr lang="en-GB" dirty="0">
              <a:latin typeface="Arial" panose="020B0604020202020204" pitchFamily="34" charset="0"/>
              <a:cs typeface="Arial" panose="020B0604020202020204" pitchFamily="34" charset="0"/>
            </a:endParaRPr>
          </a:p>
        </p:txBody>
      </p:sp>
      <p:sp>
        <p:nvSpPr>
          <p:cNvPr id="13" name="Google Shape;539;p3">
            <a:extLst>
              <a:ext uri="{FF2B5EF4-FFF2-40B4-BE49-F238E27FC236}">
                <a16:creationId xmlns:a16="http://schemas.microsoft.com/office/drawing/2014/main" id="{2EDECC3A-3353-BC2B-4289-40DE5B847343}"/>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4" name="Slide Number Placeholder 5">
            <a:extLst>
              <a:ext uri="{FF2B5EF4-FFF2-40B4-BE49-F238E27FC236}">
                <a16:creationId xmlns:a16="http://schemas.microsoft.com/office/drawing/2014/main" id="{184F7A0B-7B24-5B87-DB91-3DB3643AB4D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dirty="0">
              <a:solidFill>
                <a:schemeClr val="bg1"/>
              </a:solidFill>
            </a:endParaRP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4EF-5EF8-0C67-D3D4-D11D34491C54}"/>
              </a:ext>
            </a:extLst>
          </p:cNvPr>
          <p:cNvSpPr>
            <a:spLocks noGrp="1"/>
          </p:cNvSpPr>
          <p:nvPr>
            <p:ph type="title"/>
          </p:nvPr>
        </p:nvSpPr>
        <p:spPr/>
        <p:txBody>
          <a:bodyPr/>
          <a:lstStyle/>
          <a:p>
            <a:r>
              <a:rPr lang="en" dirty="0"/>
              <a:t>What is a </a:t>
            </a:r>
            <a:r>
              <a:rPr lang="en"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composite</a:t>
            </a:r>
            <a:r>
              <a:rPr lang="en" dirty="0"/>
              <a:t> material?</a:t>
            </a:r>
            <a:endParaRPr lang="en-US" dirty="0"/>
          </a:p>
        </p:txBody>
      </p:sp>
      <p:sp>
        <p:nvSpPr>
          <p:cNvPr id="3" name="Rectangle 2">
            <a:extLst>
              <a:ext uri="{FF2B5EF4-FFF2-40B4-BE49-F238E27FC236}">
                <a16:creationId xmlns:a16="http://schemas.microsoft.com/office/drawing/2014/main" id="{C4BB347F-7515-7BCC-3920-5A52542DEC01}"/>
              </a:ext>
            </a:extLst>
          </p:cNvPr>
          <p:cNvSpPr/>
          <p:nvPr/>
        </p:nvSpPr>
        <p:spPr>
          <a:xfrm>
            <a:off x="411858" y="2305771"/>
            <a:ext cx="11957614" cy="400110"/>
          </a:xfrm>
          <a:prstGeom prst="rect">
            <a:avLst/>
          </a:prstGeom>
        </p:spPr>
        <p:txBody>
          <a:bodyPr wrap="square">
            <a:spAutoFit/>
          </a:bodyPr>
          <a:lstStyle/>
          <a:p>
            <a:pPr marL="0" lvl="0" indent="0" algn="l" rtl="0">
              <a:spcBef>
                <a:spcPts val="0"/>
              </a:spcBef>
              <a:spcAft>
                <a:spcPts val="0"/>
              </a:spcAft>
              <a:buNone/>
            </a:pPr>
            <a:r>
              <a:rPr lang="en-GB" sz="2000" dirty="0">
                <a:latin typeface="Arial" panose="020B0604020202020204" pitchFamily="34" charset="0"/>
                <a:cs typeface="Arial" panose="020B0604020202020204" pitchFamily="34" charset="0"/>
              </a:rPr>
              <a:t>A composite material combines two or more materials to create one with new, superior properties.</a:t>
            </a:r>
          </a:p>
        </p:txBody>
      </p:sp>
      <p:sp>
        <p:nvSpPr>
          <p:cNvPr id="7" name="Google Shape;108;g1ab5caaeddd_0_3">
            <a:extLst>
              <a:ext uri="{FF2B5EF4-FFF2-40B4-BE49-F238E27FC236}">
                <a16:creationId xmlns:a16="http://schemas.microsoft.com/office/drawing/2014/main" id="{4B90CF33-811D-1FDE-86FB-3DBBEDF70890}"/>
              </a:ext>
            </a:extLst>
          </p:cNvPr>
          <p:cNvSpPr txBox="1"/>
          <p:nvPr/>
        </p:nvSpPr>
        <p:spPr>
          <a:xfrm>
            <a:off x="13821476" y="3810758"/>
            <a:ext cx="2111890" cy="13695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 dirty="0">
                <a:latin typeface="Arial" panose="020B0604020202020204" pitchFamily="34" charset="0"/>
                <a:cs typeface="Arial" panose="020B0604020202020204" pitchFamily="34" charset="0"/>
              </a:rPr>
              <a:t>Which is:</a:t>
            </a: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Light</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Stiff</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Strong</a:t>
            </a:r>
            <a:endParaRPr dirty="0">
              <a:latin typeface="Arial" panose="020B0604020202020204" pitchFamily="34" charset="0"/>
              <a:cs typeface="Arial" panose="020B0604020202020204" pitchFamily="34" charset="0"/>
            </a:endParaRPr>
          </a:p>
        </p:txBody>
      </p:sp>
      <p:sp>
        <p:nvSpPr>
          <p:cNvPr id="8" name="Google Shape;109;g1ab5caaeddd_0_3">
            <a:extLst>
              <a:ext uri="{FF2B5EF4-FFF2-40B4-BE49-F238E27FC236}">
                <a16:creationId xmlns:a16="http://schemas.microsoft.com/office/drawing/2014/main" id="{DC2F9E3A-D179-9E9F-94AF-5503205511F1}"/>
              </a:ext>
            </a:extLst>
          </p:cNvPr>
          <p:cNvSpPr txBox="1"/>
          <p:nvPr/>
        </p:nvSpPr>
        <p:spPr>
          <a:xfrm>
            <a:off x="4173893" y="3511410"/>
            <a:ext cx="29922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Polymer resin </a:t>
            </a:r>
            <a:br>
              <a:rPr lang="en" dirty="0">
                <a:latin typeface="Arial" panose="020B0604020202020204" pitchFamily="34" charset="0"/>
                <a:cs typeface="Arial" panose="020B0604020202020204" pitchFamily="34" charset="0"/>
              </a:rPr>
            </a:br>
            <a:r>
              <a:rPr lang="en" dirty="0">
                <a:latin typeface="Arial" panose="020B0604020202020204" pitchFamily="34" charset="0"/>
                <a:cs typeface="Arial" panose="020B0604020202020204" pitchFamily="34" charset="0"/>
              </a:rPr>
              <a:t>or ceramic</a:t>
            </a:r>
            <a:endParaRPr dirty="0">
              <a:latin typeface="Arial" panose="020B0604020202020204" pitchFamily="34" charset="0"/>
              <a:cs typeface="Arial" panose="020B0604020202020204" pitchFamily="34" charset="0"/>
            </a:endParaRPr>
          </a:p>
        </p:txBody>
      </p:sp>
      <p:sp>
        <p:nvSpPr>
          <p:cNvPr id="9" name="Google Shape;110;g1ab5caaeddd_0_3">
            <a:extLst>
              <a:ext uri="{FF2B5EF4-FFF2-40B4-BE49-F238E27FC236}">
                <a16:creationId xmlns:a16="http://schemas.microsoft.com/office/drawing/2014/main" id="{339A9749-556A-D3C7-9FC6-2D4E93E8978C}"/>
              </a:ext>
            </a:extLst>
          </p:cNvPr>
          <p:cNvSpPr txBox="1"/>
          <p:nvPr/>
        </p:nvSpPr>
        <p:spPr>
          <a:xfrm>
            <a:off x="4173892" y="4936403"/>
            <a:ext cx="29922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Random, oriented, woven, and/or layered </a:t>
            </a:r>
            <a:r>
              <a:rPr lang="en" dirty="0" err="1">
                <a:latin typeface="Arial" panose="020B0604020202020204" pitchFamily="34" charset="0"/>
                <a:cs typeface="Arial" panose="020B0604020202020204" pitchFamily="34" charset="0"/>
              </a:rPr>
              <a:t>fibres</a:t>
            </a:r>
            <a:endParaRPr dirty="0">
              <a:latin typeface="Arial" panose="020B0604020202020204" pitchFamily="34" charset="0"/>
              <a:cs typeface="Arial" panose="020B0604020202020204" pitchFamily="34" charset="0"/>
            </a:endParaRPr>
          </a:p>
        </p:txBody>
      </p:sp>
      <p:sp>
        <p:nvSpPr>
          <p:cNvPr id="10" name="Google Shape;114;g1ab5caaeddd_0_3">
            <a:extLst>
              <a:ext uri="{FF2B5EF4-FFF2-40B4-BE49-F238E27FC236}">
                <a16:creationId xmlns:a16="http://schemas.microsoft.com/office/drawing/2014/main" id="{D304B42F-54DD-0A34-5CC2-DA240E18C56C}"/>
              </a:ext>
            </a:extLst>
          </p:cNvPr>
          <p:cNvSpPr txBox="1"/>
          <p:nvPr/>
        </p:nvSpPr>
        <p:spPr>
          <a:xfrm>
            <a:off x="8523920" y="3882975"/>
            <a:ext cx="1967545" cy="10392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err="1">
                <a:latin typeface="Arial" panose="020B0604020202020204" pitchFamily="34" charset="0"/>
                <a:cs typeface="Arial" panose="020B0604020202020204" pitchFamily="34" charset="0"/>
              </a:rPr>
              <a:t>Mould</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Cast</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Lay up</a:t>
            </a:r>
            <a:endParaRPr dirty="0">
              <a:latin typeface="Arial" panose="020B0604020202020204" pitchFamily="34" charset="0"/>
              <a:cs typeface="Arial" panose="020B0604020202020204" pitchFamily="34" charset="0"/>
            </a:endParaRPr>
          </a:p>
        </p:txBody>
      </p:sp>
      <p:sp>
        <p:nvSpPr>
          <p:cNvPr id="11" name="Content Placeholder 11">
            <a:extLst>
              <a:ext uri="{FF2B5EF4-FFF2-40B4-BE49-F238E27FC236}">
                <a16:creationId xmlns:a16="http://schemas.microsoft.com/office/drawing/2014/main" id="{6430B2C2-9C81-F7FF-08E1-ED52D6EA88B6}"/>
              </a:ext>
            </a:extLst>
          </p:cNvPr>
          <p:cNvSpPr txBox="1">
            <a:spLocks/>
          </p:cNvSpPr>
          <p:nvPr/>
        </p:nvSpPr>
        <p:spPr>
          <a:xfrm>
            <a:off x="1294222" y="3513658"/>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216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Matrix</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12" name="Content Placeholder 11">
            <a:extLst>
              <a:ext uri="{FF2B5EF4-FFF2-40B4-BE49-F238E27FC236}">
                <a16:creationId xmlns:a16="http://schemas.microsoft.com/office/drawing/2014/main" id="{328360E0-FF07-09F9-81CD-3E52FC95F2F9}"/>
              </a:ext>
            </a:extLst>
          </p:cNvPr>
          <p:cNvSpPr txBox="1">
            <a:spLocks/>
          </p:cNvSpPr>
          <p:nvPr/>
        </p:nvSpPr>
        <p:spPr>
          <a:xfrm>
            <a:off x="1294222" y="4873081"/>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108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dirty="0">
                <a:latin typeface="Arial" panose="020B0604020202020204" pitchFamily="34" charset="0"/>
                <a:cs typeface="Arial" panose="020B0604020202020204" pitchFamily="34" charset="0"/>
              </a:rPr>
              <a:t>Reinforcement</a:t>
            </a: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sp>
        <p:nvSpPr>
          <p:cNvPr id="13" name="Content Placeholder 11">
            <a:extLst>
              <a:ext uri="{FF2B5EF4-FFF2-40B4-BE49-F238E27FC236}">
                <a16:creationId xmlns:a16="http://schemas.microsoft.com/office/drawing/2014/main" id="{B53039A6-218D-12CE-8A38-B129DAC0764D}"/>
              </a:ext>
            </a:extLst>
          </p:cNvPr>
          <p:cNvSpPr txBox="1">
            <a:spLocks/>
          </p:cNvSpPr>
          <p:nvPr/>
        </p:nvSpPr>
        <p:spPr>
          <a:xfrm>
            <a:off x="2534887" y="6476611"/>
            <a:ext cx="10545683" cy="1867242"/>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Discuss how a composite material delivers new properties that are different </a:t>
            </a:r>
            <a:br>
              <a:rPr lang="en-GB" sz="1800" dirty="0"/>
            </a:br>
            <a:r>
              <a:rPr lang="en-GB" sz="1800" dirty="0"/>
              <a:t>from the individual properties of the resin matrix and reinforcement fibres.</a:t>
            </a:r>
          </a:p>
          <a:p>
            <a:pPr marL="457200" lvl="0" indent="-317500" algn="l" rtl="0">
              <a:lnSpc>
                <a:spcPct val="100000"/>
              </a:lnSpc>
              <a:spcBef>
                <a:spcPts val="0"/>
              </a:spcBef>
              <a:spcAft>
                <a:spcPts val="0"/>
              </a:spcAft>
              <a:buSzPct val="70000"/>
              <a:buFont typeface="Arial" panose="020B0604020202020204" pitchFamily="34" charset="0"/>
              <a:buChar char="•"/>
            </a:pPr>
            <a:endParaRPr lang="en-GB" sz="1800" dirty="0"/>
          </a:p>
          <a:p>
            <a:pPr marL="457200" lvl="0" indent="-317500" algn="l" rtl="0">
              <a:lnSpc>
                <a:spcPct val="100000"/>
              </a:lnSpc>
              <a:spcBef>
                <a:spcPts val="0"/>
              </a:spcBef>
              <a:spcAft>
                <a:spcPts val="0"/>
              </a:spcAft>
              <a:buSzPct val="70000"/>
              <a:buFont typeface="Arial" panose="020B0604020202020204" pitchFamily="34" charset="0"/>
              <a:buChar char="•"/>
            </a:pPr>
            <a:r>
              <a:rPr lang="en-GB" sz="1800" dirty="0"/>
              <a:t>What historic and modern composite materials can you name and how are they used?</a:t>
            </a:r>
          </a:p>
        </p:txBody>
      </p:sp>
      <p:sp>
        <p:nvSpPr>
          <p:cNvPr id="15" name="Content Placeholder 11">
            <a:extLst>
              <a:ext uri="{FF2B5EF4-FFF2-40B4-BE49-F238E27FC236}">
                <a16:creationId xmlns:a16="http://schemas.microsoft.com/office/drawing/2014/main" id="{8B24FF6D-80A9-E45B-EA5B-FC98ADDD6B6F}"/>
              </a:ext>
            </a:extLst>
          </p:cNvPr>
          <p:cNvSpPr txBox="1">
            <a:spLocks/>
          </p:cNvSpPr>
          <p:nvPr/>
        </p:nvSpPr>
        <p:spPr>
          <a:xfrm>
            <a:off x="10940370" y="4087757"/>
            <a:ext cx="2432201" cy="738634"/>
          </a:xfrm>
          <a:prstGeom prst="rect">
            <a:avLst/>
          </a:prstGeom>
          <a:ln w="28575">
            <a:gradFill flip="none" rotWithShape="1">
              <a:gsLst>
                <a:gs pos="21000">
                  <a:srgbClr val="FF7500"/>
                </a:gs>
                <a:gs pos="98000">
                  <a:srgbClr val="D91C5C"/>
                </a:gs>
              </a:gsLst>
              <a:lin ang="18900000" scaled="1"/>
              <a:tileRect/>
            </a:gradFill>
          </a:ln>
        </p:spPr>
        <p:txBody>
          <a:bodyPr vert="horz" lIns="144000" tIns="251999" rIns="144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spcBef>
                <a:spcPts val="0"/>
              </a:spcBef>
            </a:pPr>
            <a:r>
              <a:rPr lang="en-GB" sz="1800" b="1" dirty="0">
                <a:latin typeface="Arial" panose="020B0604020202020204" pitchFamily="34" charset="0"/>
                <a:cs typeface="Arial" panose="020B0604020202020204" pitchFamily="34" charset="0"/>
              </a:rPr>
              <a:t>Composite material</a:t>
            </a:r>
          </a:p>
          <a:p>
            <a:pPr marL="0" lvl="0" indent="0" algn="ctr" rtl="0">
              <a:spcBef>
                <a:spcPts val="0"/>
              </a:spcBef>
              <a:spcAft>
                <a:spcPts val="0"/>
              </a:spcAft>
              <a:buNone/>
            </a:pPr>
            <a:endParaRPr lang="en-GB" sz="1800" dirty="0">
              <a:latin typeface="Arial" panose="020B0604020202020204" pitchFamily="34" charset="0"/>
              <a:cs typeface="Arial" panose="020B0604020202020204" pitchFamily="34" charset="0"/>
            </a:endParaRPr>
          </a:p>
          <a:p>
            <a:pPr marL="0" marR="0" lvl="0" indent="0" algn="ctr" rtl="0">
              <a:lnSpc>
                <a:spcPct val="115000"/>
              </a:lnSpc>
              <a:spcBef>
                <a:spcPts val="0"/>
              </a:spcBef>
              <a:spcAft>
                <a:spcPts val="0"/>
              </a:spcAft>
              <a:buClr>
                <a:srgbClr val="000000"/>
              </a:buClr>
              <a:buSzPts val="1000"/>
              <a:buFont typeface="Arial"/>
              <a:buNone/>
            </a:pPr>
            <a:endParaRPr lang="en-GB" sz="1800" b="0" i="0" u="none" strike="noStrike" cap="none" dirty="0">
              <a:solidFill>
                <a:srgbClr val="000000"/>
              </a:solidFill>
              <a:latin typeface="Arial"/>
              <a:ea typeface="Arial"/>
              <a:cs typeface="Arial"/>
              <a:sym typeface="Arial"/>
            </a:endParaRPr>
          </a:p>
        </p:txBody>
      </p:sp>
      <p:cxnSp>
        <p:nvCxnSpPr>
          <p:cNvPr id="16" name="Straight Arrow Connector 15">
            <a:extLst>
              <a:ext uri="{FF2B5EF4-FFF2-40B4-BE49-F238E27FC236}">
                <a16:creationId xmlns:a16="http://schemas.microsoft.com/office/drawing/2014/main" id="{5FDA7E8B-72E8-3017-A527-DEA2DB88607D}"/>
              </a:ext>
            </a:extLst>
          </p:cNvPr>
          <p:cNvCxnSpPr>
            <a:cxnSpLocks/>
          </p:cNvCxnSpPr>
          <p:nvPr/>
        </p:nvCxnSpPr>
        <p:spPr>
          <a:xfrm>
            <a:off x="7287910" y="4446216"/>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1758F5-654B-2B03-F909-E08D63B1B7D6}"/>
              </a:ext>
            </a:extLst>
          </p:cNvPr>
          <p:cNvCxnSpPr>
            <a:cxnSpLocks/>
          </p:cNvCxnSpPr>
          <p:nvPr/>
        </p:nvCxnSpPr>
        <p:spPr>
          <a:xfrm>
            <a:off x="9643653" y="4446216"/>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C1F44572-808D-C73B-83F9-BD874526054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dirty="0">
              <a:solidFill>
                <a:schemeClr val="bg1"/>
              </a:solidFill>
            </a:endParaRPr>
          </a:p>
        </p:txBody>
      </p:sp>
      <p:sp>
        <p:nvSpPr>
          <p:cNvPr id="22" name="Footer Placeholder 3">
            <a:extLst>
              <a:ext uri="{FF2B5EF4-FFF2-40B4-BE49-F238E27FC236}">
                <a16:creationId xmlns:a16="http://schemas.microsoft.com/office/drawing/2014/main" id="{BA7F6F28-7694-33A4-85C8-88CDC8049D99}"/>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sp>
        <p:nvSpPr>
          <p:cNvPr id="23" name="Google Shape;109;g1ab5caaeddd_0_3">
            <a:extLst>
              <a:ext uri="{FF2B5EF4-FFF2-40B4-BE49-F238E27FC236}">
                <a16:creationId xmlns:a16="http://schemas.microsoft.com/office/drawing/2014/main" id="{4F78144F-BB77-8E89-BD5A-212914676116}"/>
              </a:ext>
            </a:extLst>
          </p:cNvPr>
          <p:cNvSpPr txBox="1"/>
          <p:nvPr/>
        </p:nvSpPr>
        <p:spPr>
          <a:xfrm>
            <a:off x="2253081" y="4250043"/>
            <a:ext cx="381482"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dirty="0">
                <a:latin typeface="Arial" panose="020B0604020202020204" pitchFamily="34" charset="0"/>
                <a:cs typeface="Arial" panose="020B0604020202020204" pitchFamily="34" charset="0"/>
              </a:rPr>
              <a:t>+</a:t>
            </a:r>
            <a:endParaRPr sz="300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56750E6D-A3D5-D66B-937C-E502B41CB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4646" y="5995778"/>
            <a:ext cx="994826" cy="961665"/>
          </a:xfrm>
          <a:prstGeom prst="rect">
            <a:avLst/>
          </a:prstGeom>
        </p:spPr>
      </p:pic>
    </p:spTree>
    <p:extLst>
      <p:ext uri="{BB962C8B-B14F-4D97-AF65-F5344CB8AC3E}">
        <p14:creationId xmlns:p14="http://schemas.microsoft.com/office/powerpoint/2010/main" val="372256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DBE4E047-9EAA-78D6-1D9F-B4F0EF03B133}"/>
              </a:ext>
            </a:extLst>
          </p:cNvPr>
          <p:cNvCxnSpPr>
            <a:cxnSpLocks/>
          </p:cNvCxnSpPr>
          <p:nvPr/>
        </p:nvCxnSpPr>
        <p:spPr>
          <a:xfrm rot="10800000">
            <a:off x="12873774"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54306A-C00C-4618-1694-0CD5CA1B6B50}"/>
              </a:ext>
            </a:extLst>
          </p:cNvPr>
          <p:cNvCxnSpPr>
            <a:cxnSpLocks/>
          </p:cNvCxnSpPr>
          <p:nvPr/>
        </p:nvCxnSpPr>
        <p:spPr>
          <a:xfrm rot="10800000">
            <a:off x="15202108"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A5BBC6-8948-E74A-7A5E-F24BDBBF97E5}"/>
              </a:ext>
            </a:extLst>
          </p:cNvPr>
          <p:cNvCxnSpPr>
            <a:cxnSpLocks/>
          </p:cNvCxnSpPr>
          <p:nvPr/>
        </p:nvCxnSpPr>
        <p:spPr>
          <a:xfrm rot="10800000">
            <a:off x="3493384"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B9214F-A638-BC71-F8CA-52E6DBBF0C43}"/>
              </a:ext>
            </a:extLst>
          </p:cNvPr>
          <p:cNvCxnSpPr>
            <a:cxnSpLocks/>
          </p:cNvCxnSpPr>
          <p:nvPr/>
        </p:nvCxnSpPr>
        <p:spPr>
          <a:xfrm rot="10800000">
            <a:off x="5838651"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711872-5ECB-4729-ADE5-7384D8E2586A}"/>
              </a:ext>
            </a:extLst>
          </p:cNvPr>
          <p:cNvCxnSpPr>
            <a:cxnSpLocks/>
          </p:cNvCxnSpPr>
          <p:nvPr/>
        </p:nvCxnSpPr>
        <p:spPr>
          <a:xfrm rot="10800000">
            <a:off x="8201698"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95A996-8AFC-9E5C-1B5C-15A96FBBF6ED}"/>
              </a:ext>
            </a:extLst>
          </p:cNvPr>
          <p:cNvCxnSpPr>
            <a:cxnSpLocks/>
          </p:cNvCxnSpPr>
          <p:nvPr/>
        </p:nvCxnSpPr>
        <p:spPr>
          <a:xfrm rot="10800000">
            <a:off x="10532470"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E1FD83-0A69-4AF1-CFD5-4E0A37E1A6DC}"/>
              </a:ext>
            </a:extLst>
          </p:cNvPr>
          <p:cNvCxnSpPr>
            <a:cxnSpLocks/>
          </p:cNvCxnSpPr>
          <p:nvPr/>
        </p:nvCxnSpPr>
        <p:spPr>
          <a:xfrm rot="10800000">
            <a:off x="1145390" y="2927724"/>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5380CC3-807B-D62B-2081-6385EA0CAB63}"/>
              </a:ext>
            </a:extLst>
          </p:cNvPr>
          <p:cNvCxnSpPr>
            <a:cxnSpLocks/>
          </p:cNvCxnSpPr>
          <p:nvPr/>
        </p:nvCxnSpPr>
        <p:spPr>
          <a:xfrm rot="10800000">
            <a:off x="8184544"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9CEA736-D7F2-3763-065E-A34B011E7F68}"/>
              </a:ext>
            </a:extLst>
          </p:cNvPr>
          <p:cNvSpPr>
            <a:spLocks noGrp="1"/>
          </p:cNvSpPr>
          <p:nvPr>
            <p:ph type="title"/>
          </p:nvPr>
        </p:nvSpPr>
        <p:spPr/>
        <p:txBody>
          <a:bodyPr/>
          <a:lstStyle/>
          <a:p>
            <a:r>
              <a:rPr lang="en" dirty="0"/>
              <a:t>Innovations in composite materials</a:t>
            </a:r>
            <a:endParaRPr lang="en-US" dirty="0"/>
          </a:p>
        </p:txBody>
      </p:sp>
      <p:sp>
        <p:nvSpPr>
          <p:cNvPr id="3" name="Content Placeholder 11">
            <a:extLst>
              <a:ext uri="{FF2B5EF4-FFF2-40B4-BE49-F238E27FC236}">
                <a16:creationId xmlns:a16="http://schemas.microsoft.com/office/drawing/2014/main" id="{AE8CED7B-A82F-0555-AF51-C74568092172}"/>
              </a:ext>
            </a:extLst>
          </p:cNvPr>
          <p:cNvSpPr txBox="1">
            <a:spLocks/>
          </p:cNvSpPr>
          <p:nvPr/>
        </p:nvSpPr>
        <p:spPr>
          <a:xfrm>
            <a:off x="2224993" y="7081921"/>
            <a:ext cx="11413588" cy="1387033"/>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17500" algn="l" rtl="0">
              <a:lnSpc>
                <a:spcPct val="100000"/>
              </a:lnSpc>
              <a:spcBef>
                <a:spcPts val="0"/>
              </a:spcBef>
              <a:spcAft>
                <a:spcPts val="600"/>
              </a:spcAft>
              <a:buSzPct val="70000"/>
              <a:buFont typeface="Arial" panose="020B0604020202020204" pitchFamily="34" charset="0"/>
              <a:buChar char="•"/>
            </a:pPr>
            <a:r>
              <a:rPr lang="en-GB" sz="1800" dirty="0"/>
              <a:t>What key difference can you identify between historic and modern composite materials?</a:t>
            </a:r>
          </a:p>
          <a:p>
            <a:pPr marL="457200" lvl="0" indent="-317500" algn="l" rtl="0">
              <a:lnSpc>
                <a:spcPct val="100000"/>
              </a:lnSpc>
              <a:spcBef>
                <a:spcPts val="0"/>
              </a:spcBef>
              <a:spcAft>
                <a:spcPts val="600"/>
              </a:spcAft>
              <a:buSzPct val="70000"/>
              <a:buFont typeface="Arial" panose="020B0604020202020204" pitchFamily="34" charset="0"/>
              <a:buChar char="•"/>
            </a:pPr>
            <a:r>
              <a:rPr lang="en-GB" sz="1800" dirty="0"/>
              <a:t>What challenge might this difference present, and what is the urgent context in which this matters?</a:t>
            </a:r>
          </a:p>
        </p:txBody>
      </p:sp>
      <p:sp>
        <p:nvSpPr>
          <p:cNvPr id="5" name="Google Shape;128;g1ab5caaeddd_0_20">
            <a:extLst>
              <a:ext uri="{FF2B5EF4-FFF2-40B4-BE49-F238E27FC236}">
                <a16:creationId xmlns:a16="http://schemas.microsoft.com/office/drawing/2014/main" id="{0B1F143B-39E2-C1FB-CA12-224D442E6DC5}"/>
              </a:ext>
            </a:extLst>
          </p:cNvPr>
          <p:cNvSpPr txBox="1"/>
          <p:nvPr/>
        </p:nvSpPr>
        <p:spPr>
          <a:xfrm>
            <a:off x="212072" y="5953083"/>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a:t>
            </a:r>
            <a:endParaRPr dirty="0">
              <a:latin typeface="Arial" panose="020B0604020202020204" pitchFamily="34" charset="0"/>
              <a:cs typeface="Arial" panose="020B0604020202020204" pitchFamily="34" charset="0"/>
            </a:endParaRPr>
          </a:p>
        </p:txBody>
      </p:sp>
      <p:sp>
        <p:nvSpPr>
          <p:cNvPr id="6" name="Google Shape;129;g1ab5caaeddd_0_20">
            <a:extLst>
              <a:ext uri="{FF2B5EF4-FFF2-40B4-BE49-F238E27FC236}">
                <a16:creationId xmlns:a16="http://schemas.microsoft.com/office/drawing/2014/main" id="{0EB0D559-9BF6-6A36-9FF9-3EF8EC8A5EB4}"/>
              </a:ext>
            </a:extLst>
          </p:cNvPr>
          <p:cNvSpPr txBox="1"/>
          <p:nvPr/>
        </p:nvSpPr>
        <p:spPr>
          <a:xfrm>
            <a:off x="2378316" y="5436862"/>
            <a:ext cx="2222224"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 furniture</a:t>
            </a:r>
            <a:endParaRPr dirty="0">
              <a:latin typeface="Arial" panose="020B0604020202020204" pitchFamily="34" charset="0"/>
              <a:cs typeface="Arial" panose="020B0604020202020204" pitchFamily="34" charset="0"/>
            </a:endParaRPr>
          </a:p>
        </p:txBody>
      </p:sp>
      <p:sp>
        <p:nvSpPr>
          <p:cNvPr id="7" name="Google Shape;130;g1ab5caaeddd_0_20">
            <a:extLst>
              <a:ext uri="{FF2B5EF4-FFF2-40B4-BE49-F238E27FC236}">
                <a16:creationId xmlns:a16="http://schemas.microsoft.com/office/drawing/2014/main" id="{90581009-CA7F-84E6-ACED-C0B5B26AACC6}"/>
              </a:ext>
            </a:extLst>
          </p:cNvPr>
          <p:cNvSpPr txBox="1"/>
          <p:nvPr/>
        </p:nvSpPr>
        <p:spPr>
          <a:xfrm>
            <a:off x="4927343" y="5996625"/>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Funeral art</a:t>
            </a:r>
            <a:endParaRPr dirty="0">
              <a:latin typeface="Arial" panose="020B0604020202020204" pitchFamily="34" charset="0"/>
              <a:cs typeface="Arial" panose="020B0604020202020204" pitchFamily="34" charset="0"/>
            </a:endParaRPr>
          </a:p>
        </p:txBody>
      </p:sp>
      <p:sp>
        <p:nvSpPr>
          <p:cNvPr id="8" name="Google Shape;131;g1ab5caaeddd_0_20">
            <a:extLst>
              <a:ext uri="{FF2B5EF4-FFF2-40B4-BE49-F238E27FC236}">
                <a16:creationId xmlns:a16="http://schemas.microsoft.com/office/drawing/2014/main" id="{9960D270-F761-A666-3212-9858001B1F66}"/>
              </a:ext>
            </a:extLst>
          </p:cNvPr>
          <p:cNvSpPr txBox="1"/>
          <p:nvPr/>
        </p:nvSpPr>
        <p:spPr>
          <a:xfrm>
            <a:off x="7245673" y="5964271"/>
            <a:ext cx="183711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Buildings</a:t>
            </a:r>
            <a:endParaRPr dirty="0">
              <a:latin typeface="Arial" panose="020B0604020202020204" pitchFamily="34" charset="0"/>
              <a:cs typeface="Arial" panose="020B0604020202020204" pitchFamily="34" charset="0"/>
            </a:endParaRPr>
          </a:p>
        </p:txBody>
      </p:sp>
      <p:sp>
        <p:nvSpPr>
          <p:cNvPr id="9" name="Google Shape;132;g1ab5caaeddd_0_20">
            <a:extLst>
              <a:ext uri="{FF2B5EF4-FFF2-40B4-BE49-F238E27FC236}">
                <a16:creationId xmlns:a16="http://schemas.microsoft.com/office/drawing/2014/main" id="{E458EA55-463E-3BDA-6526-D8C1034D372B}"/>
              </a:ext>
            </a:extLst>
          </p:cNvPr>
          <p:cNvSpPr txBox="1"/>
          <p:nvPr/>
        </p:nvSpPr>
        <p:spPr>
          <a:xfrm>
            <a:off x="9592525" y="5267841"/>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Appliances</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err="1">
                <a:latin typeface="Arial" panose="020B0604020202020204" pitchFamily="34" charset="0"/>
                <a:cs typeface="Arial" panose="020B0604020202020204" pitchFamily="34" charset="0"/>
              </a:rPr>
              <a:t>Mouldings</a:t>
            </a:r>
            <a:endParaRPr dirty="0">
              <a:latin typeface="Arial" panose="020B0604020202020204" pitchFamily="34" charset="0"/>
              <a:cs typeface="Arial" panose="020B0604020202020204" pitchFamily="34" charset="0"/>
            </a:endParaRPr>
          </a:p>
        </p:txBody>
      </p:sp>
      <p:sp>
        <p:nvSpPr>
          <p:cNvPr id="10" name="Google Shape;134;g1ab5caaeddd_0_20">
            <a:extLst>
              <a:ext uri="{FF2B5EF4-FFF2-40B4-BE49-F238E27FC236}">
                <a16:creationId xmlns:a16="http://schemas.microsoft.com/office/drawing/2014/main" id="{C557C72F-A430-AB46-50D8-A2E69E5EAA40}"/>
              </a:ext>
            </a:extLst>
          </p:cNvPr>
          <p:cNvSpPr txBox="1"/>
          <p:nvPr/>
        </p:nvSpPr>
        <p:spPr>
          <a:xfrm>
            <a:off x="11936301" y="5261065"/>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Cars</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Boats</a:t>
            </a:r>
            <a:endParaRPr dirty="0">
              <a:latin typeface="Arial" panose="020B0604020202020204" pitchFamily="34" charset="0"/>
              <a:cs typeface="Arial" panose="020B0604020202020204" pitchFamily="34" charset="0"/>
            </a:endParaRPr>
          </a:p>
        </p:txBody>
      </p:sp>
      <p:sp>
        <p:nvSpPr>
          <p:cNvPr id="11" name="Google Shape;135;g1ab5caaeddd_0_20">
            <a:extLst>
              <a:ext uri="{FF2B5EF4-FFF2-40B4-BE49-F238E27FC236}">
                <a16:creationId xmlns:a16="http://schemas.microsoft.com/office/drawing/2014/main" id="{5850C581-4BBC-29F7-8640-B2657B383E5A}"/>
              </a:ext>
            </a:extLst>
          </p:cNvPr>
          <p:cNvSpPr txBox="1"/>
          <p:nvPr/>
        </p:nvSpPr>
        <p:spPr>
          <a:xfrm>
            <a:off x="14280077" y="5273898"/>
            <a:ext cx="1837116"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60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a:latin typeface="Arial" panose="020B0604020202020204" pitchFamily="34" charset="0"/>
                <a:cs typeface="Arial" panose="020B0604020202020204" pitchFamily="34" charset="0"/>
              </a:rPr>
              <a:t>Aerospace</a:t>
            </a:r>
            <a:endParaRPr dirty="0">
              <a:latin typeface="Arial" panose="020B0604020202020204" pitchFamily="34" charset="0"/>
              <a:cs typeface="Arial" panose="020B0604020202020204" pitchFamily="34" charset="0"/>
            </a:endParaRPr>
          </a:p>
          <a:p>
            <a:pPr marL="0" lvl="0" indent="0" algn="ctr" rtl="0">
              <a:spcBef>
                <a:spcPts val="0"/>
              </a:spcBef>
              <a:spcAft>
                <a:spcPts val="600"/>
              </a:spcAft>
              <a:buNone/>
            </a:pPr>
            <a:r>
              <a:rPr lang="en" dirty="0" err="1">
                <a:latin typeface="Arial" panose="020B0604020202020204" pitchFamily="34" charset="0"/>
                <a:cs typeface="Arial" panose="020B0604020202020204" pitchFamily="34" charset="0"/>
              </a:rPr>
              <a:t>Defence</a:t>
            </a:r>
            <a:endParaRPr dirty="0">
              <a:latin typeface="Arial" panose="020B0604020202020204" pitchFamily="34" charset="0"/>
              <a:cs typeface="Arial" panose="020B0604020202020204" pitchFamily="34" charset="0"/>
            </a:endParaRPr>
          </a:p>
        </p:txBody>
      </p:sp>
      <p:sp>
        <p:nvSpPr>
          <p:cNvPr id="12" name="Google Shape;122;g1ab5caaeddd_0_20">
            <a:extLst>
              <a:ext uri="{FF2B5EF4-FFF2-40B4-BE49-F238E27FC236}">
                <a16:creationId xmlns:a16="http://schemas.microsoft.com/office/drawing/2014/main" id="{B8774981-5E4E-15B9-E652-10D1403E7D74}"/>
              </a:ext>
            </a:extLst>
          </p:cNvPr>
          <p:cNvSpPr txBox="1"/>
          <p:nvPr/>
        </p:nvSpPr>
        <p:spPr>
          <a:xfrm>
            <a:off x="223621" y="2432443"/>
            <a:ext cx="1877146"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Prehistory</a:t>
            </a:r>
            <a:endParaRPr dirty="0">
              <a:latin typeface="Arial" panose="020B0604020202020204" pitchFamily="34" charset="0"/>
              <a:cs typeface="Arial" panose="020B0604020202020204" pitchFamily="34" charset="0"/>
            </a:endParaRPr>
          </a:p>
        </p:txBody>
      </p:sp>
      <p:sp>
        <p:nvSpPr>
          <p:cNvPr id="13" name="Google Shape;123;g1ab5caaeddd_0_20">
            <a:extLst>
              <a:ext uri="{FF2B5EF4-FFF2-40B4-BE49-F238E27FC236}">
                <a16:creationId xmlns:a16="http://schemas.microsoft.com/office/drawing/2014/main" id="{D1D994AD-26A1-E73C-A043-46CFA2799243}"/>
              </a:ext>
            </a:extLst>
          </p:cNvPr>
          <p:cNvSpPr txBox="1"/>
          <p:nvPr/>
        </p:nvSpPr>
        <p:spPr>
          <a:xfrm>
            <a:off x="2659672" y="2439522"/>
            <a:ext cx="1633219" cy="461635"/>
          </a:xfrm>
          <a:prstGeom prst="rect">
            <a:avLst/>
          </a:prstGeom>
          <a:noFill/>
          <a:ln w="28575">
            <a:noFill/>
          </a:ln>
        </p:spPr>
        <p:txBody>
          <a:bodyPr spcFirstLastPara="1" wrap="square" lIns="91425" tIns="91425" rIns="91425" bIns="91425" anchor="t" anchorCtr="0">
            <a:spAutoFit/>
          </a:bodyPr>
          <a:lstStyle/>
          <a:p>
            <a:pPr lvl="0" algn="ctr"/>
            <a:r>
              <a:rPr lang="en" dirty="0">
                <a:latin typeface="Arial" panose="020B0604020202020204" pitchFamily="34" charset="0"/>
                <a:cs typeface="Arial" panose="020B0604020202020204" pitchFamily="34" charset="0"/>
              </a:rPr>
              <a:t>3400 BC</a:t>
            </a:r>
            <a:endParaRPr dirty="0">
              <a:latin typeface="Arial" panose="020B0604020202020204" pitchFamily="34" charset="0"/>
              <a:cs typeface="Arial" panose="020B0604020202020204" pitchFamily="34" charset="0"/>
            </a:endParaRPr>
          </a:p>
        </p:txBody>
      </p:sp>
      <p:sp>
        <p:nvSpPr>
          <p:cNvPr id="14" name="Google Shape;124;g1ab5caaeddd_0_20">
            <a:extLst>
              <a:ext uri="{FF2B5EF4-FFF2-40B4-BE49-F238E27FC236}">
                <a16:creationId xmlns:a16="http://schemas.microsoft.com/office/drawing/2014/main" id="{4D89192D-9D01-9E63-9BC0-5E70789E309B}"/>
              </a:ext>
            </a:extLst>
          </p:cNvPr>
          <p:cNvSpPr txBox="1"/>
          <p:nvPr/>
        </p:nvSpPr>
        <p:spPr>
          <a:xfrm>
            <a:off x="4672957" y="2443602"/>
            <a:ext cx="2301148"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200 BC</a:t>
            </a:r>
            <a:endParaRPr dirty="0">
              <a:latin typeface="Arial" panose="020B0604020202020204" pitchFamily="34" charset="0"/>
              <a:cs typeface="Arial" panose="020B0604020202020204" pitchFamily="34" charset="0"/>
            </a:endParaRPr>
          </a:p>
        </p:txBody>
      </p:sp>
      <p:sp>
        <p:nvSpPr>
          <p:cNvPr id="15" name="Google Shape;125;g1ab5caaeddd_0_20">
            <a:extLst>
              <a:ext uri="{FF2B5EF4-FFF2-40B4-BE49-F238E27FC236}">
                <a16:creationId xmlns:a16="http://schemas.microsoft.com/office/drawing/2014/main" id="{445005B9-FD2C-EFD4-BF17-2D26DCD4F0A4}"/>
              </a:ext>
            </a:extLst>
          </p:cNvPr>
          <p:cNvSpPr txBox="1"/>
          <p:nvPr/>
        </p:nvSpPr>
        <p:spPr>
          <a:xfrm>
            <a:off x="7558346" y="2437469"/>
            <a:ext cx="1275869"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300 BC</a:t>
            </a:r>
            <a:endParaRPr dirty="0">
              <a:latin typeface="Arial" panose="020B0604020202020204" pitchFamily="34" charset="0"/>
              <a:cs typeface="Arial" panose="020B0604020202020204" pitchFamily="34" charset="0"/>
            </a:endParaRPr>
          </a:p>
        </p:txBody>
      </p:sp>
      <p:sp>
        <p:nvSpPr>
          <p:cNvPr id="16" name="Google Shape;126;g1ab5caaeddd_0_20">
            <a:extLst>
              <a:ext uri="{FF2B5EF4-FFF2-40B4-BE49-F238E27FC236}">
                <a16:creationId xmlns:a16="http://schemas.microsoft.com/office/drawing/2014/main" id="{D26AF172-BD05-D88E-2841-274A879DABA5}"/>
              </a:ext>
            </a:extLst>
          </p:cNvPr>
          <p:cNvSpPr txBox="1"/>
          <p:nvPr/>
        </p:nvSpPr>
        <p:spPr>
          <a:xfrm>
            <a:off x="9666845" y="2419074"/>
            <a:ext cx="1837116"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1930s</a:t>
            </a:r>
            <a:endParaRPr dirty="0">
              <a:latin typeface="Arial" panose="020B0604020202020204" pitchFamily="34" charset="0"/>
              <a:cs typeface="Arial" panose="020B0604020202020204" pitchFamily="34" charset="0"/>
            </a:endParaRPr>
          </a:p>
        </p:txBody>
      </p:sp>
      <p:sp>
        <p:nvSpPr>
          <p:cNvPr id="17" name="Google Shape;127;g1ab5caaeddd_0_20">
            <a:extLst>
              <a:ext uri="{FF2B5EF4-FFF2-40B4-BE49-F238E27FC236}">
                <a16:creationId xmlns:a16="http://schemas.microsoft.com/office/drawing/2014/main" id="{EF00C1BD-E9ED-8C32-1EFF-BBB24B47B3FC}"/>
              </a:ext>
            </a:extLst>
          </p:cNvPr>
          <p:cNvSpPr txBox="1"/>
          <p:nvPr/>
        </p:nvSpPr>
        <p:spPr>
          <a:xfrm>
            <a:off x="14474022" y="2432369"/>
            <a:ext cx="1471758"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1960s</a:t>
            </a:r>
            <a:endParaRPr dirty="0">
              <a:latin typeface="Arial" panose="020B0604020202020204" pitchFamily="34" charset="0"/>
              <a:cs typeface="Arial" panose="020B0604020202020204" pitchFamily="34" charset="0"/>
            </a:endParaRPr>
          </a:p>
        </p:txBody>
      </p:sp>
      <p:sp>
        <p:nvSpPr>
          <p:cNvPr id="18" name="Google Shape;133;g1ab5caaeddd_0_20">
            <a:extLst>
              <a:ext uri="{FF2B5EF4-FFF2-40B4-BE49-F238E27FC236}">
                <a16:creationId xmlns:a16="http://schemas.microsoft.com/office/drawing/2014/main" id="{E6531073-56D7-831F-75CD-05ACD00B7CD8}"/>
              </a:ext>
            </a:extLst>
          </p:cNvPr>
          <p:cNvSpPr txBox="1"/>
          <p:nvPr/>
        </p:nvSpPr>
        <p:spPr>
          <a:xfrm>
            <a:off x="11873268" y="2414729"/>
            <a:ext cx="1972124" cy="461635"/>
          </a:xfrm>
          <a:prstGeom prst="rect">
            <a:avLst/>
          </a:prstGeom>
          <a:noFill/>
          <a:ln w="28575">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1950s</a:t>
            </a:r>
            <a:endParaRPr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A4DB72E3-AB8A-1CEA-E064-B28665692146}"/>
              </a:ext>
            </a:extLst>
          </p:cNvPr>
          <p:cNvCxnSpPr>
            <a:cxnSpLocks/>
          </p:cNvCxnSpPr>
          <p:nvPr/>
        </p:nvCxnSpPr>
        <p:spPr>
          <a:xfrm>
            <a:off x="957550" y="4401319"/>
            <a:ext cx="1394847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ooter Placeholder 3">
            <a:extLst>
              <a:ext uri="{FF2B5EF4-FFF2-40B4-BE49-F238E27FC236}">
                <a16:creationId xmlns:a16="http://schemas.microsoft.com/office/drawing/2014/main" id="{0B263FE3-A44B-7328-AE2A-A6F99CE16BB7}"/>
              </a:ext>
            </a:extLst>
          </p:cNvPr>
          <p:cNvSpPr txBox="1">
            <a:spLocks/>
          </p:cNvSpPr>
          <p:nvPr/>
        </p:nvSpPr>
        <p:spPr>
          <a:xfrm>
            <a:off x="9484659" y="757747"/>
            <a:ext cx="6340523"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 sz="1600" b="0" i="0" u="none" strike="noStrike" cap="none" dirty="0">
                <a:solidFill>
                  <a:schemeClr val="dk1"/>
                </a:solidFill>
                <a:latin typeface="Arial"/>
                <a:ea typeface="Arial"/>
                <a:cs typeface="Arial"/>
                <a:sym typeface="Arial"/>
              </a:rPr>
              <a:t>3. Innovations and modern materials</a:t>
            </a:r>
            <a:endParaRPr lang="en-US" dirty="0"/>
          </a:p>
        </p:txBody>
      </p:sp>
      <p:cxnSp>
        <p:nvCxnSpPr>
          <p:cNvPr id="80" name="Straight Connector 79">
            <a:extLst>
              <a:ext uri="{FF2B5EF4-FFF2-40B4-BE49-F238E27FC236}">
                <a16:creationId xmlns:a16="http://schemas.microsoft.com/office/drawing/2014/main" id="{2617EA8E-56AC-BF3C-FC2F-0CA20A4FD1A7}"/>
              </a:ext>
            </a:extLst>
          </p:cNvPr>
          <p:cNvCxnSpPr>
            <a:cxnSpLocks/>
          </p:cNvCxnSpPr>
          <p:nvPr/>
        </p:nvCxnSpPr>
        <p:spPr>
          <a:xfrm rot="10800000">
            <a:off x="1107970" y="49675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DE9E927-8583-FC1D-D2AA-111F928167EE}"/>
              </a:ext>
            </a:extLst>
          </p:cNvPr>
          <p:cNvCxnSpPr>
            <a:cxnSpLocks/>
          </p:cNvCxnSpPr>
          <p:nvPr/>
        </p:nvCxnSpPr>
        <p:spPr>
          <a:xfrm rot="10800000">
            <a:off x="3466712"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Google Shape;129;g1ab5caaeddd_0_20">
            <a:extLst>
              <a:ext uri="{FF2B5EF4-FFF2-40B4-BE49-F238E27FC236}">
                <a16:creationId xmlns:a16="http://schemas.microsoft.com/office/drawing/2014/main" id="{56BA7FD1-049D-6DCE-FD72-8675BC01E35B}"/>
              </a:ext>
            </a:extLst>
          </p:cNvPr>
          <p:cNvSpPr txBox="1"/>
          <p:nvPr/>
        </p:nvSpPr>
        <p:spPr>
          <a:xfrm>
            <a:off x="2539759" y="4997933"/>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Mesopotamia</a:t>
            </a:r>
          </a:p>
        </p:txBody>
      </p:sp>
      <p:cxnSp>
        <p:nvCxnSpPr>
          <p:cNvPr id="90" name="Straight Connector 89">
            <a:extLst>
              <a:ext uri="{FF2B5EF4-FFF2-40B4-BE49-F238E27FC236}">
                <a16:creationId xmlns:a16="http://schemas.microsoft.com/office/drawing/2014/main" id="{01602BC4-2DDB-55A0-951B-B109206BE7CC}"/>
              </a:ext>
            </a:extLst>
          </p:cNvPr>
          <p:cNvCxnSpPr>
            <a:cxnSpLocks/>
          </p:cNvCxnSpPr>
          <p:nvPr/>
        </p:nvCxnSpPr>
        <p:spPr>
          <a:xfrm rot="10800000">
            <a:off x="5849559" y="5005678"/>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Google Shape;129;g1ab5caaeddd_0_20">
            <a:extLst>
              <a:ext uri="{FF2B5EF4-FFF2-40B4-BE49-F238E27FC236}">
                <a16:creationId xmlns:a16="http://schemas.microsoft.com/office/drawing/2014/main" id="{CE33F89F-6F84-0919-AABB-24929246E919}"/>
              </a:ext>
            </a:extLst>
          </p:cNvPr>
          <p:cNvSpPr txBox="1"/>
          <p:nvPr/>
        </p:nvSpPr>
        <p:spPr>
          <a:xfrm>
            <a:off x="4830878" y="4997933"/>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Egypt</a:t>
            </a:r>
          </a:p>
        </p:txBody>
      </p:sp>
      <p:sp>
        <p:nvSpPr>
          <p:cNvPr id="96" name="Google Shape;129;g1ab5caaeddd_0_20">
            <a:extLst>
              <a:ext uri="{FF2B5EF4-FFF2-40B4-BE49-F238E27FC236}">
                <a16:creationId xmlns:a16="http://schemas.microsoft.com/office/drawing/2014/main" id="{89FD2098-E2DC-7C4E-4DBB-FF88509DE614}"/>
              </a:ext>
            </a:extLst>
          </p:cNvPr>
          <p:cNvSpPr txBox="1"/>
          <p:nvPr/>
        </p:nvSpPr>
        <p:spPr>
          <a:xfrm>
            <a:off x="7198343" y="4988371"/>
            <a:ext cx="2002767" cy="461635"/>
          </a:xfrm>
          <a:prstGeom prst="rect">
            <a:avLst/>
          </a:prstGeom>
          <a:solidFill>
            <a:srgbClr val="ECECE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Romans</a:t>
            </a:r>
          </a:p>
        </p:txBody>
      </p:sp>
      <p:cxnSp>
        <p:nvCxnSpPr>
          <p:cNvPr id="127" name="Straight Connector 126">
            <a:extLst>
              <a:ext uri="{FF2B5EF4-FFF2-40B4-BE49-F238E27FC236}">
                <a16:creationId xmlns:a16="http://schemas.microsoft.com/office/drawing/2014/main" id="{3BED911D-403F-CD0C-18D3-532DC2017AE4}"/>
              </a:ext>
            </a:extLst>
          </p:cNvPr>
          <p:cNvCxnSpPr>
            <a:cxnSpLocks/>
          </p:cNvCxnSpPr>
          <p:nvPr/>
        </p:nvCxnSpPr>
        <p:spPr>
          <a:xfrm rot="10800000">
            <a:off x="10504881"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148737F-6DC0-EE5A-3746-78FDC48E48E4}"/>
              </a:ext>
            </a:extLst>
          </p:cNvPr>
          <p:cNvCxnSpPr>
            <a:cxnSpLocks/>
          </p:cNvCxnSpPr>
          <p:nvPr/>
        </p:nvCxnSpPr>
        <p:spPr>
          <a:xfrm rot="10800000">
            <a:off x="12856195"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D9364D4-B5EC-9BA4-9676-E75F81A5C628}"/>
              </a:ext>
            </a:extLst>
          </p:cNvPr>
          <p:cNvCxnSpPr>
            <a:cxnSpLocks/>
          </p:cNvCxnSpPr>
          <p:nvPr/>
        </p:nvCxnSpPr>
        <p:spPr>
          <a:xfrm rot="10800000">
            <a:off x="15223838" y="4592971"/>
            <a:ext cx="0" cy="8247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AA454BD-2640-96D8-E56F-EAFF7124EAF0}"/>
              </a:ext>
            </a:extLst>
          </p:cNvPr>
          <p:cNvCxnSpPr>
            <a:cxnSpLocks/>
          </p:cNvCxnSpPr>
          <p:nvPr/>
        </p:nvCxnSpPr>
        <p:spPr>
          <a:xfrm flipH="1">
            <a:off x="43598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6EB1D44-6F82-8B67-4FAA-8D3481C137B8}"/>
              </a:ext>
            </a:extLst>
          </p:cNvPr>
          <p:cNvCxnSpPr>
            <a:cxnSpLocks/>
          </p:cNvCxnSpPr>
          <p:nvPr/>
        </p:nvCxnSpPr>
        <p:spPr>
          <a:xfrm flipH="1">
            <a:off x="274598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BF4DCC2-0B74-E619-9DF1-83C064AD6BAD}"/>
              </a:ext>
            </a:extLst>
          </p:cNvPr>
          <p:cNvCxnSpPr>
            <a:cxnSpLocks/>
          </p:cNvCxnSpPr>
          <p:nvPr/>
        </p:nvCxnSpPr>
        <p:spPr>
          <a:xfrm flipH="1">
            <a:off x="508913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1EF59DD-6FD0-1769-C74A-C7C686B47E46}"/>
              </a:ext>
            </a:extLst>
          </p:cNvPr>
          <p:cNvCxnSpPr>
            <a:cxnSpLocks/>
          </p:cNvCxnSpPr>
          <p:nvPr/>
        </p:nvCxnSpPr>
        <p:spPr>
          <a:xfrm flipH="1">
            <a:off x="7483083"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5C73F7D-2BCE-4FE0-F985-4672B3DFFBE9}"/>
              </a:ext>
            </a:extLst>
          </p:cNvPr>
          <p:cNvCxnSpPr>
            <a:cxnSpLocks/>
          </p:cNvCxnSpPr>
          <p:nvPr/>
        </p:nvCxnSpPr>
        <p:spPr>
          <a:xfrm flipH="1">
            <a:off x="9818464"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8EAA53A-1046-01F3-031E-4F80DB07ED99}"/>
              </a:ext>
            </a:extLst>
          </p:cNvPr>
          <p:cNvCxnSpPr>
            <a:cxnSpLocks/>
          </p:cNvCxnSpPr>
          <p:nvPr/>
        </p:nvCxnSpPr>
        <p:spPr>
          <a:xfrm flipH="1">
            <a:off x="12143983"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49CB02D-7ACA-0E15-41ED-1FA0BA6B190C}"/>
              </a:ext>
            </a:extLst>
          </p:cNvPr>
          <p:cNvCxnSpPr>
            <a:cxnSpLocks/>
          </p:cNvCxnSpPr>
          <p:nvPr/>
        </p:nvCxnSpPr>
        <p:spPr>
          <a:xfrm flipH="1">
            <a:off x="14461732" y="2927724"/>
            <a:ext cx="14580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Slide Number Placeholder 5">
            <a:extLst>
              <a:ext uri="{FF2B5EF4-FFF2-40B4-BE49-F238E27FC236}">
                <a16:creationId xmlns:a16="http://schemas.microsoft.com/office/drawing/2014/main" id="{A14FCDD4-E0DC-DC4B-A297-3E35E742D83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dirty="0">
              <a:solidFill>
                <a:schemeClr val="bg1"/>
              </a:solidFill>
            </a:endParaRPr>
          </a:p>
        </p:txBody>
      </p:sp>
      <p:pic>
        <p:nvPicPr>
          <p:cNvPr id="19" name="Graphic 18">
            <a:extLst>
              <a:ext uri="{FF2B5EF4-FFF2-40B4-BE49-F238E27FC236}">
                <a16:creationId xmlns:a16="http://schemas.microsoft.com/office/drawing/2014/main" id="{0689E01E-D52F-9CED-A6E5-F8FEC0661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36301" y="6513033"/>
            <a:ext cx="994826" cy="961665"/>
          </a:xfrm>
          <a:prstGeom prst="rect">
            <a:avLst/>
          </a:prstGeom>
        </p:spPr>
      </p:pic>
      <p:sp>
        <p:nvSpPr>
          <p:cNvPr id="23" name="Graphic 21">
            <a:extLst>
              <a:ext uri="{FF2B5EF4-FFF2-40B4-BE49-F238E27FC236}">
                <a16:creationId xmlns:a16="http://schemas.microsoft.com/office/drawing/2014/main" id="{BC437593-FA5C-B3A7-F999-FD2F6D074E12}"/>
              </a:ext>
            </a:extLst>
          </p:cNvPr>
          <p:cNvSpPr/>
          <p:nvPr/>
        </p:nvSpPr>
        <p:spPr>
          <a:xfrm>
            <a:off x="367336" y="3441755"/>
            <a:ext cx="1556108" cy="1506501"/>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algn="ctr"/>
            <a:r>
              <a:rPr lang="en" b="1" dirty="0">
                <a:latin typeface="Arial" panose="020B0604020202020204" pitchFamily="34" charset="0"/>
                <a:cs typeface="Arial" panose="020B0604020202020204" pitchFamily="34" charset="0"/>
              </a:rPr>
              <a:t>Straw </a:t>
            </a:r>
            <a:br>
              <a:rPr lang="en" b="1" dirty="0">
                <a:latin typeface="Arial" panose="020B0604020202020204" pitchFamily="34" charset="0"/>
                <a:cs typeface="Arial" panose="020B0604020202020204" pitchFamily="34" charset="0"/>
              </a:rPr>
            </a:br>
            <a:r>
              <a:rPr lang="en" b="1" dirty="0">
                <a:latin typeface="Arial" panose="020B0604020202020204" pitchFamily="34" charset="0"/>
                <a:cs typeface="Arial" panose="020B0604020202020204" pitchFamily="34" charset="0"/>
              </a:rPr>
              <a:t>and mud</a:t>
            </a:r>
            <a:endParaRPr lang="en-US" b="1" dirty="0"/>
          </a:p>
        </p:txBody>
      </p:sp>
      <p:sp>
        <p:nvSpPr>
          <p:cNvPr id="24" name="Graphic 21">
            <a:extLst>
              <a:ext uri="{FF2B5EF4-FFF2-40B4-BE49-F238E27FC236}">
                <a16:creationId xmlns:a16="http://schemas.microsoft.com/office/drawing/2014/main" id="{D4FC2116-29C5-4BDA-BA17-F9265DBA24DF}"/>
              </a:ext>
            </a:extLst>
          </p:cNvPr>
          <p:cNvSpPr/>
          <p:nvPr/>
        </p:nvSpPr>
        <p:spPr>
          <a:xfrm>
            <a:off x="2727537" y="3468964"/>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Layered wood</a:t>
            </a:r>
          </a:p>
        </p:txBody>
      </p:sp>
      <p:sp>
        <p:nvSpPr>
          <p:cNvPr id="25" name="Graphic 21">
            <a:extLst>
              <a:ext uri="{FF2B5EF4-FFF2-40B4-BE49-F238E27FC236}">
                <a16:creationId xmlns:a16="http://schemas.microsoft.com/office/drawing/2014/main" id="{12B946F0-7B95-9682-89C3-B37890FAC18B}"/>
              </a:ext>
            </a:extLst>
          </p:cNvPr>
          <p:cNvSpPr/>
          <p:nvPr/>
        </p:nvSpPr>
        <p:spPr>
          <a:xfrm>
            <a:off x="5060862" y="3458084"/>
            <a:ext cx="1551708" cy="150224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lnSpc>
                <a:spcPts val="1760"/>
              </a:lnSpc>
              <a:spcBef>
                <a:spcPts val="0"/>
              </a:spcBef>
              <a:spcAft>
                <a:spcPts val="0"/>
              </a:spcAft>
              <a:buNone/>
            </a:pPr>
            <a:r>
              <a:rPr lang="en-GB" b="1" dirty="0">
                <a:latin typeface="Arial" panose="020B0604020202020204" pitchFamily="34" charset="0"/>
                <a:cs typeface="Arial" panose="020B0604020202020204" pitchFamily="34" charset="0"/>
              </a:rPr>
              <a:t>Plaster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and linen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or papyrus</a:t>
            </a:r>
          </a:p>
        </p:txBody>
      </p:sp>
      <p:sp>
        <p:nvSpPr>
          <p:cNvPr id="26" name="Graphic 21">
            <a:extLst>
              <a:ext uri="{FF2B5EF4-FFF2-40B4-BE49-F238E27FC236}">
                <a16:creationId xmlns:a16="http://schemas.microsoft.com/office/drawing/2014/main" id="{1084FC91-E241-AA61-8940-9F58DC809455}"/>
              </a:ext>
            </a:extLst>
          </p:cNvPr>
          <p:cNvSpPr/>
          <p:nvPr/>
        </p:nvSpPr>
        <p:spPr>
          <a:xfrm>
            <a:off x="7416663" y="3475438"/>
            <a:ext cx="1552942" cy="1503436"/>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Concrete</a:t>
            </a:r>
          </a:p>
        </p:txBody>
      </p:sp>
      <p:sp>
        <p:nvSpPr>
          <p:cNvPr id="27" name="Graphic 21">
            <a:extLst>
              <a:ext uri="{FF2B5EF4-FFF2-40B4-BE49-F238E27FC236}">
                <a16:creationId xmlns:a16="http://schemas.microsoft.com/office/drawing/2014/main" id="{85905CAB-3762-3AAB-3DED-7483F5CF2017}"/>
              </a:ext>
            </a:extLst>
          </p:cNvPr>
          <p:cNvSpPr/>
          <p:nvPr/>
        </p:nvSpPr>
        <p:spPr>
          <a:xfrm>
            <a:off x="9773698" y="3492454"/>
            <a:ext cx="1529128" cy="1480381"/>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lIns="90000" tIns="180000"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Fibreglass and Bakelite plastic</a:t>
            </a:r>
          </a:p>
        </p:txBody>
      </p:sp>
      <p:sp>
        <p:nvSpPr>
          <p:cNvPr id="28" name="Graphic 21">
            <a:extLst>
              <a:ext uri="{FF2B5EF4-FFF2-40B4-BE49-F238E27FC236}">
                <a16:creationId xmlns:a16="http://schemas.microsoft.com/office/drawing/2014/main" id="{FB8B255F-9A58-61B4-8FA7-9DD505FB10EF}"/>
              </a:ext>
            </a:extLst>
          </p:cNvPr>
          <p:cNvSpPr/>
          <p:nvPr/>
        </p:nvSpPr>
        <p:spPr>
          <a:xfrm>
            <a:off x="12106919" y="3538227"/>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tIns="180000"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Glass-reinforced plastic (GRP)</a:t>
            </a:r>
          </a:p>
        </p:txBody>
      </p:sp>
      <p:sp>
        <p:nvSpPr>
          <p:cNvPr id="29" name="Graphic 21">
            <a:extLst>
              <a:ext uri="{FF2B5EF4-FFF2-40B4-BE49-F238E27FC236}">
                <a16:creationId xmlns:a16="http://schemas.microsoft.com/office/drawing/2014/main" id="{03AFE720-2B3C-16D5-6D06-550416CD3DD3}"/>
              </a:ext>
            </a:extLst>
          </p:cNvPr>
          <p:cNvSpPr/>
          <p:nvPr/>
        </p:nvSpPr>
        <p:spPr>
          <a:xfrm>
            <a:off x="14440246" y="3532935"/>
            <a:ext cx="1529232" cy="1480482"/>
          </a:xfrm>
          <a:custGeom>
            <a:avLst/>
            <a:gdLst>
              <a:gd name="connsiteX0" fmla="*/ 459743 w 919485"/>
              <a:gd name="connsiteY0" fmla="*/ 0 h 890173"/>
              <a:gd name="connsiteX1" fmla="*/ 91037 w 919485"/>
              <a:gd name="connsiteY1" fmla="*/ 176281 h 890173"/>
              <a:gd name="connsiteX2" fmla="*/ 0 w 919485"/>
              <a:gd name="connsiteY2" fmla="*/ 572490 h 890173"/>
              <a:gd name="connsiteX3" fmla="*/ 255170 w 919485"/>
              <a:gd name="connsiteY3" fmla="*/ 890173 h 890173"/>
              <a:gd name="connsiteX4" fmla="*/ 664315 w 919485"/>
              <a:gd name="connsiteY4" fmla="*/ 890173 h 890173"/>
              <a:gd name="connsiteX5" fmla="*/ 919485 w 919485"/>
              <a:gd name="connsiteY5" fmla="*/ 572490 h 890173"/>
              <a:gd name="connsiteX6" fmla="*/ 828448 w 919485"/>
              <a:gd name="connsiteY6" fmla="*/ 176281 h 890173"/>
              <a:gd name="connsiteX7" fmla="*/ 459743 w 919485"/>
              <a:gd name="connsiteY7" fmla="*/ 0 h 890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485" h="890173">
                <a:moveTo>
                  <a:pt x="459743" y="0"/>
                </a:moveTo>
                <a:lnTo>
                  <a:pt x="91037" y="176281"/>
                </a:lnTo>
                <a:lnTo>
                  <a:pt x="0" y="572490"/>
                </a:lnTo>
                <a:lnTo>
                  <a:pt x="255170" y="890173"/>
                </a:lnTo>
                <a:lnTo>
                  <a:pt x="664315" y="890173"/>
                </a:lnTo>
                <a:lnTo>
                  <a:pt x="919485" y="572490"/>
                </a:lnTo>
                <a:lnTo>
                  <a:pt x="828448" y="176281"/>
                </a:lnTo>
                <a:lnTo>
                  <a:pt x="459743" y="0"/>
                </a:lnTo>
                <a:close/>
              </a:path>
            </a:pathLst>
          </a:custGeom>
          <a:solidFill>
            <a:srgbClr val="EFEFEF"/>
          </a:solidFill>
          <a:ln w="2857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pPr marL="0" lvl="0" indent="0" algn="ctr" rtl="0">
              <a:spcBef>
                <a:spcPts val="0"/>
              </a:spcBef>
              <a:spcAft>
                <a:spcPts val="0"/>
              </a:spcAft>
              <a:buNone/>
            </a:pPr>
            <a:r>
              <a:rPr lang="en-GB" b="1" dirty="0">
                <a:latin typeface="Arial" panose="020B0604020202020204" pitchFamily="34" charset="0"/>
                <a:cs typeface="Arial" panose="020B0604020202020204" pitchFamily="34" charset="0"/>
              </a:rPr>
              <a:t>Carbon fibre</a:t>
            </a:r>
          </a:p>
        </p:txBody>
      </p:sp>
      <p:sp>
        <p:nvSpPr>
          <p:cNvPr id="22" name="Oval 21">
            <a:extLst>
              <a:ext uri="{FF2B5EF4-FFF2-40B4-BE49-F238E27FC236}">
                <a16:creationId xmlns:a16="http://schemas.microsoft.com/office/drawing/2014/main" id="{162BFD0A-2E7B-9521-664D-DA4D056FEA16}"/>
              </a:ext>
            </a:extLst>
          </p:cNvPr>
          <p:cNvSpPr/>
          <p:nvPr/>
        </p:nvSpPr>
        <p:spPr>
          <a:xfrm rot="10800000">
            <a:off x="1042174" y="5756492"/>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0D21BDC3-066A-944A-A84B-BED99ECEA32C}"/>
              </a:ext>
            </a:extLst>
          </p:cNvPr>
          <p:cNvSpPr/>
          <p:nvPr/>
        </p:nvSpPr>
        <p:spPr>
          <a:xfrm rot="10800000">
            <a:off x="3408856" y="5776876"/>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C1E4FDDB-6E33-E6F1-52F4-4A53BFED874F}"/>
              </a:ext>
            </a:extLst>
          </p:cNvPr>
          <p:cNvSpPr/>
          <p:nvPr/>
        </p:nvSpPr>
        <p:spPr>
          <a:xfrm rot="10800000">
            <a:off x="5790907" y="5784560"/>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9ACE8F2-5E84-56AA-5974-256E79461FF3}"/>
              </a:ext>
            </a:extLst>
          </p:cNvPr>
          <p:cNvSpPr/>
          <p:nvPr/>
        </p:nvSpPr>
        <p:spPr>
          <a:xfrm rot="10800000">
            <a:off x="8126853" y="5784560"/>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32D4B4E0-4915-C575-55EB-E5C06AD463B7}"/>
              </a:ext>
            </a:extLst>
          </p:cNvPr>
          <p:cNvSpPr/>
          <p:nvPr/>
        </p:nvSpPr>
        <p:spPr>
          <a:xfrm rot="10800000">
            <a:off x="10450683" y="5399168"/>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7B7C7F7-0ABA-74BC-8F3A-B16C18AE9C46}"/>
              </a:ext>
            </a:extLst>
          </p:cNvPr>
          <p:cNvSpPr/>
          <p:nvPr/>
        </p:nvSpPr>
        <p:spPr>
          <a:xfrm rot="10800000">
            <a:off x="15176863" y="5412688"/>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45EA94C6-925B-992C-3DF5-94F89154DB88}"/>
              </a:ext>
            </a:extLst>
          </p:cNvPr>
          <p:cNvSpPr/>
          <p:nvPr/>
        </p:nvSpPr>
        <p:spPr>
          <a:xfrm rot="10800000">
            <a:off x="12801998" y="5422753"/>
            <a:ext cx="120800" cy="12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557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DA4A26-2D73-4B2D-8410-C106D379D362}">
  <ds:schemaRefs>
    <ds:schemaRef ds:uri="http://schemas.microsoft.com/office/2006/documentManagement/types"/>
    <ds:schemaRef ds:uri="0edf7d78-1330-49f6-bffc-7239953f04fe"/>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http://purl.org/dc/elements/1.1/"/>
    <ds:schemaRef ds:uri="http://schemas.openxmlformats.org/package/2006/metadata/core-properties"/>
    <ds:schemaRef ds:uri="f97151d3-a763-4fee-95d1-c0b0132eac99"/>
    <ds:schemaRef ds:uri="http://schemas.microsoft.com/sharepoint/v3"/>
  </ds:schemaRefs>
</ds:datastoreItem>
</file>

<file path=customXml/itemProps2.xml><?xml version="1.0" encoding="utf-8"?>
<ds:datastoreItem xmlns:ds="http://schemas.openxmlformats.org/officeDocument/2006/customXml" ds:itemID="{A8722741-1D71-4BF8-AF57-31097FD5AC0F}"/>
</file>

<file path=customXml/itemProps3.xml><?xml version="1.0" encoding="utf-8"?>
<ds:datastoreItem xmlns:ds="http://schemas.openxmlformats.org/officeDocument/2006/customXml" ds:itemID="{4A0E3DBA-153D-407D-9756-5D3DAB324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24925</TotalTime>
  <Words>3048</Words>
  <Application>Microsoft Office PowerPoint</Application>
  <PresentationFormat>Custom</PresentationFormat>
  <Paragraphs>418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Custom Design</vt:lpstr>
      <vt:lpstr>PowerPoint Presentation</vt:lpstr>
      <vt:lpstr>Practitioner guide </vt:lpstr>
      <vt:lpstr>Introduction and overview</vt:lpstr>
      <vt:lpstr>Learning outcomes and resource links </vt:lpstr>
      <vt:lpstr>Subject coverage</vt:lpstr>
      <vt:lpstr>3. Innovations  and modern materials</vt:lpstr>
      <vt:lpstr>Learning outcomes</vt:lpstr>
      <vt:lpstr>What is a composite material?</vt:lpstr>
      <vt:lpstr>Innovations in composite materials</vt:lpstr>
      <vt:lpstr>Composite materials  and sustainability</vt:lpstr>
      <vt:lpstr>Sustainable modern composites</vt:lpstr>
      <vt:lpstr>The potential of modern materials – answers </vt:lpstr>
      <vt:lpstr>Technology push v market pull </vt:lpstr>
      <vt:lpstr>Market pull and innovations in materials</vt:lpstr>
      <vt:lpstr>Market pull and innovations in materials</vt:lpstr>
      <vt:lpstr>Innovation, engineering materials and you</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533</cp:revision>
  <dcterms:created xsi:type="dcterms:W3CDTF">2022-05-23T15:11:33Z</dcterms:created>
  <dcterms:modified xsi:type="dcterms:W3CDTF">2023-03-08T11:54:45Z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