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Tx7mBNxkpXkGEUtCVdqY+mic93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ony" initials="" lastIdx="14" clrIdx="0"/>
  <p:cmAuthor id="1" name="Minna Down" initials="" lastIdx="3" clrIdx="1"/>
  <p:cmAuthor id="2" name="Mike Guilmant-Cush" initials="" lastIdx="9" clrIdx="2"/>
  <p:cmAuthor id="3" name="Bryony" initials="B" lastIdx="30" clrIdx="3">
    <p:extLst>
      <p:ext uri="{19B8F6BF-5375-455C-9EA6-DF929625EA0E}">
        <p15:presenceInfo xmlns:p15="http://schemas.microsoft.com/office/powerpoint/2012/main" userId="fe1aad7348244552" providerId="Windows Live"/>
      </p:ext>
    </p:extLst>
  </p:cmAuthor>
  <p:cmAuthor id="4" name="Lindsey Bowler" initials="LB" lastIdx="18" clrIdx="4">
    <p:extLst>
      <p:ext uri="{19B8F6BF-5375-455C-9EA6-DF929625EA0E}">
        <p15:presenceInfo xmlns:p15="http://schemas.microsoft.com/office/powerpoint/2012/main" userId="S::lindsey.bowler@blackbaud.me::1a1086d1-7e65-4f47-8103-b0bbf6189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166B"/>
    <a:srgbClr val="24CCD1"/>
    <a:srgbClr val="EC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23B747-015D-43D1-87A8-77D3EA4E4D5A}">
  <a:tblStyle styleId="{5823B747-015D-43D1-87A8-77D3EA4E4D5A}"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8"/>
    <p:restoredTop sz="82857" autoAdjust="0"/>
  </p:normalViewPr>
  <p:slideViewPr>
    <p:cSldViewPr snapToGrid="0">
      <p:cViewPr varScale="1">
        <p:scale>
          <a:sx n="53" d="100"/>
          <a:sy n="53" d="100"/>
        </p:scale>
        <p:origin x="13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will need internet access to use</a:t>
            </a:r>
            <a:r>
              <a:rPr lang="en-GB" b="0" dirty="0">
                <a:solidFill>
                  <a:schemeClr val="dk1"/>
                </a:solidFill>
                <a:latin typeface="Arial"/>
                <a:ea typeface="Arial"/>
                <a:cs typeface="Arial"/>
                <a:sym typeface="Arial"/>
              </a:rPr>
              <a:t> the </a:t>
            </a:r>
            <a:r>
              <a:rPr lang="en-GB" b="1" dirty="0">
                <a:solidFill>
                  <a:schemeClr val="dk1"/>
                </a:solidFill>
                <a:latin typeface="Arial"/>
                <a:ea typeface="Arial"/>
                <a:cs typeface="Arial"/>
                <a:sym typeface="Arial"/>
              </a:rPr>
              <a:t>Microcontroller systems interactive tool</a:t>
            </a:r>
            <a:r>
              <a:rPr lang="en-GB" dirty="0">
                <a:solidFill>
                  <a:schemeClr val="dk1"/>
                </a:solidFill>
                <a:latin typeface="Arial"/>
                <a:ea typeface="Arial"/>
                <a:cs typeface="Arial"/>
                <a:sym typeface="Arial"/>
              </a:rPr>
              <a:t>.</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Learners manipulate the interactive to answer the questions on the slide.</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The controller turns on the heating element when the room temperature is more than 2</a:t>
            </a:r>
            <a:r>
              <a:rPr lang="en-GB" baseline="30000" dirty="0">
                <a:solidFill>
                  <a:schemeClr val="dk1"/>
                </a:solidFill>
                <a:latin typeface="Arial"/>
                <a:ea typeface="Arial"/>
                <a:cs typeface="Arial"/>
                <a:sym typeface="Arial"/>
              </a:rPr>
              <a:t>o</a:t>
            </a:r>
            <a:r>
              <a:rPr lang="en-GB" dirty="0">
                <a:solidFill>
                  <a:schemeClr val="dk1"/>
                </a:solidFill>
                <a:latin typeface="Arial"/>
                <a:ea typeface="Arial"/>
                <a:cs typeface="Arial"/>
                <a:sym typeface="Arial"/>
              </a:rPr>
              <a:t>C below the set point.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The controller turns off the heating element when the room temperature reaches the set point.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Hysteresis describes how the element does not turn on and off at the set point, but waits until it is at least 2</a:t>
            </a:r>
            <a:r>
              <a:rPr lang="en-GB" baseline="30000" dirty="0">
                <a:solidFill>
                  <a:schemeClr val="dk1"/>
                </a:solidFill>
                <a:latin typeface="Arial"/>
                <a:ea typeface="Arial"/>
                <a:cs typeface="Arial"/>
                <a:sym typeface="Arial"/>
              </a:rPr>
              <a:t>o</a:t>
            </a:r>
            <a:r>
              <a:rPr lang="en-GB" dirty="0">
                <a:solidFill>
                  <a:schemeClr val="dk1"/>
                </a:solidFill>
                <a:latin typeface="Arial"/>
                <a:ea typeface="Arial"/>
                <a:cs typeface="Arial"/>
                <a:sym typeface="Arial"/>
              </a:rPr>
              <a:t>C less. This avoids ‘chatter’ where the controller rapidly turns the heating control element on and off at the set point.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The temperature controller and the heating control element have a 1:1 correlation - both turn on/off at the same time.</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At minimum, the controller cycles between on and off at a slower rate. It spends more time on, and much longer off. At maximum, the element spends less time on but with much shorter intervals between. The difference is explained by the rate of heat loss from the room at higher and lower temperatures. The system responds to this by adding heat energy to the room at different rates.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Verbal answers to questions</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own questions about the system</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692" name="Google Shape;6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This activity uses a sustainability/renewable energy scenario to explore how to plan a process control system.</a:t>
            </a:r>
            <a:endParaRPr dirty="0"/>
          </a:p>
          <a:p>
            <a:pPr marL="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Discuss learners’ awareness and understanding of how wind turbines operate, drawing on any personal observations.</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the description of the scenario, ensuring that learners understand the location of the nacelle (the housing at the top of the turbine) and that yaw describes rotation about the vertical axis. </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Individually or in pairs, learners discuss the scenario and break it down into an exact description.</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They draw a process control diagram that describes how the system will turn the nacelle to face the wind.</a:t>
            </a:r>
            <a:endParaRPr dirty="0"/>
          </a:p>
          <a:p>
            <a:pPr marL="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 sheet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can define the process and draw their diagram on </a:t>
            </a:r>
            <a:r>
              <a:rPr lang="en-GB" b="1" dirty="0">
                <a:solidFill>
                  <a:schemeClr val="dk1"/>
                </a:solidFill>
                <a:latin typeface="Arial"/>
                <a:ea typeface="Arial"/>
                <a:cs typeface="Arial"/>
                <a:sym typeface="Arial"/>
              </a:rPr>
              <a:t>Microcontroller systems - Activity sheet 7: section 7a.</a:t>
            </a:r>
            <a:endParaRPr dirty="0"/>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The system needs to sense the angle of the wind and the angle of the nacelle, which suggests using rotary encoders that have a sufficient resolution (for example 1</a:t>
            </a:r>
            <a:r>
              <a:rPr lang="en-GB" baseline="30000" dirty="0">
                <a:solidFill>
                  <a:schemeClr val="dk1"/>
                </a:solidFill>
                <a:latin typeface="Arial"/>
                <a:ea typeface="Arial"/>
                <a:cs typeface="Arial"/>
                <a:sym typeface="Arial"/>
              </a:rPr>
              <a:t>o</a:t>
            </a:r>
            <a:r>
              <a:rPr lang="en-GB" dirty="0">
                <a:solidFill>
                  <a:schemeClr val="dk1"/>
                </a:solidFill>
                <a:latin typeface="Arial"/>
                <a:ea typeface="Arial"/>
                <a:cs typeface="Arial"/>
                <a:sym typeface="Arial"/>
              </a:rPr>
              <a:t>) and which provide absolute position information.</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See also the example answer slide that follows. </a:t>
            </a: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Discussion</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Written answers</a:t>
            </a:r>
            <a:endParaRPr dirty="0"/>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Extension </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could research and locate wind turbines nearest to their place of learning and search online for explanations of turbine yaw control. They could investigate self-steering for small wind turbines and explain their function in terms of the wind forces acting on the wind vane and how this is translated into a turning moment that causes rotation about the yaw axis.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can research types of rotary encoder and their resolution, and the difference between absolute and incremental encoders.</a:t>
            </a: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Some learners could consider how the processor might smooth out short-term fluctuations in wind direction or variations that are under a threshold, to avoid endless small adjustment ‘chatter’ (for example, setting different thresholds for a rising or falling value of the difference in angle like how the online tool does so for the room temperature). This can lead into an exploration of PID controllers and the advantages and disadvantages of their different algorithm options.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could also consider another practical challenge encountered in wind turbine rotation: cables from the nacelle drop down the tower to ground level and are designed to withstand a limited number of rotations in either direction, typically 3-4. To solve this, nacelles include switches that identify clockwise and anticlockwise rotations and count the current difference. If this difference is approaching the limit, say 4 rotations, the yaw motor is instructed to rotate the nacelle in the direction which will reduce this difference. Learners can include the inputs from these count switches, the error calculation between them and the resulting effect on the actuating signal - this may require some simple Boolean logic operators when writing structured text instructions in the next step.</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707" name="Google Shape;7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the example definition and process control diagram with learners.</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Note that the error E will return a positive or negative value- positive if the nacelle needs to turn clockwise and negative if the nacelle needs to turn anticlockwise.</a:t>
            </a:r>
          </a:p>
          <a:p>
            <a:pPr marL="457200" lvl="0" indent="-298450" algn="l" rtl="0">
              <a:spcBef>
                <a:spcPts val="0"/>
              </a:spcBef>
              <a:spcAft>
                <a:spcPts val="0"/>
              </a:spcAft>
              <a:buClr>
                <a:schemeClr val="dk1"/>
              </a:buClr>
              <a:buSzPts val="1100"/>
              <a:buFont typeface="Arial"/>
              <a:buChar char="●"/>
            </a:pPr>
            <a:endParaRPr lang="en-GB" dirty="0">
              <a:solidFill>
                <a:schemeClr val="dk1"/>
              </a:solidFill>
              <a:latin typeface="Arial"/>
              <a:ea typeface="Arial"/>
              <a:cs typeface="Arial"/>
              <a:sym typeface="Arial"/>
            </a:endParaRPr>
          </a:p>
          <a:p>
            <a:pPr marL="15875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For simplicity, this is reflected in one of two outputs from the controller to the yaw motor. In reality, the yaw motor would require a more complex control circuit to reverse direction when required; this could form another extension activity.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723" name="Google Shape;7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Explain that while process control diagrams help to plan a control system, the next step is for engineers to plan in more detail how the system will acquire data, use it to make decisions, and control one or more outputs. Flowcharts are a way to visually represent the required data and decisions, and help engineers to analyse the process and plan effective code.</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what each shape in the flowchart represents - this makes it quick and easy to identify what is happening at each stage. Note that shapes can also be labelled to match them to a microprocessor’s inputs and outputs, which helps link the flowchart to the circuit design.</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Learners complete a flowchart for the yaw motor control system.</a:t>
            </a:r>
            <a:endParaRPr dirty="0"/>
          </a:p>
          <a:p>
            <a:pPr marL="45720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Activity sheet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can draw and write their flowchart on </a:t>
            </a:r>
            <a:r>
              <a:rPr lang="en-GB" b="1" dirty="0">
                <a:solidFill>
                  <a:schemeClr val="dk1"/>
                </a:solidFill>
                <a:latin typeface="Arial"/>
                <a:ea typeface="Arial"/>
                <a:cs typeface="Arial"/>
                <a:sym typeface="Arial"/>
              </a:rPr>
              <a:t>Microcontroller systems - Activity sheet 7.</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Please see the following slide.</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Verbal answers to slide questions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Written flowcharts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Extension</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can research more about standard shapes and conventions in flow diagrams, including how they are used in some microcontroller IDEs.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752" name="Google Shape;7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the example flowchart for the yaw motor control system.</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Note that this is a simple solution - use the questions on the slide to develop learners’ understanding of the system in more depth.</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Example answers</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This flowchart doesn’t include the state where the wind angle and nacelle angle are already the same; this could be solved with a third option in the decision, which is that if the angles are the same, the motor is OFF.</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The system could reduce ‘chatter’ by doing nothing if the wind angle and nacelle angle are sufficiently close, for example, within 5</a:t>
            </a:r>
            <a:r>
              <a:rPr lang="en-GB" baseline="30000" dirty="0">
                <a:solidFill>
                  <a:schemeClr val="dk1"/>
                </a:solidFill>
                <a:latin typeface="Arial"/>
                <a:ea typeface="Arial"/>
                <a:cs typeface="Arial"/>
                <a:sym typeface="Arial"/>
              </a:rPr>
              <a:t>o</a:t>
            </a:r>
            <a:r>
              <a:rPr lang="en-GB" dirty="0">
                <a:solidFill>
                  <a:schemeClr val="dk1"/>
                </a:solidFill>
                <a:latin typeface="Arial"/>
                <a:ea typeface="Arial"/>
                <a:cs typeface="Arial"/>
                <a:sym typeface="Arial"/>
              </a:rPr>
              <a:t> of one another. The engineer would need to know how exact the orientation of the turbine needs to be for safe and efficient operation, which would define this minimum difference in real life.</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Another option is to include a delay before getting the two angles again, for example 60 seconds. This can help to avoid rapid responses to small, sudden changes in wind angle.</a:t>
            </a:r>
            <a:endParaRPr dirty="0"/>
          </a:p>
          <a:p>
            <a:pPr marL="457200" lvl="0" indent="-228600" algn="l" rtl="0">
              <a:spcBef>
                <a:spcPts val="0"/>
              </a:spcBef>
              <a:spcAft>
                <a:spcPts val="0"/>
              </a:spcAft>
              <a:buClr>
                <a:schemeClr val="dk1"/>
              </a:buClr>
              <a:buSzPts val="11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Discussion</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Verbal answers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Extension </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could adapt their flowcharts to include the suggested approaches to reduce ‘chatter’.</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793" name="Google Shape;7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This activity uses pseudocode to provide programming instructions. </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You may wish to adapt the activity to suit any microcontroller IDEs learners will use or the PLC programming interfaces they may find in their industrial placement settings.</a:t>
            </a: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Introduce pseudocode as an ‘everyday language’ approach to planning real code.</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the </a:t>
            </a:r>
            <a:r>
              <a:rPr lang="en-GB" b="1" dirty="0">
                <a:solidFill>
                  <a:schemeClr val="dk1"/>
                </a:solidFill>
                <a:latin typeface="Arial"/>
                <a:ea typeface="Arial"/>
                <a:cs typeface="Arial"/>
                <a:sym typeface="Arial"/>
              </a:rPr>
              <a:t>example pseudocode words </a:t>
            </a:r>
            <a:r>
              <a:rPr lang="en-GB" dirty="0">
                <a:solidFill>
                  <a:schemeClr val="dk1"/>
                </a:solidFill>
                <a:latin typeface="Arial"/>
                <a:ea typeface="Arial"/>
                <a:cs typeface="Arial"/>
                <a:sym typeface="Arial"/>
              </a:rPr>
              <a:t>to use in learners’ pseudocode and the simple example.</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Learners convert their flowcharts into pseudocode. They can code the simple solution from the example flowchart slide, or a more sophisticated solution that includes additional steps that reduce ‘chatter’ in the system.</a:t>
            </a:r>
            <a:endParaRPr dirty="0"/>
          </a:p>
          <a:p>
            <a:pPr marL="0" lvl="0" indent="0" algn="l" rtl="0">
              <a:spcBef>
                <a:spcPts val="0"/>
              </a:spcBef>
              <a:spcAft>
                <a:spcPts val="0"/>
              </a:spcAft>
              <a:buClr>
                <a:schemeClr val="dk1"/>
              </a:buClr>
              <a:buSzPts val="1200"/>
              <a:buFont typeface="Calibri"/>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Activity sheet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can write their pseudocode on </a:t>
            </a:r>
            <a:r>
              <a:rPr lang="en-GB" b="1" dirty="0">
                <a:solidFill>
                  <a:schemeClr val="dk1"/>
                </a:solidFill>
                <a:latin typeface="Arial"/>
                <a:ea typeface="Arial"/>
                <a:cs typeface="Arial"/>
                <a:sym typeface="Arial"/>
              </a:rPr>
              <a:t>Microcontroller systems - Activity sheet 7: section 7b.</a:t>
            </a: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Please see the next slide.</a:t>
            </a:r>
            <a:endParaRPr dirty="0"/>
          </a:p>
          <a:p>
            <a:pPr marL="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Discussion</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Written answers</a:t>
            </a:r>
            <a:endParaRPr dirty="0"/>
          </a:p>
          <a:p>
            <a:pPr marL="0" lvl="0" indent="0" algn="l" rtl="0">
              <a:spcBef>
                <a:spcPts val="0"/>
              </a:spcBef>
              <a:spcAft>
                <a:spcPts val="0"/>
              </a:spcAft>
              <a:buClr>
                <a:schemeClr val="dk1"/>
              </a:buClr>
              <a:buSzPts val="1200"/>
              <a:buFont typeface="Calibri"/>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Extension</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could include a check for the net rotations clockwise or anticlockwise before actuating the yaw motor, to avoid cable twisting.</a:t>
            </a:r>
            <a:endParaRPr dirty="0"/>
          </a:p>
          <a:p>
            <a:pPr marL="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822" name="Google Shape;8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100"/>
              <a:buFont typeface="Arial"/>
              <a:buNone/>
            </a:pP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this example answer with learners. Note that this provides the basics of code.</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The more sophisticated solution anticipates that when the angles match, the motor should not turn (this can link to the extension activity to consider thresholds below which no movement is necessary, for example within 5</a:t>
            </a:r>
            <a:r>
              <a:rPr lang="en-GB" baseline="30000" dirty="0">
                <a:solidFill>
                  <a:schemeClr val="dk1"/>
                </a:solidFill>
                <a:latin typeface="Arial"/>
                <a:ea typeface="Arial"/>
                <a:cs typeface="Arial"/>
                <a:sym typeface="Arial"/>
              </a:rPr>
              <a:t>o</a:t>
            </a:r>
            <a:r>
              <a:rPr lang="en-GB" dirty="0">
                <a:solidFill>
                  <a:schemeClr val="dk1"/>
                </a:solidFill>
                <a:latin typeface="Arial"/>
                <a:ea typeface="Arial"/>
                <a:cs typeface="Arial"/>
                <a:sym typeface="Arial"/>
              </a:rPr>
              <a:t> of wind angle):</a:t>
            </a:r>
            <a:endParaRPr dirty="0"/>
          </a:p>
          <a:p>
            <a:pPr marL="914400" lvl="1"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IF MOD calculates the modulus (absolute value) of the difference in wind angle and nacelle angle and if this is equal to or less than 5 degrees, no action is required.</a:t>
            </a:r>
            <a:endParaRPr dirty="0"/>
          </a:p>
          <a:p>
            <a:pPr marL="1371600" lvl="2"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IF the difference is greater than 5 degrees, the motor turns clockwise</a:t>
            </a:r>
            <a:endParaRPr dirty="0"/>
          </a:p>
          <a:p>
            <a:pPr marL="1371600" lvl="2"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IF the difference is greater than -5 degrees, the motor turns anticlockwise.</a:t>
            </a:r>
            <a:endParaRPr dirty="0"/>
          </a:p>
          <a:p>
            <a:pPr marL="914400" lvl="1"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A PAUSE avoids the turbine checking the difference too often.</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As mentioned earlier, the microcontroller or PLC might use two outputs, which we could define as YAW1 and YAW2, to control relays providing power to the yaw motor depending on whether E is positive or negative. In this case, the output of the control process would be for YAW1 or YAW 2 to be “1” or “ON”.</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Learners can also specify the variable names and types and ‘wrap’ their code as a function block.</a:t>
            </a:r>
            <a:endParaRPr dirty="0"/>
          </a:p>
          <a:p>
            <a:pPr marL="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Extension </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can write documentation for their process and create a written specification for the input sensors required.</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837" name="Google Shape;8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2" name="Google Shape;5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8" name="Google Shape;5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This Level 3 resource explores how to turn a general requirement into a specifically defined process that can be represented by a process control diagram, logic flowchart and pseudocode, ready to then convert into the correct programming language for a microcontroller or PLC.</a:t>
            </a:r>
          </a:p>
          <a:p>
            <a:pPr marL="0" lvl="0" indent="0" algn="l" rtl="0">
              <a:spcBef>
                <a:spcPts val="0"/>
              </a:spcBef>
              <a:spcAft>
                <a:spcPts val="0"/>
              </a:spcAft>
              <a:buClr>
                <a:schemeClr val="dk1"/>
              </a:buClr>
              <a:buSzPts val="1200"/>
              <a:buFont typeface="Arial"/>
              <a:buNone/>
            </a:pPr>
            <a:endParaRPr lang="en-GB" dirty="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dirty="0">
                <a:solidFill>
                  <a:schemeClr val="dk1"/>
                </a:solidFill>
                <a:latin typeface="Arial"/>
                <a:ea typeface="Arial"/>
                <a:cs typeface="Arial"/>
                <a:sym typeface="Arial"/>
              </a:rPr>
              <a:t>You may wish to adapt the approach to suit your preferred microcontroller and IDE.</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The example answers suggest the simplest possible approach. </a:t>
            </a:r>
          </a:p>
          <a:p>
            <a:pPr marL="0" lvl="0" indent="0" algn="l" rtl="0">
              <a:spcBef>
                <a:spcPts val="0"/>
              </a:spcBef>
              <a:spcAft>
                <a:spcPts val="0"/>
              </a:spcAft>
              <a:buClr>
                <a:schemeClr val="dk1"/>
              </a:buClr>
              <a:buSzPts val="1100"/>
              <a:buFont typeface="Arial"/>
              <a:buNone/>
            </a:pP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The </a:t>
            </a:r>
            <a:r>
              <a:rPr lang="en-GB" b="1" dirty="0">
                <a:solidFill>
                  <a:schemeClr val="dk1"/>
                </a:solidFill>
                <a:latin typeface="Arial"/>
                <a:ea typeface="Arial"/>
                <a:cs typeface="Arial"/>
                <a:sym typeface="Arial"/>
              </a:rPr>
              <a:t>extension activity </a:t>
            </a:r>
            <a:r>
              <a:rPr lang="en-GB" dirty="0">
                <a:solidFill>
                  <a:schemeClr val="dk1"/>
                </a:solidFill>
                <a:latin typeface="Arial"/>
                <a:ea typeface="Arial"/>
                <a:cs typeface="Arial"/>
                <a:sym typeface="Arial"/>
              </a:rPr>
              <a:t>suggestions provide a wealth of ideas for adding depth. These ideas include; considering how rotation may twist cables within the turbine, blade pitch control to match wind speed, a more complete pseudocode solution that defines variables and creates complete function blocks, and writing support documentation that describes the process and its automated solution.</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Activity</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GB" dirty="0">
                <a:latin typeface="Arial"/>
                <a:ea typeface="Arial"/>
                <a:cs typeface="Arial"/>
                <a:sym typeface="Arial"/>
              </a:rPr>
              <a:t>Begin by reviewing a simple control process: heating a room.</a:t>
            </a:r>
            <a:endParaRPr dirty="0"/>
          </a:p>
          <a:p>
            <a:pPr marL="457200" lvl="0" indent="-298450" algn="l" rtl="0">
              <a:spcBef>
                <a:spcPts val="0"/>
              </a:spcBef>
              <a:spcAft>
                <a:spcPts val="0"/>
              </a:spcAft>
              <a:buClr>
                <a:schemeClr val="dk1"/>
              </a:buClr>
              <a:buSzPts val="1100"/>
              <a:buFont typeface="Arial"/>
              <a:buChar char="●"/>
            </a:pPr>
            <a:r>
              <a:rPr lang="en-GB" dirty="0">
                <a:latin typeface="Arial"/>
                <a:ea typeface="Arial"/>
                <a:cs typeface="Arial"/>
                <a:sym typeface="Arial"/>
              </a:rPr>
              <a:t>Review the process control diagram on the slide and help learners to identify the round symbol for the error detection/summation point. (You may also wish to identify the take-off point from which the temperature sensor obtains feedback information.)</a:t>
            </a:r>
            <a:endParaRPr dirty="0"/>
          </a:p>
          <a:p>
            <a:pPr marL="457200" lvl="0" indent="-298450" algn="l" rtl="0">
              <a:spcBef>
                <a:spcPts val="0"/>
              </a:spcBef>
              <a:spcAft>
                <a:spcPts val="0"/>
              </a:spcAft>
              <a:buClr>
                <a:schemeClr val="dk1"/>
              </a:buClr>
              <a:buSzPts val="1100"/>
              <a:buFont typeface="Arial"/>
              <a:buChar char="●"/>
            </a:pPr>
            <a:r>
              <a:rPr lang="en-GB" dirty="0">
                <a:latin typeface="Arial"/>
                <a:ea typeface="Arial"/>
                <a:cs typeface="Arial"/>
                <a:sym typeface="Arial"/>
              </a:rPr>
              <a:t>Learners discuss the questions in pairs and then share as a group.</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Example answers</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 temperature controller needs to decide whether or not to turn on the heat control element.</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 information needed is the set point (the user’s desired room temperature) and the feedback (the room’s current temperature).</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Temperature is continuously variable data, while the state of the heat control element and heating process is on/off data.</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Recall of parts of a control system</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Discussion</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Verbal answers</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Film</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Learners could watch the </a:t>
            </a:r>
            <a:r>
              <a:rPr lang="en-GB" b="1" dirty="0">
                <a:latin typeface="Arial"/>
                <a:ea typeface="Arial"/>
                <a:cs typeface="Arial"/>
                <a:sym typeface="Arial"/>
              </a:rPr>
              <a:t>Microcontroller systems film</a:t>
            </a:r>
            <a:r>
              <a:rPr lang="en-GB" dirty="0">
                <a:latin typeface="Arial"/>
                <a:ea typeface="Arial"/>
                <a:cs typeface="Arial"/>
                <a:sym typeface="Arial"/>
              </a:rPr>
              <a:t> before moving to the next activity.</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603" name="Google Shape;6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will need internet access to use the </a:t>
            </a:r>
            <a:r>
              <a:rPr lang="en-GB" b="1" dirty="0">
                <a:solidFill>
                  <a:schemeClr val="dk1"/>
                </a:solidFill>
                <a:latin typeface="Arial"/>
                <a:ea typeface="Arial"/>
                <a:cs typeface="Arial"/>
                <a:sym typeface="Arial"/>
              </a:rPr>
              <a:t>Microcontroller systems interactive tool</a:t>
            </a:r>
            <a:r>
              <a:rPr lang="en-GB" dirty="0">
                <a:solidFill>
                  <a:schemeClr val="dk1"/>
                </a:solidFill>
                <a:latin typeface="Arial"/>
                <a:ea typeface="Arial"/>
                <a:cs typeface="Arial"/>
                <a:sym typeface="Arial"/>
              </a:rPr>
              <a:t>.</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Introduce and review the interactive tool (Before using the screen shown on the slide, learners need to place each part of the control system in its correct location). </a:t>
            </a:r>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Ensure learners understand how to change the set point (the desired room temperature) and select two points in the system to see the data changing in ‘real’ time. Note how the arrows in the process control diagram change colour to highlight which point in the system is displayed on each chart.</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Give learners a short time to explore using the system, before moving on to the structured questions on the next slide.</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Understanding of how to interact with the system</a:t>
            </a:r>
            <a:endParaRPr b="1" dirty="0">
              <a:solidFill>
                <a:schemeClr val="dk1"/>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634" name="Google Shape;6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8"/>
        <p:cNvGrpSpPr/>
        <p:nvPr/>
      </p:nvGrpSpPr>
      <p:grpSpPr>
        <a:xfrm>
          <a:off x="0" y="0"/>
          <a:ext cx="0" cy="0"/>
          <a:chOff x="0" y="0"/>
          <a:chExt cx="0" cy="0"/>
        </a:xfrm>
      </p:grpSpPr>
      <p:pic>
        <p:nvPicPr>
          <p:cNvPr id="79" name="Google Shape;79;p27"/>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80" name="Google Shape;80;p2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7"/>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4" name="Google Shape;84;p27"/>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5" name="Google Shape;85;p27"/>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6" name="Google Shape;86;p27"/>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7" name="Google Shape;87;p27"/>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8" name="Google Shape;88;p27"/>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9" name="Google Shape;89;p27"/>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0" name="Google Shape;90;p27"/>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1" name="Google Shape;91;p27"/>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2" name="Google Shape;92;p27"/>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93" name="Google Shape;93;p27"/>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4" name="Google Shape;94;p27"/>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5" name="Google Shape;95;p27"/>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6" name="Google Shape;96;p27"/>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7" name="Google Shape;97;p27"/>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8" name="Google Shape;98;p27"/>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9" name="Google Shape;99;p2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8"/>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8"/>
          <p:cNvSpPr>
            <a:spLocks noGrp="1"/>
          </p:cNvSpPr>
          <p:nvPr>
            <p:ph type="body" idx="1"/>
          </p:nvPr>
        </p:nvSpPr>
        <p:spPr>
          <a:xfrm>
            <a:off x="201080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4" name="Google Shape;104;p28"/>
          <p:cNvSpPr>
            <a:spLocks noGrp="1"/>
          </p:cNvSpPr>
          <p:nvPr>
            <p:ph type="body" idx="2"/>
          </p:nvPr>
        </p:nvSpPr>
        <p:spPr>
          <a:xfrm>
            <a:off x="4654614"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5" name="Google Shape;105;p28"/>
          <p:cNvSpPr>
            <a:spLocks noGrp="1"/>
          </p:cNvSpPr>
          <p:nvPr>
            <p:ph type="body" idx="3"/>
          </p:nvPr>
        </p:nvSpPr>
        <p:spPr>
          <a:xfrm>
            <a:off x="7258666"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6" name="Google Shape;106;p28"/>
          <p:cNvSpPr>
            <a:spLocks noGrp="1"/>
          </p:cNvSpPr>
          <p:nvPr>
            <p:ph type="body" idx="4"/>
          </p:nvPr>
        </p:nvSpPr>
        <p:spPr>
          <a:xfrm>
            <a:off x="990247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7" name="Google Shape;107;p28"/>
          <p:cNvSpPr>
            <a:spLocks noGrp="1"/>
          </p:cNvSpPr>
          <p:nvPr>
            <p:ph type="body" idx="5"/>
          </p:nvPr>
        </p:nvSpPr>
        <p:spPr>
          <a:xfrm>
            <a:off x="12427013"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08" name="Google Shape;108;p28"/>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09" name="Google Shape;109;p28"/>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10" name="Google Shape;110;p28"/>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11" name="Google Shape;111;p28"/>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12" name="Google Shape;112;p28"/>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3" name="Google Shape;113;p28"/>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4" name="Google Shape;114;p28"/>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5" name="Google Shape;115;p28"/>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6" name="Google Shape;116;p28"/>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8"/>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22" name="Google Shape;122;p29"/>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3" name="Google Shape;123;p29"/>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24" name="Google Shape;124;p29"/>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5" name="Google Shape;125;p29"/>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6" name="Google Shape;126;p29"/>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7" name="Google Shape;127;p29"/>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8" name="Google Shape;128;p29"/>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9" name="Google Shape;129;p29"/>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0" name="Google Shape;130;p29"/>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9"/>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2" name="Google Shape;132;p29"/>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3" name="Google Shape;133;p29"/>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4" name="Google Shape;134;p29"/>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35" name="Google Shape;135;p29"/>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6" name="Google Shape;136;p29"/>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7" name="Google Shape;137;p29"/>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8" name="Google Shape;138;p29"/>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9" name="Google Shape;139;p29"/>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40" name="Google Shape;140;p29"/>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41" name="Google Shape;141;p29"/>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2" name="Google Shape;142;p29"/>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3" name="Google Shape;143;p29"/>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4" name="Google Shape;144;p29"/>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45" name="Google Shape;145;p29"/>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6" name="Google Shape;146;p29"/>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7" name="Google Shape;147;p29"/>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8" name="Google Shape;148;p29"/>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9"/>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9"/>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1" name="Google Shape;151;p29"/>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2" name="Google Shape;152;p2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0"/>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57" name="Google Shape;157;p30"/>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8" name="Google Shape;158;p30"/>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59" name="Google Shape;159;p30"/>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0" name="Google Shape;160;p30"/>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30"/>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30"/>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3" name="Google Shape;163;p30"/>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30"/>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5" name="Google Shape;165;p30"/>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6" name="Google Shape;166;p30"/>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7" name="Google Shape;167;p30"/>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8" name="Google Shape;168;p30"/>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9" name="Google Shape;169;p30"/>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70" name="Google Shape;170;p30"/>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1" name="Google Shape;171;p30"/>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2" name="Google Shape;172;p30"/>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3" name="Google Shape;173;p30"/>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4" name="Google Shape;174;p30"/>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5" name="Google Shape;175;p30"/>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76" name="Google Shape;176;p30"/>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7" name="Google Shape;177;p30"/>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8" name="Google Shape;178;p30"/>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9" name="Google Shape;179;p30"/>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80" name="Google Shape;180;p30"/>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1" name="Google Shape;181;p30"/>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2" name="Google Shape;182;p30"/>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30"/>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30"/>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5" name="Google Shape;185;p30"/>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6" name="Google Shape;186;p30"/>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7" name="Google Shape;187;p3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2B_6R_3 columns">
  <p:cSld name="1_2B_6R_3 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1"/>
          <p:cNvSpPr>
            <a:spLocks noGrp="1"/>
          </p:cNvSpPr>
          <p:nvPr>
            <p:ph type="body" idx="1"/>
          </p:nvPr>
        </p:nvSpPr>
        <p:spPr>
          <a:xfrm>
            <a:off x="5175414" y="271011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92" name="Google Shape;192;p31"/>
          <p:cNvCxnSpPr/>
          <p:nvPr/>
        </p:nvCxnSpPr>
        <p:spPr>
          <a:xfrm>
            <a:off x="3748347" y="5567893"/>
            <a:ext cx="491934" cy="0"/>
          </a:xfrm>
          <a:prstGeom prst="straightConnector1">
            <a:avLst/>
          </a:prstGeom>
          <a:noFill/>
          <a:ln w="25400" cap="flat" cmpd="sng">
            <a:solidFill>
              <a:schemeClr val="dk1"/>
            </a:solidFill>
            <a:prstDash val="solid"/>
            <a:miter lim="800000"/>
            <a:headEnd type="none" w="sm" len="sm"/>
            <a:tailEnd type="stealth" w="med" len="med"/>
          </a:ln>
        </p:spPr>
      </p:cxnSp>
      <p:sp>
        <p:nvSpPr>
          <p:cNvPr id="193" name="Google Shape;193;p31"/>
          <p:cNvSpPr txBox="1">
            <a:spLocks noGrp="1"/>
          </p:cNvSpPr>
          <p:nvPr>
            <p:ph type="body" idx="2"/>
          </p:nvPr>
        </p:nvSpPr>
        <p:spPr>
          <a:xfrm>
            <a:off x="6242409" y="2990197"/>
            <a:ext cx="4673241" cy="509373"/>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4" name="Google Shape;194;p31"/>
          <p:cNvSpPr>
            <a:spLocks noGrp="1"/>
          </p:cNvSpPr>
          <p:nvPr>
            <p:ph type="body" idx="3"/>
          </p:nvPr>
        </p:nvSpPr>
        <p:spPr>
          <a:xfrm>
            <a:off x="5175411" y="5653615"/>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5" name="Google Shape;195;p31"/>
          <p:cNvSpPr>
            <a:spLocks noGrp="1"/>
          </p:cNvSpPr>
          <p:nvPr>
            <p:ph type="body" idx="4"/>
          </p:nvPr>
        </p:nvSpPr>
        <p:spPr>
          <a:xfrm>
            <a:off x="5175413" y="3673774"/>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6" name="Google Shape;196;p31"/>
          <p:cNvSpPr>
            <a:spLocks noGrp="1"/>
          </p:cNvSpPr>
          <p:nvPr>
            <p:ph type="body" idx="5"/>
          </p:nvPr>
        </p:nvSpPr>
        <p:spPr>
          <a:xfrm>
            <a:off x="5175411" y="666238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7" name="Google Shape;197;p31"/>
          <p:cNvSpPr>
            <a:spLocks noGrp="1"/>
          </p:cNvSpPr>
          <p:nvPr>
            <p:ph type="body" idx="6"/>
          </p:nvPr>
        </p:nvSpPr>
        <p:spPr>
          <a:xfrm>
            <a:off x="5175411" y="4647793"/>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8" name="Google Shape;198;p31"/>
          <p:cNvSpPr>
            <a:spLocks noGrp="1"/>
          </p:cNvSpPr>
          <p:nvPr>
            <p:ph type="body" idx="7"/>
          </p:nvPr>
        </p:nvSpPr>
        <p:spPr>
          <a:xfrm>
            <a:off x="5175411" y="7701056"/>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9" name="Google Shape;199;p31"/>
          <p:cNvSpPr txBox="1">
            <a:spLocks noGrp="1"/>
          </p:cNvSpPr>
          <p:nvPr>
            <p:ph type="body" idx="8"/>
          </p:nvPr>
        </p:nvSpPr>
        <p:spPr>
          <a:xfrm>
            <a:off x="6242409" y="3964385"/>
            <a:ext cx="4673240" cy="50138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0" name="Google Shape;200;p31"/>
          <p:cNvSpPr txBox="1">
            <a:spLocks noGrp="1"/>
          </p:cNvSpPr>
          <p:nvPr>
            <p:ph type="body" idx="9"/>
          </p:nvPr>
        </p:nvSpPr>
        <p:spPr>
          <a:xfrm>
            <a:off x="6242407" y="4953991"/>
            <a:ext cx="4673240" cy="48580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1" name="Google Shape;201;p31"/>
          <p:cNvSpPr txBox="1">
            <a:spLocks noGrp="1"/>
          </p:cNvSpPr>
          <p:nvPr>
            <p:ph type="body" idx="13"/>
          </p:nvPr>
        </p:nvSpPr>
        <p:spPr>
          <a:xfrm>
            <a:off x="6242408" y="5923655"/>
            <a:ext cx="4673240" cy="51354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31"/>
          <p:cNvSpPr txBox="1">
            <a:spLocks noGrp="1"/>
          </p:cNvSpPr>
          <p:nvPr>
            <p:ph type="body" idx="14"/>
          </p:nvPr>
        </p:nvSpPr>
        <p:spPr>
          <a:xfrm>
            <a:off x="6242407" y="6963112"/>
            <a:ext cx="4673240" cy="49127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31"/>
          <p:cNvSpPr txBox="1">
            <a:spLocks noGrp="1"/>
          </p:cNvSpPr>
          <p:nvPr>
            <p:ph type="body" idx="15"/>
          </p:nvPr>
        </p:nvSpPr>
        <p:spPr>
          <a:xfrm>
            <a:off x="6242407" y="7986691"/>
            <a:ext cx="4673239" cy="506365"/>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31"/>
          <p:cNvSpPr txBox="1">
            <a:spLocks noGrp="1"/>
          </p:cNvSpPr>
          <p:nvPr>
            <p:ph type="body" idx="16"/>
          </p:nvPr>
        </p:nvSpPr>
        <p:spPr>
          <a:xfrm>
            <a:off x="6242408" y="2710112"/>
            <a:ext cx="4673242"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31"/>
          <p:cNvSpPr txBox="1">
            <a:spLocks noGrp="1"/>
          </p:cNvSpPr>
          <p:nvPr>
            <p:ph type="body" idx="17"/>
          </p:nvPr>
        </p:nvSpPr>
        <p:spPr>
          <a:xfrm>
            <a:off x="6242408" y="3673773"/>
            <a:ext cx="4673241"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31"/>
          <p:cNvSpPr txBox="1">
            <a:spLocks noGrp="1"/>
          </p:cNvSpPr>
          <p:nvPr>
            <p:ph type="body" idx="18"/>
          </p:nvPr>
        </p:nvSpPr>
        <p:spPr>
          <a:xfrm>
            <a:off x="6242407" y="6662383"/>
            <a:ext cx="4673240" cy="286441"/>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7" name="Google Shape;207;p31"/>
          <p:cNvSpPr txBox="1">
            <a:spLocks noGrp="1"/>
          </p:cNvSpPr>
          <p:nvPr>
            <p:ph type="body" idx="19"/>
          </p:nvPr>
        </p:nvSpPr>
        <p:spPr>
          <a:xfrm>
            <a:off x="6242407" y="5653616"/>
            <a:ext cx="4673240" cy="27439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8" name="Google Shape;208;p31"/>
          <p:cNvSpPr txBox="1">
            <a:spLocks noGrp="1"/>
          </p:cNvSpPr>
          <p:nvPr>
            <p:ph type="body" idx="20"/>
          </p:nvPr>
        </p:nvSpPr>
        <p:spPr>
          <a:xfrm>
            <a:off x="6242408" y="4647793"/>
            <a:ext cx="4673240" cy="27445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9" name="Google Shape;209;p31"/>
          <p:cNvSpPr txBox="1">
            <a:spLocks noGrp="1"/>
          </p:cNvSpPr>
          <p:nvPr>
            <p:ph type="body" idx="21"/>
          </p:nvPr>
        </p:nvSpPr>
        <p:spPr>
          <a:xfrm>
            <a:off x="6242407" y="7701056"/>
            <a:ext cx="4673239" cy="28563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0" name="Google Shape;210;p3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11" name="Google Shape;211;p31"/>
          <p:cNvCxnSpPr/>
          <p:nvPr/>
        </p:nvCxnSpPr>
        <p:spPr>
          <a:xfrm>
            <a:off x="11837271" y="5567893"/>
            <a:ext cx="491934" cy="0"/>
          </a:xfrm>
          <a:prstGeom prst="straightConnector1">
            <a:avLst/>
          </a:prstGeom>
          <a:noFill/>
          <a:ln w="25400" cap="flat" cmpd="sng">
            <a:solidFill>
              <a:schemeClr val="dk1"/>
            </a:solidFill>
            <a:prstDash val="solid"/>
            <a:miter lim="800000"/>
            <a:headEnd type="none" w="sm" len="sm"/>
            <a:tailEnd type="stealth"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2"/>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15" name="Google Shape;215;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16" name="Google Shape;216;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2"/>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8" name="Google Shape;218;p32"/>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9" name="Google Shape;219;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0" name="Google Shape;220;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1" name="Google Shape;221;p32"/>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2" name="Google Shape;222;p32"/>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5" name="Google Shape;225;p32"/>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6" name="Google Shape;226;p32"/>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7" name="Google Shape;227;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8" name="Google Shape;228;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9" name="Google Shape;229;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0" name="Google Shape;230;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1" name="Google Shape;231;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2" name="Google Shape;232;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3" name="Google Shape;233;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34" name="Google Shape;234;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5" name="Google Shape;235;p32"/>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32"/>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8" name="Google Shape;238;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9" name="Google Shape;239;p32"/>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0" name="Google Shape;240;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41" name="Google Shape;241;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2" name="Google Shape;242;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3" name="Google Shape;243;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44" name="Google Shape;244;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45" name="Google Shape;245;p32"/>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6" name="Google Shape;246;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7" name="Google Shape;247;p32"/>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2"/>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0" name="Google Shape;250;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1" name="Google Shape;251;p32"/>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2" name="Google Shape;252;p3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3"/>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56" name="Google Shape;256;p33"/>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57" name="Google Shape;257;p33"/>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8" name="Google Shape;258;p33"/>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9" name="Google Shape;259;p33"/>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0" name="Google Shape;260;p33"/>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1" name="Google Shape;261;p33"/>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2" name="Google Shape;262;p33"/>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3" name="Google Shape;263;p33"/>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4" name="Google Shape;264;p33"/>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5" name="Google Shape;265;p33"/>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6" name="Google Shape;266;p33"/>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7" name="Google Shape;267;p33"/>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8" name="Google Shape;268;p33"/>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9" name="Google Shape;269;p33"/>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70" name="Google Shape;270;p33"/>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1" name="Google Shape;271;p33"/>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2" name="Google Shape;272;p33"/>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3" name="Google Shape;273;p33"/>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4" name="Google Shape;274;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75" name="Google Shape;275;p33"/>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6" name="Google Shape;276;p33"/>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3"/>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8" name="Google Shape;278;p33"/>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9" name="Google Shape;279;p33"/>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0" name="Google Shape;280;p33"/>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1" name="Google Shape;281;p33"/>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82" name="Google Shape;282;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3" name="Google Shape;283;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4" name="Google Shape;284;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85" name="Google Shape;285;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86" name="Google Shape;286;p33"/>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7" name="Google Shape;287;p33"/>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8" name="Google Shape;288;p33"/>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3"/>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3"/>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1" name="Google Shape;291;p33"/>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2" name="Google Shape;292;p33"/>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3" name="Google Shape;293;p3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34"/>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4"/>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8" name="Google Shape;298;p34"/>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9" name="Google Shape;299;p34"/>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0" name="Google Shape;300;p34"/>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1" name="Google Shape;301;p34"/>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02" name="Google Shape;302;p34"/>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3" name="Google Shape;303;p34"/>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4" name="Google Shape;304;p34"/>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5" name="Google Shape;305;p34"/>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6" name="Google Shape;306;p34"/>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7" name="Google Shape;307;p34"/>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34"/>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9" name="Google Shape;309;p34"/>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0" name="Google Shape;310;p34"/>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1" name="Google Shape;311;p34"/>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12" name="Google Shape;312;p34"/>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313" name="Google Shape;313;p3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_simple">
  <p:cSld name="7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5"/>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5"/>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8" name="Google Shape;318;p35"/>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9" name="Google Shape;319;p35"/>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5"/>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1" name="Google Shape;321;p35"/>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22" name="Google Shape;322;p35"/>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3" name="Google Shape;323;p35"/>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4" name="Google Shape;324;p35"/>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5" name="Google Shape;325;p35"/>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6" name="Google Shape;326;p35"/>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7" name="Google Shape;327;p35"/>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8" name="Google Shape;328;p35"/>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9" name="Google Shape;329;p35"/>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0" name="Google Shape;330;p35"/>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1" name="Google Shape;331;p35"/>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32" name="Google Shape;332;p35"/>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333" name="Google Shape;333;p3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4"/>
        <p:cNvGrpSpPr/>
        <p:nvPr/>
      </p:nvGrpSpPr>
      <p:grpSpPr>
        <a:xfrm>
          <a:off x="0" y="0"/>
          <a:ext cx="0" cy="0"/>
          <a:chOff x="0" y="0"/>
          <a:chExt cx="0" cy="0"/>
        </a:xfrm>
      </p:grpSpPr>
      <p:sp>
        <p:nvSpPr>
          <p:cNvPr id="335" name="Google Shape;335;p36"/>
          <p:cNvSpPr>
            <a:spLocks noGrp="1"/>
          </p:cNvSpPr>
          <p:nvPr>
            <p:ph type="pic" idx="2"/>
          </p:nvPr>
        </p:nvSpPr>
        <p:spPr>
          <a:xfrm>
            <a:off x="8439371" y="0"/>
            <a:ext cx="7332579" cy="9173629"/>
          </a:xfrm>
          <a:prstGeom prst="rect">
            <a:avLst/>
          </a:prstGeom>
          <a:noFill/>
          <a:ln>
            <a:noFill/>
          </a:ln>
        </p:spPr>
      </p:sp>
      <p:sp>
        <p:nvSpPr>
          <p:cNvPr id="336" name="Google Shape;336;p3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36"/>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36"/>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9" name="Google Shape;339;p36"/>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0" name="Google Shape;340;p3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1" name="Google Shape;21;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6257588" cy="91439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pic>
        <p:nvPicPr>
          <p:cNvPr id="342" name="Google Shape;342;p37"/>
          <p:cNvPicPr preferRelativeResize="0"/>
          <p:nvPr/>
        </p:nvPicPr>
        <p:blipFill rotWithShape="1">
          <a:blip r:embed="rId3">
            <a:alphaModFix/>
          </a:blip>
          <a:srcRect/>
          <a:stretch/>
        </p:blipFill>
        <p:spPr>
          <a:xfrm>
            <a:off x="794" y="16620"/>
            <a:ext cx="16256794" cy="9144447"/>
          </a:xfrm>
          <a:prstGeom prst="rect">
            <a:avLst/>
          </a:prstGeom>
          <a:noFill/>
          <a:ln>
            <a:noFill/>
          </a:ln>
        </p:spPr>
      </p:pic>
      <p:sp>
        <p:nvSpPr>
          <p:cNvPr id="343" name="Google Shape;343;p3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7"/>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5" name="Google Shape;345;p37"/>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6" name="Google Shape;346;p37"/>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38"/>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0" name="Google Shape;350;p38"/>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1" name="Google Shape;351;p38"/>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52" name="Google Shape;352;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3"/>
        <p:cNvGrpSpPr/>
        <p:nvPr/>
      </p:nvGrpSpPr>
      <p:grpSpPr>
        <a:xfrm>
          <a:off x="0" y="0"/>
          <a:ext cx="0" cy="0"/>
          <a:chOff x="0" y="0"/>
          <a:chExt cx="0" cy="0"/>
        </a:xfrm>
      </p:grpSpPr>
      <p:sp>
        <p:nvSpPr>
          <p:cNvPr id="354" name="Google Shape;354;p39"/>
          <p:cNvSpPr>
            <a:spLocks noGrp="1"/>
          </p:cNvSpPr>
          <p:nvPr>
            <p:ph type="pic" idx="2"/>
          </p:nvPr>
        </p:nvSpPr>
        <p:spPr>
          <a:xfrm>
            <a:off x="8935605" y="-8682"/>
            <a:ext cx="7332579" cy="9173629"/>
          </a:xfrm>
          <a:prstGeom prst="rect">
            <a:avLst/>
          </a:prstGeom>
          <a:noFill/>
          <a:ln>
            <a:noFill/>
          </a:ln>
        </p:spPr>
      </p:sp>
      <p:sp>
        <p:nvSpPr>
          <p:cNvPr id="355" name="Google Shape;355;p3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3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9"/>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8" name="Google Shape;358;p39"/>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9" name="Google Shape;359;p3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4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0"/>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4" name="Google Shape;364;p40"/>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5" name="Google Shape;365;p40"/>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6" name="Google Shape;366;p40"/>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7" name="Google Shape;367;p40"/>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8" name="Google Shape;368;p40"/>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9" name="Google Shape;369;p40"/>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0" name="Google Shape;370;p40"/>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1" name="Google Shape;371;p4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1"/>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6" name="Google Shape;376;p4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7" name="Google Shape;377;p41"/>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8" name="Google Shape;378;p41"/>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9" name="Google Shape;379;p41"/>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0" name="Google Shape;380;p41"/>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1" name="Google Shape;381;p41"/>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2" name="Google Shape;382;p41"/>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3" name="Google Shape;383;p4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4"/>
        <p:cNvGrpSpPr/>
        <p:nvPr/>
      </p:nvGrpSpPr>
      <p:grpSpPr>
        <a:xfrm>
          <a:off x="0" y="0"/>
          <a:ext cx="0" cy="0"/>
          <a:chOff x="0" y="0"/>
          <a:chExt cx="0" cy="0"/>
        </a:xfrm>
      </p:grpSpPr>
      <p:sp>
        <p:nvSpPr>
          <p:cNvPr id="385" name="Google Shape;385;p42"/>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86" name="Google Shape;386;p42"/>
          <p:cNvSpPr txBox="1">
            <a:spLocks noGrp="1"/>
          </p:cNvSpPr>
          <p:nvPr>
            <p:ph type="body" idx="2"/>
          </p:nvPr>
        </p:nvSpPr>
        <p:spPr>
          <a:xfrm>
            <a:off x="514940" y="2849526"/>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7" name="Google Shape;387;p42"/>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42"/>
          <p:cNvSpPr txBox="1">
            <a:spLocks noGrp="1"/>
          </p:cNvSpPr>
          <p:nvPr>
            <p:ph type="body" idx="3"/>
          </p:nvPr>
        </p:nvSpPr>
        <p:spPr>
          <a:xfrm>
            <a:off x="514940" y="4848447"/>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9" name="Google Shape;389;p42"/>
          <p:cNvSpPr txBox="1">
            <a:spLocks noGrp="1"/>
          </p:cNvSpPr>
          <p:nvPr>
            <p:ph type="body" idx="4"/>
          </p:nvPr>
        </p:nvSpPr>
        <p:spPr>
          <a:xfrm>
            <a:off x="514940" y="6845055"/>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0" name="Google Shape;390;p42"/>
          <p:cNvSpPr txBox="1">
            <a:spLocks noGrp="1"/>
          </p:cNvSpPr>
          <p:nvPr>
            <p:ph type="body" idx="5"/>
          </p:nvPr>
        </p:nvSpPr>
        <p:spPr>
          <a:xfrm>
            <a:off x="11423945" y="1382233"/>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1" name="Google Shape;391;p42"/>
          <p:cNvSpPr txBox="1">
            <a:spLocks noGrp="1"/>
          </p:cNvSpPr>
          <p:nvPr>
            <p:ph type="body" idx="6"/>
          </p:nvPr>
        </p:nvSpPr>
        <p:spPr>
          <a:xfrm>
            <a:off x="11423945" y="3381154"/>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2" name="Google Shape;392;p42"/>
          <p:cNvSpPr txBox="1">
            <a:spLocks noGrp="1"/>
          </p:cNvSpPr>
          <p:nvPr>
            <p:ph type="body" idx="7"/>
          </p:nvPr>
        </p:nvSpPr>
        <p:spPr>
          <a:xfrm>
            <a:off x="11423945" y="5377762"/>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3" name="Google Shape;393;p42"/>
          <p:cNvSpPr txBox="1">
            <a:spLocks noGrp="1"/>
          </p:cNvSpPr>
          <p:nvPr>
            <p:ph type="body" idx="8"/>
          </p:nvPr>
        </p:nvSpPr>
        <p:spPr>
          <a:xfrm>
            <a:off x="7001235" y="4717816"/>
            <a:ext cx="2270791" cy="1841718"/>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4" name="Google Shape;394;p42"/>
          <p:cNvSpPr>
            <a:spLocks noGrp="1"/>
          </p:cNvSpPr>
          <p:nvPr>
            <p:ph type="body" idx="9"/>
          </p:nvPr>
        </p:nvSpPr>
        <p:spPr>
          <a:xfrm>
            <a:off x="6189235" y="6875099"/>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5" name="Google Shape;395;p42"/>
          <p:cNvSpPr>
            <a:spLocks noGrp="1"/>
          </p:cNvSpPr>
          <p:nvPr>
            <p:ph type="body" idx="13"/>
          </p:nvPr>
        </p:nvSpPr>
        <p:spPr>
          <a:xfrm>
            <a:off x="8766622" y="683538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6" name="Google Shape;396;p42"/>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7" name="Google Shape;397;p42"/>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98" name="Google Shape;398;p42"/>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99" name="Google Shape;399;p42"/>
          <p:cNvSpPr>
            <a:spLocks noGrp="1"/>
          </p:cNvSpPr>
          <p:nvPr>
            <p:ph type="body" idx="16"/>
          </p:nvPr>
        </p:nvSpPr>
        <p:spPr>
          <a:xfrm>
            <a:off x="5431997"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0" name="Google Shape;400;p42"/>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1" name="Google Shape;401;p42"/>
          <p:cNvSpPr>
            <a:spLocks noGrp="1"/>
          </p:cNvSpPr>
          <p:nvPr>
            <p:ph type="body" idx="18"/>
          </p:nvPr>
        </p:nvSpPr>
        <p:spPr>
          <a:xfrm>
            <a:off x="9589663"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2" name="Google Shape;402;p42"/>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3" name="Google Shape;403;p42"/>
          <p:cNvSpPr>
            <a:spLocks noGrp="1"/>
          </p:cNvSpPr>
          <p:nvPr>
            <p:ph type="body" idx="20"/>
          </p:nvPr>
        </p:nvSpPr>
        <p:spPr>
          <a:xfrm>
            <a:off x="7503688" y="287460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4" name="Google Shape;404;p42"/>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405" name="Google Shape;405;p42"/>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406" name="Google Shape;406;p42"/>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407" name="Google Shape;407;p42"/>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8" name="Google Shape;408;p42"/>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9" name="Google Shape;409;p42"/>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410" name="Google Shape;410;p42"/>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411" name="Google Shape;411;p42"/>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412" name="Google Shape;412;p4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3"/>
        <p:cNvGrpSpPr/>
        <p:nvPr/>
      </p:nvGrpSpPr>
      <p:grpSpPr>
        <a:xfrm>
          <a:off x="0" y="0"/>
          <a:ext cx="0" cy="0"/>
          <a:chOff x="0" y="0"/>
          <a:chExt cx="0" cy="0"/>
        </a:xfrm>
      </p:grpSpPr>
      <p:sp>
        <p:nvSpPr>
          <p:cNvPr id="414" name="Google Shape;414;p4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4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44"/>
          <p:cNvSpPr txBox="1">
            <a:spLocks noGrp="1"/>
          </p:cNvSpPr>
          <p:nvPr>
            <p:ph type="body" idx="1"/>
          </p:nvPr>
        </p:nvSpPr>
        <p:spPr>
          <a:xfrm>
            <a:off x="6911592" y="1316567"/>
            <a:ext cx="8230404" cy="649816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4267"/>
              <a:buNone/>
              <a:defRPr sz="4267"/>
            </a:lvl1pPr>
            <a:lvl2pPr marL="914400" lvl="1" indent="-228600" algn="l">
              <a:lnSpc>
                <a:spcPct val="90000"/>
              </a:lnSpc>
              <a:spcBef>
                <a:spcPts val="1800"/>
              </a:spcBef>
              <a:spcAft>
                <a:spcPts val="0"/>
              </a:spcAft>
              <a:buClr>
                <a:schemeClr val="dk1"/>
              </a:buClr>
              <a:buSzPts val="3733"/>
              <a:buNone/>
              <a:defRPr sz="3733"/>
            </a:lvl2pPr>
            <a:lvl3pPr marL="1371600" lvl="2" indent="-228600" algn="l">
              <a:lnSpc>
                <a:spcPct val="90000"/>
              </a:lnSpc>
              <a:spcBef>
                <a:spcPts val="1800"/>
              </a:spcBef>
              <a:spcAft>
                <a:spcPts val="0"/>
              </a:spcAft>
              <a:buClr>
                <a:schemeClr val="dk1"/>
              </a:buClr>
              <a:buSzPts val="3200"/>
              <a:buNone/>
              <a:defRPr sz="3200"/>
            </a:lvl3pPr>
            <a:lvl4pPr marL="1828800" lvl="3" indent="-228600" algn="l">
              <a:lnSpc>
                <a:spcPct val="90000"/>
              </a:lnSpc>
              <a:spcBef>
                <a:spcPts val="1800"/>
              </a:spcBef>
              <a:spcAft>
                <a:spcPts val="0"/>
              </a:spcAft>
              <a:buClr>
                <a:schemeClr val="dk1"/>
              </a:buClr>
              <a:buSzPts val="2667"/>
              <a:buNone/>
              <a:defRPr sz="2667"/>
            </a:lvl4pPr>
            <a:lvl5pPr marL="2286000" lvl="4" indent="-228600" algn="l">
              <a:lnSpc>
                <a:spcPct val="90000"/>
              </a:lnSpc>
              <a:spcBef>
                <a:spcPts val="1800"/>
              </a:spcBef>
              <a:spcAft>
                <a:spcPts val="0"/>
              </a:spcAft>
              <a:buClr>
                <a:schemeClr val="dk1"/>
              </a:buClr>
              <a:buSzPts val="2667"/>
              <a:buNone/>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19" name="Google Shape;419;p44"/>
          <p:cNvSpPr txBox="1">
            <a:spLocks noGrp="1"/>
          </p:cNvSpPr>
          <p:nvPr>
            <p:ph type="body" idx="2"/>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20" name="Google Shape;420;p44"/>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1" name="Google Shape;421;p4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4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 name="Google Shape;425;p45"/>
          <p:cNvSpPr>
            <a:spLocks noGrp="1"/>
          </p:cNvSpPr>
          <p:nvPr>
            <p:ph type="pic" idx="2"/>
          </p:nvPr>
        </p:nvSpPr>
        <p:spPr>
          <a:xfrm>
            <a:off x="6911592" y="1316567"/>
            <a:ext cx="8230404" cy="6498167"/>
          </a:xfrm>
          <a:prstGeom prst="rect">
            <a:avLst/>
          </a:prstGeom>
          <a:noFill/>
          <a:ln>
            <a:noFill/>
          </a:ln>
        </p:spPr>
      </p:sp>
      <p:sp>
        <p:nvSpPr>
          <p:cNvPr id="426" name="Google Shape;426;p45"/>
          <p:cNvSpPr txBox="1">
            <a:spLocks noGrp="1"/>
          </p:cNvSpPr>
          <p:nvPr>
            <p:ph type="body" idx="1"/>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27" name="Google Shape;427;p45"/>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8" name="Google Shape;428;p4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p4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46"/>
          <p:cNvSpPr txBox="1">
            <a:spLocks noGrp="1"/>
          </p:cNvSpPr>
          <p:nvPr>
            <p:ph type="body" idx="1"/>
          </p:nvPr>
        </p:nvSpPr>
        <p:spPr>
          <a:xfrm rot="5400000">
            <a:off x="4796882" y="-2091004"/>
            <a:ext cx="5941930" cy="1471197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3" name="Google Shape;433;p46"/>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4" name="Google Shape;434;p46"/>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25" name="Google Shape;2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6"/>
        <p:cNvGrpSpPr/>
        <p:nvPr/>
      </p:nvGrpSpPr>
      <p:grpSpPr>
        <a:xfrm>
          <a:off x="0" y="0"/>
          <a:ext cx="0" cy="0"/>
          <a:chOff x="0" y="0"/>
          <a:chExt cx="0" cy="0"/>
        </a:xfrm>
      </p:grpSpPr>
      <p:sp>
        <p:nvSpPr>
          <p:cNvPr id="437" name="Google Shape;437;p47"/>
          <p:cNvSpPr txBox="1">
            <a:spLocks noGrp="1"/>
          </p:cNvSpPr>
          <p:nvPr>
            <p:ph type="title"/>
          </p:nvPr>
        </p:nvSpPr>
        <p:spPr>
          <a:xfrm rot="5400000">
            <a:off x="9512550" y="2608622"/>
            <a:ext cx="7749117" cy="3505542"/>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rot="5400000">
            <a:off x="2399854" y="-795311"/>
            <a:ext cx="7749117" cy="1031340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9" name="Google Shape;439;p47"/>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0" name="Google Shape;440;p4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8"/>
        <p:cNvGrpSpPr/>
        <p:nvPr/>
      </p:nvGrpSpPr>
      <p:grpSpPr>
        <a:xfrm>
          <a:off x="0" y="0"/>
          <a:ext cx="0" cy="0"/>
          <a:chOff x="0" y="0"/>
          <a:chExt cx="0" cy="0"/>
        </a:xfrm>
      </p:grpSpPr>
      <p:sp>
        <p:nvSpPr>
          <p:cNvPr id="449" name="Google Shape;449;p49"/>
          <p:cNvSpPr txBox="1">
            <a:spLocks noGrp="1"/>
          </p:cNvSpPr>
          <p:nvPr>
            <p:ph type="ctrTitle"/>
          </p:nvPr>
        </p:nvSpPr>
        <p:spPr>
          <a:xfrm>
            <a:off x="2032000" y="1497013"/>
            <a:ext cx="12193588" cy="31829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49"/>
          <p:cNvSpPr txBox="1">
            <a:spLocks noGrp="1"/>
          </p:cNvSpPr>
          <p:nvPr>
            <p:ph type="subTitle" idx="1"/>
          </p:nvPr>
        </p:nvSpPr>
        <p:spPr>
          <a:xfrm>
            <a:off x="2032000" y="4802188"/>
            <a:ext cx="12193588" cy="220821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1" name="Google Shape;451;p49"/>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49"/>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49"/>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50"/>
          <p:cNvSpPr txBox="1">
            <a:spLocks noGrp="1"/>
          </p:cNvSpPr>
          <p:nvPr>
            <p:ph type="body" idx="1"/>
          </p:nvPr>
        </p:nvSpPr>
        <p:spPr>
          <a:xfrm>
            <a:off x="1117600" y="2433638"/>
            <a:ext cx="14022388"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50"/>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50"/>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50"/>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0"/>
        <p:cNvGrpSpPr/>
        <p:nvPr/>
      </p:nvGrpSpPr>
      <p:grpSpPr>
        <a:xfrm>
          <a:off x="0" y="0"/>
          <a:ext cx="0" cy="0"/>
          <a:chOff x="0" y="0"/>
          <a:chExt cx="0" cy="0"/>
        </a:xfrm>
      </p:grpSpPr>
      <p:sp>
        <p:nvSpPr>
          <p:cNvPr id="461" name="Google Shape;461;p51"/>
          <p:cNvSpPr txBox="1">
            <a:spLocks noGrp="1"/>
          </p:cNvSpPr>
          <p:nvPr>
            <p:ph type="title"/>
          </p:nvPr>
        </p:nvSpPr>
        <p:spPr>
          <a:xfrm>
            <a:off x="1109663" y="2279650"/>
            <a:ext cx="14022387" cy="38036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51"/>
          <p:cNvSpPr txBox="1">
            <a:spLocks noGrp="1"/>
          </p:cNvSpPr>
          <p:nvPr>
            <p:ph type="body" idx="1"/>
          </p:nvPr>
        </p:nvSpPr>
        <p:spPr>
          <a:xfrm>
            <a:off x="1109663" y="6119813"/>
            <a:ext cx="14022387" cy="200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3" name="Google Shape;463;p51"/>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51"/>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1"/>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6"/>
        <p:cNvGrpSpPr/>
        <p:nvPr/>
      </p:nvGrpSpPr>
      <p:grpSpPr>
        <a:xfrm>
          <a:off x="0" y="0"/>
          <a:ext cx="0" cy="0"/>
          <a:chOff x="0" y="0"/>
          <a:chExt cx="0" cy="0"/>
        </a:xfrm>
      </p:grpSpPr>
      <p:sp>
        <p:nvSpPr>
          <p:cNvPr id="467" name="Google Shape;467;p52"/>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8" name="Google Shape;468;p52"/>
          <p:cNvSpPr txBox="1">
            <a:spLocks noGrp="1"/>
          </p:cNvSpPr>
          <p:nvPr>
            <p:ph type="body" idx="1"/>
          </p:nvPr>
        </p:nvSpPr>
        <p:spPr>
          <a:xfrm>
            <a:off x="1117600" y="2433638"/>
            <a:ext cx="6934200"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52"/>
          <p:cNvSpPr txBox="1">
            <a:spLocks noGrp="1"/>
          </p:cNvSpPr>
          <p:nvPr>
            <p:ph type="body" idx="2"/>
          </p:nvPr>
        </p:nvSpPr>
        <p:spPr>
          <a:xfrm>
            <a:off x="8204200" y="2433638"/>
            <a:ext cx="6935788"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52"/>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52"/>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2"/>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3"/>
        <p:cNvGrpSpPr/>
        <p:nvPr/>
      </p:nvGrpSpPr>
      <p:grpSpPr>
        <a:xfrm>
          <a:off x="0" y="0"/>
          <a:ext cx="0" cy="0"/>
          <a:chOff x="0" y="0"/>
          <a:chExt cx="0" cy="0"/>
        </a:xfrm>
      </p:grpSpPr>
      <p:sp>
        <p:nvSpPr>
          <p:cNvPr id="474" name="Google Shape;474;p53"/>
          <p:cNvSpPr txBox="1">
            <a:spLocks noGrp="1"/>
          </p:cNvSpPr>
          <p:nvPr>
            <p:ph type="title"/>
          </p:nvPr>
        </p:nvSpPr>
        <p:spPr>
          <a:xfrm>
            <a:off x="1119188" y="487363"/>
            <a:ext cx="14022387"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53"/>
          <p:cNvSpPr txBox="1">
            <a:spLocks noGrp="1"/>
          </p:cNvSpPr>
          <p:nvPr>
            <p:ph type="body" idx="1"/>
          </p:nvPr>
        </p:nvSpPr>
        <p:spPr>
          <a:xfrm>
            <a:off x="1119188" y="2241550"/>
            <a:ext cx="6878637" cy="10985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6" name="Google Shape;476;p53"/>
          <p:cNvSpPr txBox="1">
            <a:spLocks noGrp="1"/>
          </p:cNvSpPr>
          <p:nvPr>
            <p:ph type="body" idx="2"/>
          </p:nvPr>
        </p:nvSpPr>
        <p:spPr>
          <a:xfrm>
            <a:off x="1119188" y="3340100"/>
            <a:ext cx="6878637" cy="4913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53"/>
          <p:cNvSpPr txBox="1">
            <a:spLocks noGrp="1"/>
          </p:cNvSpPr>
          <p:nvPr>
            <p:ph type="body" idx="3"/>
          </p:nvPr>
        </p:nvSpPr>
        <p:spPr>
          <a:xfrm>
            <a:off x="8231188" y="2241550"/>
            <a:ext cx="6910387" cy="10985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8" name="Google Shape;478;p53"/>
          <p:cNvSpPr txBox="1">
            <a:spLocks noGrp="1"/>
          </p:cNvSpPr>
          <p:nvPr>
            <p:ph type="body" idx="4"/>
          </p:nvPr>
        </p:nvSpPr>
        <p:spPr>
          <a:xfrm>
            <a:off x="8231188" y="3340100"/>
            <a:ext cx="6910387" cy="4913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53"/>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0" name="Google Shape;480;p53"/>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53"/>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2"/>
        <p:cNvGrpSpPr/>
        <p:nvPr/>
      </p:nvGrpSpPr>
      <p:grpSpPr>
        <a:xfrm>
          <a:off x="0" y="0"/>
          <a:ext cx="0" cy="0"/>
          <a:chOff x="0" y="0"/>
          <a:chExt cx="0" cy="0"/>
        </a:xfrm>
      </p:grpSpPr>
      <p:sp>
        <p:nvSpPr>
          <p:cNvPr id="483" name="Google Shape;483;p54"/>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4" name="Google Shape;484;p54"/>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5" name="Google Shape;485;p54"/>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6" name="Google Shape;486;p54"/>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7"/>
        <p:cNvGrpSpPr/>
        <p:nvPr/>
      </p:nvGrpSpPr>
      <p:grpSpPr>
        <a:xfrm>
          <a:off x="0" y="0"/>
          <a:ext cx="0" cy="0"/>
          <a:chOff x="0" y="0"/>
          <a:chExt cx="0" cy="0"/>
        </a:xfrm>
      </p:grpSpPr>
      <p:sp>
        <p:nvSpPr>
          <p:cNvPr id="488" name="Google Shape;488;p55"/>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55"/>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55"/>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1"/>
        <p:cNvGrpSpPr/>
        <p:nvPr/>
      </p:nvGrpSpPr>
      <p:grpSpPr>
        <a:xfrm>
          <a:off x="0" y="0"/>
          <a:ext cx="0" cy="0"/>
          <a:chOff x="0" y="0"/>
          <a:chExt cx="0" cy="0"/>
        </a:xfrm>
      </p:grpSpPr>
      <p:sp>
        <p:nvSpPr>
          <p:cNvPr id="492" name="Google Shape;492;p56"/>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3" name="Google Shape;493;p56"/>
          <p:cNvSpPr txBox="1">
            <a:spLocks noGrp="1"/>
          </p:cNvSpPr>
          <p:nvPr>
            <p:ph type="body" idx="1"/>
          </p:nvPr>
        </p:nvSpPr>
        <p:spPr>
          <a:xfrm>
            <a:off x="6911975" y="1316038"/>
            <a:ext cx="8229600" cy="64992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4" name="Google Shape;494;p56"/>
          <p:cNvSpPr txBox="1">
            <a:spLocks noGrp="1"/>
          </p:cNvSpPr>
          <p:nvPr>
            <p:ph type="body" idx="2"/>
          </p:nvPr>
        </p:nvSpPr>
        <p:spPr>
          <a:xfrm>
            <a:off x="1119188" y="2743200"/>
            <a:ext cx="5243512" cy="508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5" name="Google Shape;495;p56"/>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6" name="Google Shape;496;p56"/>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7" name="Google Shape;497;p56"/>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57"/>
          <p:cNvSpPr>
            <a:spLocks noGrp="1"/>
          </p:cNvSpPr>
          <p:nvPr>
            <p:ph type="pic" idx="2"/>
          </p:nvPr>
        </p:nvSpPr>
        <p:spPr>
          <a:xfrm>
            <a:off x="6911975" y="1316038"/>
            <a:ext cx="8229600" cy="6499225"/>
          </a:xfrm>
          <a:prstGeom prst="rect">
            <a:avLst/>
          </a:prstGeom>
          <a:noFill/>
          <a:ln>
            <a:noFill/>
          </a:ln>
        </p:spPr>
      </p:sp>
      <p:sp>
        <p:nvSpPr>
          <p:cNvPr id="501" name="Google Shape;501;p57"/>
          <p:cNvSpPr txBox="1">
            <a:spLocks noGrp="1"/>
          </p:cNvSpPr>
          <p:nvPr>
            <p:ph type="body" idx="1"/>
          </p:nvPr>
        </p:nvSpPr>
        <p:spPr>
          <a:xfrm>
            <a:off x="1119188" y="2743200"/>
            <a:ext cx="5243512" cy="508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2" name="Google Shape;502;p57"/>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57"/>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57"/>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2AC559D5-C377-0D10-5000-74201FC8FE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5"/>
        <p:cNvGrpSpPr/>
        <p:nvPr/>
      </p:nvGrpSpPr>
      <p:grpSpPr>
        <a:xfrm>
          <a:off x="0" y="0"/>
          <a:ext cx="0" cy="0"/>
          <a:chOff x="0" y="0"/>
          <a:chExt cx="0" cy="0"/>
        </a:xfrm>
      </p:grpSpPr>
      <p:sp>
        <p:nvSpPr>
          <p:cNvPr id="506" name="Google Shape;506;p58"/>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58"/>
          <p:cNvSpPr txBox="1">
            <a:spLocks noGrp="1"/>
          </p:cNvSpPr>
          <p:nvPr>
            <p:ph type="body" idx="1"/>
          </p:nvPr>
        </p:nvSpPr>
        <p:spPr>
          <a:xfrm rot="5400000">
            <a:off x="5227638" y="-1676400"/>
            <a:ext cx="5802312" cy="140223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58"/>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8"/>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8"/>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1"/>
        <p:cNvGrpSpPr/>
        <p:nvPr/>
      </p:nvGrpSpPr>
      <p:grpSpPr>
        <a:xfrm>
          <a:off x="0" y="0"/>
          <a:ext cx="0" cy="0"/>
          <a:chOff x="0" y="0"/>
          <a:chExt cx="0" cy="0"/>
        </a:xfrm>
      </p:grpSpPr>
      <p:sp>
        <p:nvSpPr>
          <p:cNvPr id="512" name="Google Shape;512;p59"/>
          <p:cNvSpPr txBox="1">
            <a:spLocks noGrp="1"/>
          </p:cNvSpPr>
          <p:nvPr>
            <p:ph type="title"/>
          </p:nvPr>
        </p:nvSpPr>
        <p:spPr>
          <a:xfrm rot="5400000">
            <a:off x="9513095" y="2609056"/>
            <a:ext cx="7748587" cy="350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3" name="Google Shape;513;p59"/>
          <p:cNvSpPr txBox="1">
            <a:spLocks noGrp="1"/>
          </p:cNvSpPr>
          <p:nvPr>
            <p:ph type="body" idx="1"/>
          </p:nvPr>
        </p:nvSpPr>
        <p:spPr>
          <a:xfrm rot="5400000">
            <a:off x="2425701" y="-820738"/>
            <a:ext cx="7748587" cy="103647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59"/>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59"/>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59"/>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4" name="Google Shape;3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 name="Picture 4">
            <a:extLst>
              <a:ext uri="{FF2B5EF4-FFF2-40B4-BE49-F238E27FC236}">
                <a16:creationId xmlns:a16="http://schemas.microsoft.com/office/drawing/2014/main" id="{B4B59B4A-E2E2-D6CC-2566-0A91FACC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 name="Google Shape;43;p2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24"/>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images">
  <p:cSld name="5_imag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a:spLocks noGrp="1"/>
          </p:cNvSpPr>
          <p:nvPr>
            <p:ph type="pic" idx="2"/>
          </p:nvPr>
        </p:nvSpPr>
        <p:spPr>
          <a:xfrm>
            <a:off x="688476" y="4779264"/>
            <a:ext cx="3401508" cy="3322160"/>
          </a:xfrm>
          <a:prstGeom prst="rect">
            <a:avLst/>
          </a:prstGeom>
          <a:solidFill>
            <a:schemeClr val="lt1"/>
          </a:solidFill>
          <a:ln>
            <a:noFill/>
          </a:ln>
        </p:spPr>
      </p:sp>
      <p:sp>
        <p:nvSpPr>
          <p:cNvPr id="51" name="Google Shape;51;p2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2" name="Google Shape;52;p25"/>
          <p:cNvSpPr>
            <a:spLocks noGrp="1"/>
          </p:cNvSpPr>
          <p:nvPr>
            <p:ph type="pic" idx="3"/>
          </p:nvPr>
        </p:nvSpPr>
        <p:spPr>
          <a:xfrm>
            <a:off x="3736476" y="2584704"/>
            <a:ext cx="3401508" cy="3322160"/>
          </a:xfrm>
          <a:prstGeom prst="rect">
            <a:avLst/>
          </a:prstGeom>
          <a:solidFill>
            <a:schemeClr val="lt1"/>
          </a:solidFill>
          <a:ln>
            <a:noFill/>
          </a:ln>
        </p:spPr>
      </p:sp>
      <p:sp>
        <p:nvSpPr>
          <p:cNvPr id="53" name="Google Shape;53;p25"/>
          <p:cNvSpPr>
            <a:spLocks noGrp="1"/>
          </p:cNvSpPr>
          <p:nvPr>
            <p:ph type="pic" idx="4"/>
          </p:nvPr>
        </p:nvSpPr>
        <p:spPr>
          <a:xfrm>
            <a:off x="6833244" y="4791456"/>
            <a:ext cx="3401508" cy="3322160"/>
          </a:xfrm>
          <a:prstGeom prst="rect">
            <a:avLst/>
          </a:prstGeom>
          <a:solidFill>
            <a:schemeClr val="lt1"/>
          </a:solidFill>
          <a:ln>
            <a:noFill/>
          </a:ln>
        </p:spPr>
      </p:sp>
      <p:sp>
        <p:nvSpPr>
          <p:cNvPr id="54" name="Google Shape;54;p25"/>
          <p:cNvSpPr>
            <a:spLocks noGrp="1"/>
          </p:cNvSpPr>
          <p:nvPr>
            <p:ph type="pic" idx="5"/>
          </p:nvPr>
        </p:nvSpPr>
        <p:spPr>
          <a:xfrm>
            <a:off x="9381372" y="1938528"/>
            <a:ext cx="3401508" cy="3322160"/>
          </a:xfrm>
          <a:prstGeom prst="rect">
            <a:avLst/>
          </a:prstGeom>
          <a:solidFill>
            <a:schemeClr val="lt1"/>
          </a:solidFill>
          <a:ln>
            <a:noFill/>
          </a:ln>
        </p:spPr>
      </p:sp>
      <p:sp>
        <p:nvSpPr>
          <p:cNvPr id="55" name="Google Shape;55;p25"/>
          <p:cNvSpPr>
            <a:spLocks noGrp="1"/>
          </p:cNvSpPr>
          <p:nvPr>
            <p:ph type="pic" idx="6"/>
          </p:nvPr>
        </p:nvSpPr>
        <p:spPr>
          <a:xfrm>
            <a:off x="12319644" y="4389120"/>
            <a:ext cx="3401508" cy="332216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6"/>
        <p:cNvGrpSpPr/>
        <p:nvPr/>
      </p:nvGrpSpPr>
      <p:grpSpPr>
        <a:xfrm>
          <a:off x="0" y="0"/>
          <a:ext cx="0" cy="0"/>
          <a:chOff x="0" y="0"/>
          <a:chExt cx="0" cy="0"/>
        </a:xfrm>
      </p:grpSpPr>
      <p:pic>
        <p:nvPicPr>
          <p:cNvPr id="57" name="Google Shape;57;p26"/>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58" name="Google Shape;58;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26"/>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2" name="Google Shape;62;p26"/>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3" name="Google Shape;63;p26"/>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4" name="Google Shape;64;p26"/>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5" name="Google Shape;65;p26"/>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66" name="Google Shape;66;p26"/>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7" name="Google Shape;67;p26"/>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8" name="Google Shape;68;p26"/>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9" name="Google Shape;69;p26"/>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70" name="Google Shape;70;p26"/>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71" name="Google Shape;71;p26"/>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26"/>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3" name="Google Shape;73;p26"/>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4" name="Google Shape;74;p26"/>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5" name="Google Shape;75;p26"/>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6" name="Google Shape;76;p26"/>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2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Google Shape;443;p48"/>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4" name="Google Shape;444;p48"/>
          <p:cNvSpPr txBox="1">
            <a:spLocks noGrp="1"/>
          </p:cNvSpPr>
          <p:nvPr>
            <p:ph type="body" idx="1"/>
          </p:nvPr>
        </p:nvSpPr>
        <p:spPr>
          <a:xfrm>
            <a:off x="1117600" y="2433638"/>
            <a:ext cx="14022388" cy="580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48"/>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48"/>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48"/>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aeng.org.uk/microcontroller-interactiv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aeng.org.uk/fe-microcontroller" TargetMode="Externa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raeng.org.uk/microcontroller-interactiv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Title 1">
            <a:extLst>
              <a:ext uri="{FF2B5EF4-FFF2-40B4-BE49-F238E27FC236}">
                <a16:creationId xmlns:a16="http://schemas.microsoft.com/office/drawing/2014/main" id="{C54D6A2E-DA5E-4885-2A06-9B464CB053B4}"/>
              </a:ext>
            </a:extLst>
          </p:cNvPr>
          <p:cNvSpPr txBox="1">
            <a:spLocks/>
          </p:cNvSpPr>
          <p:nvPr/>
        </p:nvSpPr>
        <p:spPr>
          <a:xfrm>
            <a:off x="5024646" y="163341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 sz="5000" dirty="0"/>
              <a:t>Microcontroller systems</a:t>
            </a:r>
            <a:br>
              <a:rPr lang="en-NZ" dirty="0"/>
            </a:br>
            <a:r>
              <a:rPr lang="en-GB" sz="2500" b="0" dirty="0"/>
              <a:t>3. Understanding control processes</a:t>
            </a:r>
            <a:endParaRPr lang="en-NZ" sz="25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
          <p:cNvSpPr txBox="1"/>
          <p:nvPr/>
        </p:nvSpPr>
        <p:spPr>
          <a:xfrm>
            <a:off x="9017507" y="5758199"/>
            <a:ext cx="4468872" cy="3000789"/>
          </a:xfrm>
          <a:prstGeom prst="rect">
            <a:avLst/>
          </a:prstGeom>
          <a:no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Hysteresis</a:t>
            </a:r>
            <a:r>
              <a:rPr lang="en-GB" sz="1800" b="0" i="0" dirty="0">
                <a:solidFill>
                  <a:schemeClr val="dk1"/>
                </a:solidFill>
                <a:latin typeface="Arial"/>
                <a:ea typeface="Arial"/>
                <a:cs typeface="Arial"/>
                <a:sym typeface="Arial"/>
              </a:rPr>
              <a:t> in a control system describes a delay between the input to </a:t>
            </a:r>
            <a:r>
              <a:rPr lang="en-GB" sz="1800" dirty="0">
                <a:solidFill>
                  <a:schemeClr val="dk1"/>
                </a:solidFill>
              </a:rPr>
              <a:t>a</a:t>
            </a:r>
            <a:r>
              <a:rPr lang="en-GB" sz="1800" b="0" i="0" dirty="0">
                <a:solidFill>
                  <a:schemeClr val="dk1"/>
                </a:solidFill>
                <a:latin typeface="Arial"/>
                <a:ea typeface="Arial"/>
                <a:cs typeface="Arial"/>
                <a:sym typeface="Arial"/>
              </a:rPr>
              <a:t> system and the output that it triggers, which depends on whether the system is tending towards ‘on’ or ‘off’. The delay is created by </a:t>
            </a:r>
            <a:r>
              <a:rPr lang="en-GB" sz="1800" dirty="0">
                <a:solidFill>
                  <a:schemeClr val="dk1"/>
                </a:solidFill>
              </a:rPr>
              <a:t>defin</a:t>
            </a:r>
            <a:r>
              <a:rPr lang="en-GB" sz="1800" b="0" i="0" dirty="0">
                <a:solidFill>
                  <a:schemeClr val="dk1"/>
                </a:solidFill>
                <a:latin typeface="Arial"/>
                <a:ea typeface="Arial"/>
                <a:cs typeface="Arial"/>
                <a:sym typeface="Arial"/>
              </a:rPr>
              <a:t>ing an upper and lower value for triggering ‘on’ and ‘off’, to reduce ‘chatter’.</a:t>
            </a:r>
            <a:endParaRPr dirty="0"/>
          </a:p>
        </p:txBody>
      </p:sp>
      <p:sp>
        <p:nvSpPr>
          <p:cNvPr id="695" name="Google Shape;695;p10"/>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Investigating process control</a:t>
            </a:r>
            <a:endParaRPr sz="4400" b="1" i="0">
              <a:solidFill>
                <a:schemeClr val="dk1"/>
              </a:solidFill>
              <a:latin typeface="Arial"/>
              <a:ea typeface="Arial"/>
              <a:cs typeface="Arial"/>
              <a:sym typeface="Arial"/>
            </a:endParaRPr>
          </a:p>
        </p:txBody>
      </p:sp>
      <p:pic>
        <p:nvPicPr>
          <p:cNvPr id="697" name="Google Shape;697;p10">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34185" y="255885"/>
            <a:ext cx="931369" cy="908084"/>
          </a:xfrm>
          <a:prstGeom prst="rect">
            <a:avLst/>
          </a:prstGeom>
          <a:noFill/>
          <a:ln>
            <a:noFill/>
          </a:ln>
        </p:spPr>
      </p:pic>
      <p:sp>
        <p:nvSpPr>
          <p:cNvPr id="698" name="Google Shape;698;p10"/>
          <p:cNvSpPr txBox="1"/>
          <p:nvPr/>
        </p:nvSpPr>
        <p:spPr>
          <a:xfrm>
            <a:off x="999602" y="3146624"/>
            <a:ext cx="7635374" cy="4954640"/>
          </a:xfrm>
          <a:prstGeom prst="rect">
            <a:avLst/>
          </a:prstGeom>
          <a:no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marR="0" lvl="0" indent="-334327"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At what temperature does the controller turn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on the heating element?</a:t>
            </a:r>
            <a:endParaRPr lang="en-GB" dirty="0"/>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At what temperature does the controller turn the element off?</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How much hysteresis is built into the system?</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is the benefit of including hysteresis?</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is the relationship between the output of the temperature controller and the heating control element?</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Describe the difference between how the heating element is turned on and off when the set point is at minimum, with how it turns off when the set point is at maximum.</a:t>
            </a:r>
            <a:endParaRPr dirty="0"/>
          </a:p>
        </p:txBody>
      </p:sp>
      <p:sp>
        <p:nvSpPr>
          <p:cNvPr id="2" name="Slide Number Placeholder 5">
            <a:extLst>
              <a:ext uri="{FF2B5EF4-FFF2-40B4-BE49-F238E27FC236}">
                <a16:creationId xmlns:a16="http://schemas.microsoft.com/office/drawing/2014/main" id="{353C30F5-D59C-C04A-D916-574B281F532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3" name="Google Shape;549;p3">
            <a:extLst>
              <a:ext uri="{FF2B5EF4-FFF2-40B4-BE49-F238E27FC236}">
                <a16:creationId xmlns:a16="http://schemas.microsoft.com/office/drawing/2014/main" id="{92596262-1E2C-8CE7-47AA-E2001487D071}"/>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4" name="Picture 3">
            <a:extLst>
              <a:ext uri="{FF2B5EF4-FFF2-40B4-BE49-F238E27FC236}">
                <a16:creationId xmlns:a16="http://schemas.microsoft.com/office/drawing/2014/main" id="{70C41CBB-AE35-74C7-D543-EF2867FD0E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7139" y="2588572"/>
            <a:ext cx="1016000" cy="990600"/>
          </a:xfrm>
          <a:prstGeom prst="rect">
            <a:avLst/>
          </a:prstGeom>
        </p:spPr>
      </p:pic>
      <p:sp>
        <p:nvSpPr>
          <p:cNvPr id="5" name="Google Shape;698;p10">
            <a:extLst>
              <a:ext uri="{FF2B5EF4-FFF2-40B4-BE49-F238E27FC236}">
                <a16:creationId xmlns:a16="http://schemas.microsoft.com/office/drawing/2014/main" id="{159B2D2F-CBE9-AB81-C1F9-9B9DEC60A059}"/>
              </a:ext>
            </a:extLst>
          </p:cNvPr>
          <p:cNvSpPr txBox="1"/>
          <p:nvPr/>
        </p:nvSpPr>
        <p:spPr>
          <a:xfrm>
            <a:off x="9024031" y="1649186"/>
            <a:ext cx="5900283" cy="3749974"/>
          </a:xfrm>
          <a:prstGeom prst="rect">
            <a:avLst/>
          </a:prstGeom>
          <a:blipFill>
            <a:blip r:embed="rId6"/>
            <a:stretch>
              <a:fillRect/>
            </a:stretch>
          </a:blip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139700" lvl="0" algn="l" rtl="0">
              <a:spcBef>
                <a:spcPts val="0"/>
              </a:spcBef>
              <a:spcAft>
                <a:spcPts val="0"/>
              </a:spcAft>
              <a:buSzPts val="1400"/>
            </a:pPr>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1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Scenario: Wind turbine </a:t>
            </a:r>
            <a:br>
              <a:rPr lang="en-GB"/>
            </a:br>
            <a:r>
              <a:rPr lang="en-GB"/>
              <a:t>yaw control</a:t>
            </a:r>
            <a:endParaRPr/>
          </a:p>
        </p:txBody>
      </p:sp>
      <p:sp>
        <p:nvSpPr>
          <p:cNvPr id="711" name="Google Shape;711;p11"/>
          <p:cNvSpPr txBox="1"/>
          <p:nvPr/>
        </p:nvSpPr>
        <p:spPr>
          <a:xfrm>
            <a:off x="411858" y="3038824"/>
            <a:ext cx="9336576" cy="47367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Wind turbines need to turn to face the wind for maximum efficiency and safety.</a:t>
            </a:r>
            <a:endParaRPr dirty="0"/>
          </a:p>
          <a:p>
            <a:pPr marL="0" marR="0" lvl="0" indent="0" algn="l" rtl="0">
              <a:lnSpc>
                <a:spcPct val="15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The angle of direction of the turbine’s nacelle is called </a:t>
            </a:r>
            <a:r>
              <a:rPr lang="en-GB" sz="1800" b="1" i="0" dirty="0">
                <a:solidFill>
                  <a:schemeClr val="dk1"/>
                </a:solidFill>
                <a:latin typeface="Arial"/>
                <a:ea typeface="Arial"/>
                <a:cs typeface="Arial"/>
                <a:sym typeface="Arial"/>
              </a:rPr>
              <a:t>yaw</a:t>
            </a:r>
            <a:r>
              <a:rPr lang="en-GB" sz="1800" b="0" i="0" dirty="0">
                <a:solidFill>
                  <a:schemeClr val="dk1"/>
                </a:solidFill>
                <a:latin typeface="Arial"/>
                <a:ea typeface="Arial"/>
                <a:cs typeface="Arial"/>
                <a:sym typeface="Arial"/>
              </a:rPr>
              <a:t>.</a:t>
            </a:r>
            <a:endParaRPr dirty="0"/>
          </a:p>
          <a:p>
            <a:pPr marL="0" marR="0" lvl="0" indent="0" algn="l" rtl="0">
              <a:lnSpc>
                <a:spcPct val="15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An electronic wind vane senses the direction of the wind.</a:t>
            </a:r>
            <a:endParaRPr dirty="0"/>
          </a:p>
          <a:p>
            <a:pPr marL="0" marR="0" lvl="0" indent="0" algn="l" rtl="0">
              <a:lnSpc>
                <a:spcPct val="15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A yaw drive motor can turn the nacelle clockwise or anticlockwise to face the wind.</a:t>
            </a:r>
            <a:endParaRPr dirty="0"/>
          </a:p>
        </p:txBody>
      </p:sp>
      <p:sp>
        <p:nvSpPr>
          <p:cNvPr id="712" name="Google Shape;712;p11"/>
          <p:cNvSpPr txBox="1"/>
          <p:nvPr/>
        </p:nvSpPr>
        <p:spPr>
          <a:xfrm>
            <a:off x="565266" y="5735195"/>
            <a:ext cx="7968432" cy="2974852"/>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marR="0" lvl="0" indent="-323850" algn="l" rtl="0">
              <a:lnSpc>
                <a:spcPct val="115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Write a step by step description of how the system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will use information to make a decision and control its output.</a:t>
            </a:r>
            <a:endParaRPr sz="1800" dirty="0"/>
          </a:p>
          <a:p>
            <a:pPr marL="457200" marR="0" lvl="0" indent="-323850" algn="l" rtl="0">
              <a:lnSpc>
                <a:spcPct val="115000"/>
              </a:lnSpc>
              <a:spcBef>
                <a:spcPts val="60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Draw a process control diagram that shows how the elements of your system will work together.</a:t>
            </a:r>
            <a:endParaRPr sz="1800" dirty="0"/>
          </a:p>
          <a:p>
            <a:pPr marL="457200" marR="0" lvl="0" indent="-323850" algn="l" rtl="0">
              <a:lnSpc>
                <a:spcPct val="115000"/>
              </a:lnSpc>
              <a:spcBef>
                <a:spcPts val="60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In your diagram, identify which sensors will provide input and feedback information and what calculation will create an error signal for the controller to act upon.</a:t>
            </a:r>
            <a:endParaRPr sz="1200" b="0" i="0" dirty="0">
              <a:solidFill>
                <a:schemeClr val="dk1"/>
              </a:solidFill>
              <a:latin typeface="Arial"/>
              <a:ea typeface="Arial"/>
              <a:cs typeface="Arial"/>
              <a:sym typeface="Arial"/>
            </a:endParaRPr>
          </a:p>
        </p:txBody>
      </p:sp>
      <p:cxnSp>
        <p:nvCxnSpPr>
          <p:cNvPr id="713" name="Google Shape;713;p11"/>
          <p:cNvCxnSpPr/>
          <p:nvPr/>
        </p:nvCxnSpPr>
        <p:spPr>
          <a:xfrm>
            <a:off x="10127848" y="2604928"/>
            <a:ext cx="3022365" cy="0"/>
          </a:xfrm>
          <a:prstGeom prst="straightConnector1">
            <a:avLst/>
          </a:prstGeom>
          <a:noFill/>
          <a:ln w="15875" cap="flat" cmpd="sng">
            <a:solidFill>
              <a:schemeClr val="dk1"/>
            </a:solidFill>
            <a:prstDash val="lgDash"/>
            <a:miter lim="800000"/>
            <a:headEnd type="none" w="sm" len="sm"/>
            <a:tailEnd type="stealth" w="med" len="med"/>
          </a:ln>
        </p:spPr>
      </p:cxnSp>
      <p:sp>
        <p:nvSpPr>
          <p:cNvPr id="714" name="Google Shape;714;p11"/>
          <p:cNvSpPr txBox="1"/>
          <p:nvPr/>
        </p:nvSpPr>
        <p:spPr>
          <a:xfrm>
            <a:off x="8960518" y="2389484"/>
            <a:ext cx="157583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nacelle</a:t>
            </a:r>
            <a:endParaRPr sz="220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BA187D25-2EE5-41F3-3704-E7F422A37F5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3" name="Google Shape;549;p3">
            <a:extLst>
              <a:ext uri="{FF2B5EF4-FFF2-40B4-BE49-F238E27FC236}">
                <a16:creationId xmlns:a16="http://schemas.microsoft.com/office/drawing/2014/main" id="{E8B04C5B-08B2-D3F1-F015-BB5CBD74C70D}"/>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5" name="Picture 4">
            <a:extLst>
              <a:ext uri="{FF2B5EF4-FFF2-40B4-BE49-F238E27FC236}">
                <a16:creationId xmlns:a16="http://schemas.microsoft.com/office/drawing/2014/main" id="{24F17072-916F-8AB1-B8D5-3B4AF6A68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6702" y="5165731"/>
            <a:ext cx="1016000" cy="990600"/>
          </a:xfrm>
          <a:prstGeom prst="rect">
            <a:avLst/>
          </a:prstGeom>
        </p:spPr>
      </p:pic>
      <p:pic>
        <p:nvPicPr>
          <p:cNvPr id="6" name="Picture 5">
            <a:extLst>
              <a:ext uri="{FF2B5EF4-FFF2-40B4-BE49-F238E27FC236}">
                <a16:creationId xmlns:a16="http://schemas.microsoft.com/office/drawing/2014/main" id="{8F59BF67-32F1-06A9-701B-7C47F223C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384" y="223789"/>
            <a:ext cx="1016000" cy="977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
          <p:cNvSpPr txBox="1"/>
          <p:nvPr/>
        </p:nvSpPr>
        <p:spPr>
          <a:xfrm>
            <a:off x="413456" y="1446214"/>
            <a:ext cx="14249027"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Example description and process control diagram</a:t>
            </a:r>
            <a:endParaRPr sz="4400" b="1" i="0">
              <a:solidFill>
                <a:schemeClr val="dk1"/>
              </a:solidFill>
              <a:latin typeface="Arial"/>
              <a:ea typeface="Arial"/>
              <a:cs typeface="Arial"/>
              <a:sym typeface="Arial"/>
            </a:endParaRPr>
          </a:p>
        </p:txBody>
      </p:sp>
      <p:sp>
        <p:nvSpPr>
          <p:cNvPr id="726" name="Google Shape;726;p12"/>
          <p:cNvSpPr txBox="1"/>
          <p:nvPr/>
        </p:nvSpPr>
        <p:spPr>
          <a:xfrm>
            <a:off x="413456" y="2411946"/>
            <a:ext cx="13777376" cy="1699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Process definition:</a:t>
            </a:r>
            <a:endParaRPr dirty="0"/>
          </a:p>
          <a:p>
            <a:pPr marL="0" marR="0" lvl="0" indent="0" algn="l" rtl="0">
              <a:lnSpc>
                <a:spcPct val="100000"/>
              </a:lnSpc>
              <a:spcBef>
                <a:spcPts val="0"/>
              </a:spcBef>
              <a:spcAft>
                <a:spcPts val="0"/>
              </a:spcAft>
              <a:buClr>
                <a:schemeClr val="dk1"/>
              </a:buClr>
              <a:buSzPts val="1800"/>
              <a:buFont typeface="Arial"/>
              <a:buNone/>
            </a:pPr>
            <a:endParaRPr sz="18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Subtract the nacelle angle from the wind angle. If the difference is positive, rotate the nacelle clockwise until the angles are equal. If the difference is negative, rotate the nacelle anticlockwise until the angles are equal.</a:t>
            </a:r>
            <a:endParaRPr dirty="0"/>
          </a:p>
          <a:p>
            <a:pPr marL="0" marR="0" lvl="0" indent="0" algn="l" rtl="0">
              <a:lnSpc>
                <a:spcPct val="100000"/>
              </a:lnSpc>
              <a:spcBef>
                <a:spcPts val="0"/>
              </a:spcBef>
              <a:spcAft>
                <a:spcPts val="0"/>
              </a:spcAft>
              <a:buClr>
                <a:schemeClr val="dk1"/>
              </a:buClr>
              <a:buSzPts val="1800"/>
              <a:buFont typeface="Arial"/>
              <a:buNone/>
            </a:pPr>
            <a:endParaRPr sz="18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Process control diagram:</a:t>
            </a:r>
            <a:endParaRPr sz="18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dirty="0">
              <a:solidFill>
                <a:schemeClr val="dk1"/>
              </a:solidFill>
              <a:latin typeface="Arial"/>
              <a:ea typeface="Arial"/>
              <a:cs typeface="Arial"/>
              <a:sym typeface="Arial"/>
            </a:endParaRPr>
          </a:p>
        </p:txBody>
      </p:sp>
      <p:sp>
        <p:nvSpPr>
          <p:cNvPr id="727" name="Google Shape;727;p12"/>
          <p:cNvSpPr txBox="1"/>
          <p:nvPr/>
        </p:nvSpPr>
        <p:spPr>
          <a:xfrm>
            <a:off x="1316182" y="35471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2"/>
          <p:cNvSpPr txBox="1"/>
          <p:nvPr/>
        </p:nvSpPr>
        <p:spPr>
          <a:xfrm>
            <a:off x="15702721" y="832697"/>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a:solidFill>
                <a:schemeClr val="dk1"/>
              </a:solidFill>
              <a:latin typeface="Arial"/>
              <a:ea typeface="Arial"/>
              <a:cs typeface="Arial"/>
              <a:sym typeface="Arial"/>
            </a:endParaRPr>
          </a:p>
        </p:txBody>
      </p:sp>
      <p:sp>
        <p:nvSpPr>
          <p:cNvPr id="729" name="Google Shape;729;p12"/>
          <p:cNvSpPr txBox="1"/>
          <p:nvPr/>
        </p:nvSpPr>
        <p:spPr>
          <a:xfrm>
            <a:off x="1192058" y="5111741"/>
            <a:ext cx="2114927" cy="136186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r>
              <a:rPr lang="en-GB" sz="1900" b="1" i="0">
                <a:solidFill>
                  <a:schemeClr val="dk1"/>
                </a:solidFill>
                <a:latin typeface="Arial"/>
                <a:ea typeface="Arial"/>
                <a:cs typeface="Arial"/>
                <a:sym typeface="Arial"/>
              </a:rPr>
              <a:t>Wind vane </a:t>
            </a:r>
            <a:br>
              <a:rPr lang="en-GB" sz="1900" b="1" i="0">
                <a:solidFill>
                  <a:schemeClr val="dk1"/>
                </a:solidFill>
                <a:latin typeface="Arial"/>
                <a:ea typeface="Arial"/>
                <a:cs typeface="Arial"/>
                <a:sym typeface="Arial"/>
              </a:rPr>
            </a:br>
            <a:r>
              <a:rPr lang="en-GB" sz="1900" b="1" i="0">
                <a:solidFill>
                  <a:schemeClr val="dk1"/>
                </a:solidFill>
                <a:latin typeface="Arial"/>
                <a:ea typeface="Arial"/>
                <a:cs typeface="Arial"/>
                <a:sym typeface="Arial"/>
              </a:rPr>
              <a:t>rotary </a:t>
            </a:r>
            <a:br>
              <a:rPr lang="en-GB" sz="1900" b="1" i="0">
                <a:solidFill>
                  <a:schemeClr val="dk1"/>
                </a:solidFill>
                <a:latin typeface="Arial"/>
                <a:ea typeface="Arial"/>
                <a:cs typeface="Arial"/>
                <a:sym typeface="Arial"/>
              </a:rPr>
            </a:br>
            <a:r>
              <a:rPr lang="en-GB" sz="1900" b="1" i="0">
                <a:solidFill>
                  <a:schemeClr val="dk1"/>
                </a:solidFill>
                <a:latin typeface="Arial"/>
                <a:ea typeface="Arial"/>
                <a:cs typeface="Arial"/>
                <a:sym typeface="Arial"/>
              </a:rPr>
              <a:t>encoder</a:t>
            </a:r>
            <a:endParaRPr/>
          </a:p>
        </p:txBody>
      </p:sp>
      <p:sp>
        <p:nvSpPr>
          <p:cNvPr id="730" name="Google Shape;730;p12"/>
          <p:cNvSpPr txBox="1"/>
          <p:nvPr/>
        </p:nvSpPr>
        <p:spPr>
          <a:xfrm>
            <a:off x="10033537" y="5071875"/>
            <a:ext cx="2114920" cy="138359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900" b="1" i="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Yaw motor</a:t>
            </a:r>
            <a:endParaRPr/>
          </a:p>
        </p:txBody>
      </p:sp>
      <p:sp>
        <p:nvSpPr>
          <p:cNvPr id="731" name="Google Shape;731;p12"/>
          <p:cNvSpPr txBox="1"/>
          <p:nvPr/>
        </p:nvSpPr>
        <p:spPr>
          <a:xfrm>
            <a:off x="1108733" y="4479505"/>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a:solidFill>
                  <a:schemeClr val="dk1"/>
                </a:solidFill>
                <a:latin typeface="Arial"/>
                <a:ea typeface="Arial"/>
                <a:cs typeface="Arial"/>
                <a:sym typeface="Arial"/>
              </a:rPr>
              <a:t>Wind angle WA</a:t>
            </a:r>
            <a:endParaRPr/>
          </a:p>
        </p:txBody>
      </p:sp>
      <p:cxnSp>
        <p:nvCxnSpPr>
          <p:cNvPr id="732" name="Google Shape;732;p12"/>
          <p:cNvCxnSpPr/>
          <p:nvPr/>
        </p:nvCxnSpPr>
        <p:spPr>
          <a:xfrm>
            <a:off x="9036348" y="5783945"/>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3" name="Google Shape;733;p12"/>
          <p:cNvCxnSpPr/>
          <p:nvPr/>
        </p:nvCxnSpPr>
        <p:spPr>
          <a:xfrm>
            <a:off x="5722020" y="5738988"/>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4" name="Google Shape;734;p12"/>
          <p:cNvCxnSpPr/>
          <p:nvPr/>
        </p:nvCxnSpPr>
        <p:spPr>
          <a:xfrm>
            <a:off x="3461553" y="575780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5" name="Google Shape;735;p12"/>
          <p:cNvCxnSpPr/>
          <p:nvPr/>
        </p:nvCxnSpPr>
        <p:spPr>
          <a:xfrm>
            <a:off x="12417718" y="5752379"/>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6" name="Google Shape;736;p12"/>
          <p:cNvCxnSpPr/>
          <p:nvPr/>
        </p:nvCxnSpPr>
        <p:spPr>
          <a:xfrm rot="10800000">
            <a:off x="14379386" y="7030480"/>
            <a:ext cx="0" cy="837380"/>
          </a:xfrm>
          <a:prstGeom prst="straightConnector1">
            <a:avLst/>
          </a:prstGeom>
          <a:noFill/>
          <a:ln w="15875" cap="flat" cmpd="sng">
            <a:solidFill>
              <a:schemeClr val="dk1"/>
            </a:solidFill>
            <a:prstDash val="solid"/>
            <a:miter lim="800000"/>
            <a:headEnd type="none" w="sm" len="sm"/>
            <a:tailEnd type="none" w="sm" len="sm"/>
          </a:ln>
        </p:spPr>
      </p:cxnSp>
      <p:cxnSp>
        <p:nvCxnSpPr>
          <p:cNvPr id="737" name="Google Shape;737;p12"/>
          <p:cNvCxnSpPr/>
          <p:nvPr/>
        </p:nvCxnSpPr>
        <p:spPr>
          <a:xfrm rot="10800000" flipH="1">
            <a:off x="4812338" y="7030480"/>
            <a:ext cx="10811" cy="837380"/>
          </a:xfrm>
          <a:prstGeom prst="straightConnector1">
            <a:avLst/>
          </a:prstGeom>
          <a:noFill/>
          <a:ln w="15875" cap="flat" cmpd="sng">
            <a:solidFill>
              <a:schemeClr val="dk1"/>
            </a:solidFill>
            <a:prstDash val="solid"/>
            <a:miter lim="800000"/>
            <a:headEnd type="none" w="sm" len="sm"/>
            <a:tailEnd type="stealth" w="med" len="med"/>
          </a:ln>
        </p:spPr>
      </p:cxnSp>
      <p:sp>
        <p:nvSpPr>
          <p:cNvPr id="739" name="Google Shape;739;p12"/>
          <p:cNvSpPr txBox="1"/>
          <p:nvPr/>
        </p:nvSpPr>
        <p:spPr>
          <a:xfrm>
            <a:off x="6557603" y="5094287"/>
            <a:ext cx="2114929" cy="1379317"/>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marL="0" marR="0" lvl="0" indent="0" algn="ctr" rtl="0">
              <a:lnSpc>
                <a:spcPct val="10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900"/>
              <a:buFont typeface="Arial"/>
              <a:buNone/>
            </a:pPr>
            <a:r>
              <a:rPr lang="en-GB" sz="1900" b="1" i="0">
                <a:solidFill>
                  <a:schemeClr val="dk1"/>
                </a:solidFill>
                <a:latin typeface="Arial"/>
                <a:ea typeface="Arial"/>
                <a:cs typeface="Arial"/>
                <a:sym typeface="Arial"/>
              </a:rPr>
              <a:t>Controller</a:t>
            </a:r>
            <a:endParaRPr/>
          </a:p>
        </p:txBody>
      </p:sp>
      <p:sp>
        <p:nvSpPr>
          <p:cNvPr id="740" name="Google Shape;740;p12"/>
          <p:cNvSpPr txBox="1"/>
          <p:nvPr/>
        </p:nvSpPr>
        <p:spPr>
          <a:xfrm>
            <a:off x="13311123" y="5103013"/>
            <a:ext cx="2114924" cy="136186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360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Nacelle rotates</a:t>
            </a:r>
            <a:endParaRPr/>
          </a:p>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 </a:t>
            </a:r>
            <a:endParaRPr/>
          </a:p>
        </p:txBody>
      </p:sp>
      <p:cxnSp>
        <p:nvCxnSpPr>
          <p:cNvPr id="741" name="Google Shape;741;p12"/>
          <p:cNvCxnSpPr>
            <a:endCxn id="742" idx="3"/>
          </p:cNvCxnSpPr>
          <p:nvPr/>
        </p:nvCxnSpPr>
        <p:spPr>
          <a:xfrm flipH="1">
            <a:off x="10787456" y="7858560"/>
            <a:ext cx="3581100" cy="9300"/>
          </a:xfrm>
          <a:prstGeom prst="straightConnector1">
            <a:avLst/>
          </a:prstGeom>
          <a:noFill/>
          <a:ln w="15875" cap="flat" cmpd="sng">
            <a:solidFill>
              <a:schemeClr val="dk1"/>
            </a:solidFill>
            <a:prstDash val="solid"/>
            <a:miter lim="800000"/>
            <a:headEnd type="none" w="sm" len="sm"/>
            <a:tailEnd type="none" w="sm" len="sm"/>
          </a:ln>
        </p:spPr>
      </p:cxnSp>
      <p:cxnSp>
        <p:nvCxnSpPr>
          <p:cNvPr id="743" name="Google Shape;743;p12"/>
          <p:cNvCxnSpPr>
            <a:stCxn id="742" idx="1"/>
          </p:cNvCxnSpPr>
          <p:nvPr/>
        </p:nvCxnSpPr>
        <p:spPr>
          <a:xfrm rot="10800000">
            <a:off x="4812432" y="7867860"/>
            <a:ext cx="3860100" cy="0"/>
          </a:xfrm>
          <a:prstGeom prst="straightConnector1">
            <a:avLst/>
          </a:prstGeom>
          <a:noFill/>
          <a:ln w="15875" cap="flat" cmpd="sng">
            <a:solidFill>
              <a:schemeClr val="dk1"/>
            </a:solidFill>
            <a:prstDash val="solid"/>
            <a:miter lim="800000"/>
            <a:headEnd type="none" w="sm" len="sm"/>
            <a:tailEnd type="none" w="sm" len="sm"/>
          </a:ln>
        </p:spPr>
      </p:cxnSp>
      <p:sp>
        <p:nvSpPr>
          <p:cNvPr id="742" name="Google Shape;742;p12"/>
          <p:cNvSpPr txBox="1"/>
          <p:nvPr/>
        </p:nvSpPr>
        <p:spPr>
          <a:xfrm>
            <a:off x="8672532" y="7186928"/>
            <a:ext cx="2114924" cy="136186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Nacelle rotary</a:t>
            </a:r>
            <a:endParaRPr/>
          </a:p>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 encoder</a:t>
            </a:r>
            <a:endParaRPr/>
          </a:p>
        </p:txBody>
      </p:sp>
      <p:sp>
        <p:nvSpPr>
          <p:cNvPr id="744" name="Google Shape;744;p12"/>
          <p:cNvSpPr txBox="1"/>
          <p:nvPr/>
        </p:nvSpPr>
        <p:spPr>
          <a:xfrm>
            <a:off x="3752571" y="4456449"/>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Error E = WA - NA</a:t>
            </a:r>
            <a:endParaRPr/>
          </a:p>
        </p:txBody>
      </p:sp>
      <p:sp>
        <p:nvSpPr>
          <p:cNvPr id="745" name="Google Shape;745;p12"/>
          <p:cNvSpPr txBox="1"/>
          <p:nvPr/>
        </p:nvSpPr>
        <p:spPr>
          <a:xfrm>
            <a:off x="9110130" y="4203153"/>
            <a:ext cx="39617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Error E = Clockwise if E is +</a:t>
            </a:r>
            <a:endParaRPr/>
          </a:p>
          <a:p>
            <a:pPr marL="0" marR="0" lvl="0" indent="0" algn="ctr"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Anticlockwise if E is -</a:t>
            </a:r>
            <a:endParaRPr/>
          </a:p>
        </p:txBody>
      </p:sp>
      <p:sp>
        <p:nvSpPr>
          <p:cNvPr id="746" name="Google Shape;746;p12"/>
          <p:cNvSpPr txBox="1"/>
          <p:nvPr/>
        </p:nvSpPr>
        <p:spPr>
          <a:xfrm>
            <a:off x="5617858" y="7342728"/>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Nacelle angle NA</a:t>
            </a:r>
            <a:endParaRPr/>
          </a:p>
        </p:txBody>
      </p:sp>
      <p:sp>
        <p:nvSpPr>
          <p:cNvPr id="2" name="Slide Number Placeholder 5">
            <a:extLst>
              <a:ext uri="{FF2B5EF4-FFF2-40B4-BE49-F238E27FC236}">
                <a16:creationId xmlns:a16="http://schemas.microsoft.com/office/drawing/2014/main" id="{6298B65A-280A-97F3-DA1C-06B69839C7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3" name="Google Shape;549;p3">
            <a:extLst>
              <a:ext uri="{FF2B5EF4-FFF2-40B4-BE49-F238E27FC236}">
                <a16:creationId xmlns:a16="http://schemas.microsoft.com/office/drawing/2014/main" id="{20BE997B-0E9F-B522-852A-2890D899A98B}"/>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6" name="Picture 5">
            <a:extLst>
              <a:ext uri="{FF2B5EF4-FFF2-40B4-BE49-F238E27FC236}">
                <a16:creationId xmlns:a16="http://schemas.microsoft.com/office/drawing/2014/main" id="{8D2F4079-7600-549B-6C73-4929D32A84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8959" y="5170447"/>
            <a:ext cx="1193800" cy="1193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8" name="Picture 7">
            <a:extLst>
              <a:ext uri="{FF2B5EF4-FFF2-40B4-BE49-F238E27FC236}">
                <a16:creationId xmlns:a16="http://schemas.microsoft.com/office/drawing/2014/main" id="{E697A745-2DD3-ACC1-C3AF-9007009865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7371" y="3573398"/>
            <a:ext cx="7098772" cy="4654638"/>
          </a:xfrm>
          <a:prstGeom prst="rect">
            <a:avLst/>
          </a:prstGeom>
        </p:spPr>
      </p:pic>
      <p:sp>
        <p:nvSpPr>
          <p:cNvPr id="755" name="Google Shape;755;p1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Flowcharts: visual representations </a:t>
            </a:r>
            <a:br>
              <a:rPr lang="en-GB"/>
            </a:br>
            <a:r>
              <a:rPr lang="en-GB"/>
              <a:t>of data and decisions</a:t>
            </a:r>
            <a:endParaRPr/>
          </a:p>
        </p:txBody>
      </p:sp>
      <p:sp>
        <p:nvSpPr>
          <p:cNvPr id="756" name="Google Shape;756;p13"/>
          <p:cNvSpPr txBox="1">
            <a:spLocks noGrp="1"/>
          </p:cNvSpPr>
          <p:nvPr>
            <p:ph type="body" idx="1"/>
          </p:nvPr>
        </p:nvSpPr>
        <p:spPr>
          <a:xfrm>
            <a:off x="411858" y="2814754"/>
            <a:ext cx="14711979" cy="1007118"/>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GB" sz="1800" dirty="0"/>
              <a:t>Flowcharts use standard symbols to show how a system uses data to make decisions and perform </a:t>
            </a:r>
            <a:br>
              <a:rPr lang="en-GB" sz="1800" dirty="0"/>
            </a:br>
            <a:r>
              <a:rPr lang="en-GB" sz="1800" dirty="0"/>
              <a:t>actions, to analyse the problem, and plan how to code a programmed solution.</a:t>
            </a:r>
            <a:endParaRPr dirty="0"/>
          </a:p>
        </p:txBody>
      </p:sp>
      <p:sp>
        <p:nvSpPr>
          <p:cNvPr id="757" name="Google Shape;757;p13"/>
          <p:cNvSpPr txBox="1"/>
          <p:nvPr/>
        </p:nvSpPr>
        <p:spPr>
          <a:xfrm>
            <a:off x="11094452" y="2560848"/>
            <a:ext cx="4029385" cy="3868919"/>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69900" marR="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inputs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does your yaw control flowchart need?</a:t>
            </a:r>
            <a:endParaRPr dirty="0"/>
          </a:p>
          <a:p>
            <a:pPr marL="469900" marR="0" lvl="0" indent="-342900" algn="l" rtl="0">
              <a:lnSpc>
                <a:spcPct val="100000"/>
              </a:lnSpc>
              <a:spcBef>
                <a:spcPts val="180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decision do you need to take?</a:t>
            </a:r>
            <a:endParaRPr dirty="0"/>
          </a:p>
          <a:p>
            <a:pPr marL="469900" marR="0" lvl="0" indent="-342900" algn="l" rtl="0">
              <a:lnSpc>
                <a:spcPct val="100000"/>
              </a:lnSpc>
              <a:spcBef>
                <a:spcPts val="180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are the possible results of that decision and their corresponding outputs?</a:t>
            </a:r>
            <a:endParaRPr dirty="0"/>
          </a:p>
        </p:txBody>
      </p:sp>
      <p:sp>
        <p:nvSpPr>
          <p:cNvPr id="758" name="Google Shape;758;p13"/>
          <p:cNvSpPr txBox="1"/>
          <p:nvPr/>
        </p:nvSpPr>
        <p:spPr>
          <a:xfrm>
            <a:off x="6669583" y="3573398"/>
            <a:ext cx="807342"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Start</a:t>
            </a:r>
            <a:endParaRPr sz="1800" b="1" i="0">
              <a:solidFill>
                <a:schemeClr val="dk1"/>
              </a:solidFill>
              <a:latin typeface="Arial"/>
              <a:ea typeface="Arial"/>
              <a:cs typeface="Arial"/>
              <a:sym typeface="Arial"/>
            </a:endParaRPr>
          </a:p>
        </p:txBody>
      </p:sp>
      <p:sp>
        <p:nvSpPr>
          <p:cNvPr id="759" name="Google Shape;759;p13"/>
          <p:cNvSpPr txBox="1"/>
          <p:nvPr/>
        </p:nvSpPr>
        <p:spPr>
          <a:xfrm>
            <a:off x="5379393" y="4698563"/>
            <a:ext cx="3347462" cy="500979"/>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room temp R</a:t>
            </a:r>
            <a:endParaRPr sz="1800" b="1" i="0" dirty="0">
              <a:solidFill>
                <a:schemeClr val="dk1"/>
              </a:solidFill>
              <a:latin typeface="Arial"/>
              <a:ea typeface="Arial"/>
              <a:cs typeface="Arial"/>
              <a:sym typeface="Arial"/>
            </a:endParaRPr>
          </a:p>
        </p:txBody>
      </p:sp>
      <p:sp>
        <p:nvSpPr>
          <p:cNvPr id="760" name="Google Shape;760;p13"/>
          <p:cNvSpPr txBox="1"/>
          <p:nvPr/>
        </p:nvSpPr>
        <p:spPr>
          <a:xfrm>
            <a:off x="5851571" y="5877517"/>
            <a:ext cx="2331157" cy="547834"/>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target temp T</a:t>
            </a:r>
            <a:endParaRPr sz="1800" b="1" i="0" dirty="0">
              <a:solidFill>
                <a:schemeClr val="dk1"/>
              </a:solidFill>
              <a:latin typeface="Arial"/>
              <a:ea typeface="Arial"/>
              <a:cs typeface="Arial"/>
              <a:sym typeface="Arial"/>
            </a:endParaRPr>
          </a:p>
        </p:txBody>
      </p:sp>
      <p:sp>
        <p:nvSpPr>
          <p:cNvPr id="761" name="Google Shape;761;p13"/>
          <p:cNvSpPr txBox="1"/>
          <p:nvPr/>
        </p:nvSpPr>
        <p:spPr>
          <a:xfrm>
            <a:off x="3758745" y="7396232"/>
            <a:ext cx="132271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Heat ON</a:t>
            </a:r>
            <a:endParaRPr sz="1800" b="1" i="0" dirty="0">
              <a:solidFill>
                <a:schemeClr val="dk1"/>
              </a:solidFill>
              <a:latin typeface="Arial"/>
              <a:ea typeface="Arial"/>
              <a:cs typeface="Arial"/>
              <a:sym typeface="Arial"/>
            </a:endParaRPr>
          </a:p>
        </p:txBody>
      </p:sp>
      <p:sp>
        <p:nvSpPr>
          <p:cNvPr id="762" name="Google Shape;762;p13"/>
          <p:cNvSpPr txBox="1"/>
          <p:nvPr/>
        </p:nvSpPr>
        <p:spPr>
          <a:xfrm>
            <a:off x="9145491" y="7396232"/>
            <a:ext cx="1595447"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Heat OFF</a:t>
            </a:r>
            <a:endParaRPr sz="1800" b="1" i="0" dirty="0">
              <a:solidFill>
                <a:schemeClr val="dk1"/>
              </a:solidFill>
              <a:latin typeface="Arial"/>
              <a:ea typeface="Arial"/>
              <a:cs typeface="Arial"/>
              <a:sym typeface="Arial"/>
            </a:endParaRPr>
          </a:p>
        </p:txBody>
      </p:sp>
      <p:sp>
        <p:nvSpPr>
          <p:cNvPr id="763" name="Google Shape;763;p13"/>
          <p:cNvSpPr txBox="1"/>
          <p:nvPr/>
        </p:nvSpPr>
        <p:spPr>
          <a:xfrm>
            <a:off x="6258600" y="7396232"/>
            <a:ext cx="1595447" cy="339732"/>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R &lt;T?</a:t>
            </a:r>
            <a:br>
              <a:rPr lang="en-GB" sz="1800" b="1" i="0">
                <a:solidFill>
                  <a:schemeClr val="dk1"/>
                </a:solidFill>
                <a:latin typeface="Arial"/>
                <a:ea typeface="Arial"/>
                <a:cs typeface="Arial"/>
                <a:sym typeface="Arial"/>
              </a:rPr>
            </a:br>
            <a:endParaRPr sz="1800" b="1" i="0">
              <a:solidFill>
                <a:schemeClr val="dk1"/>
              </a:solidFill>
              <a:latin typeface="Arial"/>
              <a:ea typeface="Arial"/>
              <a:cs typeface="Arial"/>
              <a:sym typeface="Arial"/>
            </a:endParaRPr>
          </a:p>
        </p:txBody>
      </p:sp>
      <p:sp>
        <p:nvSpPr>
          <p:cNvPr id="764" name="Google Shape;764;p13"/>
          <p:cNvSpPr txBox="1"/>
          <p:nvPr/>
        </p:nvSpPr>
        <p:spPr>
          <a:xfrm>
            <a:off x="5241583" y="7947583"/>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Yes</a:t>
            </a:r>
            <a:endParaRPr sz="1800" b="0" i="0">
              <a:solidFill>
                <a:schemeClr val="dk1"/>
              </a:solidFill>
              <a:latin typeface="Arial"/>
              <a:ea typeface="Arial"/>
              <a:cs typeface="Arial"/>
              <a:sym typeface="Arial"/>
            </a:endParaRPr>
          </a:p>
        </p:txBody>
      </p:sp>
      <p:sp>
        <p:nvSpPr>
          <p:cNvPr id="765" name="Google Shape;765;p13"/>
          <p:cNvSpPr txBox="1"/>
          <p:nvPr/>
        </p:nvSpPr>
        <p:spPr>
          <a:xfrm>
            <a:off x="8268024" y="7964310"/>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No</a:t>
            </a:r>
            <a:endParaRPr sz="1800" b="0" i="0">
              <a:solidFill>
                <a:schemeClr val="dk1"/>
              </a:solidFill>
              <a:latin typeface="Arial"/>
              <a:ea typeface="Arial"/>
              <a:cs typeface="Arial"/>
              <a:sym typeface="Arial"/>
            </a:endParaRPr>
          </a:p>
        </p:txBody>
      </p:sp>
      <p:cxnSp>
        <p:nvCxnSpPr>
          <p:cNvPr id="766" name="Google Shape;766;p13"/>
          <p:cNvCxnSpPr/>
          <p:nvPr/>
        </p:nvCxnSpPr>
        <p:spPr>
          <a:xfrm>
            <a:off x="7021269" y="4087939"/>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767" name="Google Shape;767;p13"/>
          <p:cNvCxnSpPr/>
          <p:nvPr/>
        </p:nvCxnSpPr>
        <p:spPr>
          <a:xfrm>
            <a:off x="7021269" y="5267520"/>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768" name="Google Shape;768;p13"/>
          <p:cNvCxnSpPr/>
          <p:nvPr/>
        </p:nvCxnSpPr>
        <p:spPr>
          <a:xfrm>
            <a:off x="7007707" y="6469484"/>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769" name="Google Shape;769;p13"/>
          <p:cNvCxnSpPr/>
          <p:nvPr/>
        </p:nvCxnSpPr>
        <p:spPr>
          <a:xfrm rot="10800000">
            <a:off x="5280961" y="7820261"/>
            <a:ext cx="468030" cy="0"/>
          </a:xfrm>
          <a:prstGeom prst="straightConnector1">
            <a:avLst/>
          </a:prstGeom>
          <a:noFill/>
          <a:ln w="15875" cap="flat" cmpd="sng">
            <a:solidFill>
              <a:schemeClr val="dk1"/>
            </a:solidFill>
            <a:prstDash val="solid"/>
            <a:miter lim="800000"/>
            <a:headEnd type="none" w="sm" len="sm"/>
            <a:tailEnd type="stealth" w="med" len="med"/>
          </a:ln>
        </p:spPr>
      </p:cxnSp>
      <p:cxnSp>
        <p:nvCxnSpPr>
          <p:cNvPr id="770" name="Google Shape;770;p13"/>
          <p:cNvCxnSpPr/>
          <p:nvPr/>
        </p:nvCxnSpPr>
        <p:spPr>
          <a:xfrm>
            <a:off x="8290590" y="7820949"/>
            <a:ext cx="448366" cy="0"/>
          </a:xfrm>
          <a:prstGeom prst="straightConnector1">
            <a:avLst/>
          </a:prstGeom>
          <a:noFill/>
          <a:ln w="15875" cap="flat" cmpd="sng">
            <a:solidFill>
              <a:schemeClr val="dk1"/>
            </a:solidFill>
            <a:prstDash val="solid"/>
            <a:miter lim="800000"/>
            <a:headEnd type="none" w="sm" len="sm"/>
            <a:tailEnd type="stealth" w="med" len="med"/>
          </a:ln>
        </p:spPr>
      </p:cxnSp>
      <p:cxnSp>
        <p:nvCxnSpPr>
          <p:cNvPr id="771" name="Google Shape;771;p13"/>
          <p:cNvCxnSpPr/>
          <p:nvPr/>
        </p:nvCxnSpPr>
        <p:spPr>
          <a:xfrm rot="10800000">
            <a:off x="4252632" y="4295094"/>
            <a:ext cx="0" cy="2957778"/>
          </a:xfrm>
          <a:prstGeom prst="straightConnector1">
            <a:avLst/>
          </a:prstGeom>
          <a:noFill/>
          <a:ln w="15875" cap="flat" cmpd="sng">
            <a:solidFill>
              <a:schemeClr val="dk1"/>
            </a:solidFill>
            <a:prstDash val="solid"/>
            <a:miter lim="800000"/>
            <a:headEnd type="none" w="sm" len="sm"/>
            <a:tailEnd type="none" w="sm" len="sm"/>
          </a:ln>
        </p:spPr>
      </p:cxnSp>
      <p:cxnSp>
        <p:nvCxnSpPr>
          <p:cNvPr id="772" name="Google Shape;772;p13"/>
          <p:cNvCxnSpPr/>
          <p:nvPr/>
        </p:nvCxnSpPr>
        <p:spPr>
          <a:xfrm>
            <a:off x="4252632" y="4295094"/>
            <a:ext cx="2134638" cy="0"/>
          </a:xfrm>
          <a:prstGeom prst="straightConnector1">
            <a:avLst/>
          </a:prstGeom>
          <a:noFill/>
          <a:ln w="15875" cap="flat" cmpd="sng">
            <a:solidFill>
              <a:schemeClr val="dk1"/>
            </a:solidFill>
            <a:prstDash val="solid"/>
            <a:miter lim="800000"/>
            <a:headEnd type="none" w="sm" len="sm"/>
            <a:tailEnd type="stealth" w="med" len="med"/>
          </a:ln>
        </p:spPr>
      </p:cxnSp>
      <p:cxnSp>
        <p:nvCxnSpPr>
          <p:cNvPr id="773" name="Google Shape;773;p13"/>
          <p:cNvCxnSpPr/>
          <p:nvPr/>
        </p:nvCxnSpPr>
        <p:spPr>
          <a:xfrm rot="10800000">
            <a:off x="9802487" y="4330721"/>
            <a:ext cx="0" cy="2957778"/>
          </a:xfrm>
          <a:prstGeom prst="straightConnector1">
            <a:avLst/>
          </a:prstGeom>
          <a:noFill/>
          <a:ln w="15875" cap="flat" cmpd="sng">
            <a:solidFill>
              <a:schemeClr val="dk1"/>
            </a:solidFill>
            <a:prstDash val="solid"/>
            <a:miter lim="800000"/>
            <a:headEnd type="none" w="sm" len="sm"/>
            <a:tailEnd type="none" w="sm" len="sm"/>
          </a:ln>
        </p:spPr>
      </p:cxnSp>
      <p:cxnSp>
        <p:nvCxnSpPr>
          <p:cNvPr id="774" name="Google Shape;774;p13"/>
          <p:cNvCxnSpPr/>
          <p:nvPr/>
        </p:nvCxnSpPr>
        <p:spPr>
          <a:xfrm rot="10800000">
            <a:off x="7670462" y="4313676"/>
            <a:ext cx="2134638" cy="0"/>
          </a:xfrm>
          <a:prstGeom prst="straightConnector1">
            <a:avLst/>
          </a:prstGeom>
          <a:noFill/>
          <a:ln w="15875" cap="flat" cmpd="sng">
            <a:solidFill>
              <a:schemeClr val="dk1"/>
            </a:solidFill>
            <a:prstDash val="solid"/>
            <a:miter lim="800000"/>
            <a:headEnd type="none" w="sm" len="sm"/>
            <a:tailEnd type="stealth" w="med" len="med"/>
          </a:ln>
        </p:spPr>
      </p:cxnSp>
      <p:sp>
        <p:nvSpPr>
          <p:cNvPr id="775" name="Google Shape;775;p13"/>
          <p:cNvSpPr txBox="1"/>
          <p:nvPr/>
        </p:nvSpPr>
        <p:spPr>
          <a:xfrm>
            <a:off x="2105232" y="3720209"/>
            <a:ext cx="1440524" cy="444793"/>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a:solidFill>
                  <a:schemeClr val="dk1"/>
                </a:solidFill>
                <a:latin typeface="Arial"/>
                <a:ea typeface="Arial"/>
                <a:cs typeface="Arial"/>
                <a:sym typeface="Arial"/>
              </a:rPr>
              <a:t>Start/stop</a:t>
            </a:r>
            <a:endParaRPr/>
          </a:p>
        </p:txBody>
      </p:sp>
      <p:sp>
        <p:nvSpPr>
          <p:cNvPr id="776" name="Google Shape;776;p13"/>
          <p:cNvSpPr txBox="1"/>
          <p:nvPr/>
        </p:nvSpPr>
        <p:spPr>
          <a:xfrm>
            <a:off x="1929461" y="4823872"/>
            <a:ext cx="2032619" cy="38571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dirty="0">
                <a:solidFill>
                  <a:schemeClr val="dk1"/>
                </a:solidFill>
                <a:latin typeface="Arial"/>
                <a:ea typeface="Arial"/>
                <a:cs typeface="Arial"/>
                <a:sym typeface="Arial"/>
              </a:rPr>
              <a:t>Input/output</a:t>
            </a:r>
            <a:endParaRPr dirty="0"/>
          </a:p>
        </p:txBody>
      </p:sp>
      <p:sp>
        <p:nvSpPr>
          <p:cNvPr id="777" name="Google Shape;777;p13"/>
          <p:cNvSpPr txBox="1"/>
          <p:nvPr/>
        </p:nvSpPr>
        <p:spPr>
          <a:xfrm>
            <a:off x="1982717" y="6016289"/>
            <a:ext cx="1704879" cy="38571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a:solidFill>
                  <a:schemeClr val="dk1"/>
                </a:solidFill>
                <a:latin typeface="Arial"/>
                <a:ea typeface="Arial"/>
                <a:cs typeface="Arial"/>
                <a:sym typeface="Arial"/>
              </a:rPr>
              <a:t>Manual input</a:t>
            </a:r>
            <a:endParaRPr/>
          </a:p>
        </p:txBody>
      </p:sp>
      <p:sp>
        <p:nvSpPr>
          <p:cNvPr id="778" name="Google Shape;778;p13"/>
          <p:cNvSpPr txBox="1"/>
          <p:nvPr/>
        </p:nvSpPr>
        <p:spPr>
          <a:xfrm>
            <a:off x="5857553" y="8473532"/>
            <a:ext cx="2555927" cy="38571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dirty="0">
                <a:solidFill>
                  <a:schemeClr val="dk1"/>
                </a:solidFill>
                <a:latin typeface="Arial"/>
                <a:ea typeface="Arial"/>
                <a:cs typeface="Arial"/>
                <a:sym typeface="Arial"/>
              </a:rPr>
              <a:t>Decision/calculation</a:t>
            </a:r>
            <a:endParaRPr dirty="0"/>
          </a:p>
        </p:txBody>
      </p:sp>
      <p:cxnSp>
        <p:nvCxnSpPr>
          <p:cNvPr id="783" name="Google Shape;783;p13"/>
          <p:cNvCxnSpPr/>
          <p:nvPr/>
        </p:nvCxnSpPr>
        <p:spPr>
          <a:xfrm rot="10800000">
            <a:off x="3789936" y="3937658"/>
            <a:ext cx="2421485" cy="0"/>
          </a:xfrm>
          <a:prstGeom prst="straightConnector1">
            <a:avLst/>
          </a:prstGeom>
          <a:noFill/>
          <a:ln w="17125" cap="flat" cmpd="sng">
            <a:solidFill>
              <a:srgbClr val="24D6D1"/>
            </a:solidFill>
            <a:prstDash val="dash"/>
            <a:miter lim="800000"/>
            <a:headEnd type="none" w="sm" len="sm"/>
            <a:tailEnd type="none" w="sm" len="sm"/>
          </a:ln>
        </p:spPr>
      </p:cxnSp>
      <p:sp>
        <p:nvSpPr>
          <p:cNvPr id="784" name="Google Shape;784;p13"/>
          <p:cNvSpPr txBox="1"/>
          <p:nvPr/>
        </p:nvSpPr>
        <p:spPr>
          <a:xfrm>
            <a:off x="1757316" y="3655086"/>
            <a:ext cx="2032620" cy="567915"/>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a:solidFill>
                <a:schemeClr val="dk1"/>
              </a:solidFill>
              <a:latin typeface="Arial"/>
              <a:ea typeface="Arial"/>
              <a:cs typeface="Arial"/>
              <a:sym typeface="Arial"/>
            </a:endParaRPr>
          </a:p>
        </p:txBody>
      </p:sp>
      <p:sp>
        <p:nvSpPr>
          <p:cNvPr id="786" name="Google Shape;786;p13"/>
          <p:cNvSpPr txBox="1"/>
          <p:nvPr/>
        </p:nvSpPr>
        <p:spPr>
          <a:xfrm>
            <a:off x="1678265" y="4762697"/>
            <a:ext cx="2032620" cy="567915"/>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dirty="0">
              <a:solidFill>
                <a:schemeClr val="dk1"/>
              </a:solidFill>
              <a:latin typeface="Arial"/>
              <a:ea typeface="Arial"/>
              <a:cs typeface="Arial"/>
              <a:sym typeface="Arial"/>
            </a:endParaRPr>
          </a:p>
        </p:txBody>
      </p:sp>
      <p:sp>
        <p:nvSpPr>
          <p:cNvPr id="787" name="Google Shape;787;p13"/>
          <p:cNvSpPr txBox="1"/>
          <p:nvPr/>
        </p:nvSpPr>
        <p:spPr>
          <a:xfrm>
            <a:off x="1757316" y="5941086"/>
            <a:ext cx="2032620" cy="567915"/>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dirty="0">
              <a:solidFill>
                <a:schemeClr val="dk1"/>
              </a:solidFill>
              <a:latin typeface="Arial"/>
              <a:ea typeface="Arial"/>
              <a:cs typeface="Arial"/>
              <a:sym typeface="Arial"/>
            </a:endParaRPr>
          </a:p>
        </p:txBody>
      </p:sp>
      <p:cxnSp>
        <p:nvCxnSpPr>
          <p:cNvPr id="788" name="Google Shape;788;p13"/>
          <p:cNvCxnSpPr/>
          <p:nvPr/>
        </p:nvCxnSpPr>
        <p:spPr>
          <a:xfrm rot="10800000">
            <a:off x="3811708" y="6225043"/>
            <a:ext cx="1959055" cy="0"/>
          </a:xfrm>
          <a:prstGeom prst="straightConnector1">
            <a:avLst/>
          </a:prstGeom>
          <a:noFill/>
          <a:ln w="17125" cap="flat" cmpd="sng">
            <a:solidFill>
              <a:srgbClr val="24D6D1"/>
            </a:solidFill>
            <a:prstDash val="dash"/>
            <a:miter lim="800000"/>
            <a:headEnd type="none" w="sm" len="sm"/>
            <a:tailEnd type="none" w="sm" len="sm"/>
          </a:ln>
        </p:spPr>
      </p:cxnSp>
      <p:cxnSp>
        <p:nvCxnSpPr>
          <p:cNvPr id="789" name="Google Shape;789;p13"/>
          <p:cNvCxnSpPr/>
          <p:nvPr/>
        </p:nvCxnSpPr>
        <p:spPr>
          <a:xfrm flipH="1">
            <a:off x="3789936" y="5017232"/>
            <a:ext cx="1980827" cy="488"/>
          </a:xfrm>
          <a:prstGeom prst="straightConnector1">
            <a:avLst/>
          </a:prstGeom>
          <a:noFill/>
          <a:ln w="17125" cap="flat" cmpd="sng">
            <a:solidFill>
              <a:srgbClr val="24D6D1"/>
            </a:solidFill>
            <a:prstDash val="dash"/>
            <a:miter lim="800000"/>
            <a:headEnd type="none" w="sm" len="sm"/>
            <a:tailEnd type="none" w="sm" len="sm"/>
          </a:ln>
        </p:spPr>
      </p:cxnSp>
      <p:sp>
        <p:nvSpPr>
          <p:cNvPr id="2" name="Slide Number Placeholder 5">
            <a:extLst>
              <a:ext uri="{FF2B5EF4-FFF2-40B4-BE49-F238E27FC236}">
                <a16:creationId xmlns:a16="http://schemas.microsoft.com/office/drawing/2014/main" id="{0CC58F9F-432C-A551-132A-8213ECEC772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3" name="Google Shape;549;p3">
            <a:extLst>
              <a:ext uri="{FF2B5EF4-FFF2-40B4-BE49-F238E27FC236}">
                <a16:creationId xmlns:a16="http://schemas.microsoft.com/office/drawing/2014/main" id="{3D9D4984-DECE-6E29-2E4A-EC072A2BD10A}"/>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sp>
        <p:nvSpPr>
          <p:cNvPr id="6" name="Google Shape;787;p13">
            <a:extLst>
              <a:ext uri="{FF2B5EF4-FFF2-40B4-BE49-F238E27FC236}">
                <a16:creationId xmlns:a16="http://schemas.microsoft.com/office/drawing/2014/main" id="{B8DCEE00-1437-5BCC-CF11-1A68D6F7D528}"/>
              </a:ext>
            </a:extLst>
          </p:cNvPr>
          <p:cNvSpPr txBox="1"/>
          <p:nvPr/>
        </p:nvSpPr>
        <p:spPr>
          <a:xfrm>
            <a:off x="5744989" y="8443996"/>
            <a:ext cx="2691321" cy="486833"/>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dirty="0">
              <a:solidFill>
                <a:schemeClr val="dk1"/>
              </a:solidFill>
              <a:latin typeface="Arial"/>
              <a:ea typeface="Arial"/>
              <a:cs typeface="Arial"/>
              <a:sym typeface="Arial"/>
            </a:endParaRPr>
          </a:p>
        </p:txBody>
      </p:sp>
      <p:pic>
        <p:nvPicPr>
          <p:cNvPr id="10" name="Picture 9">
            <a:extLst>
              <a:ext uri="{FF2B5EF4-FFF2-40B4-BE49-F238E27FC236}">
                <a16:creationId xmlns:a16="http://schemas.microsoft.com/office/drawing/2014/main" id="{335A68FF-BAFC-99E5-E9E8-38A4A37337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03288" y="1944435"/>
            <a:ext cx="1016000" cy="990600"/>
          </a:xfrm>
          <a:prstGeom prst="rect">
            <a:avLst/>
          </a:prstGeom>
        </p:spPr>
      </p:pic>
      <p:pic>
        <p:nvPicPr>
          <p:cNvPr id="12" name="Picture 11">
            <a:extLst>
              <a:ext uri="{FF2B5EF4-FFF2-40B4-BE49-F238E27FC236}">
                <a16:creationId xmlns:a16="http://schemas.microsoft.com/office/drawing/2014/main" id="{C9532761-8494-20CB-D531-AF9950375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9600" y="238291"/>
            <a:ext cx="955218" cy="9193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6" name="Picture 5">
            <a:extLst>
              <a:ext uri="{FF2B5EF4-FFF2-40B4-BE49-F238E27FC236}">
                <a16:creationId xmlns:a16="http://schemas.microsoft.com/office/drawing/2014/main" id="{1D553EA2-4781-6FA3-F579-48196569FA87}"/>
              </a:ext>
            </a:extLst>
          </p:cNvPr>
          <p:cNvPicPr>
            <a:picLocks noChangeAspect="1"/>
          </p:cNvPicPr>
          <p:nvPr/>
        </p:nvPicPr>
        <p:blipFill>
          <a:blip r:embed="rId3"/>
          <a:stretch>
            <a:fillRect/>
          </a:stretch>
        </p:blipFill>
        <p:spPr>
          <a:xfrm>
            <a:off x="2912532" y="3543480"/>
            <a:ext cx="8348133" cy="5473839"/>
          </a:xfrm>
          <a:prstGeom prst="rect">
            <a:avLst/>
          </a:prstGeom>
        </p:spPr>
      </p:pic>
      <p:sp>
        <p:nvSpPr>
          <p:cNvPr id="796" name="Google Shape;796;p1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Example flowchart</a:t>
            </a:r>
            <a:endParaRPr dirty="0"/>
          </a:p>
        </p:txBody>
      </p:sp>
      <p:sp>
        <p:nvSpPr>
          <p:cNvPr id="797" name="Google Shape;797;p14"/>
          <p:cNvSpPr txBox="1">
            <a:spLocks noGrp="1"/>
          </p:cNvSpPr>
          <p:nvPr>
            <p:ph type="body" idx="1"/>
          </p:nvPr>
        </p:nvSpPr>
        <p:spPr>
          <a:xfrm>
            <a:off x="411858" y="2294021"/>
            <a:ext cx="10494302" cy="1414379"/>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GB" sz="1800" dirty="0"/>
              <a:t>Both the set point variable and feedback variable come from sensors - there is no manual input. </a:t>
            </a:r>
            <a:endParaRPr dirty="0"/>
          </a:p>
          <a:p>
            <a:pPr marL="0" lvl="0" indent="0" algn="l" rtl="0">
              <a:lnSpc>
                <a:spcPct val="100000"/>
              </a:lnSpc>
              <a:spcBef>
                <a:spcPts val="0"/>
              </a:spcBef>
              <a:spcAft>
                <a:spcPts val="0"/>
              </a:spcAft>
              <a:buClr>
                <a:schemeClr val="dk1"/>
              </a:buClr>
              <a:buSzPts val="1800"/>
              <a:buNone/>
            </a:pPr>
            <a:endParaRPr sz="1800" dirty="0"/>
          </a:p>
          <a:p>
            <a:pPr marL="0" lvl="0" indent="0" algn="l" rtl="0">
              <a:lnSpc>
                <a:spcPct val="100000"/>
              </a:lnSpc>
              <a:spcBef>
                <a:spcPts val="0"/>
              </a:spcBef>
              <a:spcAft>
                <a:spcPts val="0"/>
              </a:spcAft>
              <a:buClr>
                <a:schemeClr val="dk1"/>
              </a:buClr>
              <a:buSzPts val="1800"/>
              <a:buNone/>
            </a:pPr>
            <a:r>
              <a:rPr lang="en-GB" sz="1800" dirty="0"/>
              <a:t>The controller decides whether or not the wind angle is greater than the nacelle angle to produce </a:t>
            </a:r>
            <a:br>
              <a:rPr lang="en-GB" sz="1800" dirty="0"/>
            </a:br>
            <a:r>
              <a:rPr lang="en-GB" sz="1800" dirty="0"/>
              <a:t>a clockwise or anticlockwise output.</a:t>
            </a:r>
            <a:endParaRPr dirty="0"/>
          </a:p>
          <a:p>
            <a:pPr marL="0" lvl="0" indent="0" algn="l" rtl="0">
              <a:lnSpc>
                <a:spcPct val="100000"/>
              </a:lnSpc>
              <a:spcBef>
                <a:spcPts val="1800"/>
              </a:spcBef>
              <a:spcAft>
                <a:spcPts val="0"/>
              </a:spcAft>
              <a:buClr>
                <a:schemeClr val="dk1"/>
              </a:buClr>
              <a:buSzPts val="1800"/>
              <a:buNone/>
            </a:pPr>
            <a:endParaRPr sz="1800" dirty="0"/>
          </a:p>
        </p:txBody>
      </p:sp>
      <p:sp>
        <p:nvSpPr>
          <p:cNvPr id="798" name="Google Shape;798;p14"/>
          <p:cNvSpPr txBox="1"/>
          <p:nvPr/>
        </p:nvSpPr>
        <p:spPr>
          <a:xfrm>
            <a:off x="11556526" y="2377887"/>
            <a:ext cx="4022997" cy="3737163"/>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285750" marR="0" lvl="0" indent="-285750" algn="l" rtl="0">
              <a:spcAft>
                <a:spcPts val="0"/>
              </a:spcAft>
              <a:buClr>
                <a:schemeClr val="dk1"/>
              </a:buClr>
              <a:buSzPct val="70000"/>
              <a:buFont typeface="Arial" panose="020B0604020202020204" pitchFamily="34" charset="0"/>
              <a:buChar char="•"/>
            </a:pPr>
            <a:endParaRPr sz="1800" b="0" i="0" dirty="0">
              <a:solidFill>
                <a:schemeClr val="dk1"/>
              </a:solidFill>
              <a:latin typeface="Arial"/>
              <a:ea typeface="Arial"/>
              <a:cs typeface="Arial"/>
              <a:sym typeface="Arial"/>
            </a:endParaRPr>
          </a:p>
          <a:p>
            <a:pPr marL="360000" marR="0" lvl="0" indent="-317500" algn="l" rtl="0">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condition is missing from this simple solution?</a:t>
            </a:r>
          </a:p>
          <a:p>
            <a:pPr marL="360000" marR="0" lvl="0" indent="-317500" algn="l" rtl="0">
              <a:spcAft>
                <a:spcPts val="0"/>
              </a:spcAft>
              <a:buClr>
                <a:schemeClr val="dk1"/>
              </a:buClr>
              <a:buSzPct val="70000"/>
              <a:buFont typeface="Arial" panose="020B0604020202020204" pitchFamily="34" charset="0"/>
              <a:buChar char="•"/>
            </a:pPr>
            <a:endParaRPr lang="en-GB" sz="1800" dirty="0">
              <a:solidFill>
                <a:schemeClr val="dk1"/>
              </a:solidFill>
            </a:endParaRPr>
          </a:p>
          <a:p>
            <a:pPr marL="360000" marR="0" lvl="0" indent="-317500" algn="l" rtl="0">
              <a:spcAft>
                <a:spcPts val="0"/>
              </a:spcAft>
              <a:buClr>
                <a:schemeClr val="dk1"/>
              </a:buClr>
              <a:buSzPct val="70000"/>
              <a:buFont typeface="Arial" panose="020B0604020202020204" pitchFamily="34" charset="0"/>
              <a:buChar char="•"/>
            </a:pPr>
            <a:endParaRPr dirty="0"/>
          </a:p>
          <a:p>
            <a:pPr marL="360000" marR="0" lvl="0" indent="-317500" algn="l" rtl="0">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How could you reduce ‘chatter’ from this system?</a:t>
            </a:r>
            <a:endParaRPr lang="en-GB" dirty="0"/>
          </a:p>
          <a:p>
            <a:pPr marL="360000" marR="0" lvl="0" indent="-317500" algn="l" rtl="0">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360000" marR="0" lvl="0" indent="-317500" algn="l" rtl="0">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360000" marR="0" lvl="0" indent="-317500" algn="l" rtl="0">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would you need in order to do this?</a:t>
            </a:r>
            <a:endParaRPr dirty="0"/>
          </a:p>
        </p:txBody>
      </p:sp>
      <p:sp>
        <p:nvSpPr>
          <p:cNvPr id="799" name="Google Shape;799;p14"/>
          <p:cNvSpPr txBox="1"/>
          <p:nvPr/>
        </p:nvSpPr>
        <p:spPr>
          <a:xfrm>
            <a:off x="6726601" y="3598832"/>
            <a:ext cx="807342"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Start</a:t>
            </a:r>
            <a:endParaRPr sz="1800" b="1" i="0" dirty="0">
              <a:solidFill>
                <a:schemeClr val="dk1"/>
              </a:solidFill>
              <a:latin typeface="Arial"/>
              <a:ea typeface="Arial"/>
              <a:cs typeface="Arial"/>
              <a:sym typeface="Arial"/>
            </a:endParaRPr>
          </a:p>
        </p:txBody>
      </p:sp>
      <p:sp>
        <p:nvSpPr>
          <p:cNvPr id="800" name="Google Shape;800;p14"/>
          <p:cNvSpPr txBox="1"/>
          <p:nvPr/>
        </p:nvSpPr>
        <p:spPr>
          <a:xfrm>
            <a:off x="5955476" y="4793278"/>
            <a:ext cx="2331157" cy="42188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wind angle </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WA</a:t>
            </a:r>
            <a:endParaRPr sz="1800" b="1" i="0" dirty="0">
              <a:solidFill>
                <a:schemeClr val="dk1"/>
              </a:solidFill>
              <a:latin typeface="Arial"/>
              <a:ea typeface="Arial"/>
              <a:cs typeface="Arial"/>
              <a:sym typeface="Arial"/>
            </a:endParaRPr>
          </a:p>
        </p:txBody>
      </p:sp>
      <p:sp>
        <p:nvSpPr>
          <p:cNvPr id="801" name="Google Shape;801;p14"/>
          <p:cNvSpPr txBox="1"/>
          <p:nvPr/>
        </p:nvSpPr>
        <p:spPr>
          <a:xfrm>
            <a:off x="5932946" y="6111141"/>
            <a:ext cx="2331157" cy="547834"/>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nacelle angle NA</a:t>
            </a:r>
            <a:endParaRPr sz="1800" b="1" i="0" dirty="0">
              <a:solidFill>
                <a:schemeClr val="dk1"/>
              </a:solidFill>
              <a:latin typeface="Arial"/>
              <a:ea typeface="Arial"/>
              <a:cs typeface="Arial"/>
              <a:sym typeface="Arial"/>
            </a:endParaRPr>
          </a:p>
        </p:txBody>
      </p:sp>
      <p:sp>
        <p:nvSpPr>
          <p:cNvPr id="802" name="Google Shape;802;p14"/>
          <p:cNvSpPr txBox="1"/>
          <p:nvPr/>
        </p:nvSpPr>
        <p:spPr>
          <a:xfrm>
            <a:off x="3372093" y="8020257"/>
            <a:ext cx="132271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Motor CW</a:t>
            </a:r>
            <a:endParaRPr sz="1800" b="1" i="0" dirty="0">
              <a:solidFill>
                <a:schemeClr val="dk1"/>
              </a:solidFill>
              <a:latin typeface="Arial"/>
              <a:ea typeface="Arial"/>
              <a:cs typeface="Arial"/>
              <a:sym typeface="Arial"/>
            </a:endParaRPr>
          </a:p>
        </p:txBody>
      </p:sp>
      <p:sp>
        <p:nvSpPr>
          <p:cNvPr id="803" name="Google Shape;803;p14"/>
          <p:cNvSpPr txBox="1"/>
          <p:nvPr/>
        </p:nvSpPr>
        <p:spPr>
          <a:xfrm>
            <a:off x="9570898" y="8003854"/>
            <a:ext cx="1595447"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Motor ACW</a:t>
            </a:r>
            <a:endParaRPr sz="1800" b="1" i="0" dirty="0">
              <a:solidFill>
                <a:schemeClr val="dk1"/>
              </a:solidFill>
              <a:latin typeface="Arial"/>
              <a:ea typeface="Arial"/>
              <a:cs typeface="Arial"/>
              <a:sym typeface="Arial"/>
            </a:endParaRPr>
          </a:p>
        </p:txBody>
      </p:sp>
      <p:sp>
        <p:nvSpPr>
          <p:cNvPr id="804" name="Google Shape;804;p14"/>
          <p:cNvSpPr txBox="1"/>
          <p:nvPr/>
        </p:nvSpPr>
        <p:spPr>
          <a:xfrm>
            <a:off x="6335127" y="7916036"/>
            <a:ext cx="1595447" cy="657622"/>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WA &gt;</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NA?</a:t>
            </a:r>
            <a:endParaRPr sz="1800" b="1" i="0" dirty="0">
              <a:solidFill>
                <a:schemeClr val="dk1"/>
              </a:solidFill>
              <a:latin typeface="Arial"/>
              <a:ea typeface="Arial"/>
              <a:cs typeface="Arial"/>
              <a:sym typeface="Arial"/>
            </a:endParaRPr>
          </a:p>
        </p:txBody>
      </p:sp>
      <p:sp>
        <p:nvSpPr>
          <p:cNvPr id="805" name="Google Shape;805;p14"/>
          <p:cNvSpPr txBox="1"/>
          <p:nvPr/>
        </p:nvSpPr>
        <p:spPr>
          <a:xfrm>
            <a:off x="5283785" y="8003854"/>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Yes</a:t>
            </a:r>
            <a:endParaRPr sz="1800" b="0" i="0">
              <a:solidFill>
                <a:schemeClr val="dk1"/>
              </a:solidFill>
              <a:latin typeface="Arial"/>
              <a:ea typeface="Arial"/>
              <a:cs typeface="Arial"/>
              <a:sym typeface="Arial"/>
            </a:endParaRPr>
          </a:p>
        </p:txBody>
      </p:sp>
      <p:sp>
        <p:nvSpPr>
          <p:cNvPr id="806" name="Google Shape;806;p14"/>
          <p:cNvSpPr txBox="1"/>
          <p:nvPr/>
        </p:nvSpPr>
        <p:spPr>
          <a:xfrm>
            <a:off x="8310226" y="8020581"/>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No</a:t>
            </a:r>
            <a:endParaRPr sz="1800" b="0" i="0">
              <a:solidFill>
                <a:schemeClr val="dk1"/>
              </a:solidFill>
              <a:latin typeface="Arial"/>
              <a:ea typeface="Arial"/>
              <a:cs typeface="Arial"/>
              <a:sym typeface="Arial"/>
            </a:endParaRPr>
          </a:p>
        </p:txBody>
      </p:sp>
      <p:cxnSp>
        <p:nvCxnSpPr>
          <p:cNvPr id="807" name="Google Shape;807;p14"/>
          <p:cNvCxnSpPr/>
          <p:nvPr/>
        </p:nvCxnSpPr>
        <p:spPr>
          <a:xfrm>
            <a:off x="7063471" y="4202610"/>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808" name="Google Shape;808;p14"/>
          <p:cNvCxnSpPr/>
          <p:nvPr/>
        </p:nvCxnSpPr>
        <p:spPr>
          <a:xfrm>
            <a:off x="7108441" y="5607041"/>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809" name="Google Shape;809;p14"/>
          <p:cNvCxnSpPr/>
          <p:nvPr/>
        </p:nvCxnSpPr>
        <p:spPr>
          <a:xfrm>
            <a:off x="7094879" y="6922055"/>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810" name="Google Shape;810;p14"/>
          <p:cNvCxnSpPr/>
          <p:nvPr/>
        </p:nvCxnSpPr>
        <p:spPr>
          <a:xfrm rot="10800000">
            <a:off x="5323163" y="7876532"/>
            <a:ext cx="468030" cy="0"/>
          </a:xfrm>
          <a:prstGeom prst="straightConnector1">
            <a:avLst/>
          </a:prstGeom>
          <a:noFill/>
          <a:ln w="15875" cap="flat" cmpd="sng">
            <a:solidFill>
              <a:schemeClr val="dk1"/>
            </a:solidFill>
            <a:prstDash val="solid"/>
            <a:miter lim="800000"/>
            <a:headEnd type="none" w="sm" len="sm"/>
            <a:tailEnd type="stealth" w="med" len="med"/>
          </a:ln>
        </p:spPr>
      </p:cxnSp>
      <p:cxnSp>
        <p:nvCxnSpPr>
          <p:cNvPr id="811" name="Google Shape;811;p14"/>
          <p:cNvCxnSpPr/>
          <p:nvPr/>
        </p:nvCxnSpPr>
        <p:spPr>
          <a:xfrm>
            <a:off x="8332792" y="7877220"/>
            <a:ext cx="448366" cy="0"/>
          </a:xfrm>
          <a:prstGeom prst="straightConnector1">
            <a:avLst/>
          </a:prstGeom>
          <a:noFill/>
          <a:ln w="15875" cap="flat" cmpd="sng">
            <a:solidFill>
              <a:schemeClr val="dk1"/>
            </a:solidFill>
            <a:prstDash val="solid"/>
            <a:miter lim="800000"/>
            <a:headEnd type="none" w="sm" len="sm"/>
            <a:tailEnd type="stealth" w="med" len="med"/>
          </a:ln>
        </p:spPr>
      </p:cxnSp>
      <p:cxnSp>
        <p:nvCxnSpPr>
          <p:cNvPr id="812" name="Google Shape;812;p14"/>
          <p:cNvCxnSpPr>
            <a:cxnSpLocks/>
          </p:cNvCxnSpPr>
          <p:nvPr/>
        </p:nvCxnSpPr>
        <p:spPr>
          <a:xfrm flipV="1">
            <a:off x="3974276" y="4462997"/>
            <a:ext cx="0" cy="3413535"/>
          </a:xfrm>
          <a:prstGeom prst="straightConnector1">
            <a:avLst/>
          </a:prstGeom>
          <a:noFill/>
          <a:ln w="15875" cap="flat" cmpd="sng">
            <a:solidFill>
              <a:schemeClr val="dk1"/>
            </a:solidFill>
            <a:prstDash val="solid"/>
            <a:miter lim="800000"/>
            <a:headEnd type="none" w="sm" len="sm"/>
            <a:tailEnd type="none" w="sm" len="sm"/>
          </a:ln>
        </p:spPr>
      </p:cxnSp>
      <p:cxnSp>
        <p:nvCxnSpPr>
          <p:cNvPr id="813" name="Google Shape;813;p14"/>
          <p:cNvCxnSpPr>
            <a:cxnSpLocks/>
          </p:cNvCxnSpPr>
          <p:nvPr/>
        </p:nvCxnSpPr>
        <p:spPr>
          <a:xfrm>
            <a:off x="3974276" y="4462997"/>
            <a:ext cx="2456371" cy="0"/>
          </a:xfrm>
          <a:prstGeom prst="straightConnector1">
            <a:avLst/>
          </a:prstGeom>
          <a:noFill/>
          <a:ln w="15875" cap="flat" cmpd="sng">
            <a:solidFill>
              <a:schemeClr val="dk1"/>
            </a:solidFill>
            <a:prstDash val="solid"/>
            <a:miter lim="800000"/>
            <a:headEnd type="none" w="sm" len="sm"/>
            <a:tailEnd type="stealth" w="med" len="med"/>
          </a:ln>
        </p:spPr>
      </p:cxnSp>
      <p:cxnSp>
        <p:nvCxnSpPr>
          <p:cNvPr id="814" name="Google Shape;814;p14"/>
          <p:cNvCxnSpPr>
            <a:cxnSpLocks/>
          </p:cNvCxnSpPr>
          <p:nvPr/>
        </p:nvCxnSpPr>
        <p:spPr>
          <a:xfrm flipV="1">
            <a:off x="10325752" y="4470871"/>
            <a:ext cx="15525" cy="3445165"/>
          </a:xfrm>
          <a:prstGeom prst="straightConnector1">
            <a:avLst/>
          </a:prstGeom>
          <a:noFill/>
          <a:ln w="15875" cap="flat" cmpd="sng">
            <a:solidFill>
              <a:schemeClr val="dk1"/>
            </a:solidFill>
            <a:prstDash val="solid"/>
            <a:miter lim="800000"/>
            <a:headEnd type="none" w="sm" len="sm"/>
            <a:tailEnd type="none" w="sm" len="sm"/>
          </a:ln>
        </p:spPr>
      </p:cxnSp>
      <p:cxnSp>
        <p:nvCxnSpPr>
          <p:cNvPr id="815" name="Google Shape;815;p14"/>
          <p:cNvCxnSpPr>
            <a:cxnSpLocks/>
          </p:cNvCxnSpPr>
          <p:nvPr/>
        </p:nvCxnSpPr>
        <p:spPr>
          <a:xfrm flipH="1">
            <a:off x="7713839" y="4481579"/>
            <a:ext cx="2627438" cy="0"/>
          </a:xfrm>
          <a:prstGeom prst="straightConnector1">
            <a:avLst/>
          </a:prstGeom>
          <a:noFill/>
          <a:ln w="15875" cap="flat" cmpd="sng">
            <a:solidFill>
              <a:schemeClr val="dk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965823B7-BC81-1A21-8C63-2F3A79ECC9D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
        <p:nvSpPr>
          <p:cNvPr id="4" name="Google Shape;549;p3">
            <a:extLst>
              <a:ext uri="{FF2B5EF4-FFF2-40B4-BE49-F238E27FC236}">
                <a16:creationId xmlns:a16="http://schemas.microsoft.com/office/drawing/2014/main" id="{F0CD270D-E7F7-499A-DFCD-8A5531870192}"/>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5" name="Picture 4">
            <a:extLst>
              <a:ext uri="{FF2B5EF4-FFF2-40B4-BE49-F238E27FC236}">
                <a16:creationId xmlns:a16="http://schemas.microsoft.com/office/drawing/2014/main" id="{0A063B69-118C-702B-5EE7-4AD54790E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26028" y="1780664"/>
            <a:ext cx="1016000" cy="99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5"/>
          <p:cNvSpPr txBox="1"/>
          <p:nvPr/>
        </p:nvSpPr>
        <p:spPr>
          <a:xfrm>
            <a:off x="543810" y="3045074"/>
            <a:ext cx="7584984" cy="5869240"/>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25" name="Google Shape;825;p15"/>
          <p:cNvSpPr txBox="1"/>
          <p:nvPr/>
        </p:nvSpPr>
        <p:spPr>
          <a:xfrm>
            <a:off x="8321996" y="3045073"/>
            <a:ext cx="7247189" cy="4757015"/>
          </a:xfrm>
          <a:prstGeom prst="rect">
            <a:avLst/>
          </a:prstGeom>
          <a:solidFill>
            <a:srgbClr val="ECECED"/>
          </a:solid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26" name="Google Shape;826;p15"/>
          <p:cNvSpPr txBox="1">
            <a:spLocks noGrp="1"/>
          </p:cNvSpPr>
          <p:nvPr>
            <p:ph type="title"/>
          </p:nvPr>
        </p:nvSpPr>
        <p:spPr>
          <a:xfrm>
            <a:off x="411858" y="1445908"/>
            <a:ext cx="1584573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GB" sz="4000"/>
              <a:t>Pseudocode: verbal representations of data and decisions</a:t>
            </a:r>
            <a:endParaRPr sz="4000"/>
          </a:p>
        </p:txBody>
      </p:sp>
      <p:sp>
        <p:nvSpPr>
          <p:cNvPr id="827" name="Google Shape;827;p15"/>
          <p:cNvSpPr txBox="1">
            <a:spLocks noGrp="1"/>
          </p:cNvSpPr>
          <p:nvPr>
            <p:ph type="body" idx="1"/>
          </p:nvPr>
        </p:nvSpPr>
        <p:spPr>
          <a:xfrm>
            <a:off x="411858" y="2174041"/>
            <a:ext cx="14711979" cy="646331"/>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GB" sz="1800" dirty="0"/>
              <a:t>Pseudocode summarises the main elements of what a program must do but leaves out details such as how different variables are defined. </a:t>
            </a:r>
            <a:r>
              <a:rPr lang="en-GB" sz="1800" dirty="0">
                <a:solidFill>
                  <a:schemeClr val="dk1"/>
                </a:solidFill>
              </a:rPr>
              <a:t>It does not follow any specific language or syntax (structure).</a:t>
            </a:r>
            <a:endParaRPr sz="1800" dirty="0"/>
          </a:p>
          <a:p>
            <a:pPr marL="0" lvl="0" indent="0" algn="l" rtl="0">
              <a:lnSpc>
                <a:spcPct val="100000"/>
              </a:lnSpc>
              <a:spcBef>
                <a:spcPts val="1800"/>
              </a:spcBef>
              <a:spcAft>
                <a:spcPts val="0"/>
              </a:spcAft>
              <a:buClr>
                <a:schemeClr val="dk1"/>
              </a:buClr>
              <a:buSzPts val="1800"/>
              <a:buNone/>
            </a:pPr>
            <a:endParaRPr sz="1800" dirty="0"/>
          </a:p>
        </p:txBody>
      </p:sp>
      <p:sp>
        <p:nvSpPr>
          <p:cNvPr id="828" name="Google Shape;828;p15"/>
          <p:cNvSpPr txBox="1"/>
          <p:nvPr/>
        </p:nvSpPr>
        <p:spPr>
          <a:xfrm>
            <a:off x="688402" y="3181159"/>
            <a:ext cx="7440300" cy="5759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000"/>
              <a:buFont typeface="Arial"/>
              <a:buNone/>
            </a:pPr>
            <a:r>
              <a:rPr lang="en-GB" sz="2000" b="1" i="0" dirty="0">
                <a:solidFill>
                  <a:schemeClr val="dk1"/>
                </a:solidFill>
                <a:latin typeface="Arial"/>
                <a:ea typeface="Arial"/>
                <a:cs typeface="Arial"/>
                <a:sym typeface="Arial"/>
              </a:rPr>
              <a:t>Example pseudocode words</a:t>
            </a:r>
            <a:endParaRPr sz="2000" b="1"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1800"/>
              <a:buFont typeface="Arial"/>
              <a:buNone/>
            </a:pPr>
            <a:r>
              <a:rPr lang="en-GB" sz="1800" dirty="0">
                <a:solidFill>
                  <a:schemeClr val="dk1"/>
                </a:solidFill>
              </a:rPr>
              <a:t>START or DO begin a sequence of commands</a:t>
            </a:r>
            <a:endParaRPr sz="1800" dirty="0">
              <a:solidFill>
                <a:schemeClr val="dk1"/>
              </a:solidFill>
            </a:endParaRPr>
          </a:p>
          <a:p>
            <a:pPr marL="0" marR="0" lvl="0" indent="0" algn="l" rtl="0">
              <a:lnSpc>
                <a:spcPct val="90000"/>
              </a:lnSpc>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GET obtain a value from an input device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SET give a variable a value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 send a value to an output device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WHILE repeat something after testing if a condition is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UNTIL repeat something before testing if a condition is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PAUSE wait a number of seconds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REPEAT repeat a loop</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 an expression (combination of values and operators) in brackets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  multiply, divide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&lt; , &gt; less than, greater than</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&lt;=, &gt;= less than or equal to, greater than or equal to</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equal to (compares a variable with a value)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 exactly equal to (compares two variables)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&lt;&gt; not equal to</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MOD modulus (absolute value) </a:t>
            </a:r>
            <a:r>
              <a:rPr lang="en-GB" sz="1800" dirty="0" err="1">
                <a:solidFill>
                  <a:schemeClr val="dk1"/>
                </a:solidFill>
                <a:latin typeface="Arial"/>
                <a:ea typeface="Arial"/>
                <a:cs typeface="Arial"/>
                <a:sym typeface="Arial"/>
              </a:rPr>
              <a:t>eg</a:t>
            </a:r>
            <a:r>
              <a:rPr lang="en-GB" sz="1800" dirty="0">
                <a:solidFill>
                  <a:schemeClr val="dk1"/>
                </a:solidFill>
                <a:latin typeface="Arial"/>
                <a:ea typeface="Arial"/>
                <a:cs typeface="Arial"/>
                <a:sym typeface="Arial"/>
              </a:rPr>
              <a:t> MOD -5 = 5</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IF compares two values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THEN specifies the action if the result is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ELSE specifies the action if the result is not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ELSE_IF specifies another IF condition to test</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END_IF ends the comparison</a:t>
            </a:r>
            <a:endParaRPr dirty="0"/>
          </a:p>
        </p:txBody>
      </p:sp>
      <p:sp>
        <p:nvSpPr>
          <p:cNvPr id="829" name="Google Shape;829;p15"/>
          <p:cNvSpPr txBox="1"/>
          <p:nvPr/>
        </p:nvSpPr>
        <p:spPr>
          <a:xfrm>
            <a:off x="8471153" y="3181159"/>
            <a:ext cx="6966071" cy="447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Example</a:t>
            </a:r>
            <a:endParaRPr sz="1800" b="1" dirty="0">
              <a:solidFill>
                <a:schemeClr val="dk1"/>
              </a:solidFill>
              <a:latin typeface="Arial"/>
              <a:ea typeface="Arial"/>
              <a:cs typeface="Arial"/>
              <a:sym typeface="Arial"/>
            </a:endParaRPr>
          </a:p>
          <a:p>
            <a:pPr marL="285750" marR="0" lvl="0" indent="-285750" algn="l" rtl="0">
              <a:spcBef>
                <a:spcPts val="600"/>
              </a:spcBef>
              <a:spcAft>
                <a:spcPts val="0"/>
              </a:spcAft>
              <a:buClr>
                <a:schemeClr val="dk1"/>
              </a:buClr>
              <a:buSzPct val="70000"/>
              <a:buFont typeface="Arial"/>
              <a:buChar char="•"/>
            </a:pPr>
            <a:r>
              <a:rPr lang="en-GB" sz="1800" b="1" dirty="0">
                <a:solidFill>
                  <a:schemeClr val="dk1"/>
                </a:solidFill>
                <a:latin typeface="Arial"/>
                <a:ea typeface="Arial"/>
                <a:cs typeface="Arial"/>
                <a:sym typeface="Arial"/>
              </a:rPr>
              <a:t>Turn on a warning light if the temperature of </a:t>
            </a:r>
            <a:br>
              <a:rPr lang="en-GB" sz="1800" b="1"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a cooling fluid rises above 90</a:t>
            </a:r>
            <a:r>
              <a:rPr lang="en-GB" sz="1800" b="1" baseline="30000" dirty="0">
                <a:solidFill>
                  <a:schemeClr val="dk1"/>
                </a:solidFill>
                <a:latin typeface="Arial"/>
                <a:ea typeface="Arial"/>
                <a:cs typeface="Arial"/>
                <a:sym typeface="Arial"/>
              </a:rPr>
              <a:t>o</a:t>
            </a:r>
            <a:r>
              <a:rPr lang="en-GB" sz="1800" b="1" dirty="0">
                <a:solidFill>
                  <a:schemeClr val="dk1"/>
                </a:solidFill>
                <a:latin typeface="Arial"/>
                <a:ea typeface="Arial"/>
                <a:cs typeface="Arial"/>
                <a:sym typeface="Arial"/>
              </a:rPr>
              <a:t>C</a:t>
            </a:r>
            <a:endParaRPr dirty="0"/>
          </a:p>
          <a:p>
            <a:pPr marL="285750" marR="0" lvl="0" indent="-285750" algn="l" rtl="0">
              <a:spcBef>
                <a:spcPts val="1200"/>
              </a:spcBef>
              <a:spcAft>
                <a:spcPts val="0"/>
              </a:spcAft>
              <a:buClr>
                <a:schemeClr val="dk1"/>
              </a:buClr>
              <a:buSzPct val="70000"/>
              <a:buFont typeface="Arial"/>
              <a:buChar char="•"/>
            </a:pPr>
            <a:r>
              <a:rPr lang="en-GB" sz="1800" b="1" dirty="0" err="1">
                <a:solidFill>
                  <a:schemeClr val="dk1"/>
                </a:solidFill>
                <a:latin typeface="Arial"/>
                <a:ea typeface="Arial"/>
                <a:cs typeface="Arial"/>
                <a:sym typeface="Arial"/>
              </a:rPr>
              <a:t>fluid_temp</a:t>
            </a:r>
            <a:r>
              <a:rPr lang="en-GB" sz="1800" dirty="0">
                <a:solidFill>
                  <a:schemeClr val="dk1"/>
                </a:solidFill>
                <a:latin typeface="Arial"/>
                <a:ea typeface="Arial"/>
                <a:cs typeface="Arial"/>
                <a:sym typeface="Arial"/>
              </a:rPr>
              <a:t> is the value of the input, the temperature of the fluid</a:t>
            </a:r>
            <a:endParaRPr dirty="0"/>
          </a:p>
          <a:p>
            <a:pPr marL="285750" marR="0" lvl="0" indent="-285750" algn="l" rtl="0">
              <a:spcBef>
                <a:spcPts val="1200"/>
              </a:spcBef>
              <a:spcAft>
                <a:spcPts val="0"/>
              </a:spcAft>
              <a:buClr>
                <a:schemeClr val="dk1"/>
              </a:buClr>
              <a:buSzPct val="70000"/>
              <a:buFont typeface="Arial"/>
              <a:buChar char="•"/>
            </a:pPr>
            <a:r>
              <a:rPr lang="en-GB" sz="1800" b="1" dirty="0">
                <a:solidFill>
                  <a:schemeClr val="dk1"/>
                </a:solidFill>
              </a:rPr>
              <a:t>w</a:t>
            </a:r>
            <a:r>
              <a:rPr lang="en-GB" sz="1800" b="1" dirty="0">
                <a:solidFill>
                  <a:schemeClr val="dk1"/>
                </a:solidFill>
                <a:latin typeface="Arial"/>
                <a:ea typeface="Arial"/>
                <a:cs typeface="Arial"/>
                <a:sym typeface="Arial"/>
              </a:rPr>
              <a:t>arn lamp</a:t>
            </a:r>
            <a:r>
              <a:rPr lang="en-GB" sz="1800" dirty="0">
                <a:solidFill>
                  <a:schemeClr val="dk1"/>
                </a:solidFill>
                <a:latin typeface="Arial"/>
                <a:ea typeface="Arial"/>
                <a:cs typeface="Arial"/>
                <a:sym typeface="Arial"/>
              </a:rPr>
              <a:t> is the value of the output to the warning light</a:t>
            </a:r>
            <a:endParaRPr dirty="0"/>
          </a:p>
          <a:p>
            <a:pPr marL="0" marR="0" lvl="0" indent="0" algn="l" rtl="0">
              <a:spcBef>
                <a:spcPts val="120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Example pseudocode</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GET fluid temp</a:t>
            </a:r>
            <a:endParaRPr sz="1800" dirty="0">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IF </a:t>
            </a:r>
            <a:r>
              <a:rPr lang="en-GB" sz="1800" dirty="0" err="1">
                <a:solidFill>
                  <a:schemeClr val="dk1"/>
                </a:solidFill>
                <a:latin typeface="Arial"/>
                <a:ea typeface="Arial"/>
                <a:cs typeface="Arial"/>
                <a:sym typeface="Arial"/>
              </a:rPr>
              <a:t>fluid_temp</a:t>
            </a:r>
            <a:r>
              <a:rPr lang="en-GB" sz="1800" dirty="0">
                <a:solidFill>
                  <a:schemeClr val="dk1"/>
                </a:solidFill>
                <a:latin typeface="Arial"/>
                <a:ea typeface="Arial"/>
                <a:cs typeface="Arial"/>
                <a:sym typeface="Arial"/>
              </a:rPr>
              <a:t> &gt;=90 THEN</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 </a:t>
            </a:r>
            <a:r>
              <a:rPr lang="en-GB" sz="1800" dirty="0" err="1">
                <a:solidFill>
                  <a:schemeClr val="dk1"/>
                </a:solidFill>
                <a:latin typeface="Arial"/>
                <a:ea typeface="Arial"/>
                <a:cs typeface="Arial"/>
                <a:sym typeface="Arial"/>
              </a:rPr>
              <a:t>warn_lamp</a:t>
            </a:r>
            <a:r>
              <a:rPr lang="en-GB" sz="1800" dirty="0">
                <a:solidFill>
                  <a:schemeClr val="dk1"/>
                </a:solidFill>
                <a:latin typeface="Arial"/>
                <a:ea typeface="Arial"/>
                <a:cs typeface="Arial"/>
                <a:sym typeface="Arial"/>
              </a:rPr>
              <a:t> = ON</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ELSE</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 </a:t>
            </a:r>
            <a:r>
              <a:rPr lang="en-GB" sz="1800" dirty="0" err="1">
                <a:solidFill>
                  <a:schemeClr val="dk1"/>
                </a:solidFill>
                <a:latin typeface="Arial"/>
                <a:ea typeface="Arial"/>
                <a:cs typeface="Arial"/>
                <a:sym typeface="Arial"/>
              </a:rPr>
              <a:t>warn_lamp</a:t>
            </a:r>
            <a:r>
              <a:rPr lang="en-GB" sz="1800" dirty="0">
                <a:solidFill>
                  <a:schemeClr val="dk1"/>
                </a:solidFill>
                <a:latin typeface="Arial"/>
                <a:ea typeface="Arial"/>
                <a:cs typeface="Arial"/>
                <a:sym typeface="Arial"/>
              </a:rPr>
              <a:t> = OFF</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END_IF</a:t>
            </a:r>
            <a:endParaRPr dirty="0"/>
          </a:p>
        </p:txBody>
      </p:sp>
      <p:sp>
        <p:nvSpPr>
          <p:cNvPr id="2" name="Slide Number Placeholder 5">
            <a:extLst>
              <a:ext uri="{FF2B5EF4-FFF2-40B4-BE49-F238E27FC236}">
                <a16:creationId xmlns:a16="http://schemas.microsoft.com/office/drawing/2014/main" id="{16A9DE41-F234-E403-5286-D39CEAF0E3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
        <p:nvSpPr>
          <p:cNvPr id="3" name="Google Shape;549;p3">
            <a:extLst>
              <a:ext uri="{FF2B5EF4-FFF2-40B4-BE49-F238E27FC236}">
                <a16:creationId xmlns:a16="http://schemas.microsoft.com/office/drawing/2014/main" id="{428B072E-13F3-1607-DB58-67789CDB3F66}"/>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sp>
        <p:nvSpPr>
          <p:cNvPr id="4" name="Google Shape;825;p15">
            <a:extLst>
              <a:ext uri="{FF2B5EF4-FFF2-40B4-BE49-F238E27FC236}">
                <a16:creationId xmlns:a16="http://schemas.microsoft.com/office/drawing/2014/main" id="{F5406F9D-14D2-48D0-6C6F-05741D6BBE9B}"/>
              </a:ext>
            </a:extLst>
          </p:cNvPr>
          <p:cNvSpPr txBox="1"/>
          <p:nvPr/>
        </p:nvSpPr>
        <p:spPr>
          <a:xfrm>
            <a:off x="9240839" y="7660980"/>
            <a:ext cx="4896756" cy="1277789"/>
          </a:xfrm>
          <a:prstGeom prst="rect">
            <a:avLst/>
          </a:prstGeom>
          <a:solidFill>
            <a:srgbClr val="ECECED"/>
          </a:solid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33" name="Google Shape;833;p15"/>
          <p:cNvSpPr txBox="1"/>
          <p:nvPr/>
        </p:nvSpPr>
        <p:spPr>
          <a:xfrm>
            <a:off x="9384648" y="7848112"/>
            <a:ext cx="4591942" cy="923289"/>
          </a:xfrm>
          <a:prstGeom prst="rect">
            <a:avLst/>
          </a:prstGeom>
          <a:noFill/>
          <a:ln>
            <a:noFill/>
          </a:ln>
        </p:spPr>
        <p:txBody>
          <a:bodyPr spcFirstLastPara="1" wrap="square" lIns="91425" tIns="45700" rIns="91425" bIns="45700" anchor="t" anchorCtr="0">
            <a:spAutoFit/>
          </a:bodyPr>
          <a:lstStyle/>
          <a:p>
            <a:pPr marL="42500" marR="0" lvl="0" algn="l" rtl="0">
              <a:spcBef>
                <a:spcPts val="0"/>
              </a:spcBef>
              <a:spcAft>
                <a:spcPts val="0"/>
              </a:spcAft>
              <a:buClr>
                <a:schemeClr val="dk1"/>
              </a:buClr>
              <a:buSzPct val="70000"/>
            </a:pPr>
            <a:r>
              <a:rPr lang="en-GB" sz="1800" dirty="0">
                <a:solidFill>
                  <a:schemeClr val="dk1"/>
                </a:solidFill>
                <a:latin typeface="Arial" panose="020B0604020202020204" pitchFamily="34" charset="0"/>
                <a:ea typeface="Calibri"/>
                <a:cs typeface="Arial" panose="020B0604020202020204" pitchFamily="34" charset="0"/>
                <a:sym typeface="Calibri"/>
              </a:rPr>
              <a:t>How can you write pseudocode </a:t>
            </a:r>
          </a:p>
          <a:p>
            <a:pPr marL="42500" marR="0" lvl="0" algn="l" rtl="0">
              <a:spcBef>
                <a:spcPts val="0"/>
              </a:spcBef>
              <a:spcAft>
                <a:spcPts val="0"/>
              </a:spcAft>
              <a:buClr>
                <a:schemeClr val="dk1"/>
              </a:buClr>
              <a:buSzPct val="70000"/>
            </a:pPr>
            <a:r>
              <a:rPr lang="en-GB" sz="1800" dirty="0">
                <a:solidFill>
                  <a:schemeClr val="dk1"/>
                </a:solidFill>
                <a:latin typeface="Arial" panose="020B0604020202020204" pitchFamily="34" charset="0"/>
                <a:ea typeface="Calibri"/>
                <a:cs typeface="Arial" panose="020B0604020202020204" pitchFamily="34" charset="0"/>
                <a:sym typeface="Calibri"/>
              </a:rPr>
              <a:t>to represent your flow diagram as ‘rough draft’ code?</a:t>
            </a:r>
            <a:endParaRP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6D0D69-8C25-F8A6-4924-3EC6FF3D6C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6329" y="6976223"/>
            <a:ext cx="1076127" cy="1049224"/>
          </a:xfrm>
          <a:prstGeom prst="rect">
            <a:avLst/>
          </a:prstGeom>
        </p:spPr>
      </p:pic>
      <p:pic>
        <p:nvPicPr>
          <p:cNvPr id="7" name="Picture 6">
            <a:extLst>
              <a:ext uri="{FF2B5EF4-FFF2-40B4-BE49-F238E27FC236}">
                <a16:creationId xmlns:a16="http://schemas.microsoft.com/office/drawing/2014/main" id="{F9351610-9391-6EBF-1813-EAB4715B35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2173" y="203141"/>
            <a:ext cx="1016000" cy="99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6"/>
          <p:cNvSpPr txBox="1"/>
          <p:nvPr/>
        </p:nvSpPr>
        <p:spPr>
          <a:xfrm>
            <a:off x="7693775" y="2238150"/>
            <a:ext cx="7802100" cy="6306900"/>
          </a:xfrm>
          <a:prstGeom prst="rect">
            <a:avLst/>
          </a:prstGeom>
          <a:solidFill>
            <a:srgbClr val="ECECED"/>
          </a:solid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dirty="0">
              <a:solidFill>
                <a:schemeClr val="dk1"/>
              </a:solidFill>
              <a:latin typeface="Arial"/>
              <a:ea typeface="Arial"/>
              <a:cs typeface="Arial"/>
              <a:sym typeface="Arial"/>
            </a:endParaRPr>
          </a:p>
        </p:txBody>
      </p:sp>
      <p:sp>
        <p:nvSpPr>
          <p:cNvPr id="840" name="Google Shape;840;p16"/>
          <p:cNvSpPr txBox="1"/>
          <p:nvPr/>
        </p:nvSpPr>
        <p:spPr>
          <a:xfrm>
            <a:off x="532904" y="2255365"/>
            <a:ext cx="6723000" cy="3853605"/>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41" name="Google Shape;841;p1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Example</a:t>
            </a:r>
            <a:r>
              <a:rPr lang="en-GB"/>
              <a:t> pseudocode</a:t>
            </a:r>
            <a:endParaRPr/>
          </a:p>
        </p:txBody>
      </p:sp>
      <p:sp>
        <p:nvSpPr>
          <p:cNvPr id="842" name="Google Shape;842;p16"/>
          <p:cNvSpPr txBox="1"/>
          <p:nvPr/>
        </p:nvSpPr>
        <p:spPr>
          <a:xfrm>
            <a:off x="715760" y="2375862"/>
            <a:ext cx="8131500" cy="347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Simple:</a:t>
            </a:r>
            <a:endParaRPr dirty="0"/>
          </a:p>
          <a:p>
            <a:pPr marL="0" marR="0" lvl="0" indent="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2000" dirty="0">
                <a:solidFill>
                  <a:schemeClr val="dk1"/>
                </a:solidFill>
              </a:rPr>
              <a:t>DO</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wind_angle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nacelle_angle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IF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 &gt; 0 THEN</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CLOCKWISE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ELSE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ANTICLOCKWISE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END_IF</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UNTIL (operator shutdown)</a:t>
            </a:r>
            <a:endParaRPr sz="2000" dirty="0">
              <a:solidFill>
                <a:schemeClr val="dk1"/>
              </a:solidFill>
            </a:endParaRPr>
          </a:p>
        </p:txBody>
      </p:sp>
      <p:sp>
        <p:nvSpPr>
          <p:cNvPr id="843" name="Google Shape;843;p16"/>
          <p:cNvSpPr txBox="1"/>
          <p:nvPr/>
        </p:nvSpPr>
        <p:spPr>
          <a:xfrm>
            <a:off x="7892134" y="2375862"/>
            <a:ext cx="8131500" cy="594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More sophisticated:</a:t>
            </a:r>
            <a:endParaRPr dirty="0"/>
          </a:p>
          <a:p>
            <a:pPr marL="0" marR="0" lvl="0" indent="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2000" dirty="0">
                <a:solidFill>
                  <a:schemeClr val="dk1"/>
                </a:solidFill>
              </a:rPr>
              <a:t>DO</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wind_angle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nacelle_angle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IF MOD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 =&lt; 5</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OFF</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ELSE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DO</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IF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)&gt;0</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CLOCKWISE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ELSE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ANTICLOCKWISE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END_IF</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UNTIL MOD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 =&lt; 5</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OFF</a:t>
            </a:r>
            <a:endParaRPr sz="2000" dirty="0">
              <a:solidFill>
                <a:schemeClr val="dk1"/>
              </a:solidFill>
            </a:endParaRPr>
          </a:p>
          <a:p>
            <a:pPr marL="457200" lvl="0" indent="0" algn="l" rtl="0">
              <a:spcBef>
                <a:spcPts val="0"/>
              </a:spcBef>
              <a:spcAft>
                <a:spcPts val="0"/>
              </a:spcAft>
              <a:buClr>
                <a:schemeClr val="dk1"/>
              </a:buClr>
              <a:buSzPts val="1100"/>
              <a:buFont typeface="Arial"/>
              <a:buNone/>
            </a:pPr>
            <a:r>
              <a:rPr lang="en-GB" sz="2000" dirty="0">
                <a:solidFill>
                  <a:schemeClr val="dk1"/>
                </a:solidFill>
              </a:rPr>
              <a:t>END_IF</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PAUSE 60</a:t>
            </a:r>
            <a:endParaRPr sz="2000" dirty="0">
              <a:solidFill>
                <a:schemeClr val="dk1"/>
              </a:solidFill>
            </a:endParaRPr>
          </a:p>
          <a:p>
            <a:pPr marL="0" marR="0" lvl="0" indent="0" algn="l" rtl="0">
              <a:spcBef>
                <a:spcPts val="0"/>
              </a:spcBef>
              <a:spcAft>
                <a:spcPts val="0"/>
              </a:spcAft>
              <a:buClr>
                <a:schemeClr val="dk1"/>
              </a:buClr>
              <a:buSzPts val="1100"/>
              <a:buFont typeface="Arial"/>
              <a:buNone/>
            </a:pPr>
            <a:r>
              <a:rPr lang="en-GB" sz="2000" dirty="0">
                <a:solidFill>
                  <a:schemeClr val="dk1"/>
                </a:solidFill>
              </a:rPr>
              <a:t>UNTIL (operator shutdown)</a:t>
            </a:r>
            <a:endParaRPr sz="2000" dirty="0">
              <a:solidFill>
                <a:schemeClr val="dk1"/>
              </a:solidFill>
            </a:endParaRPr>
          </a:p>
        </p:txBody>
      </p:sp>
      <p:sp>
        <p:nvSpPr>
          <p:cNvPr id="844" name="Google Shape;844;p16"/>
          <p:cNvSpPr txBox="1"/>
          <p:nvPr/>
        </p:nvSpPr>
        <p:spPr>
          <a:xfrm>
            <a:off x="15495887" y="843583"/>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120F085-D2A6-7686-2608-88729117986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3" name="Google Shape;549;p3">
            <a:extLst>
              <a:ext uri="{FF2B5EF4-FFF2-40B4-BE49-F238E27FC236}">
                <a16:creationId xmlns:a16="http://schemas.microsoft.com/office/drawing/2014/main" id="{B79C978E-31F2-33DE-1D3C-A7397B49F15B}"/>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5D2BD9-4FE3-FB8A-FECB-4CD4E575597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
        <p:nvSpPr>
          <p:cNvPr id="2" name="Title 11">
            <a:extLst>
              <a:ext uri="{FF2B5EF4-FFF2-40B4-BE49-F238E27FC236}">
                <a16:creationId xmlns:a16="http://schemas.microsoft.com/office/drawing/2014/main" id="{119B0A88-843E-0E42-145C-864C3D8A0BD1}"/>
              </a:ext>
            </a:extLst>
          </p:cNvPr>
          <p:cNvSpPr txBox="1">
            <a:spLocks/>
          </p:cNvSpPr>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400"/>
              <a:buFont typeface="Arial"/>
              <a:buNone/>
              <a:defRPr sz="5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ts val="5500"/>
              </a:lnSpc>
            </a:pPr>
            <a:r>
              <a:rPr lang="en-US" dirty="0"/>
              <a:t>Practitioner</a:t>
            </a:r>
            <a:br>
              <a:rPr lang="en-US" dirty="0"/>
            </a:br>
            <a:r>
              <a:rPr lang="en-US" dirty="0"/>
              <a:t>guide</a:t>
            </a:r>
            <a:br>
              <a:rPr lang="en-US" dirty="0"/>
            </a:br>
            <a:r>
              <a:rPr lang="en-GB" sz="2500" b="0" dirty="0"/>
              <a:t>3. Understanding control processes</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aphicFrame>
        <p:nvGraphicFramePr>
          <p:cNvPr id="7" name="Table 9">
            <a:extLst>
              <a:ext uri="{FF2B5EF4-FFF2-40B4-BE49-F238E27FC236}">
                <a16:creationId xmlns:a16="http://schemas.microsoft.com/office/drawing/2014/main" id="{DD6A1CA7-9164-69C8-B7A8-7ACD9E615721}"/>
              </a:ext>
            </a:extLst>
          </p:cNvPr>
          <p:cNvGraphicFramePr>
            <a:graphicFrameLocks noGrp="1"/>
          </p:cNvGraphicFramePr>
          <p:nvPr>
            <p:extLst>
              <p:ext uri="{D42A27DB-BD31-4B8C-83A1-F6EECF244321}">
                <p14:modId xmlns:p14="http://schemas.microsoft.com/office/powerpoint/2010/main" val="3793344230"/>
              </p:ext>
            </p:extLst>
          </p:nvPr>
        </p:nvGraphicFramePr>
        <p:xfrm>
          <a:off x="498401" y="3932492"/>
          <a:ext cx="15331774" cy="741680"/>
        </p:xfrm>
        <a:graphic>
          <a:graphicData uri="http://schemas.openxmlformats.org/drawingml/2006/table">
            <a:tbl>
              <a:tblPr firstRow="1" bandRow="1">
                <a:tableStyleId>{F2DE63D5-997A-4646-A377-4702673A728D}</a:tableStyleId>
              </a:tblPr>
              <a:tblGrid>
                <a:gridCol w="3275931">
                  <a:extLst>
                    <a:ext uri="{9D8B030D-6E8A-4147-A177-3AD203B41FA5}">
                      <a16:colId xmlns:a16="http://schemas.microsoft.com/office/drawing/2014/main" val="1341920397"/>
                    </a:ext>
                  </a:extLst>
                </a:gridCol>
                <a:gridCol w="1167319">
                  <a:extLst>
                    <a:ext uri="{9D8B030D-6E8A-4147-A177-3AD203B41FA5}">
                      <a16:colId xmlns:a16="http://schemas.microsoft.com/office/drawing/2014/main" val="1625234520"/>
                    </a:ext>
                  </a:extLst>
                </a:gridCol>
                <a:gridCol w="4163438">
                  <a:extLst>
                    <a:ext uri="{9D8B030D-6E8A-4147-A177-3AD203B41FA5}">
                      <a16:colId xmlns:a16="http://schemas.microsoft.com/office/drawing/2014/main" val="2584098693"/>
                    </a:ext>
                  </a:extLst>
                </a:gridCol>
                <a:gridCol w="2342568">
                  <a:extLst>
                    <a:ext uri="{9D8B030D-6E8A-4147-A177-3AD203B41FA5}">
                      <a16:colId xmlns:a16="http://schemas.microsoft.com/office/drawing/2014/main" val="4119896531"/>
                    </a:ext>
                  </a:extLst>
                </a:gridCol>
                <a:gridCol w="1669659">
                  <a:extLst>
                    <a:ext uri="{9D8B030D-6E8A-4147-A177-3AD203B41FA5}">
                      <a16:colId xmlns:a16="http://schemas.microsoft.com/office/drawing/2014/main" val="946961469"/>
                    </a:ext>
                  </a:extLst>
                </a:gridCol>
                <a:gridCol w="1313630">
                  <a:extLst>
                    <a:ext uri="{9D8B030D-6E8A-4147-A177-3AD203B41FA5}">
                      <a16:colId xmlns:a16="http://schemas.microsoft.com/office/drawing/2014/main" val="2540207167"/>
                    </a:ext>
                  </a:extLst>
                </a:gridCol>
                <a:gridCol w="1399229">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r>
                        <a:rPr lang="en-US" sz="1400" dirty="0">
                          <a:latin typeface="Arial" panose="020B0604020202020204" pitchFamily="34" charset="0"/>
                          <a:cs typeface="Arial" panose="020B0604020202020204" pitchFamily="34" charset="0"/>
                        </a:rPr>
                        <a:t>3. Understanding control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535" name="Google Shape;535;p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dirty="0"/>
              <a:t>Introduction and overview</a:t>
            </a:r>
            <a:endParaRPr dirty="0"/>
          </a:p>
        </p:txBody>
      </p:sp>
      <p:sp>
        <p:nvSpPr>
          <p:cNvPr id="536" name="Google Shape;536;p3"/>
          <p:cNvSpPr txBox="1">
            <a:spLocks noGrp="1"/>
          </p:cNvSpPr>
          <p:nvPr>
            <p:ph type="body" idx="4294967295"/>
          </p:nvPr>
        </p:nvSpPr>
        <p:spPr>
          <a:xfrm>
            <a:off x="411858" y="2234325"/>
            <a:ext cx="14893925" cy="1006475"/>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dirty="0"/>
              <a:t>These resources help practitioners to deliver the Microcontroller systems components of </a:t>
            </a:r>
            <a:r>
              <a:rPr lang="en-GB" sz="1800" dirty="0">
                <a:solidFill>
                  <a:schemeClr val="dk1"/>
                </a:solidFill>
              </a:rPr>
              <a:t>engineering and manufacturing-related qualifications at levels 2 and 3.</a:t>
            </a:r>
            <a:r>
              <a:rPr lang="en-GB" sz="1800" dirty="0"/>
              <a:t> They introduce the topic and stimulate learners to explore and reflect on key concepts and are designed to complement and enhance practitioners’ own lesson materials and schemes of work.</a:t>
            </a:r>
            <a:endParaRPr dirty="0"/>
          </a:p>
        </p:txBody>
      </p:sp>
      <p:sp>
        <p:nvSpPr>
          <p:cNvPr id="537" name="Google Shape;537;p3"/>
          <p:cNvSpPr txBox="1">
            <a:spLocks noGrp="1"/>
          </p:cNvSpPr>
          <p:nvPr>
            <p:ph type="body" idx="4294967295"/>
          </p:nvPr>
        </p:nvSpPr>
        <p:spPr>
          <a:xfrm>
            <a:off x="411858" y="3117207"/>
            <a:ext cx="14640945" cy="428936"/>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GB" sz="2000" b="1" dirty="0"/>
              <a:t>Resources summary</a:t>
            </a:r>
          </a:p>
          <a:p>
            <a:pPr marL="0" indent="0">
              <a:lnSpc>
                <a:spcPct val="100000"/>
              </a:lnSpc>
              <a:spcBef>
                <a:spcPts val="0"/>
              </a:spcBef>
              <a:buSzPts val="2000"/>
            </a:pPr>
            <a:r>
              <a:rPr lang="en-NZ" sz="1400" b="1" dirty="0"/>
              <a:t>Prerequisites</a:t>
            </a:r>
            <a:r>
              <a:rPr lang="en-NZ" sz="1400" dirty="0"/>
              <a:t> – it is recommended that learners complete </a:t>
            </a:r>
            <a:r>
              <a:rPr lang="en-NZ" sz="1400" b="1" dirty="0"/>
              <a:t>1. Mechatronic systems and control </a:t>
            </a:r>
            <a:r>
              <a:rPr lang="en-NZ" sz="1400" dirty="0"/>
              <a:t>and </a:t>
            </a:r>
            <a:r>
              <a:rPr lang="en-NZ" sz="1400" b="1" dirty="0"/>
              <a:t>2. Sensors and signals </a:t>
            </a:r>
            <a:r>
              <a:rPr lang="en-NZ" sz="1400" dirty="0"/>
              <a:t>before starting this resource</a:t>
            </a:r>
            <a:endParaRPr lang="en-NZ" sz="1400" b="1" dirty="0"/>
          </a:p>
          <a:p>
            <a:pPr marL="0" lvl="0" indent="0" algn="l" rtl="0">
              <a:lnSpc>
                <a:spcPct val="100000"/>
              </a:lnSpc>
              <a:spcBef>
                <a:spcPts val="0"/>
              </a:spcBef>
              <a:spcAft>
                <a:spcPts val="0"/>
              </a:spcAft>
              <a:buClr>
                <a:schemeClr val="dk1"/>
              </a:buClr>
              <a:buSzPts val="2000"/>
              <a:buNone/>
            </a:pPr>
            <a:endParaRPr sz="1400" dirty="0"/>
          </a:p>
        </p:txBody>
      </p:sp>
      <p:sp>
        <p:nvSpPr>
          <p:cNvPr id="538" name="Google Shape;538;p3"/>
          <p:cNvSpPr txBox="1">
            <a:spLocks noGrp="1"/>
          </p:cNvSpPr>
          <p:nvPr>
            <p:ph type="body" idx="4294967295"/>
          </p:nvPr>
        </p:nvSpPr>
        <p:spPr>
          <a:xfrm>
            <a:off x="9167814" y="5280025"/>
            <a:ext cx="6804690" cy="4078288"/>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GB" sz="1400" dirty="0">
                <a:solidFill>
                  <a:schemeClr val="dk1"/>
                </a:solidFill>
                <a:latin typeface="Arial"/>
                <a:ea typeface="Arial"/>
                <a:cs typeface="Arial"/>
                <a:sym typeface="Arial"/>
              </a:rPr>
              <a:t>The Level 3 resources develop learners’ understanding of sensors and actuators before using a series of realistic but simple scenarios to provide an introduction to PLCs and PLC programming. We suggest that practitioners adapt the activities to suit the range of sensors, actuators and PLCs available in their place of learning or which relate to learners’ industrial placements. Practical extension suggestions enable learners to practise PLC programming using your preferred tool, software or simulator and to build a complete demonstration system.</a:t>
            </a:r>
            <a:endParaRPr dirty="0"/>
          </a:p>
          <a:p>
            <a:pPr marL="0" lvl="0" indent="0" algn="l" rtl="0">
              <a:lnSpc>
                <a:spcPct val="90000"/>
              </a:lnSpc>
              <a:spcBef>
                <a:spcPts val="1800"/>
              </a:spcBef>
              <a:spcAft>
                <a:spcPts val="0"/>
              </a:spcAft>
              <a:buClr>
                <a:schemeClr val="dk1"/>
              </a:buClr>
              <a:buSzPts val="2000"/>
              <a:buNone/>
            </a:pPr>
            <a:r>
              <a:rPr lang="en-GB" sz="2000" b="1" dirty="0"/>
              <a:t>Icon key</a:t>
            </a:r>
            <a:endParaRPr dirty="0"/>
          </a:p>
          <a:p>
            <a:pPr marL="0" lvl="0" indent="0" algn="l" rtl="0">
              <a:lnSpc>
                <a:spcPct val="90000"/>
              </a:lnSpc>
              <a:spcBef>
                <a:spcPts val="1800"/>
              </a:spcBef>
              <a:spcAft>
                <a:spcPts val="0"/>
              </a:spcAft>
              <a:buClr>
                <a:schemeClr val="dk1"/>
              </a:buClr>
              <a:buSzPts val="1600"/>
              <a:buNone/>
            </a:pPr>
            <a:endParaRPr sz="1600" dirty="0"/>
          </a:p>
          <a:p>
            <a:pPr marL="0" lvl="0" indent="0" algn="l" rtl="0">
              <a:lnSpc>
                <a:spcPct val="90000"/>
              </a:lnSpc>
              <a:spcBef>
                <a:spcPts val="1800"/>
              </a:spcBef>
              <a:spcAft>
                <a:spcPts val="0"/>
              </a:spcAft>
              <a:buClr>
                <a:schemeClr val="dk1"/>
              </a:buClr>
              <a:buSzPts val="1400"/>
              <a:buNone/>
            </a:pPr>
            <a:br>
              <a:rPr lang="en-GB" sz="1400" dirty="0"/>
            </a:br>
            <a:endParaRPr sz="1400" dirty="0"/>
          </a:p>
          <a:p>
            <a:pPr marL="0" lvl="0" indent="0" algn="l" rtl="0">
              <a:lnSpc>
                <a:spcPct val="90000"/>
              </a:lnSpc>
              <a:spcBef>
                <a:spcPts val="1800"/>
              </a:spcBef>
              <a:spcAft>
                <a:spcPts val="0"/>
              </a:spcAft>
              <a:buClr>
                <a:schemeClr val="dk1"/>
              </a:buClr>
              <a:buSzPts val="1400"/>
              <a:buNone/>
            </a:pPr>
            <a:r>
              <a:rPr lang="en-GB" sz="1400" dirty="0"/>
              <a:t>These icons appear on slides which use additional content </a:t>
            </a:r>
            <a:br>
              <a:rPr lang="en-GB" sz="1400" dirty="0"/>
            </a:br>
            <a:r>
              <a:rPr lang="en-GB" sz="1400" dirty="0"/>
              <a:t>to support learning.</a:t>
            </a:r>
            <a:endParaRPr dirty="0"/>
          </a:p>
        </p:txBody>
      </p:sp>
      <p:sp>
        <p:nvSpPr>
          <p:cNvPr id="540" name="Google Shape;540;p3"/>
          <p:cNvSpPr/>
          <p:nvPr/>
        </p:nvSpPr>
        <p:spPr>
          <a:xfrm>
            <a:off x="411858" y="4881897"/>
            <a:ext cx="7367576"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dirty="0">
                <a:solidFill>
                  <a:schemeClr val="dk1"/>
                </a:solidFill>
                <a:latin typeface="Arial"/>
                <a:ea typeface="Arial"/>
                <a:cs typeface="Arial"/>
                <a:sym typeface="Arial"/>
              </a:rPr>
              <a:t>Delivery</a:t>
            </a:r>
            <a:endParaRPr dirty="0"/>
          </a:p>
          <a:p>
            <a:pPr marL="0" marR="0" lvl="0" indent="0" algn="l" rtl="0">
              <a:spcBef>
                <a:spcPts val="600"/>
              </a:spcBef>
              <a:spcAft>
                <a:spcPts val="0"/>
              </a:spcAft>
              <a:buClr>
                <a:schemeClr val="dk1"/>
              </a:buClr>
              <a:buSzPts val="1100"/>
              <a:buFont typeface="Arial"/>
              <a:buNone/>
            </a:pPr>
            <a:r>
              <a:rPr lang="en-GB" sz="1400" b="0" i="0" u="none" strike="noStrike" cap="none" dirty="0">
                <a:solidFill>
                  <a:schemeClr val="dk1"/>
                </a:solidFill>
                <a:latin typeface="Arial"/>
                <a:ea typeface="Arial"/>
                <a:cs typeface="Arial"/>
                <a:sym typeface="Arial"/>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endParaRPr dirty="0"/>
          </a:p>
          <a:p>
            <a:pPr marL="0" marR="0" lvl="0" indent="0" algn="l" rtl="0">
              <a:spcBef>
                <a:spcPts val="1200"/>
              </a:spcBef>
              <a:spcAft>
                <a:spcPts val="0"/>
              </a:spcAft>
              <a:buNone/>
            </a:pPr>
            <a:r>
              <a:rPr lang="en-GB" sz="2000" b="1" i="0" u="none" strike="noStrike" cap="none" dirty="0">
                <a:solidFill>
                  <a:schemeClr val="dk1"/>
                </a:solidFill>
                <a:latin typeface="Arial"/>
                <a:ea typeface="Arial"/>
                <a:cs typeface="Arial"/>
                <a:sym typeface="Arial"/>
              </a:rPr>
              <a:t>Overarching theme/big questions</a:t>
            </a:r>
            <a:endParaRPr dirty="0"/>
          </a:p>
          <a:p>
            <a:pPr marL="0" marR="0" lvl="0" indent="0" algn="l" rtl="0">
              <a:spcBef>
                <a:spcPts val="600"/>
              </a:spcBef>
              <a:spcAft>
                <a:spcPts val="0"/>
              </a:spcAft>
              <a:buNone/>
            </a:pPr>
            <a:r>
              <a:rPr lang="en-GB" sz="1400" b="0" i="0" u="none" strike="noStrike" cap="none" dirty="0">
                <a:solidFill>
                  <a:schemeClr val="dk1"/>
                </a:solidFill>
                <a:latin typeface="Arial"/>
                <a:ea typeface="Arial"/>
                <a:cs typeface="Arial"/>
                <a:sym typeface="Arial"/>
              </a:rPr>
              <a:t>What is a mechatronics/automated system?</a:t>
            </a:r>
            <a:endParaRPr dirty="0"/>
          </a:p>
          <a:p>
            <a:pPr marL="0" marR="0" lvl="0" indent="0" algn="l" rtl="0">
              <a:spcBef>
                <a:spcPts val="0"/>
              </a:spcBef>
              <a:spcAft>
                <a:spcPts val="0"/>
              </a:spcAft>
              <a:buNone/>
            </a:pPr>
            <a:r>
              <a:rPr lang="en-GB" sz="1400" b="0" i="0" u="none" strike="noStrike" cap="none" dirty="0">
                <a:solidFill>
                  <a:schemeClr val="dk1"/>
                </a:solidFill>
                <a:latin typeface="Arial"/>
                <a:ea typeface="Arial"/>
                <a:cs typeface="Arial"/>
                <a:sym typeface="Arial"/>
              </a:rPr>
              <a:t>What is the role of programmable logic controllers (PLCs) in mechatronics?</a:t>
            </a:r>
            <a:br>
              <a:rPr lang="en-GB" sz="1400" b="0" i="0" u="none" strike="noStrike" cap="none" dirty="0">
                <a:solidFill>
                  <a:schemeClr val="dk1"/>
                </a:solidFill>
                <a:latin typeface="Arial"/>
                <a:ea typeface="Arial"/>
                <a:cs typeface="Arial"/>
                <a:sym typeface="Arial"/>
              </a:rPr>
            </a:br>
            <a:br>
              <a:rPr lang="en-GB" sz="2000" b="1" i="0" u="none" strike="noStrike" cap="none" dirty="0">
                <a:solidFill>
                  <a:schemeClr val="dk1"/>
                </a:solidFill>
                <a:latin typeface="Calibri"/>
                <a:ea typeface="Calibri"/>
                <a:cs typeface="Calibri"/>
                <a:sym typeface="Calibri"/>
              </a:rPr>
            </a:br>
            <a:r>
              <a:rPr lang="en-GB" sz="2000" b="1" i="0" u="none" strike="noStrike" cap="none" dirty="0">
                <a:solidFill>
                  <a:schemeClr val="dk1"/>
                </a:solidFill>
                <a:latin typeface="Calibri"/>
                <a:ea typeface="Calibri"/>
                <a:cs typeface="Calibri"/>
                <a:sym typeface="Calibri"/>
              </a:rPr>
              <a:t>Overview</a:t>
            </a:r>
            <a:br>
              <a:rPr lang="en-GB" sz="2000" b="1" i="0" u="none" strike="noStrike" cap="none" dirty="0">
                <a:solidFill>
                  <a:schemeClr val="dk1"/>
                </a:solidFill>
                <a:latin typeface="Calibri"/>
                <a:ea typeface="Calibri"/>
                <a:cs typeface="Calibri"/>
                <a:sym typeface="Calibri"/>
              </a:rPr>
            </a:br>
            <a:r>
              <a:rPr lang="en-GB" sz="1400" b="0" i="0" u="none" strike="noStrike" cap="none" dirty="0">
                <a:solidFill>
                  <a:schemeClr val="dk1"/>
                </a:solidFill>
                <a:latin typeface="Arial"/>
                <a:ea typeface="Arial"/>
                <a:cs typeface="Arial"/>
                <a:sym typeface="Arial"/>
              </a:rPr>
              <a:t>The Level 2 resource provides a bridge between Level 2 and Level 3. It helps learners </a:t>
            </a:r>
            <a:br>
              <a:rPr lang="en-GB" sz="1400" b="0" i="0" u="none" strike="noStrike" cap="none" dirty="0">
                <a:solidFill>
                  <a:schemeClr val="dk1"/>
                </a:solidFill>
                <a:latin typeface="Arial"/>
                <a:ea typeface="Arial"/>
                <a:cs typeface="Arial"/>
                <a:sym typeface="Arial"/>
              </a:rPr>
            </a:br>
            <a:r>
              <a:rPr lang="en-GB" sz="1400" b="0" i="0" u="none" strike="noStrike" cap="none" dirty="0">
                <a:solidFill>
                  <a:schemeClr val="dk1"/>
                </a:solidFill>
                <a:latin typeface="Arial"/>
                <a:ea typeface="Arial"/>
                <a:cs typeface="Arial"/>
                <a:sym typeface="Arial"/>
              </a:rPr>
              <a:t>to understand the purpose and features of a mechatronic system, identify examples of mechatronic systems in a range of settings, describe in simple terms how the different components in a mechatronic system work together to control a process, and identify </a:t>
            </a:r>
            <a:br>
              <a:rPr lang="en-GB" sz="1400" b="0" i="0" u="none" strike="noStrike" cap="none" dirty="0">
                <a:solidFill>
                  <a:schemeClr val="dk1"/>
                </a:solidFill>
                <a:latin typeface="Arial"/>
                <a:ea typeface="Arial"/>
                <a:cs typeface="Arial"/>
                <a:sym typeface="Arial"/>
              </a:rPr>
            </a:br>
            <a:r>
              <a:rPr lang="en-GB" sz="1400" b="0" i="0" u="none" strike="noStrike" cap="none" dirty="0">
                <a:solidFill>
                  <a:schemeClr val="dk1"/>
                </a:solidFill>
                <a:latin typeface="Arial"/>
                <a:ea typeface="Arial"/>
                <a:cs typeface="Arial"/>
                <a:sym typeface="Arial"/>
              </a:rPr>
              <a:t>some differences between a microcontroller, PLC and microcomputer, suggesting </a:t>
            </a:r>
            <a:br>
              <a:rPr lang="en-GB" sz="1400" b="0" i="0" u="none" strike="noStrike" cap="none" dirty="0">
                <a:solidFill>
                  <a:schemeClr val="dk1"/>
                </a:solidFill>
                <a:latin typeface="Arial"/>
                <a:ea typeface="Arial"/>
                <a:cs typeface="Arial"/>
                <a:sym typeface="Arial"/>
              </a:rPr>
            </a:br>
            <a:r>
              <a:rPr lang="en-GB" sz="1400" b="0" i="0" u="none" strike="noStrike" cap="none" dirty="0">
                <a:solidFill>
                  <a:schemeClr val="dk1"/>
                </a:solidFill>
                <a:latin typeface="Arial"/>
                <a:ea typeface="Arial"/>
                <a:cs typeface="Arial"/>
                <a:sym typeface="Arial"/>
              </a:rPr>
              <a:t>suitable applications for each.</a:t>
            </a:r>
            <a:endParaRPr dirty="0"/>
          </a:p>
          <a:p>
            <a:pPr marL="0" marR="0" lvl="0" indent="0" algn="l" rtl="0">
              <a:spcBef>
                <a:spcPts val="0"/>
              </a:spcBef>
              <a:spcAft>
                <a:spcPts val="0"/>
              </a:spcAft>
              <a:buClr>
                <a:schemeClr val="dk1"/>
              </a:buClr>
              <a:buSzPts val="1400"/>
              <a:buFont typeface="Calibri"/>
              <a:buNone/>
            </a:pPr>
            <a:endParaRPr sz="1400" b="0" i="0" u="none" strike="noStrike" cap="none" dirty="0">
              <a:solidFill>
                <a:schemeClr val="dk1"/>
              </a:solidFill>
              <a:latin typeface="Arial"/>
              <a:ea typeface="Arial"/>
              <a:cs typeface="Arial"/>
              <a:sym typeface="Arial"/>
            </a:endParaRPr>
          </a:p>
          <a:p>
            <a:pPr marL="0" marR="0" lvl="0" indent="0" algn="l" rtl="0">
              <a:spcBef>
                <a:spcPts val="1200"/>
              </a:spcBef>
              <a:spcAft>
                <a:spcPts val="0"/>
              </a:spcAft>
              <a:buNone/>
            </a:pPr>
            <a:endParaRPr sz="2000" b="1" i="0" u="none" strike="noStrike" cap="none" dirty="0">
              <a:solidFill>
                <a:schemeClr val="dk1"/>
              </a:solidFill>
              <a:latin typeface="Calibri"/>
              <a:ea typeface="Calibri"/>
              <a:cs typeface="Calibri"/>
              <a:sym typeface="Calibri"/>
            </a:endParaRPr>
          </a:p>
        </p:txBody>
      </p:sp>
      <p:pic>
        <p:nvPicPr>
          <p:cNvPr id="541" name="Google Shape;541;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50889" y="4326311"/>
            <a:ext cx="362347" cy="329406"/>
          </a:xfrm>
          <a:prstGeom prst="rect">
            <a:avLst/>
          </a:prstGeom>
          <a:noFill/>
          <a:ln>
            <a:noFill/>
          </a:ln>
        </p:spPr>
      </p:pic>
      <p:pic>
        <p:nvPicPr>
          <p:cNvPr id="542" name="Google Shape;542;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39479" y="4326311"/>
            <a:ext cx="362347" cy="329406"/>
          </a:xfrm>
          <a:prstGeom prst="rect">
            <a:avLst/>
          </a:prstGeom>
          <a:noFill/>
          <a:ln>
            <a:noFill/>
          </a:ln>
        </p:spPr>
      </p:pic>
      <p:pic>
        <p:nvPicPr>
          <p:cNvPr id="543" name="Google Shape;543;p3" descr="Tick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603220" y="4333523"/>
            <a:ext cx="329406" cy="329406"/>
          </a:xfrm>
          <a:prstGeom prst="rect">
            <a:avLst/>
          </a:prstGeom>
          <a:noFill/>
          <a:ln>
            <a:noFill/>
          </a:ln>
        </p:spPr>
      </p:pic>
      <p:pic>
        <p:nvPicPr>
          <p:cNvPr id="544" name="Google Shape;544;p3" descr="Tick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939963" y="4317807"/>
            <a:ext cx="329406" cy="329406"/>
          </a:xfrm>
          <a:prstGeom prst="rect">
            <a:avLst/>
          </a:prstGeom>
          <a:noFill/>
          <a:ln>
            <a:noFill/>
          </a:ln>
        </p:spPr>
      </p:pic>
      <p:sp>
        <p:nvSpPr>
          <p:cNvPr id="545" name="Google Shape;545;p3"/>
          <p:cNvSpPr txBox="1"/>
          <p:nvPr/>
        </p:nvSpPr>
        <p:spPr>
          <a:xfrm>
            <a:off x="10111863" y="7459564"/>
            <a:ext cx="988541" cy="477054"/>
          </a:xfrm>
          <a:prstGeom prst="rect">
            <a:avLst/>
          </a:prstGeom>
          <a:noFill/>
          <a:ln>
            <a:noFill/>
          </a:ln>
        </p:spPr>
        <p:txBody>
          <a:bodyPr spcFirstLastPara="1" wrap="square" lIns="91425" tIns="45700" rIns="91425" bIns="45700" anchor="t" anchorCtr="0">
            <a:spAutoFit/>
          </a:bodyPr>
          <a:lstStyle/>
          <a:p>
            <a:pPr marL="0" marR="0" lvl="0" indent="0" algn="l" rtl="0">
              <a:lnSpc>
                <a:spcPct val="93750"/>
              </a:lnSpc>
              <a:spcBef>
                <a:spcPts val="0"/>
              </a:spcBef>
              <a:spcAft>
                <a:spcPts val="0"/>
              </a:spcAft>
              <a:buNone/>
            </a:pPr>
            <a:r>
              <a:rPr lang="en-GB" sz="1600" b="0" i="0" u="none" strike="noStrike" cap="none">
                <a:solidFill>
                  <a:schemeClr val="dk1"/>
                </a:solidFill>
                <a:latin typeface="Arial"/>
                <a:ea typeface="Arial"/>
                <a:cs typeface="Arial"/>
                <a:sym typeface="Arial"/>
              </a:rPr>
              <a:t>Activity sheet</a:t>
            </a:r>
            <a:endParaRPr/>
          </a:p>
        </p:txBody>
      </p:sp>
      <p:sp>
        <p:nvSpPr>
          <p:cNvPr id="546" name="Google Shape;546;p3"/>
          <p:cNvSpPr txBox="1"/>
          <p:nvPr/>
        </p:nvSpPr>
        <p:spPr>
          <a:xfrm>
            <a:off x="11895859" y="7555745"/>
            <a:ext cx="988541" cy="284693"/>
          </a:xfrm>
          <a:prstGeom prst="rect">
            <a:avLst/>
          </a:prstGeom>
          <a:noFill/>
          <a:ln>
            <a:noFill/>
          </a:ln>
        </p:spPr>
        <p:txBody>
          <a:bodyPr spcFirstLastPara="1" wrap="square" lIns="91425" tIns="45700" rIns="91425" bIns="45700" anchor="t" anchorCtr="0">
            <a:spAutoFit/>
          </a:bodyPr>
          <a:lstStyle/>
          <a:p>
            <a:pPr marL="0" marR="0" lvl="0" indent="0" algn="l" rtl="0">
              <a:lnSpc>
                <a:spcPct val="93750"/>
              </a:lnSpc>
              <a:spcBef>
                <a:spcPts val="0"/>
              </a:spcBef>
              <a:spcAft>
                <a:spcPts val="0"/>
              </a:spcAft>
              <a:buNone/>
            </a:pPr>
            <a:r>
              <a:rPr lang="en-GB" sz="1600" b="0" i="0" u="none" strike="noStrike" cap="none">
                <a:solidFill>
                  <a:schemeClr val="dk1"/>
                </a:solidFill>
                <a:latin typeface="Arial"/>
                <a:ea typeface="Arial"/>
                <a:cs typeface="Arial"/>
                <a:sym typeface="Arial"/>
              </a:rPr>
              <a:t>Film</a:t>
            </a:r>
            <a:endParaRPr/>
          </a:p>
        </p:txBody>
      </p:sp>
      <p:sp>
        <p:nvSpPr>
          <p:cNvPr id="547" name="Google Shape;547;p3"/>
          <p:cNvSpPr txBox="1"/>
          <p:nvPr/>
        </p:nvSpPr>
        <p:spPr>
          <a:xfrm>
            <a:off x="13458112" y="7463848"/>
            <a:ext cx="1264612" cy="477054"/>
          </a:xfrm>
          <a:prstGeom prst="rect">
            <a:avLst/>
          </a:prstGeom>
          <a:noFill/>
          <a:ln>
            <a:noFill/>
          </a:ln>
        </p:spPr>
        <p:txBody>
          <a:bodyPr spcFirstLastPara="1" wrap="square" lIns="91425" tIns="45700" rIns="91425" bIns="45700" anchor="t" anchorCtr="0">
            <a:spAutoFit/>
          </a:bodyPr>
          <a:lstStyle/>
          <a:p>
            <a:pPr marL="0" marR="0" lvl="0" indent="0" algn="l" rtl="0">
              <a:lnSpc>
                <a:spcPct val="93750"/>
              </a:lnSpc>
              <a:spcBef>
                <a:spcPts val="0"/>
              </a:spcBef>
              <a:spcAft>
                <a:spcPts val="0"/>
              </a:spcAft>
              <a:buNone/>
            </a:pPr>
            <a:r>
              <a:rPr lang="en-GB" sz="1600" b="0" i="0" u="none" strike="noStrike" cap="none">
                <a:solidFill>
                  <a:schemeClr val="dk1"/>
                </a:solidFill>
                <a:latin typeface="Arial"/>
                <a:ea typeface="Arial"/>
                <a:cs typeface="Arial"/>
                <a:sym typeface="Arial"/>
              </a:rPr>
              <a:t>Interactive tool</a:t>
            </a:r>
            <a:endParaRPr/>
          </a:p>
        </p:txBody>
      </p:sp>
      <p:sp>
        <p:nvSpPr>
          <p:cNvPr id="549" name="Google Shape;549;p3"/>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3. Understanding control processes | Practitioner guide</a:t>
            </a:r>
            <a:endParaRPr sz="1600" b="0" i="0" u="none" strike="noStrike" cap="none" dirty="0">
              <a:solidFill>
                <a:schemeClr val="dk1"/>
              </a:solidFill>
              <a:latin typeface="Arial"/>
              <a:ea typeface="Arial"/>
              <a:cs typeface="Arial"/>
              <a:sym typeface="Arial"/>
            </a:endParaRPr>
          </a:p>
        </p:txBody>
      </p:sp>
      <p:sp>
        <p:nvSpPr>
          <p:cNvPr id="551" name="Google Shape;551;p3"/>
          <p:cNvSpPr txBox="1"/>
          <p:nvPr/>
        </p:nvSpPr>
        <p:spPr>
          <a:xfrm>
            <a:off x="14090418" y="4377248"/>
            <a:ext cx="36234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dk1"/>
                </a:solidFill>
                <a:latin typeface="Arial"/>
                <a:ea typeface="Arial"/>
                <a:cs typeface="Arial"/>
                <a:sym typeface="Arial"/>
              </a:rPr>
              <a:t>*</a:t>
            </a:r>
            <a:endParaRPr sz="1800" dirty="0">
              <a:solidFill>
                <a:schemeClr val="dk1"/>
              </a:solidFill>
              <a:latin typeface="Calibri"/>
              <a:ea typeface="Calibri"/>
              <a:cs typeface="Calibri"/>
              <a:sym typeface="Calibri"/>
            </a:endParaRPr>
          </a:p>
        </p:txBody>
      </p:sp>
      <p:sp>
        <p:nvSpPr>
          <p:cNvPr id="552" name="Google Shape;552;p3"/>
          <p:cNvSpPr txBox="1"/>
          <p:nvPr/>
        </p:nvSpPr>
        <p:spPr>
          <a:xfrm>
            <a:off x="15305783" y="4394434"/>
            <a:ext cx="81312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a:t>
            </a:r>
            <a:endParaRPr sz="1800" dirty="0">
              <a:solidFill>
                <a:schemeClr val="dk1"/>
              </a:solidFill>
              <a:latin typeface="Calibri"/>
              <a:ea typeface="Calibri"/>
              <a:cs typeface="Calibri"/>
              <a:sym typeface="Calibri"/>
            </a:endParaRPr>
          </a:p>
        </p:txBody>
      </p:sp>
      <p:sp>
        <p:nvSpPr>
          <p:cNvPr id="553" name="Google Shape;553;p3"/>
          <p:cNvSpPr txBox="1"/>
          <p:nvPr/>
        </p:nvSpPr>
        <p:spPr>
          <a:xfrm>
            <a:off x="12055057" y="4843276"/>
            <a:ext cx="404128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sz="1400" dirty="0">
                <a:solidFill>
                  <a:schemeClr val="dk1"/>
                </a:solidFill>
                <a:latin typeface="Arial"/>
                <a:ea typeface="Arial"/>
                <a:cs typeface="Arial"/>
                <a:sym typeface="Arial"/>
              </a:rPr>
              <a:t>*uses the </a:t>
            </a:r>
            <a:r>
              <a:rPr lang="en-GB" dirty="0">
                <a:solidFill>
                  <a:schemeClr val="dk1"/>
                </a:solidFill>
              </a:rPr>
              <a:t>Le</a:t>
            </a:r>
            <a:r>
              <a:rPr lang="en-GB" sz="1400" dirty="0">
                <a:solidFill>
                  <a:schemeClr val="dk1"/>
                </a:solidFill>
                <a:latin typeface="Arial"/>
                <a:ea typeface="Arial"/>
                <a:cs typeface="Arial"/>
                <a:sym typeface="Arial"/>
              </a:rPr>
              <a:t>vel 2 film/interactive as recap tools.</a:t>
            </a:r>
            <a:endParaRPr dirty="0"/>
          </a:p>
        </p:txBody>
      </p:sp>
      <p:sp>
        <p:nvSpPr>
          <p:cNvPr id="2" name="Slide Number Placeholder 5">
            <a:extLst>
              <a:ext uri="{FF2B5EF4-FFF2-40B4-BE49-F238E27FC236}">
                <a16:creationId xmlns:a16="http://schemas.microsoft.com/office/drawing/2014/main" id="{C538D024-E284-D36A-06AD-52348BBDB5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pic>
        <p:nvPicPr>
          <p:cNvPr id="8" name="Picture 7">
            <a:extLst>
              <a:ext uri="{FF2B5EF4-FFF2-40B4-BE49-F238E27FC236}">
                <a16:creationId xmlns:a16="http://schemas.microsoft.com/office/drawing/2014/main" id="{5140DCE6-973F-5E16-BE4C-6B11CC324A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25002" y="7221769"/>
            <a:ext cx="855030" cy="833654"/>
          </a:xfrm>
          <a:prstGeom prst="rect">
            <a:avLst/>
          </a:prstGeom>
        </p:spPr>
      </p:pic>
      <p:pic>
        <p:nvPicPr>
          <p:cNvPr id="9" name="Google Shape;609;p8">
            <a:extLst>
              <a:ext uri="{FF2B5EF4-FFF2-40B4-BE49-F238E27FC236}">
                <a16:creationId xmlns:a16="http://schemas.microsoft.com/office/drawing/2014/main" id="{E44167C0-7DF4-A543-C840-BB4CA79D4F3D}"/>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019927" y="7221769"/>
            <a:ext cx="855030" cy="833654"/>
          </a:xfrm>
          <a:prstGeom prst="rect">
            <a:avLst/>
          </a:prstGeom>
          <a:noFill/>
          <a:ln>
            <a:noFill/>
          </a:ln>
        </p:spPr>
      </p:pic>
      <p:pic>
        <p:nvPicPr>
          <p:cNvPr id="10" name="Picture 9">
            <a:extLst>
              <a:ext uri="{FF2B5EF4-FFF2-40B4-BE49-F238E27FC236}">
                <a16:creationId xmlns:a16="http://schemas.microsoft.com/office/drawing/2014/main" id="{8EA71125-FE9B-F521-0ED2-A2967EF121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67649" y="7221769"/>
            <a:ext cx="866134" cy="8336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 and resource links </a:t>
            </a:r>
            <a:endParaRPr/>
          </a:p>
        </p:txBody>
      </p:sp>
      <p:sp>
        <p:nvSpPr>
          <p:cNvPr id="560" name="Google Shape;560;p4"/>
          <p:cNvSpPr txBox="1">
            <a:spLocks noGrp="1"/>
          </p:cNvSpPr>
          <p:nvPr>
            <p:ph type="body" idx="4294967295"/>
          </p:nvPr>
        </p:nvSpPr>
        <p:spPr>
          <a:xfrm>
            <a:off x="411858" y="2715066"/>
            <a:ext cx="7716936"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chemeClr val="dk1"/>
              </a:buClr>
              <a:buSzPts val="2000"/>
              <a:buNone/>
            </a:pPr>
            <a:r>
              <a:rPr lang="en-GB" sz="2000" b="1" dirty="0">
                <a:solidFill>
                  <a:schemeClr val="dk1"/>
                </a:solidFill>
              </a:rPr>
              <a:t>Level 3 resource 2</a:t>
            </a:r>
            <a:endParaRPr lang="en-GB" dirty="0"/>
          </a:p>
          <a:p>
            <a:pPr marL="0" lvl="0" indent="0" algn="l" rtl="0">
              <a:spcBef>
                <a:spcPts val="0"/>
              </a:spcBef>
              <a:spcAft>
                <a:spcPts val="0"/>
              </a:spcAft>
              <a:buClr>
                <a:schemeClr val="dk1"/>
              </a:buClr>
              <a:buSzPts val="2000"/>
              <a:buNone/>
            </a:pPr>
            <a:endParaRPr lang="en-GB" sz="2000" b="1" dirty="0">
              <a:solidFill>
                <a:schemeClr val="dk1"/>
              </a:solidFill>
            </a:endParaRPr>
          </a:p>
          <a:p>
            <a:pPr marL="0" lvl="0" indent="0" algn="l" rtl="0">
              <a:spcBef>
                <a:spcPts val="0"/>
              </a:spcBef>
              <a:spcAft>
                <a:spcPts val="0"/>
              </a:spcAft>
              <a:buClr>
                <a:schemeClr val="dk1"/>
              </a:buClr>
              <a:buSzPts val="2000"/>
              <a:buNone/>
            </a:pPr>
            <a:r>
              <a:rPr lang="en-GB" sz="2000" b="1" dirty="0">
                <a:solidFill>
                  <a:schemeClr val="dk1"/>
                </a:solidFill>
              </a:rPr>
              <a:t>Understanding control processes</a:t>
            </a:r>
          </a:p>
          <a:p>
            <a:pPr marL="0" lvl="0" indent="0" algn="l" rtl="0">
              <a:spcBef>
                <a:spcPts val="0"/>
              </a:spcBef>
              <a:spcAft>
                <a:spcPts val="0"/>
              </a:spcAft>
              <a:buClr>
                <a:schemeClr val="dk1"/>
              </a:buClr>
              <a:buSzPts val="2000"/>
              <a:buNone/>
            </a:pPr>
            <a:endParaRPr lang="en-GB" sz="2000" b="1" dirty="0"/>
          </a:p>
          <a:p>
            <a:pPr lvl="0" indent="-28575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Write a step by step description of a process to automate.</a:t>
            </a:r>
          </a:p>
          <a:p>
            <a:pPr lvl="0" indent="-285750" algn="l" rtl="0">
              <a:spcBef>
                <a:spcPts val="0"/>
              </a:spcBef>
              <a:spcAft>
                <a:spcPts val="0"/>
              </a:spcAft>
              <a:buClr>
                <a:schemeClr val="dk1"/>
              </a:buClr>
              <a:buSzPct val="70000"/>
              <a:buFont typeface="Arial" panose="020B0604020202020204" pitchFamily="34" charset="0"/>
              <a:buChar char="•"/>
            </a:pPr>
            <a:endParaRPr lang="en-GB" sz="1800" dirty="0"/>
          </a:p>
          <a:p>
            <a:pPr lvl="0" indent="-28575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Develop a process control diagram and logic flowchart.</a:t>
            </a:r>
          </a:p>
          <a:p>
            <a:pPr lvl="0" indent="-285750" algn="l" rtl="0">
              <a:spcBef>
                <a:spcPts val="0"/>
              </a:spcBef>
              <a:spcAft>
                <a:spcPts val="0"/>
              </a:spcAft>
              <a:buClr>
                <a:schemeClr val="dk1"/>
              </a:buClr>
              <a:buSzPct val="70000"/>
              <a:buFont typeface="Arial" panose="020B0604020202020204" pitchFamily="34" charset="0"/>
              <a:buChar char="•"/>
            </a:pPr>
            <a:endParaRPr lang="en-GB" sz="1800" dirty="0"/>
          </a:p>
          <a:p>
            <a:pPr lvl="0" indent="-28575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Write programmable instructions as pseudocode.</a:t>
            </a:r>
            <a:endParaRPr dirty="0"/>
          </a:p>
          <a:p>
            <a:pPr marL="457200" lvl="0" indent="-228600" algn="l" rtl="0">
              <a:spcBef>
                <a:spcPts val="0"/>
              </a:spcBef>
              <a:spcAft>
                <a:spcPts val="0"/>
              </a:spcAft>
              <a:buClr>
                <a:schemeClr val="dk1"/>
              </a:buClr>
              <a:buSzPts val="1400"/>
              <a:buNone/>
            </a:pPr>
            <a:endParaRPr sz="1600" dirty="0">
              <a:solidFill>
                <a:schemeClr val="dk1"/>
              </a:solidFill>
            </a:endParaRPr>
          </a:p>
          <a:p>
            <a:pPr marL="0" lvl="0" indent="0" algn="l" rtl="0">
              <a:spcBef>
                <a:spcPts val="1200"/>
              </a:spcBef>
              <a:spcAft>
                <a:spcPts val="0"/>
              </a:spcAft>
              <a:buClr>
                <a:schemeClr val="dk1"/>
              </a:buClr>
              <a:buSzPts val="1600"/>
              <a:buNone/>
            </a:pPr>
            <a:endParaRPr sz="1600" dirty="0">
              <a:solidFill>
                <a:schemeClr val="dk1"/>
              </a:solidFill>
            </a:endParaRPr>
          </a:p>
        </p:txBody>
      </p:sp>
      <p:sp>
        <p:nvSpPr>
          <p:cNvPr id="561" name="Google Shape;561;p4"/>
          <p:cNvSpPr txBox="1">
            <a:spLocks noGrp="1"/>
          </p:cNvSpPr>
          <p:nvPr>
            <p:ph type="body" idx="4294967295"/>
          </p:nvPr>
        </p:nvSpPr>
        <p:spPr>
          <a:xfrm>
            <a:off x="8145512" y="2715066"/>
            <a:ext cx="7716936"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rgbClr val="000000"/>
              </a:buClr>
              <a:buSzPts val="1100"/>
              <a:buFont typeface="Arial"/>
              <a:buNone/>
            </a:pPr>
            <a:r>
              <a:rPr lang="en-GB" sz="2000" b="1" dirty="0">
                <a:solidFill>
                  <a:srgbClr val="000000"/>
                </a:solidFill>
              </a:rPr>
              <a:t>Full resource list available for the topic of </a:t>
            </a:r>
            <a:r>
              <a:rPr lang="en-GB" sz="2000" b="1" dirty="0"/>
              <a:t>Microcontroller systems:</a:t>
            </a:r>
            <a:endParaRPr lang="en-GB" sz="2000" b="1" dirty="0">
              <a:solidFill>
                <a:srgbClr val="000000"/>
              </a:solidFill>
            </a:endParaRPr>
          </a:p>
          <a:p>
            <a:pPr marL="0" lvl="0" indent="0" algn="l" rtl="0">
              <a:spcBef>
                <a:spcPts val="0"/>
              </a:spcBef>
              <a:spcAft>
                <a:spcPts val="0"/>
              </a:spcAft>
              <a:buClr>
                <a:srgbClr val="000000"/>
              </a:buClr>
              <a:buSzPts val="1100"/>
              <a:buFont typeface="Arial"/>
              <a:buNone/>
            </a:pPr>
            <a:endParaRPr lang="en-GB" sz="2000" b="1" dirty="0">
              <a:solidFill>
                <a:srgbClr val="000000"/>
              </a:solidFill>
            </a:endParaRPr>
          </a:p>
          <a:p>
            <a:pPr marL="0" lvl="0" indent="0" algn="l" rtl="0">
              <a:spcBef>
                <a:spcPts val="0"/>
              </a:spcBef>
              <a:spcAft>
                <a:spcPts val="0"/>
              </a:spcAft>
              <a:buClr>
                <a:srgbClr val="000000"/>
              </a:buClr>
              <a:buSzPts val="1100"/>
              <a:buFont typeface="Arial"/>
              <a:buNone/>
            </a:pPr>
            <a:r>
              <a:rPr lang="en-GB" sz="1800" dirty="0">
                <a:solidFill>
                  <a:schemeClr val="dk1"/>
                </a:solidFill>
              </a:rPr>
              <a:t>1. </a:t>
            </a:r>
            <a:r>
              <a:rPr lang="en-GB" sz="1800" dirty="0"/>
              <a:t>Mechatronic systems and control (Level 2)</a:t>
            </a:r>
          </a:p>
          <a:p>
            <a:pPr marL="0" lvl="0" indent="0" algn="l" rtl="0">
              <a:spcBef>
                <a:spcPts val="0"/>
              </a:spcBef>
              <a:spcAft>
                <a:spcPts val="0"/>
              </a:spcAft>
              <a:buClr>
                <a:srgbClr val="000000"/>
              </a:buClr>
              <a:buSzPts val="1100"/>
              <a:buNone/>
            </a:pPr>
            <a:r>
              <a:rPr lang="en-GB" sz="1800" dirty="0"/>
              <a:t>2. Sensors and actuators (Level 3)</a:t>
            </a:r>
          </a:p>
          <a:p>
            <a:pPr marL="0" lvl="0" indent="0" algn="l" rtl="0">
              <a:spcBef>
                <a:spcPts val="0"/>
              </a:spcBef>
              <a:spcAft>
                <a:spcPts val="0"/>
              </a:spcAft>
              <a:buClr>
                <a:srgbClr val="000000"/>
              </a:buClr>
              <a:buSzPts val="1100"/>
              <a:buNone/>
            </a:pPr>
            <a:r>
              <a:rPr lang="en-GB" sz="1800" b="1" dirty="0"/>
              <a:t>3. Understanding control processes (Level 3)</a:t>
            </a:r>
          </a:p>
          <a:p>
            <a:pPr marL="0" lvl="0" indent="0" algn="l" rtl="0">
              <a:spcBef>
                <a:spcPts val="0"/>
              </a:spcBef>
              <a:spcAft>
                <a:spcPts val="0"/>
              </a:spcAft>
              <a:buClr>
                <a:srgbClr val="000000"/>
              </a:buClr>
              <a:buSzPts val="1100"/>
              <a:buNone/>
            </a:pPr>
            <a:r>
              <a:rPr lang="en-GB" sz="1800" dirty="0"/>
              <a:t>4. Pulse width modulation (Level 3)</a:t>
            </a:r>
          </a:p>
          <a:p>
            <a:pPr marL="0" lvl="0" indent="0" algn="l" rtl="0">
              <a:spcBef>
                <a:spcPts val="0"/>
              </a:spcBef>
              <a:spcAft>
                <a:spcPts val="0"/>
              </a:spcAft>
              <a:buClr>
                <a:srgbClr val="000000"/>
              </a:buClr>
              <a:buSzPts val="1100"/>
              <a:buNone/>
            </a:pPr>
            <a:endParaRPr lang="en-GB" sz="1800" b="1" dirty="0">
              <a:solidFill>
                <a:schemeClr val="dk1"/>
              </a:solidFill>
            </a:endParaRPr>
          </a:p>
          <a:p>
            <a:pPr marL="0" lvl="0" indent="0" algn="l" rtl="0">
              <a:spcBef>
                <a:spcPts val="0"/>
              </a:spcBef>
              <a:spcAft>
                <a:spcPts val="0"/>
              </a:spcAft>
              <a:buClr>
                <a:srgbClr val="000000"/>
              </a:buClr>
              <a:buSzPts val="1100"/>
              <a:buNone/>
            </a:pPr>
            <a:r>
              <a:rPr lang="en-GB" sz="2000" b="1" dirty="0">
                <a:solidFill>
                  <a:schemeClr val="dk1"/>
                </a:solidFill>
              </a:rPr>
              <a:t>Links to other supported topics</a:t>
            </a:r>
            <a:endParaRPr dirty="0"/>
          </a:p>
          <a:p>
            <a:pPr marL="0" lvl="0" indent="0" algn="l" rtl="0">
              <a:spcBef>
                <a:spcPts val="0"/>
              </a:spcBef>
              <a:spcAft>
                <a:spcPts val="0"/>
              </a:spcAft>
              <a:buClr>
                <a:schemeClr val="dk1"/>
              </a:buClr>
              <a:buSzPts val="1100"/>
              <a:buNone/>
            </a:pPr>
            <a:endParaRPr sz="1600" dirty="0">
              <a:solidFill>
                <a:schemeClr val="dk1"/>
              </a:solidFill>
            </a:endParaRPr>
          </a:p>
          <a:p>
            <a:pPr marL="0" lvl="0" indent="0" algn="l" rtl="0">
              <a:spcBef>
                <a:spcPts val="0"/>
              </a:spcBef>
              <a:spcAft>
                <a:spcPts val="0"/>
              </a:spcAft>
              <a:buClr>
                <a:srgbClr val="000000"/>
              </a:buClr>
              <a:buSzPts val="1600"/>
              <a:buNone/>
            </a:pPr>
            <a:r>
              <a:rPr lang="en-GB" sz="1600" dirty="0">
                <a:solidFill>
                  <a:srgbClr val="000000"/>
                </a:solidFill>
              </a:rPr>
              <a:t>Sustainability, Robotics, CNC machinery, Renewable energy, Electric machines.</a:t>
            </a:r>
            <a:endParaRPr sz="2400" b="1" dirty="0">
              <a:solidFill>
                <a:srgbClr val="000000"/>
              </a:solidFill>
            </a:endParaRPr>
          </a:p>
        </p:txBody>
      </p:sp>
      <p:sp>
        <p:nvSpPr>
          <p:cNvPr id="2" name="Google Shape;549;p3">
            <a:extLst>
              <a:ext uri="{FF2B5EF4-FFF2-40B4-BE49-F238E27FC236}">
                <a16:creationId xmlns:a16="http://schemas.microsoft.com/office/drawing/2014/main" id="{C9223852-05F4-B5D0-1D1D-C30D5CABA74F}"/>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3. Understanding control processes | Practitioner guide</a:t>
            </a:r>
            <a:endParaRPr sz="1600" b="0" i="0" u="none" strike="noStrike" cap="none" dirty="0">
              <a:solidFill>
                <a:schemeClr val="dk1"/>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1A3187F7-E28A-02D2-20E0-0177C726075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Subject coverage</a:t>
            </a:r>
            <a:endParaRPr/>
          </a:p>
        </p:txBody>
      </p:sp>
      <p:sp>
        <p:nvSpPr>
          <p:cNvPr id="570" name="Google Shape;570;p5"/>
          <p:cNvSpPr txBox="1"/>
          <p:nvPr/>
        </p:nvSpPr>
        <p:spPr>
          <a:xfrm>
            <a:off x="5695999" y="2658794"/>
            <a:ext cx="3780000" cy="5634307"/>
          </a:xfrm>
          <a:prstGeom prst="rect">
            <a:avLst/>
          </a:prstGeom>
          <a:noFill/>
          <a:ln>
            <a:noFill/>
          </a:ln>
        </p:spPr>
        <p:txBody>
          <a:bodyPr spcFirstLastPara="1" wrap="square" lIns="90000" tIns="45700" rIns="91425" bIns="45700" anchor="t" anchorCtr="0">
            <a:noAutofit/>
          </a:bodyPr>
          <a:lstStyle/>
          <a:p>
            <a:pPr marL="457200" marR="0" lvl="0" indent="-22860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571" name="Google Shape;571;p5"/>
          <p:cNvSpPr txBox="1">
            <a:spLocks noGrp="1"/>
          </p:cNvSpPr>
          <p:nvPr>
            <p:ph type="body" idx="4294967295"/>
          </p:nvPr>
        </p:nvSpPr>
        <p:spPr>
          <a:xfrm>
            <a:off x="467574" y="2675819"/>
            <a:ext cx="4871343" cy="5039297"/>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t>Microcontrollers and PLCs</a:t>
            </a:r>
            <a:endParaRPr sz="2000" b="1" dirty="0">
              <a:solidFill>
                <a:srgbClr val="000000"/>
              </a:solidFill>
            </a:endParaRPr>
          </a:p>
          <a:p>
            <a:pPr marL="0" lvl="0" indent="0" algn="l" rtl="0">
              <a:lnSpc>
                <a:spcPct val="90000"/>
              </a:lnSpc>
              <a:spcBef>
                <a:spcPts val="0"/>
              </a:spcBef>
              <a:spcAft>
                <a:spcPts val="0"/>
              </a:spcAft>
              <a:buClr>
                <a:schemeClr val="dk1"/>
              </a:buClr>
              <a:buSzPts val="1100"/>
              <a:buNone/>
            </a:pPr>
            <a:endParaRPr sz="2000" dirty="0">
              <a:solidFill>
                <a:schemeClr val="dk1"/>
              </a:solidFill>
            </a:endParaRP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Mechatronics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Sensors and actuators in automation and control</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Programmable Logic Controllers (PLCs)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PLC programming</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Applications of PLCs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Control system theory</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Process control diagrams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Logic flowcharts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Pseudocode</a:t>
            </a:r>
            <a:endParaRPr sz="2000" dirty="0"/>
          </a:p>
        </p:txBody>
      </p:sp>
      <p:sp>
        <p:nvSpPr>
          <p:cNvPr id="572" name="Google Shape;572;p5"/>
          <p:cNvSpPr txBox="1"/>
          <p:nvPr/>
        </p:nvSpPr>
        <p:spPr>
          <a:xfrm>
            <a:off x="5431761" y="2605928"/>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600" b="1" i="0">
              <a:solidFill>
                <a:schemeClr val="dk1"/>
              </a:solidFill>
              <a:latin typeface="Arial"/>
              <a:ea typeface="Arial"/>
              <a:cs typeface="Arial"/>
              <a:sym typeface="Arial"/>
            </a:endParaRPr>
          </a:p>
        </p:txBody>
      </p:sp>
      <p:sp>
        <p:nvSpPr>
          <p:cNvPr id="573" name="Google Shape;573;p5"/>
          <p:cNvSpPr txBox="1"/>
          <p:nvPr/>
        </p:nvSpPr>
        <p:spPr>
          <a:xfrm>
            <a:off x="10564465" y="2675819"/>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2000" b="1" i="0" dirty="0">
                <a:solidFill>
                  <a:schemeClr val="dk1"/>
                </a:solidFill>
                <a:latin typeface="Arial"/>
                <a:ea typeface="Arial"/>
                <a:cs typeface="Arial"/>
                <a:sym typeface="Arial"/>
              </a:rPr>
              <a:t>Including careers</a:t>
            </a:r>
            <a:endParaRPr sz="2000" dirty="0"/>
          </a:p>
          <a:p>
            <a:pPr marL="457200" marR="0" lvl="0" indent="-228600" algn="l" rtl="0">
              <a:lnSpc>
                <a:spcPct val="100000"/>
              </a:lnSpc>
              <a:spcBef>
                <a:spcPts val="0"/>
              </a:spcBef>
              <a:spcAft>
                <a:spcPts val="0"/>
              </a:spcAft>
              <a:buClr>
                <a:schemeClr val="dk1"/>
              </a:buClr>
              <a:buSzPts val="1100"/>
              <a:buFont typeface="Arial"/>
              <a:buNone/>
            </a:pPr>
            <a:endParaRPr sz="2000" b="0" i="0"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rgbClr val="000000"/>
              </a:buClr>
              <a:buSzPct val="70000"/>
              <a:buFont typeface="Arial" panose="020B0604020202020204" pitchFamily="34" charset="0"/>
              <a:buChar char="•"/>
            </a:pPr>
            <a:r>
              <a:rPr lang="en-GB" sz="2000" b="0" i="0" dirty="0">
                <a:solidFill>
                  <a:srgbClr val="000000"/>
                </a:solidFill>
                <a:latin typeface="Arial"/>
                <a:ea typeface="Arial"/>
                <a:cs typeface="Arial"/>
                <a:sym typeface="Arial"/>
              </a:rPr>
              <a:t>How different engineering </a:t>
            </a:r>
            <a:r>
              <a:rPr lang="en-GB" sz="2000" b="0" i="0" dirty="0">
                <a:solidFill>
                  <a:schemeClr val="dk1"/>
                </a:solidFill>
                <a:latin typeface="Arial"/>
                <a:ea typeface="Arial"/>
                <a:cs typeface="Arial"/>
                <a:sym typeface="Arial"/>
              </a:rPr>
              <a:t>sectors</a:t>
            </a:r>
            <a:r>
              <a:rPr lang="en-GB" sz="2000" b="0" i="0" dirty="0">
                <a:solidFill>
                  <a:srgbClr val="000000"/>
                </a:solidFill>
                <a:latin typeface="Arial"/>
                <a:ea typeface="Arial"/>
                <a:cs typeface="Arial"/>
                <a:sym typeface="Arial"/>
              </a:rPr>
              <a:t> </a:t>
            </a:r>
            <a:r>
              <a:rPr lang="en-GB" sz="2000" b="0" i="0" dirty="0">
                <a:solidFill>
                  <a:schemeClr val="dk1"/>
                </a:solidFill>
                <a:latin typeface="Arial"/>
                <a:ea typeface="Arial"/>
                <a:cs typeface="Arial"/>
                <a:sym typeface="Arial"/>
              </a:rPr>
              <a:t>use control and automation.</a:t>
            </a:r>
            <a:endParaRPr sz="2000" dirty="0"/>
          </a:p>
        </p:txBody>
      </p:sp>
      <p:sp>
        <p:nvSpPr>
          <p:cNvPr id="574" name="Google Shape;574;p5"/>
          <p:cNvSpPr txBox="1"/>
          <p:nvPr/>
        </p:nvSpPr>
        <p:spPr>
          <a:xfrm>
            <a:off x="10564465" y="5772891"/>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575" name="Google Shape;575;p5"/>
          <p:cNvSpPr txBox="1"/>
          <p:nvPr/>
        </p:nvSpPr>
        <p:spPr>
          <a:xfrm>
            <a:off x="6198939" y="2675819"/>
            <a:ext cx="4871343" cy="3114096"/>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1" i="0" dirty="0">
                <a:solidFill>
                  <a:schemeClr val="dk1"/>
                </a:solidFill>
                <a:latin typeface="Arial"/>
                <a:ea typeface="Arial"/>
                <a:cs typeface="Arial"/>
                <a:sym typeface="Arial"/>
              </a:rPr>
              <a:t>Maths</a:t>
            </a:r>
            <a:endParaRPr sz="2000" b="1" i="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100"/>
              <a:buFont typeface="Arial"/>
              <a:buNone/>
            </a:pPr>
            <a:endParaRPr sz="2000" b="0" i="0" dirty="0">
              <a:solidFill>
                <a:schemeClr val="dk1"/>
              </a:solidFill>
              <a:latin typeface="Arial"/>
              <a:ea typeface="Arial"/>
              <a:cs typeface="Arial"/>
              <a:sym typeface="Arial"/>
            </a:endParaRPr>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Using formulae</a:t>
            </a:r>
            <a:endParaRPr sz="2000" dirty="0"/>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Patterns and relationships</a:t>
            </a:r>
            <a:endParaRPr sz="2000" dirty="0"/>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Communicating</a:t>
            </a:r>
            <a:endParaRPr sz="2000" dirty="0"/>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Mathematical diagrams</a:t>
            </a:r>
            <a:endParaRPr sz="2000" b="0" i="0" dirty="0">
              <a:solidFill>
                <a:schemeClr val="dk1"/>
              </a:solidFill>
              <a:latin typeface="Arial"/>
              <a:ea typeface="Arial"/>
              <a:cs typeface="Arial"/>
              <a:sym typeface="Arial"/>
            </a:endParaRPr>
          </a:p>
        </p:txBody>
      </p:sp>
      <p:sp>
        <p:nvSpPr>
          <p:cNvPr id="2" name="Google Shape;549;p3">
            <a:extLst>
              <a:ext uri="{FF2B5EF4-FFF2-40B4-BE49-F238E27FC236}">
                <a16:creationId xmlns:a16="http://schemas.microsoft.com/office/drawing/2014/main" id="{6EE4EA47-DB94-BE9A-4479-14923E72FFFC}"/>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3. Understanding control processes | Practitioner guide</a:t>
            </a:r>
            <a:endParaRPr sz="1600" b="0" i="0" u="none" strike="noStrike" cap="none" dirty="0">
              <a:solidFill>
                <a:schemeClr val="dk1"/>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0FDB50DD-509E-1E55-B707-280BD172F7E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dirty="0"/>
              <a:t>3. Understanding control processes</a:t>
            </a:r>
            <a:endParaRPr dirty="0"/>
          </a:p>
        </p:txBody>
      </p:sp>
      <p:sp>
        <p:nvSpPr>
          <p:cNvPr id="2" name="Slide Number Placeholder 5">
            <a:extLst>
              <a:ext uri="{FF2B5EF4-FFF2-40B4-BE49-F238E27FC236}">
                <a16:creationId xmlns:a16="http://schemas.microsoft.com/office/drawing/2014/main" id="{4B353AE2-284F-2DF3-760A-AB7EA45E436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91" name="Google Shape;591;p7"/>
          <p:cNvSpPr/>
          <p:nvPr/>
        </p:nvSpPr>
        <p:spPr>
          <a:xfrm>
            <a:off x="411858" y="2291752"/>
            <a:ext cx="2691106" cy="4064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Arial"/>
                <a:ea typeface="Arial"/>
                <a:cs typeface="Arial"/>
                <a:sym typeface="Arial"/>
              </a:rPr>
              <a:t>You will be able to:</a:t>
            </a:r>
            <a:endParaRPr dirty="0"/>
          </a:p>
        </p:txBody>
      </p:sp>
      <p:pic>
        <p:nvPicPr>
          <p:cNvPr id="593" name="Google Shape;593;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8" y="3464401"/>
            <a:ext cx="3208807" cy="3124917"/>
          </a:xfrm>
          <a:prstGeom prst="rect">
            <a:avLst/>
          </a:prstGeom>
          <a:noFill/>
          <a:ln>
            <a:noFill/>
          </a:ln>
        </p:spPr>
      </p:pic>
      <p:sp>
        <p:nvSpPr>
          <p:cNvPr id="594" name="Google Shape;594;p7"/>
          <p:cNvSpPr txBox="1"/>
          <p:nvPr/>
        </p:nvSpPr>
        <p:spPr>
          <a:xfrm>
            <a:off x="579596" y="4631564"/>
            <a:ext cx="2999022" cy="923330"/>
          </a:xfrm>
          <a:prstGeom prst="rect">
            <a:avLst/>
          </a:prstGeom>
          <a:noFill/>
          <a:ln>
            <a:noFill/>
          </a:ln>
        </p:spPr>
        <p:txBody>
          <a:bodyPr spcFirstLastPara="1" wrap="square" lIns="91425" tIns="45700" rIns="91425" bIns="45700" anchor="t" anchorCtr="0">
            <a:spAutoFit/>
          </a:bodyPr>
          <a:lstStyle/>
          <a:p>
            <a:pPr marL="139700" marR="0" lvl="0" indent="0" algn="ctr" rtl="0">
              <a:lnSpc>
                <a:spcPct val="100000"/>
              </a:lnSpc>
              <a:spcBef>
                <a:spcPts val="0"/>
              </a:spcBef>
              <a:spcAft>
                <a:spcPts val="0"/>
              </a:spcAft>
              <a:buNone/>
            </a:pPr>
            <a:r>
              <a:rPr lang="en-GB" sz="1800">
                <a:solidFill>
                  <a:schemeClr val="dk1"/>
                </a:solidFill>
                <a:latin typeface="Arial"/>
                <a:ea typeface="Arial"/>
                <a:cs typeface="Arial"/>
                <a:sym typeface="Arial"/>
              </a:rPr>
              <a:t>Write a step by step description of a process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to automate.</a:t>
            </a:r>
            <a:endParaRPr/>
          </a:p>
        </p:txBody>
      </p:sp>
      <p:pic>
        <p:nvPicPr>
          <p:cNvPr id="595" name="Google Shape;595;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297" y="3401730"/>
            <a:ext cx="3208807" cy="3124917"/>
          </a:xfrm>
          <a:prstGeom prst="rect">
            <a:avLst/>
          </a:prstGeom>
          <a:noFill/>
          <a:ln>
            <a:noFill/>
          </a:ln>
        </p:spPr>
      </p:pic>
      <p:sp>
        <p:nvSpPr>
          <p:cNvPr id="596" name="Google Shape;596;p7"/>
          <p:cNvSpPr txBox="1"/>
          <p:nvPr/>
        </p:nvSpPr>
        <p:spPr>
          <a:xfrm>
            <a:off x="7570980" y="4572000"/>
            <a:ext cx="2999022" cy="923330"/>
          </a:xfrm>
          <a:prstGeom prst="rect">
            <a:avLst/>
          </a:prstGeom>
          <a:noFill/>
          <a:ln>
            <a:noFill/>
          </a:ln>
        </p:spPr>
        <p:txBody>
          <a:bodyPr spcFirstLastPara="1" wrap="square" lIns="91425" tIns="45700" rIns="91425" bIns="45700" anchor="t" anchorCtr="0">
            <a:spAutoFit/>
          </a:bodyPr>
          <a:lstStyle/>
          <a:p>
            <a:pPr marL="139700" marR="0" lvl="0" indent="0" algn="ctr" rtl="0">
              <a:lnSpc>
                <a:spcPct val="100000"/>
              </a:lnSpc>
              <a:spcBef>
                <a:spcPts val="0"/>
              </a:spcBef>
              <a:spcAft>
                <a:spcPts val="0"/>
              </a:spcAft>
              <a:buNone/>
            </a:pPr>
            <a:r>
              <a:rPr lang="en-GB" sz="1800">
                <a:solidFill>
                  <a:schemeClr val="dk1"/>
                </a:solidFill>
                <a:latin typeface="Arial"/>
                <a:ea typeface="Arial"/>
                <a:cs typeface="Arial"/>
                <a:sym typeface="Arial"/>
              </a:rPr>
              <a:t>Develop a process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control diagram and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logic flowchart.</a:t>
            </a:r>
            <a:endParaRPr/>
          </a:p>
        </p:txBody>
      </p:sp>
      <p:pic>
        <p:nvPicPr>
          <p:cNvPr id="597" name="Google Shape;59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15102" y="3401730"/>
            <a:ext cx="3208807" cy="3124917"/>
          </a:xfrm>
          <a:prstGeom prst="rect">
            <a:avLst/>
          </a:prstGeom>
          <a:noFill/>
          <a:ln>
            <a:noFill/>
          </a:ln>
        </p:spPr>
      </p:pic>
      <p:sp>
        <p:nvSpPr>
          <p:cNvPr id="598" name="Google Shape;598;p7"/>
          <p:cNvSpPr txBox="1"/>
          <p:nvPr/>
        </p:nvSpPr>
        <p:spPr>
          <a:xfrm>
            <a:off x="4015102" y="4605741"/>
            <a:ext cx="2999022" cy="923330"/>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a:solidFill>
                  <a:schemeClr val="dk1"/>
                </a:solidFill>
                <a:latin typeface="Arial"/>
                <a:ea typeface="Arial"/>
                <a:cs typeface="Arial"/>
                <a:sym typeface="Arial"/>
              </a:rPr>
              <a:t>Write programmable instructions as pseudocode.</a:t>
            </a:r>
            <a:endParaRPr/>
          </a:p>
        </p:txBody>
      </p:sp>
      <p:sp>
        <p:nvSpPr>
          <p:cNvPr id="2" name="Slide Number Placeholder 5">
            <a:extLst>
              <a:ext uri="{FF2B5EF4-FFF2-40B4-BE49-F238E27FC236}">
                <a16:creationId xmlns:a16="http://schemas.microsoft.com/office/drawing/2014/main" id="{C852EBBF-1B7C-4F4D-AE3F-C1A85ED47D4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7</a:t>
            </a:fld>
            <a:endParaRPr lang="en-US" b="0" dirty="0"/>
          </a:p>
        </p:txBody>
      </p:sp>
      <p:sp>
        <p:nvSpPr>
          <p:cNvPr id="5" name="Google Shape;549;p3">
            <a:extLst>
              <a:ext uri="{FF2B5EF4-FFF2-40B4-BE49-F238E27FC236}">
                <a16:creationId xmlns:a16="http://schemas.microsoft.com/office/drawing/2014/main" id="{FEE8408E-803F-E9BC-71DB-A23BBF5D0B53}"/>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bg1"/>
                </a:solidFill>
                <a:latin typeface="Arial"/>
                <a:ea typeface="Arial"/>
                <a:cs typeface="Arial"/>
                <a:sym typeface="Arial"/>
              </a:rPr>
              <a:t>3. Understanding control processes</a:t>
            </a:r>
            <a:endParaRPr sz="1600" b="0" i="0" u="none" strike="noStrike" cap="none" dirty="0">
              <a:solidFill>
                <a:schemeClr val="bg1"/>
              </a:solidFill>
              <a:latin typeface="Arial"/>
              <a:ea typeface="Arial"/>
              <a:cs typeface="Arial"/>
              <a:sym typeface="Arial"/>
            </a:endParaRPr>
          </a:p>
        </p:txBody>
      </p:sp>
      <p:sp>
        <p:nvSpPr>
          <p:cNvPr id="3" name="Google Shape;539;p3">
            <a:extLst>
              <a:ext uri="{FF2B5EF4-FFF2-40B4-BE49-F238E27FC236}">
                <a16:creationId xmlns:a16="http://schemas.microsoft.com/office/drawing/2014/main" id="{EE4C7991-11A7-EF0E-891B-92CE6770860F}"/>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b="0" i="0" u="none" strike="noStrike" cap="none" dirty="0">
                <a:solidFill>
                  <a:schemeClr val="tx1"/>
                </a:solidFill>
                <a:latin typeface="Arial"/>
                <a:ea typeface="Arial"/>
                <a:cs typeface="Arial"/>
                <a:sym typeface="Arial"/>
              </a:rPr>
              <a:t>Image © This Is Engineering</a:t>
            </a:r>
            <a:endParaRPr b="0" i="0" u="none" strike="noStrike" cap="none" dirty="0">
              <a:solidFill>
                <a:schemeClr val="tx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
          <p:cNvSpPr txBox="1"/>
          <p:nvPr/>
        </p:nvSpPr>
        <p:spPr>
          <a:xfrm>
            <a:off x="2366925" y="6692465"/>
            <a:ext cx="9781532" cy="2092718"/>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180000" rIns="288000" bIns="288000" anchor="t" anchorCtr="0">
            <a:noAutofit/>
          </a:bodyPr>
          <a:lstStyle/>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decision does the temperature controller need to make?</a:t>
            </a:r>
            <a:endParaRPr dirty="0"/>
          </a:p>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controls the result of this decision?</a:t>
            </a:r>
            <a:endParaRPr dirty="0"/>
          </a:p>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passes around the control system as continuously variable data?</a:t>
            </a:r>
            <a:endParaRPr dirty="0"/>
          </a:p>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passes around the control system as on/off data?</a:t>
            </a:r>
            <a:endParaRPr dirty="0"/>
          </a:p>
          <a:p>
            <a:pPr marL="425450" marR="0" lvl="0" indent="-285750" algn="l" rtl="0">
              <a:lnSpc>
                <a:spcPct val="150000"/>
              </a:lnSpc>
              <a:spcBef>
                <a:spcPts val="0"/>
              </a:spcBef>
              <a:spcAft>
                <a:spcPts val="0"/>
              </a:spcAft>
              <a:buClr>
                <a:schemeClr val="dk1"/>
              </a:buClr>
              <a:buSzPct val="70000"/>
              <a:buFont typeface="Arial" panose="020B0604020202020204" pitchFamily="34" charset="0"/>
              <a:buChar char="•"/>
            </a:pPr>
            <a:endParaRPr sz="1800" b="0" i="0" dirty="0">
              <a:solidFill>
                <a:schemeClr val="dk1"/>
              </a:solidFill>
              <a:latin typeface="Arial"/>
              <a:ea typeface="Arial"/>
              <a:cs typeface="Arial"/>
              <a:sym typeface="Arial"/>
            </a:endParaRPr>
          </a:p>
        </p:txBody>
      </p:sp>
      <p:sp>
        <p:nvSpPr>
          <p:cNvPr id="606" name="Google Shape;606;p8"/>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Process control diagrams</a:t>
            </a:r>
            <a:endParaRPr sz="4400" b="1" i="0">
              <a:solidFill>
                <a:schemeClr val="dk1"/>
              </a:solidFill>
              <a:latin typeface="Arial"/>
              <a:ea typeface="Arial"/>
              <a:cs typeface="Arial"/>
              <a:sym typeface="Arial"/>
            </a:endParaRPr>
          </a:p>
        </p:txBody>
      </p:sp>
      <p:sp>
        <p:nvSpPr>
          <p:cNvPr id="607" name="Google Shape;607;p8"/>
          <p:cNvSpPr txBox="1"/>
          <p:nvPr/>
        </p:nvSpPr>
        <p:spPr>
          <a:xfrm>
            <a:off x="411064" y="2310406"/>
            <a:ext cx="13777376" cy="7769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This process control diagram shows how a temperature controller keeps a room at a set temperature.</a:t>
            </a:r>
            <a:endParaRPr/>
          </a:p>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The difference between the set point and the room temperature is calculated at an ‘error detection point’ or ‘summation point’.</a:t>
            </a:r>
            <a:endParaRPr/>
          </a:p>
        </p:txBody>
      </p:sp>
      <p:sp>
        <p:nvSpPr>
          <p:cNvPr id="608" name="Google Shape;608;p8"/>
          <p:cNvSpPr txBox="1"/>
          <p:nvPr/>
        </p:nvSpPr>
        <p:spPr>
          <a:xfrm>
            <a:off x="1316182" y="35471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09" name="Google Shape;609;p8">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10035" y="248054"/>
            <a:ext cx="955527" cy="931638"/>
          </a:xfrm>
          <a:prstGeom prst="rect">
            <a:avLst/>
          </a:prstGeom>
          <a:noFill/>
          <a:ln>
            <a:noFill/>
          </a:ln>
        </p:spPr>
      </p:pic>
      <p:sp>
        <p:nvSpPr>
          <p:cNvPr id="610" name="Google Shape;610;p8"/>
          <p:cNvSpPr txBox="1"/>
          <p:nvPr/>
        </p:nvSpPr>
        <p:spPr>
          <a:xfrm>
            <a:off x="4510686" y="3582153"/>
            <a:ext cx="2281575" cy="1062276"/>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2000" b="1" i="0" dirty="0">
                <a:solidFill>
                  <a:schemeClr val="dk1"/>
                </a:solidFill>
                <a:latin typeface="Arial"/>
                <a:ea typeface="Arial"/>
                <a:cs typeface="Arial"/>
                <a:sym typeface="Arial"/>
              </a:rPr>
              <a:t>Temperature controller</a:t>
            </a:r>
            <a:endParaRPr dirty="0"/>
          </a:p>
        </p:txBody>
      </p:sp>
      <p:sp>
        <p:nvSpPr>
          <p:cNvPr id="611" name="Google Shape;611;p8"/>
          <p:cNvSpPr txBox="1"/>
          <p:nvPr/>
        </p:nvSpPr>
        <p:spPr>
          <a:xfrm>
            <a:off x="7672312" y="3579342"/>
            <a:ext cx="2281576" cy="1114682"/>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2000" b="1" i="0">
                <a:solidFill>
                  <a:schemeClr val="dk1"/>
                </a:solidFill>
                <a:latin typeface="Arial"/>
                <a:ea typeface="Arial"/>
                <a:cs typeface="Arial"/>
                <a:sym typeface="Arial"/>
              </a:rPr>
              <a:t>Heat control element</a:t>
            </a:r>
            <a:endParaRPr/>
          </a:p>
        </p:txBody>
      </p:sp>
      <p:sp>
        <p:nvSpPr>
          <p:cNvPr id="612" name="Google Shape;612;p8"/>
          <p:cNvSpPr txBox="1"/>
          <p:nvPr/>
        </p:nvSpPr>
        <p:spPr>
          <a:xfrm>
            <a:off x="10833939" y="3555950"/>
            <a:ext cx="2281575" cy="1114682"/>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2000" b="1" i="0">
                <a:solidFill>
                  <a:schemeClr val="dk1"/>
                </a:solidFill>
                <a:latin typeface="Arial"/>
                <a:ea typeface="Arial"/>
                <a:cs typeface="Arial"/>
                <a:sym typeface="Arial"/>
              </a:rPr>
              <a:t>Heating process</a:t>
            </a:r>
            <a:endParaRPr/>
          </a:p>
        </p:txBody>
      </p:sp>
      <p:sp>
        <p:nvSpPr>
          <p:cNvPr id="613" name="Google Shape;613;p8"/>
          <p:cNvSpPr txBox="1"/>
          <p:nvPr/>
        </p:nvSpPr>
        <p:spPr>
          <a:xfrm>
            <a:off x="7672312" y="5086358"/>
            <a:ext cx="2281576" cy="1114682"/>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139700" marR="0" lvl="0" indent="0" algn="ctr" rtl="0">
              <a:lnSpc>
                <a:spcPct val="100000"/>
              </a:lnSpc>
              <a:spcBef>
                <a:spcPts val="0"/>
              </a:spcBef>
              <a:spcAft>
                <a:spcPts val="0"/>
              </a:spcAft>
              <a:buClr>
                <a:schemeClr val="dk1"/>
              </a:buClr>
              <a:buSzPts val="1400"/>
              <a:buFont typeface="Arial"/>
              <a:buNone/>
            </a:pPr>
            <a:r>
              <a:rPr lang="en-GB" sz="2000" b="1" i="0">
                <a:solidFill>
                  <a:schemeClr val="dk1"/>
                </a:solidFill>
                <a:latin typeface="Arial"/>
                <a:ea typeface="Arial"/>
                <a:cs typeface="Arial"/>
                <a:sym typeface="Arial"/>
              </a:rPr>
              <a:t>Temperature sensor</a:t>
            </a:r>
            <a:endParaRPr/>
          </a:p>
        </p:txBody>
      </p:sp>
      <p:sp>
        <p:nvSpPr>
          <p:cNvPr id="615" name="Google Shape;615;p8"/>
          <p:cNvSpPr txBox="1"/>
          <p:nvPr/>
        </p:nvSpPr>
        <p:spPr>
          <a:xfrm>
            <a:off x="-149821" y="3916472"/>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a:solidFill>
                  <a:schemeClr val="dk1"/>
                </a:solidFill>
                <a:latin typeface="Arial"/>
                <a:ea typeface="Arial"/>
                <a:cs typeface="Arial"/>
                <a:sym typeface="Arial"/>
              </a:rPr>
              <a:t>Set point</a:t>
            </a:r>
            <a:endParaRPr/>
          </a:p>
        </p:txBody>
      </p:sp>
      <p:cxnSp>
        <p:nvCxnSpPr>
          <p:cNvPr id="616" name="Google Shape;616;p8"/>
          <p:cNvCxnSpPr/>
          <p:nvPr/>
        </p:nvCxnSpPr>
        <p:spPr>
          <a:xfrm>
            <a:off x="3630638" y="4136683"/>
            <a:ext cx="558937" cy="0"/>
          </a:xfrm>
          <a:prstGeom prst="straightConnector1">
            <a:avLst/>
          </a:prstGeom>
          <a:noFill/>
          <a:ln w="15875" cap="flat" cmpd="sng">
            <a:solidFill>
              <a:srgbClr val="FF0000"/>
            </a:solidFill>
            <a:prstDash val="solid"/>
            <a:miter lim="800000"/>
            <a:headEnd type="none" w="sm" len="sm"/>
            <a:tailEnd type="stealth" w="med" len="med"/>
          </a:ln>
        </p:spPr>
      </p:cxnSp>
      <p:sp>
        <p:nvSpPr>
          <p:cNvPr id="617" name="Google Shape;617;p8"/>
          <p:cNvSpPr txBox="1"/>
          <p:nvPr/>
        </p:nvSpPr>
        <p:spPr>
          <a:xfrm>
            <a:off x="2769318" y="3689234"/>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a:solidFill>
                  <a:schemeClr val="dk1"/>
                </a:solidFill>
                <a:latin typeface="Arial"/>
                <a:ea typeface="Arial"/>
                <a:cs typeface="Arial"/>
                <a:sym typeface="Arial"/>
              </a:rPr>
              <a:t>error</a:t>
            </a:r>
            <a:endParaRPr/>
          </a:p>
        </p:txBody>
      </p:sp>
      <p:cxnSp>
        <p:nvCxnSpPr>
          <p:cNvPr id="618" name="Google Shape;618;p8"/>
          <p:cNvCxnSpPr/>
          <p:nvPr/>
        </p:nvCxnSpPr>
        <p:spPr>
          <a:xfrm>
            <a:off x="6943682" y="413668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19" name="Google Shape;619;p8"/>
          <p:cNvCxnSpPr/>
          <p:nvPr/>
        </p:nvCxnSpPr>
        <p:spPr>
          <a:xfrm>
            <a:off x="10137456" y="413668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0" name="Google Shape;620;p8"/>
          <p:cNvCxnSpPr/>
          <p:nvPr/>
        </p:nvCxnSpPr>
        <p:spPr>
          <a:xfrm>
            <a:off x="1638295" y="4138362"/>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1" name="Google Shape;621;p8"/>
          <p:cNvCxnSpPr/>
          <p:nvPr/>
        </p:nvCxnSpPr>
        <p:spPr>
          <a:xfrm>
            <a:off x="13291473" y="413668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2" name="Google Shape;622;p8"/>
          <p:cNvCxnSpPr/>
          <p:nvPr/>
        </p:nvCxnSpPr>
        <p:spPr>
          <a:xfrm rot="10800000">
            <a:off x="12023036" y="4920129"/>
            <a:ext cx="0" cy="723570"/>
          </a:xfrm>
          <a:prstGeom prst="straightConnector1">
            <a:avLst/>
          </a:prstGeom>
          <a:noFill/>
          <a:ln w="15875" cap="flat" cmpd="sng">
            <a:solidFill>
              <a:schemeClr val="dk1"/>
            </a:solidFill>
            <a:prstDash val="solid"/>
            <a:miter lim="800000"/>
            <a:headEnd type="none" w="sm" len="sm"/>
            <a:tailEnd type="none" w="sm" len="sm"/>
          </a:ln>
        </p:spPr>
      </p:cxnSp>
      <p:cxnSp>
        <p:nvCxnSpPr>
          <p:cNvPr id="623" name="Google Shape;623;p8"/>
          <p:cNvCxnSpPr/>
          <p:nvPr/>
        </p:nvCxnSpPr>
        <p:spPr>
          <a:xfrm rot="10800000">
            <a:off x="10315149" y="5643699"/>
            <a:ext cx="170788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4" name="Google Shape;624;p8"/>
          <p:cNvCxnSpPr/>
          <p:nvPr/>
        </p:nvCxnSpPr>
        <p:spPr>
          <a:xfrm rot="10800000">
            <a:off x="2905153" y="5643699"/>
            <a:ext cx="4597466" cy="0"/>
          </a:xfrm>
          <a:prstGeom prst="straightConnector1">
            <a:avLst/>
          </a:prstGeom>
          <a:noFill/>
          <a:ln w="16500" cap="flat" cmpd="sng">
            <a:solidFill>
              <a:srgbClr val="24D6D1"/>
            </a:solidFill>
            <a:prstDash val="solid"/>
            <a:miter lim="800000"/>
            <a:headEnd type="none" w="sm" len="sm"/>
            <a:tailEnd type="none" w="sm" len="sm"/>
          </a:ln>
        </p:spPr>
      </p:cxnSp>
      <p:cxnSp>
        <p:nvCxnSpPr>
          <p:cNvPr id="625" name="Google Shape;625;p8"/>
          <p:cNvCxnSpPr/>
          <p:nvPr/>
        </p:nvCxnSpPr>
        <p:spPr>
          <a:xfrm rot="10800000">
            <a:off x="2905153" y="4773804"/>
            <a:ext cx="0" cy="869895"/>
          </a:xfrm>
          <a:prstGeom prst="straightConnector1">
            <a:avLst/>
          </a:prstGeom>
          <a:noFill/>
          <a:ln w="16500" cap="flat" cmpd="sng">
            <a:solidFill>
              <a:srgbClr val="24D6D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E193373F-F8FB-614E-B132-BDFE4D6A9F9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sp>
        <p:nvSpPr>
          <p:cNvPr id="3" name="Google Shape;549;p3">
            <a:extLst>
              <a:ext uri="{FF2B5EF4-FFF2-40B4-BE49-F238E27FC236}">
                <a16:creationId xmlns:a16="http://schemas.microsoft.com/office/drawing/2014/main" id="{4001621C-6276-D3AA-5571-41BAC0754C5E}"/>
              </a:ext>
            </a:extLst>
          </p:cNvPr>
          <p:cNvSpPr txBox="1"/>
          <p:nvPr/>
        </p:nvSpPr>
        <p:spPr>
          <a:xfrm>
            <a:off x="8675154" y="84436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9" name="Picture 8">
            <a:extLst>
              <a:ext uri="{FF2B5EF4-FFF2-40B4-BE49-F238E27FC236}">
                <a16:creationId xmlns:a16="http://schemas.microsoft.com/office/drawing/2014/main" id="{774E1F12-2C68-1A9E-9F07-5F16D85B2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5322" y="3489970"/>
            <a:ext cx="1193800" cy="1193800"/>
          </a:xfrm>
          <a:prstGeom prst="rect">
            <a:avLst/>
          </a:prstGeom>
        </p:spPr>
      </p:pic>
      <p:pic>
        <p:nvPicPr>
          <p:cNvPr id="11" name="Picture 10">
            <a:extLst>
              <a:ext uri="{FF2B5EF4-FFF2-40B4-BE49-F238E27FC236}">
                <a16:creationId xmlns:a16="http://schemas.microsoft.com/office/drawing/2014/main" id="{3ED70833-DEBE-7C74-65EA-CBE49C54D8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96993" y="3469301"/>
            <a:ext cx="1244600" cy="1219200"/>
          </a:xfrm>
          <a:prstGeom prst="rect">
            <a:avLst/>
          </a:prstGeom>
        </p:spPr>
      </p:pic>
      <p:pic>
        <p:nvPicPr>
          <p:cNvPr id="13" name="Picture 12">
            <a:extLst>
              <a:ext uri="{FF2B5EF4-FFF2-40B4-BE49-F238E27FC236}">
                <a16:creationId xmlns:a16="http://schemas.microsoft.com/office/drawing/2014/main" id="{8AE8931C-BE8F-C6EA-10A3-195E3E36B2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1886" y="6109530"/>
            <a:ext cx="1016000" cy="99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8" name="Google Shape;638;p9"/>
          <p:cNvSpPr txBox="1"/>
          <p:nvPr/>
        </p:nvSpPr>
        <p:spPr>
          <a:xfrm>
            <a:off x="10810418" y="4244147"/>
            <a:ext cx="3745492" cy="2666671"/>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139700" marR="0" lvl="0" indent="0" algn="l" rtl="0">
              <a:lnSpc>
                <a:spcPct val="100000"/>
              </a:lnSpc>
              <a:spcBef>
                <a:spcPts val="0"/>
              </a:spcBef>
              <a:spcAft>
                <a:spcPts val="0"/>
              </a:spcAft>
              <a:buClr>
                <a:schemeClr val="dk1"/>
              </a:buClr>
              <a:buSzPts val="1400"/>
              <a:buFont typeface="Arial"/>
              <a:buNone/>
            </a:pPr>
            <a:r>
              <a:rPr lang="en-GB" sz="1800" b="0" i="0" dirty="0">
                <a:solidFill>
                  <a:schemeClr val="dk1"/>
                </a:solidFill>
                <a:latin typeface="Arial"/>
                <a:ea typeface="Arial"/>
                <a:cs typeface="Arial"/>
                <a:sym typeface="Arial"/>
              </a:rPr>
              <a:t>Explore the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interactive tool to find out how the information flowing between each part of the system changes as it responds to user input and room temperature.</a:t>
            </a:r>
            <a:endParaRPr dirty="0"/>
          </a:p>
        </p:txBody>
      </p:sp>
      <p:sp>
        <p:nvSpPr>
          <p:cNvPr id="639" name="Google Shape;639;p9"/>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Investigating process control</a:t>
            </a:r>
            <a:endParaRPr sz="4400" b="1" i="0" dirty="0">
              <a:solidFill>
                <a:schemeClr val="dk1"/>
              </a:solidFill>
              <a:latin typeface="Arial"/>
              <a:ea typeface="Arial"/>
              <a:cs typeface="Arial"/>
              <a:sym typeface="Arial"/>
            </a:endParaRPr>
          </a:p>
        </p:txBody>
      </p:sp>
      <p:sp>
        <p:nvSpPr>
          <p:cNvPr id="640" name="Google Shape;640;p9"/>
          <p:cNvSpPr txBox="1"/>
          <p:nvPr/>
        </p:nvSpPr>
        <p:spPr>
          <a:xfrm>
            <a:off x="411064" y="2310406"/>
            <a:ext cx="13777376" cy="7769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This interactive tool models a room thermostat. It lets you explore how information passes between each part of a control system.</a:t>
            </a:r>
            <a:endParaRPr dirty="0"/>
          </a:p>
        </p:txBody>
      </p:sp>
      <p:sp>
        <p:nvSpPr>
          <p:cNvPr id="642" name="Google Shape;642;p9"/>
          <p:cNvSpPr txBox="1"/>
          <p:nvPr/>
        </p:nvSpPr>
        <p:spPr>
          <a:xfrm>
            <a:off x="15539431" y="832697"/>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dirty="0">
              <a:solidFill>
                <a:schemeClr val="dk1"/>
              </a:solidFill>
              <a:latin typeface="Arial"/>
              <a:ea typeface="Arial"/>
              <a:cs typeface="Arial"/>
              <a:sym typeface="Arial"/>
            </a:endParaRPr>
          </a:p>
        </p:txBody>
      </p:sp>
      <p:pic>
        <p:nvPicPr>
          <p:cNvPr id="664" name="Google Shape;664;p9">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34185" y="255885"/>
            <a:ext cx="931369" cy="908084"/>
          </a:xfrm>
          <a:prstGeom prst="rect">
            <a:avLst/>
          </a:prstGeom>
          <a:noFill/>
          <a:ln>
            <a:noFill/>
          </a:ln>
        </p:spPr>
      </p:pic>
      <p:sp>
        <p:nvSpPr>
          <p:cNvPr id="2" name="Slide Number Placeholder 5">
            <a:extLst>
              <a:ext uri="{FF2B5EF4-FFF2-40B4-BE49-F238E27FC236}">
                <a16:creationId xmlns:a16="http://schemas.microsoft.com/office/drawing/2014/main" id="{B9F01570-61A0-E11E-9D8E-5065CA02FC7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
        <p:nvSpPr>
          <p:cNvPr id="3" name="Google Shape;549;p3">
            <a:extLst>
              <a:ext uri="{FF2B5EF4-FFF2-40B4-BE49-F238E27FC236}">
                <a16:creationId xmlns:a16="http://schemas.microsoft.com/office/drawing/2014/main" id="{D970F980-BDED-9E97-E6E6-249CBEFCF4DC}"/>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6" name="Picture 5">
            <a:extLst>
              <a:ext uri="{FF2B5EF4-FFF2-40B4-BE49-F238E27FC236}">
                <a16:creationId xmlns:a16="http://schemas.microsoft.com/office/drawing/2014/main" id="{6EBDF598-0536-23B5-3EF4-13BE83721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06425" y="3647983"/>
            <a:ext cx="1016000" cy="990600"/>
          </a:xfrm>
          <a:prstGeom prst="rect">
            <a:avLst/>
          </a:prstGeom>
        </p:spPr>
      </p:pic>
      <p:sp>
        <p:nvSpPr>
          <p:cNvPr id="8" name="Google Shape;698;p10">
            <a:extLst>
              <a:ext uri="{FF2B5EF4-FFF2-40B4-BE49-F238E27FC236}">
                <a16:creationId xmlns:a16="http://schemas.microsoft.com/office/drawing/2014/main" id="{4D009E4C-05F2-6258-3133-0060ED1B0383}"/>
              </a:ext>
            </a:extLst>
          </p:cNvPr>
          <p:cNvSpPr txBox="1"/>
          <p:nvPr/>
        </p:nvSpPr>
        <p:spPr>
          <a:xfrm>
            <a:off x="1485901" y="3065895"/>
            <a:ext cx="8703128" cy="5531345"/>
          </a:xfrm>
          <a:prstGeom prst="rect">
            <a:avLst/>
          </a:prstGeom>
          <a:blipFill>
            <a:blip r:embed="rId6"/>
            <a:stretch>
              <a:fillRect/>
            </a:stretch>
          </a:blip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139700" lvl="0" algn="l" rtl="0">
              <a:spcBef>
                <a:spcPts val="0"/>
              </a:spcBef>
              <a:spcAft>
                <a:spcPts val="0"/>
              </a:spcAft>
              <a:buSzPts val="1400"/>
            </a:pPr>
            <a:endParaRPr lang="en-GB" sz="18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3933</Words>
  <Application>Microsoft Office PowerPoint</Application>
  <PresentationFormat>Custom</PresentationFormat>
  <Paragraphs>452</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Custom Design</vt:lpstr>
      <vt:lpstr>PowerPoint Presentation</vt:lpstr>
      <vt:lpstr>PowerPoint Presentation</vt:lpstr>
      <vt:lpstr>Introduction and overview</vt:lpstr>
      <vt:lpstr>Learning outcomes and resource links </vt:lpstr>
      <vt:lpstr>Subject coverage</vt:lpstr>
      <vt:lpstr>3. Understanding control processes</vt:lpstr>
      <vt:lpstr>Learning outcomes</vt:lpstr>
      <vt:lpstr>PowerPoint Presentation</vt:lpstr>
      <vt:lpstr>PowerPoint Presentation</vt:lpstr>
      <vt:lpstr>PowerPoint Presentation</vt:lpstr>
      <vt:lpstr>Scenario: Wind turbine  yaw control</vt:lpstr>
      <vt:lpstr>PowerPoint Presentation</vt:lpstr>
      <vt:lpstr>Flowcharts: visual representations  of data and decisions</vt:lpstr>
      <vt:lpstr>Example flowchart</vt:lpstr>
      <vt:lpstr>Pseudocode: verbal representations of data and decisions</vt:lpstr>
      <vt:lpstr>Example pseudocode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30</cp:revision>
  <dcterms:created xsi:type="dcterms:W3CDTF">2022-05-23T15:11:33Z</dcterms:created>
  <dcterms:modified xsi:type="dcterms:W3CDTF">2023-01-24T13:01:00Z</dcterms:modified>
</cp:coreProperties>
</file>