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7" r:id="rId5"/>
    <p:sldMasterId id="2147483672" r:id="rId6"/>
  </p:sldMasterIdLst>
  <p:notesMasterIdLst>
    <p:notesMasterId r:id="rId26"/>
  </p:notesMasterIdLst>
  <p:sldIdLst>
    <p:sldId id="256" r:id="rId7"/>
    <p:sldId id="267" r:id="rId8"/>
    <p:sldId id="284" r:id="rId9"/>
    <p:sldId id="281" r:id="rId10"/>
    <p:sldId id="257" r:id="rId11"/>
    <p:sldId id="272" r:id="rId12"/>
    <p:sldId id="275" r:id="rId13"/>
    <p:sldId id="362" r:id="rId14"/>
    <p:sldId id="363" r:id="rId15"/>
    <p:sldId id="369" r:id="rId16"/>
    <p:sldId id="368" r:id="rId17"/>
    <p:sldId id="370" r:id="rId18"/>
    <p:sldId id="366" r:id="rId19"/>
    <p:sldId id="367" r:id="rId20"/>
    <p:sldId id="364" r:id="rId21"/>
    <p:sldId id="348" r:id="rId22"/>
    <p:sldId id="365" r:id="rId23"/>
    <p:sldId id="371" r:id="rId24"/>
    <p:sldId id="373" r:id="rId25"/>
  </p:sldIdLst>
  <p:sldSz cx="16257588" cy="9144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49" userDrawn="1">
          <p15:clr>
            <a:srgbClr val="A4A3A4"/>
          </p15:clr>
        </p15:guide>
        <p15:guide id="2" pos="51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2E3E04-DFCD-009C-E7C8-C19ACA976B3D}" name="Sidney Yanney" initials="SY" userId="d447cc76b5363470" providerId="Windows Live"/>
  <p188:author id="{98BD5E20-A1E7-7989-F395-22443D1BA5D1}" name="V-Bryony Yanney" initials="VY" userId="S::bryony.yanney@blackbaud.me::189c5106-5702-4f42-a7ae-43cc43abd7ff" providerId="AD"/>
  <p188:author id="{2858F9E0-1884-5D2C-4266-64D92783599A}" name="V-Mike Guilmant-Cush" initials="VG" userId="S::mike.guilmant-cush@blackbaud.me::3c7f021d-b981-41a2-afc2-8c0dc9565e5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V-Mike Guilmant-Cush" initials="VG" lastIdx="2" clrIdx="6">
    <p:extLst>
      <p:ext uri="{19B8F6BF-5375-455C-9EA6-DF929625EA0E}">
        <p15:presenceInfo xmlns:p15="http://schemas.microsoft.com/office/powerpoint/2012/main" userId="S::mike.guilmant-cush@blackbaud.me::3c7f021d-b981-41a2-afc2-8c0dc9565e5f" providerId="AD"/>
      </p:ext>
    </p:extLst>
  </p:cmAuthor>
  <p:cmAuthor id="1" name="Minna Down" initials="MD" lastIdx="14" clrIdx="0">
    <p:extLst>
      <p:ext uri="{19B8F6BF-5375-455C-9EA6-DF929625EA0E}">
        <p15:presenceInfo xmlns:p15="http://schemas.microsoft.com/office/powerpoint/2012/main" userId="f49f9c9fde2637aa" providerId="Windows Live"/>
      </p:ext>
    </p:extLst>
  </p:cmAuthor>
  <p:cmAuthor id="2" name="Bryony" initials="B" lastIdx="42" clrIdx="1">
    <p:extLst>
      <p:ext uri="{19B8F6BF-5375-455C-9EA6-DF929625EA0E}">
        <p15:presenceInfo xmlns:p15="http://schemas.microsoft.com/office/powerpoint/2012/main" userId="fe1aad7348244552" providerId="Windows Live"/>
      </p:ext>
    </p:extLst>
  </p:cmAuthor>
  <p:cmAuthor id="3" name="Mike Guilmant-Cush" initials="MG" lastIdx="6" clrIdx="2">
    <p:extLst>
      <p:ext uri="{19B8F6BF-5375-455C-9EA6-DF929625EA0E}">
        <p15:presenceInfo xmlns:p15="http://schemas.microsoft.com/office/powerpoint/2012/main" userId="Mike Guilmant-Cush" providerId="None"/>
      </p:ext>
    </p:extLst>
  </p:cmAuthor>
  <p:cmAuthor id="4" name="Karen Wadsworth" initials="KW" lastIdx="31" clrIdx="3">
    <p:extLst>
      <p:ext uri="{19B8F6BF-5375-455C-9EA6-DF929625EA0E}">
        <p15:presenceInfo xmlns:p15="http://schemas.microsoft.com/office/powerpoint/2012/main" userId="Karen Wadsworth" providerId="None"/>
      </p:ext>
    </p:extLst>
  </p:cmAuthor>
  <p:cmAuthor id="5" name="Estelle Lloyd" initials="EL" lastIdx="13" clrIdx="4">
    <p:extLst>
      <p:ext uri="{19B8F6BF-5375-455C-9EA6-DF929625EA0E}">
        <p15:presenceInfo xmlns:p15="http://schemas.microsoft.com/office/powerpoint/2012/main" userId="Estelle Lloyd" providerId="None"/>
      </p:ext>
    </p:extLst>
  </p:cmAuthor>
  <p:cmAuthor id="6" name="V-Bryony Yanney" initials="VY" lastIdx="3" clrIdx="5">
    <p:extLst>
      <p:ext uri="{19B8F6BF-5375-455C-9EA6-DF929625EA0E}">
        <p15:presenceInfo xmlns:p15="http://schemas.microsoft.com/office/powerpoint/2012/main" userId="S::bryony.yanney@blackbaud.me::189c5106-5702-4f42-a7ae-43cc43abd7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176B"/>
    <a:srgbClr val="D91C5C"/>
    <a:srgbClr val="FF7500"/>
    <a:srgbClr val="3DB876"/>
    <a:srgbClr val="868FB4"/>
    <a:srgbClr val="91BFFC"/>
    <a:srgbClr val="B2BFFC"/>
    <a:srgbClr val="B2BFF0"/>
    <a:srgbClr val="ECECED"/>
    <a:srgbClr val="24D6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348CB6-70C8-8B41-6094-A2C3D3A29AAC}" v="13" dt="2023-03-08T14:50:26.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24"/>
    <p:restoredTop sz="94707"/>
  </p:normalViewPr>
  <p:slideViewPr>
    <p:cSldViewPr snapToGrid="0">
      <p:cViewPr varScale="1">
        <p:scale>
          <a:sx n="44" d="100"/>
          <a:sy n="44" d="100"/>
        </p:scale>
        <p:origin x="292" y="20"/>
      </p:cViewPr>
      <p:guideLst>
        <p:guide orient="horz" pos="4649"/>
        <p:guide pos="5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Mike Guilmant-Cush" userId="S::mike.guilmant-cush@blackbaud.me::3c7f021d-b981-41a2-afc2-8c0dc9565e5f" providerId="AD" clId="Web-{B9348CB6-70C8-8B41-6094-A2C3D3A29AAC}"/>
    <pc:docChg chg="modSld">
      <pc:chgData name="V-Mike Guilmant-Cush" userId="S::mike.guilmant-cush@blackbaud.me::3c7f021d-b981-41a2-afc2-8c0dc9565e5f" providerId="AD" clId="Web-{B9348CB6-70C8-8B41-6094-A2C3D3A29AAC}" dt="2023-03-08T14:50:26.153" v="9" actId="20577"/>
      <pc:docMkLst>
        <pc:docMk/>
      </pc:docMkLst>
      <pc:sldChg chg="modSp">
        <pc:chgData name="V-Mike Guilmant-Cush" userId="S::mike.guilmant-cush@blackbaud.me::3c7f021d-b981-41a2-afc2-8c0dc9565e5f" providerId="AD" clId="Web-{B9348CB6-70C8-8B41-6094-A2C3D3A29AAC}" dt="2023-03-08T14:50:26.153" v="9" actId="20577"/>
        <pc:sldMkLst>
          <pc:docMk/>
          <pc:sldMk cId="3792967602" sldId="369"/>
        </pc:sldMkLst>
        <pc:spChg chg="mod">
          <ac:chgData name="V-Mike Guilmant-Cush" userId="S::mike.guilmant-cush@blackbaud.me::3c7f021d-b981-41a2-afc2-8c0dc9565e5f" providerId="AD" clId="Web-{B9348CB6-70C8-8B41-6094-A2C3D3A29AAC}" dt="2023-03-08T14:50:26.153" v="9" actId="20577"/>
          <ac:spMkLst>
            <pc:docMk/>
            <pc:sldMk cId="3792967602" sldId="369"/>
            <ac:spMk id="8" creationId="{66885A56-4F06-9A9A-1113-945124DAD9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177F610-3751-F945-A338-751CC6F6B176}" type="datetimeFigureOut">
              <a:rPr lang="en-US" smtClean="0"/>
              <a:t>3/13/2023</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D7713ECE-1B03-7F4B-8F63-1FC03E6A284A}" type="slidenum">
              <a:rPr lang="en-US" smtClean="0"/>
              <a:t>‹#›</a:t>
            </a:fld>
            <a:endParaRPr lang="en-US"/>
          </a:p>
        </p:txBody>
      </p:sp>
    </p:spTree>
    <p:extLst>
      <p:ext uri="{BB962C8B-B14F-4D97-AF65-F5344CB8AC3E}">
        <p14:creationId xmlns:p14="http://schemas.microsoft.com/office/powerpoint/2010/main" val="119672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13ECE-1B03-7F4B-8F63-1FC03E6A284A}" type="slidenum">
              <a:rPr lang="en-US" smtClean="0"/>
              <a:t>1</a:t>
            </a:fld>
            <a:endParaRPr lang="en-US"/>
          </a:p>
        </p:txBody>
      </p:sp>
    </p:spTree>
    <p:extLst>
      <p:ext uri="{BB962C8B-B14F-4D97-AF65-F5344CB8AC3E}">
        <p14:creationId xmlns:p14="http://schemas.microsoft.com/office/powerpoint/2010/main" val="102187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Learners can optionally use the </a:t>
            </a:r>
            <a:r>
              <a:rPr lang="en-GB" b="1">
                <a:solidFill>
                  <a:schemeClr val="dk1"/>
                </a:solidFill>
                <a:latin typeface="Arial" panose="020B0604020202020204" pitchFamily="34" charset="0"/>
                <a:cs typeface="Arial" panose="020B0604020202020204" pitchFamily="34" charset="0"/>
              </a:rPr>
              <a:t>Electrical machines interactive tool</a:t>
            </a:r>
            <a:r>
              <a:rPr lang="en-GB" b="0">
                <a:solidFill>
                  <a:schemeClr val="dk1"/>
                </a:solidFill>
                <a:latin typeface="Arial" panose="020B0604020202020204" pitchFamily="34" charset="0"/>
                <a:cs typeface="Arial" panose="020B0604020202020204" pitchFamily="34" charset="0"/>
              </a:rPr>
              <a:t> for which they will need internet access</a:t>
            </a:r>
            <a:r>
              <a:rPr lang="en-GB">
                <a:solidFill>
                  <a:schemeClr val="dk1"/>
                </a:solidFill>
                <a:latin typeface="Arial" panose="020B0604020202020204" pitchFamily="34" charset="0"/>
                <a:cs typeface="Arial" panose="020B0604020202020204" pitchFamily="34" charset="0"/>
              </a:rPr>
              <a:t>. If so, learners could optionally record their results in a spreadsheet and generate graphs. However, the slide shows an example chart of efficiency for different values of torque.</a:t>
            </a:r>
          </a:p>
          <a:p>
            <a:pPr marL="0" lvl="0" indent="0" algn="l" rtl="0">
              <a:lnSpc>
                <a:spcPct val="100000"/>
              </a:lnSpc>
              <a:spcBef>
                <a:spcPts val="0"/>
              </a:spcBef>
              <a:spcAft>
                <a:spcPts val="0"/>
              </a:spcAft>
              <a:buSzPts val="1100"/>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Note that the model for the motor in the interactive tool has zero no-load current - it is an ‘ideal’ motor. A small no-load current would have the effect of adding a slight upwards curvature to the slope of the efficiency graph, similar to that which learners will see later in this resource when they interpret real data sheets.</a:t>
            </a:r>
          </a:p>
          <a:p>
            <a:pPr marL="0" lvl="0" indent="0" algn="l" rtl="0">
              <a:lnSpc>
                <a:spcPct val="100000"/>
              </a:lnSpc>
              <a:spcBef>
                <a:spcPts val="0"/>
              </a:spcBef>
              <a:spcAft>
                <a:spcPts val="0"/>
              </a:spcAft>
              <a:buSzPts val="1100"/>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Before presenting this slide you may wish to see if learners can remember the basic efficiency formula from their prior Level 2 science learning.</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efficiency formula. (</a:t>
            </a:r>
            <a:r>
              <a:rPr lang="el-GR" sz="1600" b="1">
                <a:solidFill>
                  <a:schemeClr val="dk1"/>
                </a:solidFill>
                <a:latin typeface="Arial" panose="020B0604020202020204" pitchFamily="34" charset="0"/>
                <a:cs typeface="Arial" panose="020B0604020202020204" pitchFamily="34" charset="0"/>
              </a:rPr>
              <a:t>η</a:t>
            </a:r>
            <a:r>
              <a:rPr lang="el-GR">
                <a:solidFill>
                  <a:schemeClr val="dk1"/>
                </a:solidFill>
                <a:latin typeface="Arial" panose="020B0604020202020204" pitchFamily="34" charset="0"/>
                <a:cs typeface="Arial" panose="020B0604020202020204" pitchFamily="34" charset="0"/>
              </a:rPr>
              <a:t>, </a:t>
            </a:r>
            <a:r>
              <a:rPr lang="en-GB">
                <a:solidFill>
                  <a:schemeClr val="dk1"/>
                </a:solidFill>
                <a:latin typeface="Arial" panose="020B0604020202020204" pitchFamily="34" charset="0"/>
                <a:cs typeface="Arial" panose="020B0604020202020204" pitchFamily="34" charset="0"/>
              </a:rPr>
              <a:t>Eta, is pronounced ‘</a:t>
            </a:r>
            <a:r>
              <a:rPr lang="en-GB" err="1">
                <a:solidFill>
                  <a:schemeClr val="dk1"/>
                </a:solidFill>
                <a:latin typeface="Arial" panose="020B0604020202020204" pitchFamily="34" charset="0"/>
                <a:cs typeface="Arial" panose="020B0604020202020204" pitchFamily="34" charset="0"/>
              </a:rPr>
              <a:t>eeta</a:t>
            </a:r>
            <a:r>
              <a:rPr lang="en-GB">
                <a:solidFill>
                  <a:schemeClr val="dk1"/>
                </a:solidFill>
                <a:latin typeface="Arial" panose="020B0604020202020204" pitchFamily="34" charset="0"/>
                <a:cs typeface="Arial" panose="020B0604020202020204" pitchFamily="34" charset="0"/>
              </a:rPr>
              <a:t>’.) Note to learners that the result of this will be between zero and 1 and is expressed as a percentage.</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example efficiency graph produced using the </a:t>
            </a:r>
            <a:r>
              <a:rPr lang="en-GB" b="1">
                <a:solidFill>
                  <a:schemeClr val="dk1"/>
                </a:solidFill>
                <a:latin typeface="Arial" panose="020B0604020202020204" pitchFamily="34" charset="0"/>
                <a:cs typeface="Arial" panose="020B0604020202020204" pitchFamily="34" charset="0"/>
              </a:rPr>
              <a:t>Electrical machines interactive tool</a:t>
            </a:r>
            <a:r>
              <a:rPr lang="en-GB">
                <a:solidFill>
                  <a:schemeClr val="dk1"/>
                </a:solidFill>
                <a:latin typeface="Arial" panose="020B0604020202020204" pitchFamily="34" charset="0"/>
                <a:cs typeface="Arial" panose="020B0604020202020204" pitchFamily="34" charset="0"/>
              </a:rPr>
              <a:t>.</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Ask learners to describe the relationship between efficiency and torque within the range on the graph.</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Highlight that the interactive tool sets minimum values for r and m and so is unable to set the torque to zero. Discuss the two questions on the slide to consider how the torque graph might extrapolate below the interactive’s minimum torque value of 0.1 Nm. What do learners expect to happen to efficiency? Do learners think this makes sense?</a:t>
            </a:r>
          </a:p>
          <a:p>
            <a:pPr marL="0" lvl="0" indent="0" algn="l" rtl="0">
              <a:lnSpc>
                <a:spcPct val="100000"/>
              </a:lnSpc>
              <a:spcBef>
                <a:spcPts val="0"/>
              </a:spcBef>
              <a:spcAft>
                <a:spcPts val="0"/>
              </a:spcAft>
              <a:buClr>
                <a:schemeClr val="dk1"/>
              </a:buClr>
              <a:buSzPts val="1100"/>
              <a:buFont typeface="Arial"/>
              <a:buNone/>
            </a:pP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Within the range on the graph the efficiency is inversely proportional to the torque. It is a linear relationship.</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Please also see the next slide.</a:t>
            </a:r>
          </a:p>
          <a:p>
            <a:pPr marL="0" lvl="0" indent="0" algn="l" rtl="0">
              <a:lnSpc>
                <a:spcPct val="100000"/>
              </a:lnSpc>
              <a:spcBef>
                <a:spcPts val="0"/>
              </a:spcBef>
              <a:spcAft>
                <a:spcPts val="0"/>
              </a:spcAft>
              <a:buClr>
                <a:schemeClr val="dk1"/>
              </a:buClr>
              <a:buSzPts val="1100"/>
              <a:buFont typeface="Arial"/>
              <a:buNone/>
            </a:pP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Discussion and verbal answers.</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Ability to reflect on the implications of efficiency tending to 100% as torque tends to zero.</a:t>
            </a:r>
          </a:p>
          <a:p>
            <a:pPr marL="0" lvl="0" indent="0" algn="l" rtl="0">
              <a:lnSpc>
                <a:spcPct val="100000"/>
              </a:lnSpc>
              <a:spcBef>
                <a:spcPts val="0"/>
              </a:spcBef>
              <a:spcAft>
                <a:spcPts val="0"/>
              </a:spcAft>
              <a:buClr>
                <a:schemeClr val="dk1"/>
              </a:buClr>
              <a:buSzPts val="1100"/>
              <a:buFont typeface="Arial"/>
              <a:buNone/>
            </a:pP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Extension</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Learners can generate a similar graph themselves, choosing values of r and m to provide a range of torque from 0.1 Nm to 1.0 Nm.</a:t>
            </a:r>
          </a:p>
          <a:p>
            <a:pPr marL="457200" lvl="0" indent="-298450" algn="l" rtl="0">
              <a:lnSpc>
                <a:spcPct val="115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Vary the mass and radius to set the torque between 0.1 and 1.0 Nm. Record the electrical power and mechanical power for each value of torque.</a:t>
            </a:r>
          </a:p>
          <a:p>
            <a:pPr marL="457200" lvl="0" indent="-298450" algn="l" rtl="0">
              <a:lnSpc>
                <a:spcPct val="115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Use your results to calculate the efficiency for each value of torque.</a:t>
            </a:r>
            <a:endParaRPr lang="en-GB" sz="1000">
              <a:solidFill>
                <a:schemeClr val="dk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10</a:t>
            </a:fld>
            <a:endParaRPr lang="en-US"/>
          </a:p>
        </p:txBody>
      </p:sp>
    </p:spTree>
    <p:extLst>
      <p:ext uri="{BB962C8B-B14F-4D97-AF65-F5344CB8AC3E}">
        <p14:creationId xmlns:p14="http://schemas.microsoft.com/office/powerpoint/2010/main" val="1993005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Learners will need to recall their learning from the previous Level 3 resource in </a:t>
            </a:r>
            <a:r>
              <a:rPr lang="en-GB" b="1">
                <a:latin typeface="Arial" panose="020B0604020202020204" pitchFamily="34" charset="0"/>
                <a:cs typeface="Arial" panose="020B0604020202020204" pitchFamily="34" charset="0"/>
              </a:rPr>
              <a:t>Electrical machines </a:t>
            </a:r>
            <a:r>
              <a:rPr lang="en-GB">
                <a:latin typeface="Arial" panose="020B0604020202020204" pitchFamily="34" charset="0"/>
                <a:cs typeface="Arial" panose="020B0604020202020204" pitchFamily="34" charset="0"/>
              </a:rPr>
              <a:t>(</a:t>
            </a:r>
            <a:r>
              <a:rPr lang="en-GB" b="1">
                <a:latin typeface="Arial" panose="020B0604020202020204" pitchFamily="34" charset="0"/>
                <a:cs typeface="Arial" panose="020B0604020202020204" pitchFamily="34" charset="0"/>
              </a:rPr>
              <a:t>2. Investigating torque, speed and current</a:t>
            </a:r>
            <a:r>
              <a:rPr lang="en-GB">
                <a:latin typeface="Arial" panose="020B0604020202020204" pitchFamily="34" charset="0"/>
                <a:cs typeface="Arial" panose="020B0604020202020204" pitchFamily="34" charset="0"/>
              </a:rPr>
              <a:t>), that peak power occurs at around 50% of maximum torque, and hence at about 50% of maximum mechanical output.</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SzPts val="1100"/>
              <a:buChar char="●"/>
            </a:pPr>
            <a:r>
              <a:rPr lang="en-GB">
                <a:latin typeface="Arial" panose="020B0604020202020204" pitchFamily="34" charset="0"/>
                <a:cs typeface="Arial" panose="020B0604020202020204" pitchFamily="34" charset="0"/>
              </a:rPr>
              <a:t>Review the graph on the slide, which shows how efficiency drops off rapidly (red) below the lower limit of torque in the interactive tool.</a:t>
            </a:r>
          </a:p>
          <a:p>
            <a:pPr marL="457200" lvl="0" indent="-298450" algn="l" rtl="0">
              <a:lnSpc>
                <a:spcPct val="100000"/>
              </a:lnSpc>
              <a:spcBef>
                <a:spcPts val="0"/>
              </a:spcBef>
              <a:spcAft>
                <a:spcPts val="0"/>
              </a:spcAft>
              <a:buSzPts val="1100"/>
              <a:buChar char="●"/>
            </a:pPr>
            <a:r>
              <a:rPr lang="en-GB">
                <a:latin typeface="Arial" panose="020B0604020202020204" pitchFamily="34" charset="0"/>
                <a:cs typeface="Arial" panose="020B0604020202020204" pitchFamily="34" charset="0"/>
              </a:rPr>
              <a:t>Ask learners to estimate the torque when the motor is at peak efficiency.</a:t>
            </a:r>
          </a:p>
          <a:p>
            <a:pPr marL="457200" lvl="0" indent="-298450" algn="l" rtl="0">
              <a:lnSpc>
                <a:spcPct val="100000"/>
              </a:lnSpc>
              <a:spcBef>
                <a:spcPts val="0"/>
              </a:spcBef>
              <a:spcAft>
                <a:spcPts val="0"/>
              </a:spcAft>
              <a:buSzPts val="1100"/>
              <a:buChar char="●"/>
            </a:pPr>
            <a:r>
              <a:rPr lang="en-GB">
                <a:latin typeface="Arial" panose="020B0604020202020204" pitchFamily="34" charset="0"/>
                <a:cs typeface="Arial" panose="020B0604020202020204" pitchFamily="34" charset="0"/>
              </a:rPr>
              <a:t>Highlight that this is not universal. While the efficiency curve for any DC motor is a similar shape, the point of peak efficiency will vary, usually between about 0.1 to 0.3 of maximum torque. When torque is higher than at peak efficiency, the relationship is approximately inversely proportional and this part of the graph will be approximately linear as shown. (Learners will explore real-world data charts in a later activity.)</a:t>
            </a:r>
          </a:p>
          <a:p>
            <a:pPr marL="457200" lvl="0" indent="-298450" algn="l" rtl="0">
              <a:lnSpc>
                <a:spcPct val="100000"/>
              </a:lnSpc>
              <a:spcBef>
                <a:spcPts val="0"/>
              </a:spcBef>
              <a:spcAft>
                <a:spcPts val="0"/>
              </a:spcAft>
              <a:buSzPts val="1100"/>
              <a:buChar char="●"/>
            </a:pPr>
            <a:r>
              <a:rPr lang="en-GB">
                <a:latin typeface="Arial" panose="020B0604020202020204" pitchFamily="34" charset="0"/>
                <a:cs typeface="Arial" panose="020B0604020202020204" pitchFamily="34" charset="0"/>
              </a:rPr>
              <a:t>Discuss the questions on the slide.</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Activity sheet</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Learners write answers to the questions on</a:t>
            </a:r>
            <a:r>
              <a:rPr lang="en-GB" b="1">
                <a:latin typeface="Arial" panose="020B0604020202020204" pitchFamily="34" charset="0"/>
                <a:cs typeface="Arial" panose="020B0604020202020204" pitchFamily="34" charset="0"/>
              </a:rPr>
              <a:t> E</a:t>
            </a:r>
            <a:r>
              <a:rPr lang="en-GB" b="1">
                <a:solidFill>
                  <a:schemeClr val="dk1"/>
                </a:solidFill>
                <a:latin typeface="Arial" panose="020B0604020202020204" pitchFamily="34" charset="0"/>
                <a:cs typeface="Arial" panose="020B0604020202020204" pitchFamily="34" charset="0"/>
              </a:rPr>
              <a:t>lectrical machines - Activity sheet: section 5b</a:t>
            </a:r>
            <a:r>
              <a:rPr lang="en-GB">
                <a:solidFill>
                  <a:schemeClr val="dk1"/>
                </a:solidFill>
                <a:latin typeface="Arial" panose="020B0604020202020204" pitchFamily="34" charset="0"/>
                <a:cs typeface="Arial" panose="020B0604020202020204" pitchFamily="34" charset="0"/>
              </a:rPr>
              <a:t>.</a:t>
            </a: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The motor’s peak efficiency occurs at a torque of around 0.09 Nm</a:t>
            </a:r>
            <a:r>
              <a:rPr lang="en-GB" b="1">
                <a:latin typeface="Arial" panose="020B0604020202020204" pitchFamily="34" charset="0"/>
                <a:cs typeface="Arial" panose="020B0604020202020204" pitchFamily="34" charset="0"/>
              </a:rPr>
              <a:t>.</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Please also see the next slide.</a:t>
            </a:r>
          </a:p>
          <a:p>
            <a:pPr marL="0" lvl="0" indent="0" algn="l" rtl="0">
              <a:lnSpc>
                <a:spcPct val="100000"/>
              </a:lnSpc>
              <a:spcBef>
                <a:spcPts val="0"/>
              </a:spcBef>
              <a:spcAft>
                <a:spcPts val="0"/>
              </a:spcAft>
              <a:buSzPts val="1100"/>
              <a:buNone/>
            </a:pPr>
            <a:endParaRPr lang="en-GB" b="1">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Predictions of efficiency below the range of the interactive.</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Discussion and verbal answers.</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Written answers to the slide questions.</a:t>
            </a:r>
          </a:p>
          <a:p>
            <a:pPr marL="0" lvl="0" indent="0" algn="l" rtl="0">
              <a:lnSpc>
                <a:spcPct val="100000"/>
              </a:lnSpc>
              <a:spcBef>
                <a:spcPts val="0"/>
              </a:spcBef>
              <a:spcAft>
                <a:spcPts val="0"/>
              </a:spcAft>
              <a:buSzPts val="1100"/>
              <a:buNone/>
            </a:pPr>
            <a:endParaRPr lang="en-GB" b="1">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Extension</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Learners can investigate DC motor data tables to find the peak efficiency of different motors and express the torque at this point as a percentage of the motor’s maximum torque.</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11</a:t>
            </a:fld>
            <a:endParaRPr lang="en-US"/>
          </a:p>
        </p:txBody>
      </p:sp>
    </p:spTree>
    <p:extLst>
      <p:ext uri="{BB962C8B-B14F-4D97-AF65-F5344CB8AC3E}">
        <p14:creationId xmlns:p14="http://schemas.microsoft.com/office/powerpoint/2010/main" val="128662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answers at the top of the slide and use the example data chart to illustrate the ideas.</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Highlight the use of a separate y-axis scale for each characteristic and note that different manufacturers may organise the scales differently on each side of the chart.</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Learners may note a small current at zero torque - this is known as the ‘no-load current’ or ‘free-run current’. This is the current required to overcome friction from the bearings and brushes, along with aerodynamic drag caused by the rotor and any cooling fins moving in the air as the motor spins with no load, resistive losses in the coils and induced currents in the cores (the penultimate slide in this resource illustrates these losses in a Sankey diagram).</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task on the next slide.</a:t>
            </a:r>
          </a:p>
          <a:p>
            <a:pPr marL="0" lvl="0" indent="0" algn="l" rtl="0">
              <a:lnSpc>
                <a:spcPct val="100000"/>
              </a:lnSpc>
              <a:spcBef>
                <a:spcPts val="0"/>
              </a:spcBef>
              <a:spcAft>
                <a:spcPts val="0"/>
              </a:spcAft>
              <a:buSzPts val="1100"/>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12</a:t>
            </a:fld>
            <a:endParaRPr lang="en-US"/>
          </a:p>
        </p:txBody>
      </p:sp>
    </p:spTree>
    <p:extLst>
      <p:ext uri="{BB962C8B-B14F-4D97-AF65-F5344CB8AC3E}">
        <p14:creationId xmlns:p14="http://schemas.microsoft.com/office/powerpoint/2010/main" val="3682368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Learners may find it helpful to use a ruler to read values off the x and y axes on the charts. You may wish to model how to do this.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three DC motor data charts on the slide, which are for three similar motors.</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If necessary, help learners to locate the y-axis scale for each characteristic, using their activity sheets.</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Ask learners to discuss and share similarities and differences.</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two requirements before learners interpret the charts and write their choices and justifications on the activity sheet.</a:t>
            </a:r>
          </a:p>
          <a:p>
            <a:pPr marL="0" lvl="0" indent="0" algn="l" rtl="0">
              <a:lnSpc>
                <a:spcPct val="100000"/>
              </a:lnSpc>
              <a:spcBef>
                <a:spcPts val="0"/>
              </a:spcBef>
              <a:spcAft>
                <a:spcPts val="0"/>
              </a:spcAft>
              <a:buSzPts val="1100"/>
              <a:buNone/>
            </a:pP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solidFill>
                  <a:schemeClr val="dk1"/>
                </a:solidFill>
                <a:latin typeface="Arial" panose="020B0604020202020204" pitchFamily="34" charset="0"/>
                <a:cs typeface="Arial" panose="020B0604020202020204" pitchFamily="34" charset="0"/>
              </a:rPr>
              <a:t>Activity sheet</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Learners interpret the charts and write answers on </a:t>
            </a:r>
            <a:r>
              <a:rPr lang="en-GB" b="1">
                <a:solidFill>
                  <a:schemeClr val="dk1"/>
                </a:solidFill>
                <a:latin typeface="Arial" panose="020B0604020202020204" pitchFamily="34" charset="0"/>
                <a:cs typeface="Arial" panose="020B0604020202020204" pitchFamily="34" charset="0"/>
              </a:rPr>
              <a:t>Electrical machines - Activity sheet 6.</a:t>
            </a:r>
          </a:p>
          <a:p>
            <a:pPr marL="0" lvl="0" indent="0" algn="l" rtl="0">
              <a:lnSpc>
                <a:spcPct val="100000"/>
              </a:lnSpc>
              <a:spcBef>
                <a:spcPts val="0"/>
              </a:spcBef>
              <a:spcAft>
                <a:spcPts val="0"/>
              </a:spcAft>
              <a:buSzPts val="1100"/>
              <a:buNone/>
            </a:pP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solidFill>
                  <a:schemeClr val="dk1"/>
                </a:solidFill>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Please see the next slide.</a:t>
            </a:r>
          </a:p>
          <a:p>
            <a:pPr marL="0" lvl="0" indent="0" algn="l" rtl="0">
              <a:lnSpc>
                <a:spcPct val="100000"/>
              </a:lnSpc>
              <a:spcBef>
                <a:spcPts val="0"/>
              </a:spcBef>
              <a:spcAft>
                <a:spcPts val="0"/>
              </a:spcAft>
              <a:buSzPts val="1100"/>
              <a:buNone/>
            </a:pP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Ability to interpret charts.</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Written choices and justifications.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Extension</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Use real data sheets to extend with more scenarios of your own.</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13</a:t>
            </a:fld>
            <a:endParaRPr lang="en-US"/>
          </a:p>
        </p:txBody>
      </p:sp>
    </p:spTree>
    <p:extLst>
      <p:ext uri="{BB962C8B-B14F-4D97-AF65-F5344CB8AC3E}">
        <p14:creationId xmlns:p14="http://schemas.microsoft.com/office/powerpoint/2010/main" val="515525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graphs on the slide.</a:t>
            </a:r>
          </a:p>
          <a:p>
            <a:pPr marL="914400" lvl="1"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Motor A’s peak efficiency is closest to the required torque.</a:t>
            </a:r>
          </a:p>
          <a:p>
            <a:pPr marL="914400" lvl="1"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Motor C’s peak efficiency is closed to the required power.</a:t>
            </a:r>
          </a:p>
          <a:p>
            <a:pPr marL="914400" lvl="1"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Neither is perfect, but is a ‘best match’ from available choices, a most likely a real-world engineering decision.</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Learners discuss the questions on the slide.</a:t>
            </a:r>
          </a:p>
          <a:p>
            <a:pPr marL="0" lvl="0" indent="0" algn="l" rtl="0">
              <a:lnSpc>
                <a:spcPct val="100000"/>
              </a:lnSpc>
              <a:spcBef>
                <a:spcPts val="0"/>
              </a:spcBef>
              <a:spcAft>
                <a:spcPts val="0"/>
              </a:spcAft>
              <a:buSzPts val="1100"/>
              <a:buNone/>
            </a:pP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solidFill>
                  <a:schemeClr val="dk1"/>
                </a:solidFill>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Lower efficiency implies greater losses, which will be thermal. Therefore a motor operating at low efficiency is more likely to either produce a high heat output or even overheat.</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Overheating poses risks of fire or damage to nearby materials (and people).</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In healthcare applications safety is paramount and so motors are chosen for high efficiency and minimal thermal losses, to minimise or remove the risk of burn damage to patients or prosthetic users.</a:t>
            </a:r>
          </a:p>
          <a:p>
            <a:pPr marL="0" lvl="0" indent="0" algn="l" rtl="0">
              <a:lnSpc>
                <a:spcPct val="100000"/>
              </a:lnSpc>
              <a:spcBef>
                <a:spcPts val="0"/>
              </a:spcBef>
              <a:spcAft>
                <a:spcPts val="0"/>
              </a:spcAft>
              <a:buSzPts val="1100"/>
              <a:buNone/>
            </a:pP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Written answers.</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Discussion and verbal answers.</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Ability to link low efficiency to high thermal losses and possible safety concerns.</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14</a:t>
            </a:fld>
            <a:endParaRPr lang="en-US"/>
          </a:p>
        </p:txBody>
      </p:sp>
    </p:spTree>
    <p:extLst>
      <p:ext uri="{BB962C8B-B14F-4D97-AF65-F5344CB8AC3E}">
        <p14:creationId xmlns:p14="http://schemas.microsoft.com/office/powerpoint/2010/main" val="11352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You may wish to first discuss or recall the use of laminated steel cores in rotor and stator construction.</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concept of a Sankey diagram to show inputs, outputs and efficiency. On the left, the electrical input power enters the diagram. On the right, the useful mechanical output power exits. At the bottom, losses exit. Emphasise to learners that this is a qualitative diagram, (</a:t>
            </a:r>
            <a:r>
              <a:rPr lang="en-GB" err="1">
                <a:solidFill>
                  <a:schemeClr val="dk1"/>
                </a:solidFill>
                <a:latin typeface="Arial" panose="020B0604020202020204" pitchFamily="34" charset="0"/>
                <a:cs typeface="Arial" panose="020B0604020202020204" pitchFamily="34" charset="0"/>
              </a:rPr>
              <a:t>ie</a:t>
            </a:r>
            <a:r>
              <a:rPr lang="en-GB">
                <a:solidFill>
                  <a:schemeClr val="dk1"/>
                </a:solidFill>
                <a:latin typeface="Arial" panose="020B0604020202020204" pitchFamily="34" charset="0"/>
                <a:cs typeface="Arial" panose="020B0604020202020204" pitchFamily="34" charset="0"/>
              </a:rPr>
              <a:t> the size of the arrows does not accurately reflect the scale of the factors at exit).</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Help learners to identify that all losses are in the form of heat: from heating effects in copper wires, in steel laminates or from mechanical friction including air resistance.</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Ask learners to consider the ‘copper losses’ due to resistance in coil windings. How does the formula suggest that these losses increase as the current increases? (Recall that in a shunt-wound motor the current draw is proportional to the torque, whereas in a series-wound motor it is proportional to the square of the torque.)</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In a shunt-wound motor, copper losses increase in proportion to the square of the current so a doubling in current will result in four times the heat loss from copper windings. The current range in the interactive tool is approximately 0.12 A to 1.2 A - 10 times the current will produce 100 times the heat losses.</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In a series-wound motor, the losses would increase even more rapidly as torque increases - the current is proportional to the square of the torque, and then the power loss is proportional to the square of the current itself.</a:t>
            </a:r>
          </a:p>
          <a:p>
            <a:pPr marL="0" lvl="0" indent="0" algn="l" rtl="0">
              <a:lnSpc>
                <a:spcPct val="100000"/>
              </a:lnSpc>
              <a:spcBef>
                <a:spcPts val="0"/>
              </a:spcBef>
              <a:spcAft>
                <a:spcPts val="0"/>
              </a:spcAft>
              <a:buSzPts val="1100"/>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solidFill>
                  <a:schemeClr val="dk1"/>
                </a:solidFill>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Discussion and verbal answers.</a:t>
            </a:r>
          </a:p>
          <a:p>
            <a:pPr marL="0" lvl="0" indent="0" algn="l" rtl="0">
              <a:lnSpc>
                <a:spcPct val="100000"/>
              </a:lnSpc>
              <a:spcBef>
                <a:spcPts val="0"/>
              </a:spcBef>
              <a:spcAft>
                <a:spcPts val="0"/>
              </a:spcAft>
              <a:buClr>
                <a:schemeClr val="dk1"/>
              </a:buClr>
              <a:buSzPts val="1100"/>
              <a:buFont typeface="Arial"/>
              <a:buNone/>
            </a:pP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15</a:t>
            </a:fld>
            <a:endParaRPr lang="en-US"/>
          </a:p>
        </p:txBody>
      </p:sp>
    </p:spTree>
    <p:extLst>
      <p:ext uri="{BB962C8B-B14F-4D97-AF65-F5344CB8AC3E}">
        <p14:creationId xmlns:p14="http://schemas.microsoft.com/office/powerpoint/2010/main" val="2611925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None/>
            </a:pPr>
            <a:endParaRPr lang="en-GB">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a:latin typeface="Arial" panose="020B0604020202020204" pitchFamily="34" charset="0"/>
                <a:cs typeface="Arial" panose="020B0604020202020204" pitchFamily="34" charset="0"/>
              </a:rPr>
              <a:t>Activity</a:t>
            </a:r>
          </a:p>
          <a:p>
            <a:pPr marL="457200" lvl="0" indent="-298450" algn="l" rtl="0">
              <a:spcBef>
                <a:spcPts val="0"/>
              </a:spcBef>
              <a:spcAft>
                <a:spcPts val="0"/>
              </a:spcAft>
              <a:buSzPts val="1100"/>
              <a:buChar char="●"/>
            </a:pPr>
            <a:r>
              <a:rPr lang="en-GB">
                <a:latin typeface="Arial" panose="020B0604020202020204" pitchFamily="34" charset="0"/>
                <a:cs typeface="Arial" panose="020B0604020202020204" pitchFamily="34" charset="0"/>
              </a:rPr>
              <a:t>Recall that a back emf E is induced across the rotor’s spinning coils, which acts in the opposite direction to the input voltage V. This reduces the current flowing through the armature coils to just what is needed to overcome mechanical and electrical losses and power the mechanical output. Help learners to recall the basic formulas for input voltage, back emf, current and resistance in series and shunt-wound DC motors.</a:t>
            </a:r>
          </a:p>
          <a:p>
            <a:pPr marL="457200" lvl="0" indent="-298450" algn="l" rtl="0">
              <a:spcBef>
                <a:spcPts val="0"/>
              </a:spcBef>
              <a:spcAft>
                <a:spcPts val="0"/>
              </a:spcAft>
              <a:buSzPts val="1100"/>
              <a:buChar char="●"/>
            </a:pPr>
            <a:r>
              <a:rPr lang="en-GB">
                <a:latin typeface="Arial" panose="020B0604020202020204" pitchFamily="34" charset="0"/>
                <a:cs typeface="Arial" panose="020B0604020202020204" pitchFamily="34" charset="0"/>
              </a:rPr>
              <a:t>Review that P = VI and V = IR and so by substituting for V we can write that power P = I</a:t>
            </a:r>
            <a:r>
              <a:rPr lang="en-GB" baseline="30000">
                <a:latin typeface="Arial" panose="020B0604020202020204" pitchFamily="34" charset="0"/>
                <a:cs typeface="Arial" panose="020B0604020202020204" pitchFamily="34" charset="0"/>
              </a:rPr>
              <a:t>2</a:t>
            </a:r>
            <a:r>
              <a:rPr lang="en-GB">
                <a:latin typeface="Arial" panose="020B0604020202020204" pitchFamily="34" charset="0"/>
                <a:cs typeface="Arial" panose="020B0604020202020204" pitchFamily="34" charset="0"/>
              </a:rPr>
              <a:t>R.</a:t>
            </a:r>
          </a:p>
          <a:p>
            <a:pPr marL="457200" lvl="0" indent="-298450" algn="l" rtl="0">
              <a:spcBef>
                <a:spcPts val="0"/>
              </a:spcBef>
              <a:spcAft>
                <a:spcPts val="0"/>
              </a:spcAft>
              <a:buSzPts val="1100"/>
              <a:buChar char="●"/>
            </a:pPr>
            <a:r>
              <a:rPr lang="en-GB">
                <a:latin typeface="Arial" panose="020B0604020202020204" pitchFamily="34" charset="0"/>
                <a:cs typeface="Arial" panose="020B0604020202020204" pitchFamily="34" charset="0"/>
              </a:rPr>
              <a:t>Trace the current flow through each motor to help learners verify the copper power loss formulas above each diagram box.</a:t>
            </a:r>
          </a:p>
          <a:p>
            <a:pPr marL="0" lvl="0" indent="0" algn="l" rtl="0">
              <a:spcBef>
                <a:spcPts val="0"/>
              </a:spcBef>
              <a:spcAft>
                <a:spcPts val="0"/>
              </a:spcAft>
              <a:buNone/>
            </a:pPr>
            <a:endParaRPr lang="en-GB">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a:latin typeface="Arial" panose="020B0604020202020204" pitchFamily="34" charset="0"/>
                <a:cs typeface="Arial" panose="020B0604020202020204" pitchFamily="34" charset="0"/>
              </a:rPr>
              <a:t>Discussion and ability to verify power loss formulas.</a:t>
            </a:r>
          </a:p>
          <a:p>
            <a:pPr marL="0" lvl="0" indent="0" algn="l" rtl="0">
              <a:spcBef>
                <a:spcPts val="0"/>
              </a:spcBef>
              <a:spcAft>
                <a:spcPts val="0"/>
              </a:spcAft>
              <a:buNone/>
            </a:pP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16</a:t>
            </a:fld>
            <a:endParaRPr lang="en-US"/>
          </a:p>
        </p:txBody>
      </p:sp>
    </p:spTree>
    <p:extLst>
      <p:ext uri="{BB962C8B-B14F-4D97-AF65-F5344CB8AC3E}">
        <p14:creationId xmlns:p14="http://schemas.microsoft.com/office/powerpoint/2010/main" val="1468903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This activity links to the questions on efficiency within the </a:t>
            </a:r>
            <a:r>
              <a:rPr lang="en-GB" b="1">
                <a:solidFill>
                  <a:schemeClr val="dk1"/>
                </a:solidFill>
                <a:latin typeface="Arial" panose="020B0604020202020204" pitchFamily="34" charset="0"/>
                <a:cs typeface="Arial" panose="020B0604020202020204" pitchFamily="34" charset="0"/>
              </a:rPr>
              <a:t>Renewable energy </a:t>
            </a:r>
            <a:r>
              <a:rPr lang="en-GB">
                <a:solidFill>
                  <a:schemeClr val="dk1"/>
                </a:solidFill>
                <a:latin typeface="Arial" panose="020B0604020202020204" pitchFamily="34" charset="0"/>
                <a:cs typeface="Arial" panose="020B0604020202020204" pitchFamily="34" charset="0"/>
              </a:rPr>
              <a:t>module’s</a:t>
            </a:r>
            <a:r>
              <a:rPr lang="en-GB" b="1">
                <a:solidFill>
                  <a:schemeClr val="dk1"/>
                </a:solidFill>
                <a:latin typeface="Arial" panose="020B0604020202020204" pitchFamily="34" charset="0"/>
                <a:cs typeface="Arial" panose="020B0604020202020204" pitchFamily="34" charset="0"/>
              </a:rPr>
              <a:t> </a:t>
            </a:r>
            <a:r>
              <a:rPr lang="en-GB">
                <a:solidFill>
                  <a:schemeClr val="dk1"/>
                </a:solidFill>
                <a:latin typeface="Arial" panose="020B0604020202020204" pitchFamily="34" charset="0"/>
                <a:cs typeface="Arial" panose="020B0604020202020204" pitchFamily="34" charset="0"/>
              </a:rPr>
              <a:t>resource </a:t>
            </a:r>
            <a:r>
              <a:rPr lang="en-GB" b="1">
                <a:solidFill>
                  <a:schemeClr val="dk1"/>
                </a:solidFill>
                <a:latin typeface="Arial" panose="020B0604020202020204" pitchFamily="34" charset="0"/>
                <a:cs typeface="Arial" panose="020B0604020202020204" pitchFamily="34" charset="0"/>
              </a:rPr>
              <a:t>3. Delivering renewable energy.</a:t>
            </a:r>
          </a:p>
          <a:p>
            <a:pPr marL="0" lvl="0" indent="0" algn="l" rtl="0">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Data sources:</a:t>
            </a:r>
          </a:p>
          <a:p>
            <a:r>
              <a:rPr lang="en-GB">
                <a:latin typeface="Arial" panose="020B0604020202020204" pitchFamily="34" charset="0"/>
                <a:cs typeface="Arial" panose="020B0604020202020204" pitchFamily="34" charset="0"/>
              </a:rPr>
              <a:t>Industrial electric-motor driven systems around the world account for 53% of energy/Four approaches make a 25% reduction possible: iea.blob.core.windows.net/assets/d69b2a76-feb9-4a74-a921-2490a8fefcdf/EE_for_ElectricSystems.pdf </a:t>
            </a:r>
          </a:p>
          <a:p>
            <a:r>
              <a:rPr lang="en-GB">
                <a:latin typeface="Arial" panose="020B0604020202020204" pitchFamily="34" charset="0"/>
                <a:cs typeface="Arial" panose="020B0604020202020204" pitchFamily="34" charset="0"/>
              </a:rPr>
              <a:t>Global electrical consumption 22.9 </a:t>
            </a:r>
            <a:r>
              <a:rPr lang="en-GB" err="1">
                <a:latin typeface="Arial" panose="020B0604020202020204" pitchFamily="34" charset="0"/>
                <a:cs typeface="Arial" panose="020B0604020202020204" pitchFamily="34" charset="0"/>
              </a:rPr>
              <a:t>TWh</a:t>
            </a:r>
            <a:r>
              <a:rPr lang="en-GB">
                <a:latin typeface="Arial" panose="020B0604020202020204" pitchFamily="34" charset="0"/>
                <a:cs typeface="Arial" panose="020B0604020202020204" pitchFamily="34" charset="0"/>
              </a:rPr>
              <a:t>: www.iea.org/reports/electricity-information-overview/electricity-consumption </a:t>
            </a:r>
          </a:p>
          <a:p>
            <a:r>
              <a:rPr lang="en-GB">
                <a:latin typeface="Arial" panose="020B0604020202020204" pitchFamily="34" charset="0"/>
                <a:cs typeface="Arial" panose="020B0604020202020204" pitchFamily="34" charset="0"/>
              </a:rPr>
              <a:t>Global carbon emissions from electricity estimated as 40%: www.world-nuclear.org/information-library/energy-and-the-environment/carbon-dioxide-emissions-from-electricity.aspx </a:t>
            </a:r>
          </a:p>
          <a:p>
            <a:r>
              <a:rPr lang="en-GB">
                <a:latin typeface="Arial" panose="020B0604020202020204" pitchFamily="34" charset="0"/>
                <a:cs typeface="Arial" panose="020B0604020202020204" pitchFamily="34" charset="0"/>
              </a:rPr>
              <a:t>...of 33 Gt emissions www.iea.org/reports/global-energy-review-2021/co2-emissions</a:t>
            </a:r>
          </a:p>
          <a:p>
            <a:r>
              <a:rPr lang="en-GB">
                <a:latin typeface="Arial" panose="020B0604020202020204" pitchFamily="34" charset="0"/>
                <a:cs typeface="Arial" panose="020B0604020202020204" pitchFamily="34" charset="0"/>
              </a:rPr>
              <a:t> </a:t>
            </a:r>
          </a:p>
          <a:p>
            <a:r>
              <a:rPr lang="en-GB">
                <a:latin typeface="Arial" panose="020B0604020202020204" pitchFamily="34" charset="0"/>
                <a:cs typeface="Arial" panose="020B0604020202020204" pitchFamily="34" charset="0"/>
              </a:rPr>
              <a:t> </a:t>
            </a:r>
            <a:r>
              <a:rPr lang="en-GB" b="1">
                <a:solidFill>
                  <a:schemeClr val="dk1"/>
                </a:solidFill>
                <a:latin typeface="Arial" panose="020B0604020202020204" pitchFamily="34" charset="0"/>
                <a:cs typeface="Arial" panose="020B0604020202020204" pitchFamily="34" charset="0"/>
              </a:rPr>
              <a:t>Activity</a:t>
            </a:r>
            <a:endParaRPr lang="en-GB">
              <a:solidFill>
                <a:schemeClr val="dk1"/>
              </a:solidFill>
              <a:latin typeface="Arial" panose="020B0604020202020204" pitchFamily="34" charset="0"/>
              <a:cs typeface="Arial" panose="020B0604020202020204" pitchFamily="34" charset="0"/>
            </a:endParaRP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statistics on global electrical consumption by industrial electric-motor driven systems (learners may also wish to consider and estimate the number of smaller single-phase AC motors in households in the UK (there are 30 million households) and globally).</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four approaches that can reduce energy consumption </a:t>
            </a:r>
            <a:r>
              <a:rPr lang="en-GB">
                <a:solidFill>
                  <a:schemeClr val="dk1"/>
                </a:solidFill>
                <a:latin typeface="Arial" panose="020B0604020202020204" pitchFamily="34" charset="0"/>
                <a:cs typeface="Arial" panose="020B0604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7"/>
                  </a:ext>
                </a:extLst>
              </a:rPr>
              <a:t>(note that matching</a:t>
            </a:r>
            <a:r>
              <a:rPr lang="en-GB">
                <a:solidFill>
                  <a:schemeClr val="dk1"/>
                </a:solidFill>
                <a:latin typeface="Arial" panose="020B0604020202020204" pitchFamily="34" charset="0"/>
                <a:cs typeface="Arial" panose="020B0604020202020204" pitchFamily="34" charset="0"/>
              </a:rPr>
              <a:t> means using a motor with the right power rating for the application as well as the right characteristics).</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Learners identify some engineering and manufacturing careers that might be able to contribute to greater electric motor efficiency.</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Wider discussion around efficiency.</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Career suggestions.</a:t>
            </a: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Extension</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This discussion can link to innovations in electrical machines, including variable speed drives and pulse width modulation systems.</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17</a:t>
            </a:fld>
            <a:endParaRPr lang="en-US"/>
          </a:p>
        </p:txBody>
      </p:sp>
    </p:spTree>
    <p:extLst>
      <p:ext uri="{BB962C8B-B14F-4D97-AF65-F5344CB8AC3E}">
        <p14:creationId xmlns:p14="http://schemas.microsoft.com/office/powerpoint/2010/main" val="2197592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This slide supports an open-ended discussion about possible engineering careers and can also link to learners’ planned industry placements.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Learners discuss how a range of engineering or manufacturing careers might use motor-driven systems and how learners might contribute to one or more of the areas of efficiency.</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Discussion and verbal answers.</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Career interest.</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Extension</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Learners can develop their career ideas when on industry placement.</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18</a:t>
            </a:fld>
            <a:endParaRPr lang="en-US"/>
          </a:p>
        </p:txBody>
      </p:sp>
    </p:spTree>
    <p:extLst>
      <p:ext uri="{BB962C8B-B14F-4D97-AF65-F5344CB8AC3E}">
        <p14:creationId xmlns:p14="http://schemas.microsoft.com/office/powerpoint/2010/main" val="1641334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19</a:t>
            </a:fld>
            <a:endParaRPr lang="en-US"/>
          </a:p>
        </p:txBody>
      </p:sp>
    </p:spTree>
    <p:extLst>
      <p:ext uri="{BB962C8B-B14F-4D97-AF65-F5344CB8AC3E}">
        <p14:creationId xmlns:p14="http://schemas.microsoft.com/office/powerpoint/2010/main" val="136344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2</a:t>
            </a:fld>
            <a:endParaRPr lang="en-US"/>
          </a:p>
        </p:txBody>
      </p:sp>
    </p:spTree>
    <p:extLst>
      <p:ext uri="{BB962C8B-B14F-4D97-AF65-F5344CB8AC3E}">
        <p14:creationId xmlns:p14="http://schemas.microsoft.com/office/powerpoint/2010/main" val="173796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3</a:t>
            </a:fld>
            <a:endParaRPr lang="en-US"/>
          </a:p>
        </p:txBody>
      </p:sp>
    </p:spTree>
    <p:extLst>
      <p:ext uri="{BB962C8B-B14F-4D97-AF65-F5344CB8AC3E}">
        <p14:creationId xmlns:p14="http://schemas.microsoft.com/office/powerpoint/2010/main" val="74394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4</a:t>
            </a:fld>
            <a:endParaRPr lang="en-US"/>
          </a:p>
        </p:txBody>
      </p:sp>
    </p:spTree>
    <p:extLst>
      <p:ext uri="{BB962C8B-B14F-4D97-AF65-F5344CB8AC3E}">
        <p14:creationId xmlns:p14="http://schemas.microsoft.com/office/powerpoint/2010/main" val="184646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13ECE-1B03-7F4B-8F63-1FC03E6A284A}" type="slidenum">
              <a:rPr lang="en-US" smtClean="0"/>
              <a:t>5</a:t>
            </a:fld>
            <a:endParaRPr lang="en-US"/>
          </a:p>
        </p:txBody>
      </p:sp>
    </p:spTree>
    <p:extLst>
      <p:ext uri="{BB962C8B-B14F-4D97-AF65-F5344CB8AC3E}">
        <p14:creationId xmlns:p14="http://schemas.microsoft.com/office/powerpoint/2010/main" val="30144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13ECE-1B03-7F4B-8F63-1FC03E6A284A}" type="slidenum">
              <a:rPr lang="en-US" smtClean="0"/>
              <a:t>6</a:t>
            </a:fld>
            <a:endParaRPr lang="en-US"/>
          </a:p>
        </p:txBody>
      </p:sp>
    </p:spTree>
    <p:extLst>
      <p:ext uri="{BB962C8B-B14F-4D97-AF65-F5344CB8AC3E}">
        <p14:creationId xmlns:p14="http://schemas.microsoft.com/office/powerpoint/2010/main" val="378399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7</a:t>
            </a:fld>
            <a:endParaRPr lang="en-US"/>
          </a:p>
        </p:txBody>
      </p:sp>
    </p:spTree>
    <p:extLst>
      <p:ext uri="{BB962C8B-B14F-4D97-AF65-F5344CB8AC3E}">
        <p14:creationId xmlns:p14="http://schemas.microsoft.com/office/powerpoint/2010/main" val="310734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This resource reviews P = VI before helping learners to consider the efficiency of DC electric motors and how this varies with torque. Learners briefly consider the sources of losses in an electric motor before investigating how motor data sheets help engineers to make informed choices when selecting an electric motor for an application. Learners can consider how optimum efficiency provides benefits for employers, employees and the environment.</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Learners will optionally need internet access to use the </a:t>
            </a:r>
            <a:r>
              <a:rPr lang="en-GB" b="1">
                <a:latin typeface="Arial" panose="020B0604020202020204" pitchFamily="34" charset="0"/>
                <a:cs typeface="Arial" panose="020B0604020202020204" pitchFamily="34" charset="0"/>
              </a:rPr>
              <a:t>Electrical machines interactive tool</a:t>
            </a:r>
            <a:r>
              <a:rPr lang="en-GB">
                <a:latin typeface="Arial" panose="020B0604020202020204" pitchFamily="34" charset="0"/>
                <a:cs typeface="Arial" panose="020B0604020202020204" pitchFamily="34" charset="0"/>
              </a:rPr>
              <a:t>.</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SzPts val="1100"/>
              <a:buChar char="●"/>
            </a:pPr>
            <a:r>
              <a:rPr lang="en-GB">
                <a:latin typeface="Arial" panose="020B0604020202020204" pitchFamily="34" charset="0"/>
                <a:cs typeface="Arial" panose="020B0604020202020204" pitchFamily="34" charset="0"/>
              </a:rPr>
              <a:t>Remind learners that a motor converts electrical energy into useful work and help them to recall that power is the amount of energy transferred per second.</a:t>
            </a:r>
          </a:p>
          <a:p>
            <a:pPr marL="457200" lvl="0" indent="-298450" algn="l" rtl="0">
              <a:lnSpc>
                <a:spcPct val="100000"/>
              </a:lnSpc>
              <a:spcBef>
                <a:spcPts val="0"/>
              </a:spcBef>
              <a:spcAft>
                <a:spcPts val="0"/>
              </a:spcAft>
              <a:buSzPts val="1100"/>
              <a:buChar char="●"/>
            </a:pPr>
            <a:r>
              <a:rPr lang="en-GB">
                <a:latin typeface="Arial" panose="020B0604020202020204" pitchFamily="34" charset="0"/>
                <a:cs typeface="Arial" panose="020B0604020202020204" pitchFamily="34" charset="0"/>
              </a:rPr>
              <a:t>This useful work is given by the formula for mechanical power out, which learners explored in the previous </a:t>
            </a:r>
            <a:r>
              <a:rPr lang="en-GB" b="1">
                <a:latin typeface="Arial" panose="020B0604020202020204" pitchFamily="34" charset="0"/>
                <a:cs typeface="Arial" panose="020B0604020202020204" pitchFamily="34" charset="0"/>
              </a:rPr>
              <a:t>Electrical machines</a:t>
            </a:r>
            <a:r>
              <a:rPr lang="en-GB">
                <a:latin typeface="Arial" panose="020B0604020202020204" pitchFamily="34" charset="0"/>
                <a:cs typeface="Arial" panose="020B0604020202020204" pitchFamily="34" charset="0"/>
              </a:rPr>
              <a:t> resource </a:t>
            </a:r>
            <a:r>
              <a:rPr lang="en-GB" b="1">
                <a:latin typeface="Arial" panose="020B0604020202020204" pitchFamily="34" charset="0"/>
                <a:cs typeface="Arial" panose="020B0604020202020204" pitchFamily="34" charset="0"/>
              </a:rPr>
              <a:t>2. Investigating torque, speed and current</a:t>
            </a:r>
            <a:r>
              <a:rPr lang="en-GB">
                <a:latin typeface="Arial" panose="020B0604020202020204" pitchFamily="34" charset="0"/>
                <a:cs typeface="Arial" panose="020B0604020202020204" pitchFamily="34" charset="0"/>
              </a:rPr>
              <a:t>.</a:t>
            </a:r>
          </a:p>
          <a:p>
            <a:pPr marL="457200" lvl="0" indent="-298450" algn="l" rtl="0">
              <a:lnSpc>
                <a:spcPct val="100000"/>
              </a:lnSpc>
              <a:spcBef>
                <a:spcPts val="0"/>
              </a:spcBef>
              <a:spcAft>
                <a:spcPts val="0"/>
              </a:spcAft>
              <a:buSzPts val="1100"/>
              <a:buChar char="●"/>
            </a:pPr>
            <a:r>
              <a:rPr lang="en-GB">
                <a:latin typeface="Arial" panose="020B0604020202020204" pitchFamily="34" charset="0"/>
                <a:cs typeface="Arial" panose="020B0604020202020204" pitchFamily="34" charset="0"/>
              </a:rPr>
              <a:t>Ensure learners remember that the unit of power is the Watt, equal to one Joule of energy per second.</a:t>
            </a:r>
          </a:p>
          <a:p>
            <a:pPr marL="457200" lvl="0" indent="-298450" algn="l" rtl="0">
              <a:lnSpc>
                <a:spcPct val="100000"/>
              </a:lnSpc>
              <a:spcBef>
                <a:spcPts val="0"/>
              </a:spcBef>
              <a:spcAft>
                <a:spcPts val="0"/>
              </a:spcAft>
              <a:buSzPts val="1100"/>
              <a:buChar char="●"/>
            </a:pPr>
            <a:r>
              <a:rPr lang="en-GB">
                <a:latin typeface="Arial" panose="020B0604020202020204" pitchFamily="34" charset="0"/>
                <a:cs typeface="Arial" panose="020B0604020202020204" pitchFamily="34" charset="0"/>
              </a:rPr>
              <a:t>Discuss the three engineering scenarios on the slide.</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Learners use P = VI to complete the three calculations on the activity sheet.</a:t>
            </a: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Activity sheet</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Learners complete their answers on </a:t>
            </a:r>
            <a:r>
              <a:rPr lang="en-GB" b="1">
                <a:latin typeface="Arial" panose="020B0604020202020204" pitchFamily="34" charset="0"/>
                <a:cs typeface="Arial" panose="020B0604020202020204" pitchFamily="34" charset="0"/>
              </a:rPr>
              <a:t>Electrical machines - Activity sheet: section 5a</a:t>
            </a:r>
            <a:r>
              <a:rPr lang="en-GB">
                <a:latin typeface="Arial" panose="020B0604020202020204" pitchFamily="34" charset="0"/>
                <a:cs typeface="Arial" panose="020B0604020202020204" pitchFamily="34" charset="0"/>
              </a:rPr>
              <a:t>.</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Please see the next slide.</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Written work.</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Discussion of the three scenarios.</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lang="en-GB" b="1">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8</a:t>
            </a:fld>
            <a:endParaRPr lang="en-US"/>
          </a:p>
        </p:txBody>
      </p:sp>
    </p:spTree>
    <p:extLst>
      <p:ext uri="{BB962C8B-B14F-4D97-AF65-F5344CB8AC3E}">
        <p14:creationId xmlns:p14="http://schemas.microsoft.com/office/powerpoint/2010/main" val="2870505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Clr>
                <a:schemeClr val="dk1"/>
              </a:buClr>
              <a:buSzPts val="1100"/>
              <a:buFont typeface="Arial"/>
              <a:buNone/>
            </a:pPr>
            <a:endParaRPr lang="en-GB" b="1">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calculations on the slide.</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Learners consider what other engineering issue the answers might suggest.</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The current in the first two scenarios raises important safety considerations that would need an engineer to ensure that cables are of a sufficient cross-sectional area to avoid overheating, and are sufficiently insulated and isolated to protect users.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Discussion and verbal suggestions.</a:t>
            </a:r>
          </a:p>
          <a:p>
            <a:pPr marL="0" lvl="0" indent="0" algn="l" rtl="0">
              <a:lnSpc>
                <a:spcPct val="100000"/>
              </a:lnSpc>
              <a:spcBef>
                <a:spcPts val="0"/>
              </a:spcBef>
              <a:spcAft>
                <a:spcPts val="0"/>
              </a:spcAft>
              <a:buSzPts val="1100"/>
              <a:buNone/>
            </a:pPr>
            <a:endParaRPr lang="en-GB">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latin typeface="Arial" panose="020B0604020202020204" pitchFamily="34" charset="0"/>
                <a:cs typeface="Arial" panose="020B0604020202020204" pitchFamily="34" charset="0"/>
              </a:rPr>
              <a:t>Extension</a:t>
            </a:r>
          </a:p>
          <a:p>
            <a:pPr marL="0" lvl="0" indent="0" algn="l" rtl="0">
              <a:lnSpc>
                <a:spcPct val="100000"/>
              </a:lnSpc>
              <a:spcBef>
                <a:spcPts val="0"/>
              </a:spcBef>
              <a:spcAft>
                <a:spcPts val="0"/>
              </a:spcAft>
              <a:buSzPts val="1100"/>
              <a:buNone/>
            </a:pPr>
            <a:r>
              <a:rPr lang="en-GB">
                <a:latin typeface="Arial" panose="020B0604020202020204" pitchFamily="34" charset="0"/>
                <a:cs typeface="Arial" panose="020B0604020202020204" pitchFamily="34" charset="0"/>
              </a:rPr>
              <a:t>Learners could investigate cabling and cooling in electric vehicle (EV) powertrain systems and dismantle an old brushless, cordless drill.</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9</a:t>
            </a:fld>
            <a:endParaRPr lang="en-US"/>
          </a:p>
        </p:txBody>
      </p:sp>
    </p:spTree>
    <p:extLst>
      <p:ext uri="{BB962C8B-B14F-4D97-AF65-F5344CB8AC3E}">
        <p14:creationId xmlns:p14="http://schemas.microsoft.com/office/powerpoint/2010/main" val="2706939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37221" y="1496484"/>
            <a:ext cx="6208295" cy="6251853"/>
          </a:xfrm>
        </p:spPr>
        <p:txBody>
          <a:bodyPr anchor="ctr">
            <a:normAutofit/>
          </a:bodyPr>
          <a:lstStyle>
            <a:lvl1pPr algn="ctr">
              <a:defRPr sz="5400"/>
            </a:lvl1pPr>
          </a:lstStyle>
          <a:p>
            <a:r>
              <a:rPr lang="en-GB"/>
              <a:t>Click to edit Master title style</a:t>
            </a:r>
            <a:endParaRPr lang="en-US"/>
          </a:p>
        </p:txBody>
      </p:sp>
      <p:pic>
        <p:nvPicPr>
          <p:cNvPr id="6" name="Picture 5">
            <a:extLst>
              <a:ext uri="{FF2B5EF4-FFF2-40B4-BE49-F238E27FC236}">
                <a16:creationId xmlns:a16="http://schemas.microsoft.com/office/drawing/2014/main" id="{BF2EAAA0-1EDA-BE19-1612-350625794A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6257588" cy="9152042"/>
          </a:xfrm>
          <a:prstGeom prst="rect">
            <a:avLst/>
          </a:prstGeom>
        </p:spPr>
      </p:pic>
    </p:spTree>
    <p:extLst>
      <p:ext uri="{BB962C8B-B14F-4D97-AF65-F5344CB8AC3E}">
        <p14:creationId xmlns:p14="http://schemas.microsoft.com/office/powerpoint/2010/main" val="274860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Sustainability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CDCCF562-DB63-A020-9152-8879317F6B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12101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imag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p:txBody>
          <a:bodyPr/>
          <a:lstStyle/>
          <a:p>
            <a:r>
              <a:rPr lang="en-US"/>
              <a:t>Sustainability  |</a:t>
            </a:r>
          </a:p>
        </p:txBody>
      </p:sp>
      <p:sp>
        <p:nvSpPr>
          <p:cNvPr id="16" name="Picture Placeholder 15">
            <a:extLst>
              <a:ext uri="{FF2B5EF4-FFF2-40B4-BE49-F238E27FC236}">
                <a16:creationId xmlns:a16="http://schemas.microsoft.com/office/drawing/2014/main" id="{C8CFAC08-2320-7263-1F3A-34CBA4248F0A}"/>
              </a:ext>
            </a:extLst>
          </p:cNvPr>
          <p:cNvSpPr>
            <a:spLocks noGrp="1"/>
          </p:cNvSpPr>
          <p:nvPr>
            <p:ph type="pic" sz="quarter" idx="17"/>
          </p:nvPr>
        </p:nvSpPr>
        <p:spPr>
          <a:xfrm>
            <a:off x="688476" y="477926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1" name="Slide Number Placeholder 5">
            <a:extLst>
              <a:ext uri="{FF2B5EF4-FFF2-40B4-BE49-F238E27FC236}">
                <a16:creationId xmlns:a16="http://schemas.microsoft.com/office/drawing/2014/main" id="{C6057C67-94BE-A669-CEE0-7E3EBEAD466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2" name="Picture Placeholder 15">
            <a:extLst>
              <a:ext uri="{FF2B5EF4-FFF2-40B4-BE49-F238E27FC236}">
                <a16:creationId xmlns:a16="http://schemas.microsoft.com/office/drawing/2014/main" id="{19EB0776-B1B4-3E7E-8447-4705F62407EF}"/>
              </a:ext>
            </a:extLst>
          </p:cNvPr>
          <p:cNvSpPr>
            <a:spLocks noGrp="1"/>
          </p:cNvSpPr>
          <p:nvPr>
            <p:ph type="pic" sz="quarter" idx="18"/>
          </p:nvPr>
        </p:nvSpPr>
        <p:spPr>
          <a:xfrm>
            <a:off x="3736476" y="258470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7" name="Picture Placeholder 15">
            <a:extLst>
              <a:ext uri="{FF2B5EF4-FFF2-40B4-BE49-F238E27FC236}">
                <a16:creationId xmlns:a16="http://schemas.microsoft.com/office/drawing/2014/main" id="{1E9507C9-334D-655A-C31C-98AEF6EAB3A5}"/>
              </a:ext>
            </a:extLst>
          </p:cNvPr>
          <p:cNvSpPr>
            <a:spLocks noGrp="1"/>
          </p:cNvSpPr>
          <p:nvPr>
            <p:ph type="pic" sz="quarter" idx="19"/>
          </p:nvPr>
        </p:nvSpPr>
        <p:spPr>
          <a:xfrm>
            <a:off x="6833244" y="4791456"/>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8" name="Picture Placeholder 15">
            <a:extLst>
              <a:ext uri="{FF2B5EF4-FFF2-40B4-BE49-F238E27FC236}">
                <a16:creationId xmlns:a16="http://schemas.microsoft.com/office/drawing/2014/main" id="{750FB8EA-AD6E-A0D7-DDD2-E523460BA58C}"/>
              </a:ext>
            </a:extLst>
          </p:cNvPr>
          <p:cNvSpPr>
            <a:spLocks noGrp="1"/>
          </p:cNvSpPr>
          <p:nvPr>
            <p:ph type="pic" sz="quarter" idx="20"/>
          </p:nvPr>
        </p:nvSpPr>
        <p:spPr>
          <a:xfrm>
            <a:off x="9381372" y="1938528"/>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9" name="Picture Placeholder 15">
            <a:extLst>
              <a:ext uri="{FF2B5EF4-FFF2-40B4-BE49-F238E27FC236}">
                <a16:creationId xmlns:a16="http://schemas.microsoft.com/office/drawing/2014/main" id="{DBFE590B-CE82-F200-E6F9-186AAA3775FA}"/>
              </a:ext>
            </a:extLst>
          </p:cNvPr>
          <p:cNvSpPr>
            <a:spLocks noGrp="1"/>
          </p:cNvSpPr>
          <p:nvPr>
            <p:ph type="pic" sz="quarter" idx="21"/>
          </p:nvPr>
        </p:nvSpPr>
        <p:spPr>
          <a:xfrm>
            <a:off x="12319644" y="4389120"/>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Tree>
    <p:extLst>
      <p:ext uri="{BB962C8B-B14F-4D97-AF65-F5344CB8AC3E}">
        <p14:creationId xmlns:p14="http://schemas.microsoft.com/office/powerpoint/2010/main" val="2788252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8729" y="1167130"/>
            <a:ext cx="6380130" cy="6910070"/>
          </a:xfrm>
        </p:spPr>
        <p:txBody>
          <a:bodyPr anchor="ctr">
            <a:normAutofit/>
          </a:bodyPr>
          <a:lstStyle>
            <a:lvl1pPr algn="ctr">
              <a:defRPr sz="5400"/>
            </a:lvl1pPr>
          </a:lstStyle>
          <a:p>
            <a:r>
              <a:rPr lang="en-GB"/>
              <a:t>Click to edit Master title style</a:t>
            </a:r>
            <a:endParaRPr lang="en-US"/>
          </a:p>
        </p:txBody>
      </p:sp>
      <p:sp>
        <p:nvSpPr>
          <p:cNvPr id="5" name="Footer Placeholder 4"/>
          <p:cNvSpPr>
            <a:spLocks noGrp="1"/>
          </p:cNvSpPr>
          <p:nvPr>
            <p:ph type="ftr" sz="quarter" idx="11"/>
          </p:nvPr>
        </p:nvSpPr>
        <p:spPr/>
        <p:txBody>
          <a:bodyPr/>
          <a:lstStyle/>
          <a:p>
            <a:r>
              <a:rPr lang="en-US"/>
              <a:t>Sustainability  |</a:t>
            </a:r>
          </a:p>
        </p:txBody>
      </p:sp>
      <p:sp>
        <p:nvSpPr>
          <p:cNvPr id="7" name="Slide Number Placeholder 5">
            <a:extLst>
              <a:ext uri="{FF2B5EF4-FFF2-40B4-BE49-F238E27FC236}">
                <a16:creationId xmlns:a16="http://schemas.microsoft.com/office/drawing/2014/main" id="{C3CD62CC-58C0-5E0E-BABB-F71C515C4120}"/>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pic>
        <p:nvPicPr>
          <p:cNvPr id="3" name="Picture 2">
            <a:extLst>
              <a:ext uri="{FF2B5EF4-FFF2-40B4-BE49-F238E27FC236}">
                <a16:creationId xmlns:a16="http://schemas.microsoft.com/office/drawing/2014/main" id="{F093576F-7F1D-5EFB-17B8-81732A533E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90" y="0"/>
            <a:ext cx="16272578" cy="9160480"/>
          </a:xfrm>
          <a:prstGeom prst="rect">
            <a:avLst/>
          </a:prstGeom>
        </p:spPr>
      </p:pic>
    </p:spTree>
    <p:extLst>
      <p:ext uri="{BB962C8B-B14F-4D97-AF65-F5344CB8AC3E}">
        <p14:creationId xmlns:p14="http://schemas.microsoft.com/office/powerpoint/2010/main" val="2638779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Sustainability  |</a:t>
            </a:r>
          </a:p>
        </p:txBody>
      </p:sp>
      <p:sp>
        <p:nvSpPr>
          <p:cNvPr id="5" name="Slide Number Placeholder 5">
            <a:extLst>
              <a:ext uri="{FF2B5EF4-FFF2-40B4-BE49-F238E27FC236}">
                <a16:creationId xmlns:a16="http://schemas.microsoft.com/office/drawing/2014/main" id="{7F260835-944E-7CBD-3997-491A87F1EAE2}"/>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2626419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a:p>
        </p:txBody>
      </p:sp>
      <p:sp>
        <p:nvSpPr>
          <p:cNvPr id="3" name="Content Placeholder 2"/>
          <p:cNvSpPr>
            <a:spLocks noGrp="1"/>
          </p:cNvSpPr>
          <p:nvPr>
            <p:ph idx="1"/>
          </p:nvPr>
        </p:nvSpPr>
        <p:spPr>
          <a:xfrm>
            <a:off x="6911592" y="1316567"/>
            <a:ext cx="8230404"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D4245972-D3D9-B483-0041-8D9AFD4A144F}"/>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1738868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a:p>
        </p:txBody>
      </p:sp>
      <p:sp>
        <p:nvSpPr>
          <p:cNvPr id="3" name="Picture Placeholder 2"/>
          <p:cNvSpPr>
            <a:spLocks noGrp="1" noChangeAspect="1"/>
          </p:cNvSpPr>
          <p:nvPr>
            <p:ph type="pic" idx="1"/>
          </p:nvPr>
        </p:nvSpPr>
        <p:spPr>
          <a:xfrm>
            <a:off x="6911592" y="1316567"/>
            <a:ext cx="8230404"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7D9F9920-B0B6-28A2-62FE-A54B339F4348}"/>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1941319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10B00B66-1DD8-6CEF-8ECF-43ED974D05BE}"/>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3183168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486834"/>
            <a:ext cx="3505542" cy="774911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117709" y="486834"/>
            <a:ext cx="10313407"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96A4707-2BE5-C8B2-2A71-D40AE0F1F27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972138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CAB0-5DC4-29D6-2C01-847AE9BCFED5}"/>
              </a:ext>
            </a:extLst>
          </p:cNvPr>
          <p:cNvSpPr>
            <a:spLocks noGrp="1"/>
          </p:cNvSpPr>
          <p:nvPr>
            <p:ph type="ctrTitle"/>
          </p:nvPr>
        </p:nvSpPr>
        <p:spPr>
          <a:xfrm>
            <a:off x="2032000" y="1497013"/>
            <a:ext cx="12193588" cy="3182937"/>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00FA068-6A62-67D6-CD15-8DE22D429291}"/>
              </a:ext>
            </a:extLst>
          </p:cNvPr>
          <p:cNvSpPr>
            <a:spLocks noGrp="1"/>
          </p:cNvSpPr>
          <p:nvPr>
            <p:ph type="subTitle" idx="1"/>
          </p:nvPr>
        </p:nvSpPr>
        <p:spPr>
          <a:xfrm>
            <a:off x="2032000" y="4802188"/>
            <a:ext cx="12193588" cy="22082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1D82920-9D38-DE5A-0C9F-D516D712D6C9}"/>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50E3578C-5160-AC26-FB6B-4D30E133C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40772-5D16-70EE-791F-E32E70E8673E}"/>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3846220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62B0-CDF7-FCE2-13FE-7EFA89C297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DC3CDC-5DF9-1B39-51CA-E3C655FD42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14A827-F422-5898-D4BA-37B6D583A994}"/>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7CC12F9B-C13A-5ECC-766B-343D4E0A0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C9919-81D5-51D9-CD5C-99E76338688F}"/>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205795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pic>
        <p:nvPicPr>
          <p:cNvPr id="3" name="Picture 2">
            <a:extLst>
              <a:ext uri="{FF2B5EF4-FFF2-40B4-BE49-F238E27FC236}">
                <a16:creationId xmlns:a16="http://schemas.microsoft.com/office/drawing/2014/main" id="{3404689C-D456-0524-6D9D-0F06DFE532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6257588" cy="9152043"/>
          </a:xfrm>
          <a:prstGeom prst="rect">
            <a:avLst/>
          </a:prstGeom>
        </p:spPr>
      </p:pic>
      <p:pic>
        <p:nvPicPr>
          <p:cNvPr id="8" name="Picture 7">
            <a:extLst>
              <a:ext uri="{FF2B5EF4-FFF2-40B4-BE49-F238E27FC236}">
                <a16:creationId xmlns:a16="http://schemas.microsoft.com/office/drawing/2014/main" id="{D91D153C-2691-E06D-2D89-9E726D9E96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3533"/>
            <a:ext cx="16257587" cy="9152042"/>
          </a:xfrm>
          <a:prstGeom prst="rect">
            <a:avLst/>
          </a:prstGeom>
        </p:spPr>
      </p:pic>
    </p:spTree>
    <p:extLst>
      <p:ext uri="{BB962C8B-B14F-4D97-AF65-F5344CB8AC3E}">
        <p14:creationId xmlns:p14="http://schemas.microsoft.com/office/powerpoint/2010/main" val="4075265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ADA0E-5C8B-1F84-905D-5B57816DA687}"/>
              </a:ext>
            </a:extLst>
          </p:cNvPr>
          <p:cNvSpPr>
            <a:spLocks noGrp="1"/>
          </p:cNvSpPr>
          <p:nvPr>
            <p:ph type="title"/>
          </p:nvPr>
        </p:nvSpPr>
        <p:spPr>
          <a:xfrm>
            <a:off x="1109663" y="2279650"/>
            <a:ext cx="14022387" cy="38036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9CA75B0-770D-822E-4A42-98E1F9F554C6}"/>
              </a:ext>
            </a:extLst>
          </p:cNvPr>
          <p:cNvSpPr>
            <a:spLocks noGrp="1"/>
          </p:cNvSpPr>
          <p:nvPr>
            <p:ph type="body" idx="1"/>
          </p:nvPr>
        </p:nvSpPr>
        <p:spPr>
          <a:xfrm>
            <a:off x="1109663" y="6119813"/>
            <a:ext cx="14022387" cy="20002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823664-4D98-7B5A-07FE-0B34080E55DB}"/>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2BE7B4E7-B8F2-84BC-922B-C7AF04F7A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C1A7E-BBA7-152C-421C-AC14607DFC29}"/>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3534902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C0BA7-47BB-CA0C-D664-363D45C9B9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E4801E5-7656-F0BE-FE56-76E13F924E00}"/>
              </a:ext>
            </a:extLst>
          </p:cNvPr>
          <p:cNvSpPr>
            <a:spLocks noGrp="1"/>
          </p:cNvSpPr>
          <p:nvPr>
            <p:ph sz="half" idx="1"/>
          </p:nvPr>
        </p:nvSpPr>
        <p:spPr>
          <a:xfrm>
            <a:off x="1117600" y="2433638"/>
            <a:ext cx="6934200"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FCAE179-E434-56A1-4C6F-DF9621D1C75E}"/>
              </a:ext>
            </a:extLst>
          </p:cNvPr>
          <p:cNvSpPr>
            <a:spLocks noGrp="1"/>
          </p:cNvSpPr>
          <p:nvPr>
            <p:ph sz="half" idx="2"/>
          </p:nvPr>
        </p:nvSpPr>
        <p:spPr>
          <a:xfrm>
            <a:off x="8204200" y="2433638"/>
            <a:ext cx="6935788"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7C09F7-6E47-0B6E-F69F-60BCA8EAC156}"/>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6" name="Footer Placeholder 5">
            <a:extLst>
              <a:ext uri="{FF2B5EF4-FFF2-40B4-BE49-F238E27FC236}">
                <a16:creationId xmlns:a16="http://schemas.microsoft.com/office/drawing/2014/main" id="{90F2903F-F690-52C4-07E4-63526DD64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E208C2-74ED-8DE4-A83F-72A01EAF8AF0}"/>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3583461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8EB71-AEB4-6D73-A212-6070B24146B8}"/>
              </a:ext>
            </a:extLst>
          </p:cNvPr>
          <p:cNvSpPr>
            <a:spLocks noGrp="1"/>
          </p:cNvSpPr>
          <p:nvPr>
            <p:ph type="title"/>
          </p:nvPr>
        </p:nvSpPr>
        <p:spPr>
          <a:xfrm>
            <a:off x="1119188" y="487363"/>
            <a:ext cx="14022387" cy="176688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745E57-8121-C433-904C-BA757B3483C0}"/>
              </a:ext>
            </a:extLst>
          </p:cNvPr>
          <p:cNvSpPr>
            <a:spLocks noGrp="1"/>
          </p:cNvSpPr>
          <p:nvPr>
            <p:ph type="body" idx="1"/>
          </p:nvPr>
        </p:nvSpPr>
        <p:spPr>
          <a:xfrm>
            <a:off x="1119188" y="2241550"/>
            <a:ext cx="687863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22EE77-1016-F879-37D1-268995C1F936}"/>
              </a:ext>
            </a:extLst>
          </p:cNvPr>
          <p:cNvSpPr>
            <a:spLocks noGrp="1"/>
          </p:cNvSpPr>
          <p:nvPr>
            <p:ph sz="half" idx="2"/>
          </p:nvPr>
        </p:nvSpPr>
        <p:spPr>
          <a:xfrm>
            <a:off x="1119188" y="3340100"/>
            <a:ext cx="687863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6C975AA-EAE7-D776-D2CF-02D57F94C849}"/>
              </a:ext>
            </a:extLst>
          </p:cNvPr>
          <p:cNvSpPr>
            <a:spLocks noGrp="1"/>
          </p:cNvSpPr>
          <p:nvPr>
            <p:ph type="body" sz="quarter" idx="3"/>
          </p:nvPr>
        </p:nvSpPr>
        <p:spPr>
          <a:xfrm>
            <a:off x="8231188" y="2241550"/>
            <a:ext cx="691038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C005B17-3335-2DE6-CCDE-D8036C69EB49}"/>
              </a:ext>
            </a:extLst>
          </p:cNvPr>
          <p:cNvSpPr>
            <a:spLocks noGrp="1"/>
          </p:cNvSpPr>
          <p:nvPr>
            <p:ph sz="quarter" idx="4"/>
          </p:nvPr>
        </p:nvSpPr>
        <p:spPr>
          <a:xfrm>
            <a:off x="8231188" y="3340100"/>
            <a:ext cx="691038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FA0732D-8883-3C10-BF83-FB6D75AB3B36}"/>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8" name="Footer Placeholder 7">
            <a:extLst>
              <a:ext uri="{FF2B5EF4-FFF2-40B4-BE49-F238E27FC236}">
                <a16:creationId xmlns:a16="http://schemas.microsoft.com/office/drawing/2014/main" id="{100FF39D-C1A7-6DD1-E70A-FB00469399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E7CC07-3929-7B42-4320-0965E4AB70DE}"/>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914360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098D-816B-A804-41B1-4877F009849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46C527A-D9E2-6881-6DFC-B08C9213CDA0}"/>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4" name="Footer Placeholder 3">
            <a:extLst>
              <a:ext uri="{FF2B5EF4-FFF2-40B4-BE49-F238E27FC236}">
                <a16:creationId xmlns:a16="http://schemas.microsoft.com/office/drawing/2014/main" id="{78761A88-8D77-EFD3-50B4-830C09B78A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9DD20D-1719-E6EB-297F-1C609D36E527}"/>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2257817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3DA2E-0464-23CB-3593-11B7F4C977E1}"/>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3" name="Footer Placeholder 2">
            <a:extLst>
              <a:ext uri="{FF2B5EF4-FFF2-40B4-BE49-F238E27FC236}">
                <a16:creationId xmlns:a16="http://schemas.microsoft.com/office/drawing/2014/main" id="{8CF2CC8F-027E-D863-6926-F23B85B920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500D28-9F81-851F-E2F8-527BC9FC37B7}"/>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687163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EDCD-D4E9-E6CE-38AD-68192E473F5B}"/>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E273C2-7900-321B-4778-930F6C402EF7}"/>
              </a:ext>
            </a:extLst>
          </p:cNvPr>
          <p:cNvSpPr>
            <a:spLocks noGrp="1"/>
          </p:cNvSpPr>
          <p:nvPr>
            <p:ph idx="1"/>
          </p:nvPr>
        </p:nvSpPr>
        <p:spPr>
          <a:xfrm>
            <a:off x="6911975" y="1316038"/>
            <a:ext cx="8229600" cy="6499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FE7D4FA-A2BD-8544-FDDC-CB45C741EC61}"/>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3C6558-C683-4A08-D578-64BD383C346B}"/>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6" name="Footer Placeholder 5">
            <a:extLst>
              <a:ext uri="{FF2B5EF4-FFF2-40B4-BE49-F238E27FC236}">
                <a16:creationId xmlns:a16="http://schemas.microsoft.com/office/drawing/2014/main" id="{91C36BB5-BAEA-0352-A5DA-0DB2FE9777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D8B17A-3E92-B794-FDA2-4635E1D8CB0C}"/>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648368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D34B-DF48-4D34-80CB-754E30F5556E}"/>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C997C01-8029-0E14-55C2-AF96D43AB296}"/>
              </a:ext>
            </a:extLst>
          </p:cNvPr>
          <p:cNvSpPr>
            <a:spLocks noGrp="1"/>
          </p:cNvSpPr>
          <p:nvPr>
            <p:ph type="pic" idx="1"/>
          </p:nvPr>
        </p:nvSpPr>
        <p:spPr>
          <a:xfrm>
            <a:off x="6911975" y="1316038"/>
            <a:ext cx="8229600" cy="649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6C267D-602C-93AC-3D10-800F29067DA6}"/>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C1358C-D0D7-1F52-7B00-A0FFFCAE26C0}"/>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6" name="Footer Placeholder 5">
            <a:extLst>
              <a:ext uri="{FF2B5EF4-FFF2-40B4-BE49-F238E27FC236}">
                <a16:creationId xmlns:a16="http://schemas.microsoft.com/office/drawing/2014/main" id="{4B18D67C-07F6-3767-3DF7-85FD2092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8F7E5-27BA-46A6-BC1C-F57530CE0394}"/>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1349490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DE55-E961-BE3A-BAC1-90F1B701A74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43C0D7A-9700-5E35-C80F-2638B7973C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56C45D-794F-3955-C8B4-AD7D6F2F4F8D}"/>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3B3F188E-E7F2-8153-63F2-06407F924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AE01-4E2A-A77B-F656-0ACCB6CB4176}"/>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3712558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450DB8-B543-F6B9-615E-976D7CABB43F}"/>
              </a:ext>
            </a:extLst>
          </p:cNvPr>
          <p:cNvSpPr>
            <a:spLocks noGrp="1"/>
          </p:cNvSpPr>
          <p:nvPr>
            <p:ph type="title" orient="vert"/>
          </p:nvPr>
        </p:nvSpPr>
        <p:spPr>
          <a:xfrm>
            <a:off x="11634788" y="487363"/>
            <a:ext cx="3505200" cy="77485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59D7FC-195F-FB91-0298-4EE8CD49A1B1}"/>
              </a:ext>
            </a:extLst>
          </p:cNvPr>
          <p:cNvSpPr>
            <a:spLocks noGrp="1"/>
          </p:cNvSpPr>
          <p:nvPr>
            <p:ph type="body" orient="vert" idx="1"/>
          </p:nvPr>
        </p:nvSpPr>
        <p:spPr>
          <a:xfrm>
            <a:off x="1117600" y="487363"/>
            <a:ext cx="10364788" cy="77485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13A4EE-BC76-85BA-A2FA-F91A6D211F40}"/>
              </a:ext>
            </a:extLst>
          </p:cNvPr>
          <p:cNvSpPr>
            <a:spLocks noGrp="1"/>
          </p:cNvSpPr>
          <p:nvPr>
            <p:ph type="dt" sz="half" idx="10"/>
          </p:nvPr>
        </p:nvSpPr>
        <p:spPr/>
        <p:txBody>
          <a:body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192D71B3-1841-0B67-0552-DCB6E47C2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473C2-0C7C-DD86-569D-5C05A1F1511C}"/>
              </a:ext>
            </a:extLst>
          </p:cNvPr>
          <p:cNvSpPr>
            <a:spLocks noGrp="1"/>
          </p:cNvSpPr>
          <p:nvPr>
            <p:ph type="sldNum" sz="quarter" idx="12"/>
          </p:nvPr>
        </p:nvSpPr>
        <p:spPr/>
        <p:txBody>
          <a:bodyPr/>
          <a:lstStyle/>
          <a:p>
            <a:fld id="{F624FF0B-F852-144B-B4AA-1F8CEAB99848}" type="slidenum">
              <a:rPr lang="en-US" smtClean="0"/>
              <a:t>‹#›</a:t>
            </a:fld>
            <a:endParaRPr lang="en-US"/>
          </a:p>
        </p:txBody>
      </p:sp>
    </p:spTree>
    <p:extLst>
      <p:ext uri="{BB962C8B-B14F-4D97-AF65-F5344CB8AC3E}">
        <p14:creationId xmlns:p14="http://schemas.microsoft.com/office/powerpoint/2010/main" val="3043195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E7AF-1298-7727-ACE8-E99754474DED}"/>
              </a:ext>
            </a:extLst>
          </p:cNvPr>
          <p:cNvSpPr>
            <a:spLocks noGrp="1"/>
          </p:cNvSpPr>
          <p:nvPr>
            <p:ph type="ctrTitle"/>
          </p:nvPr>
        </p:nvSpPr>
        <p:spPr>
          <a:xfrm>
            <a:off x="2032000" y="1497013"/>
            <a:ext cx="12193588" cy="3182937"/>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5C3538C-AFC8-5EBD-11BC-16A8D87966C2}"/>
              </a:ext>
            </a:extLst>
          </p:cNvPr>
          <p:cNvSpPr>
            <a:spLocks noGrp="1"/>
          </p:cNvSpPr>
          <p:nvPr>
            <p:ph type="subTitle" idx="1"/>
          </p:nvPr>
        </p:nvSpPr>
        <p:spPr>
          <a:xfrm>
            <a:off x="2032000" y="4802188"/>
            <a:ext cx="12193588" cy="22082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776375-923B-BBD3-E153-118134ACA230}"/>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4A0E00CF-14C1-7BBB-EF95-89DC1BB9F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A2F6D-29F9-58E4-688B-DA1E5E1F8E44}"/>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84357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500F-DC09-44A5-42B1-62B9D00B38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7D498AAF-1147-0476-8402-A27FC0E7F924}"/>
              </a:ext>
            </a:extLst>
          </p:cNvPr>
          <p:cNvSpPr>
            <a:spLocks noGrp="1"/>
          </p:cNvSpPr>
          <p:nvPr>
            <p:ph type="ftr" sz="quarter" idx="10"/>
          </p:nvPr>
        </p:nvSpPr>
        <p:spPr/>
        <p:txBody>
          <a:bodyPr/>
          <a:lstStyle/>
          <a:p>
            <a:r>
              <a:rPr lang="en-US"/>
              <a:t>Sustainability  |</a:t>
            </a:r>
          </a:p>
        </p:txBody>
      </p:sp>
      <p:sp>
        <p:nvSpPr>
          <p:cNvPr id="4" name="Slide Number Placeholder 3">
            <a:extLst>
              <a:ext uri="{FF2B5EF4-FFF2-40B4-BE49-F238E27FC236}">
                <a16:creationId xmlns:a16="http://schemas.microsoft.com/office/drawing/2014/main" id="{49187C48-9661-CAD9-A799-9FF9E33430B3}"/>
              </a:ext>
            </a:extLst>
          </p:cNvPr>
          <p:cNvSpPr>
            <a:spLocks noGrp="1"/>
          </p:cNvSpPr>
          <p:nvPr>
            <p:ph type="sldNum" sz="quarter" idx="11"/>
          </p:nvPr>
        </p:nvSpPr>
        <p:spPr/>
        <p:txBody>
          <a:bodyPr/>
          <a:lstStyle/>
          <a:p>
            <a:fld id="{03DFB89B-1973-AD4A-A045-E94CB24D8D75}" type="slidenum">
              <a:rPr lang="en-US" smtClean="0"/>
              <a:pPr/>
              <a:t>‹#›</a:t>
            </a:fld>
            <a:endParaRPr lang="en-US"/>
          </a:p>
        </p:txBody>
      </p:sp>
      <p:pic>
        <p:nvPicPr>
          <p:cNvPr id="12" name="Picture 11">
            <a:extLst>
              <a:ext uri="{FF2B5EF4-FFF2-40B4-BE49-F238E27FC236}">
                <a16:creationId xmlns:a16="http://schemas.microsoft.com/office/drawing/2014/main" id="{7E035464-B79D-04E6-9DBB-309079E9CF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58071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DE5E-C45B-5C30-6A45-E4304B608C3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B8EEE0-D309-955A-C1A2-73AC06397D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0565BB-C942-DE28-7F7E-DC71B0DACB08}"/>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95F092E4-D234-612F-BA10-A169AF20A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8E7E5-8A29-4398-2BC8-F95A680CECDC}"/>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958076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DCE4-9E53-3D0E-ABE4-43F7B0A47DA6}"/>
              </a:ext>
            </a:extLst>
          </p:cNvPr>
          <p:cNvSpPr>
            <a:spLocks noGrp="1"/>
          </p:cNvSpPr>
          <p:nvPr>
            <p:ph type="title"/>
          </p:nvPr>
        </p:nvSpPr>
        <p:spPr>
          <a:xfrm>
            <a:off x="1109663" y="2279650"/>
            <a:ext cx="14022387" cy="38036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E32D0B7-62BC-25D8-E753-B55CC7E2A468}"/>
              </a:ext>
            </a:extLst>
          </p:cNvPr>
          <p:cNvSpPr>
            <a:spLocks noGrp="1"/>
          </p:cNvSpPr>
          <p:nvPr>
            <p:ph type="body" idx="1"/>
          </p:nvPr>
        </p:nvSpPr>
        <p:spPr>
          <a:xfrm>
            <a:off x="1109663" y="6119813"/>
            <a:ext cx="14022387" cy="20002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59E874-F06A-1983-AA94-18929772B002}"/>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7D833F51-1C52-585D-9E48-E72550D6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5DE76-BA89-D917-8C76-6EC3C4DDF2BE}"/>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034880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7FD9-51D9-BAF0-C0F2-28586B5F799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716B93-5B89-C74D-27E7-FA600F4303E5}"/>
              </a:ext>
            </a:extLst>
          </p:cNvPr>
          <p:cNvSpPr>
            <a:spLocks noGrp="1"/>
          </p:cNvSpPr>
          <p:nvPr>
            <p:ph sz="half" idx="1"/>
          </p:nvPr>
        </p:nvSpPr>
        <p:spPr>
          <a:xfrm>
            <a:off x="1117600" y="2433638"/>
            <a:ext cx="6934200"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A3582A-6D7F-FB3C-37BF-9033C5E0A58F}"/>
              </a:ext>
            </a:extLst>
          </p:cNvPr>
          <p:cNvSpPr>
            <a:spLocks noGrp="1"/>
          </p:cNvSpPr>
          <p:nvPr>
            <p:ph sz="half" idx="2"/>
          </p:nvPr>
        </p:nvSpPr>
        <p:spPr>
          <a:xfrm>
            <a:off x="8204200" y="2433638"/>
            <a:ext cx="6935788"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E8699B-214C-4B7C-CCEE-C96EC858C376}"/>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6" name="Footer Placeholder 5">
            <a:extLst>
              <a:ext uri="{FF2B5EF4-FFF2-40B4-BE49-F238E27FC236}">
                <a16:creationId xmlns:a16="http://schemas.microsoft.com/office/drawing/2014/main" id="{5DE7A2D2-7D61-7D92-EB9D-B60FB6870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A09E8-EB0B-2C43-3A09-3EC3DD8FC1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67183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4DB3-EC2F-E6B6-EE9A-FD909C982794}"/>
              </a:ext>
            </a:extLst>
          </p:cNvPr>
          <p:cNvSpPr>
            <a:spLocks noGrp="1"/>
          </p:cNvSpPr>
          <p:nvPr>
            <p:ph type="title"/>
          </p:nvPr>
        </p:nvSpPr>
        <p:spPr>
          <a:xfrm>
            <a:off x="1119188" y="487363"/>
            <a:ext cx="14022387" cy="176688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017415-E951-C3DD-5354-9C1EDDB69D57}"/>
              </a:ext>
            </a:extLst>
          </p:cNvPr>
          <p:cNvSpPr>
            <a:spLocks noGrp="1"/>
          </p:cNvSpPr>
          <p:nvPr>
            <p:ph type="body" idx="1"/>
          </p:nvPr>
        </p:nvSpPr>
        <p:spPr>
          <a:xfrm>
            <a:off x="1119188" y="2241550"/>
            <a:ext cx="687863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D3CBA-356F-E158-0AD7-60F9E83D5E88}"/>
              </a:ext>
            </a:extLst>
          </p:cNvPr>
          <p:cNvSpPr>
            <a:spLocks noGrp="1"/>
          </p:cNvSpPr>
          <p:nvPr>
            <p:ph sz="half" idx="2"/>
          </p:nvPr>
        </p:nvSpPr>
        <p:spPr>
          <a:xfrm>
            <a:off x="1119188" y="3340100"/>
            <a:ext cx="687863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A2B1AE9-3872-A94E-DC03-AF73431A8588}"/>
              </a:ext>
            </a:extLst>
          </p:cNvPr>
          <p:cNvSpPr>
            <a:spLocks noGrp="1"/>
          </p:cNvSpPr>
          <p:nvPr>
            <p:ph type="body" sz="quarter" idx="3"/>
          </p:nvPr>
        </p:nvSpPr>
        <p:spPr>
          <a:xfrm>
            <a:off x="8231188" y="2241550"/>
            <a:ext cx="691038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10338B-F176-8BCC-08F1-84D9BEF16245}"/>
              </a:ext>
            </a:extLst>
          </p:cNvPr>
          <p:cNvSpPr>
            <a:spLocks noGrp="1"/>
          </p:cNvSpPr>
          <p:nvPr>
            <p:ph sz="quarter" idx="4"/>
          </p:nvPr>
        </p:nvSpPr>
        <p:spPr>
          <a:xfrm>
            <a:off x="8231188" y="3340100"/>
            <a:ext cx="691038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9A93E13-F64D-36C2-3A96-1ED31CF8B466}"/>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8" name="Footer Placeholder 7">
            <a:extLst>
              <a:ext uri="{FF2B5EF4-FFF2-40B4-BE49-F238E27FC236}">
                <a16:creationId xmlns:a16="http://schemas.microsoft.com/office/drawing/2014/main" id="{B0F52879-7EA7-8A4D-0771-D831123A21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007BAE-3DE4-ED1A-E0F7-5F2618883178}"/>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340967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23EC-3D03-CF8B-25B2-0F8F04EF50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C38345-49FA-D206-376F-8336C4478B18}"/>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4" name="Footer Placeholder 3">
            <a:extLst>
              <a:ext uri="{FF2B5EF4-FFF2-40B4-BE49-F238E27FC236}">
                <a16:creationId xmlns:a16="http://schemas.microsoft.com/office/drawing/2014/main" id="{7FF94E86-B911-1A51-8ED6-9A3FB2DCBD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430EBE-6A9A-1136-869D-A9B28C0B2BD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6170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AEDF4-CC12-6366-19BD-F5153360B412}"/>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3" name="Footer Placeholder 2">
            <a:extLst>
              <a:ext uri="{FF2B5EF4-FFF2-40B4-BE49-F238E27FC236}">
                <a16:creationId xmlns:a16="http://schemas.microsoft.com/office/drawing/2014/main" id="{F8487247-20BD-F2F2-2ACE-89066446B7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232FB-794A-B6BF-A102-244B814542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941722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F5D7-CE14-1190-9C40-B0D58B16E5BD}"/>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B5DCF1-149D-1397-4AE2-79753993E162}"/>
              </a:ext>
            </a:extLst>
          </p:cNvPr>
          <p:cNvSpPr>
            <a:spLocks noGrp="1"/>
          </p:cNvSpPr>
          <p:nvPr>
            <p:ph idx="1"/>
          </p:nvPr>
        </p:nvSpPr>
        <p:spPr>
          <a:xfrm>
            <a:off x="6911975" y="1316038"/>
            <a:ext cx="8229600" cy="6499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9C21F2E-2368-A669-7865-55328BB5A830}"/>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28698E-A303-1C62-24C9-BCFBA3A61AC2}"/>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6" name="Footer Placeholder 5">
            <a:extLst>
              <a:ext uri="{FF2B5EF4-FFF2-40B4-BE49-F238E27FC236}">
                <a16:creationId xmlns:a16="http://schemas.microsoft.com/office/drawing/2014/main" id="{EE74E394-455F-E7D2-38AE-F74D8C01D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D742C-F47E-571B-F815-9DCB386A828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24343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F609-6681-721D-3E31-E1E5DF6546D0}"/>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0C206B6-A955-0212-79CC-0D5E818E7823}"/>
              </a:ext>
            </a:extLst>
          </p:cNvPr>
          <p:cNvSpPr>
            <a:spLocks noGrp="1"/>
          </p:cNvSpPr>
          <p:nvPr>
            <p:ph type="pic" idx="1"/>
          </p:nvPr>
        </p:nvSpPr>
        <p:spPr>
          <a:xfrm>
            <a:off x="6911975" y="1316038"/>
            <a:ext cx="8229600" cy="649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3F044-88B5-B57F-A0EF-74620A239A39}"/>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C01B92-F52E-E434-142B-9C5E635F8954}"/>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6" name="Footer Placeholder 5">
            <a:extLst>
              <a:ext uri="{FF2B5EF4-FFF2-40B4-BE49-F238E27FC236}">
                <a16:creationId xmlns:a16="http://schemas.microsoft.com/office/drawing/2014/main" id="{71A6C34E-58D4-BDF1-1034-CD6B8D60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D075D-A7FD-5C52-2EBD-4507B78E68EB}"/>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688132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21FC-87BF-322E-F210-5E271697F98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CEB477-5352-DFFD-8BF7-5A295E56E4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F82981-B35A-8C7E-929D-1B8C396C2C76}"/>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E9706713-91B2-DD05-FF88-DCD6AC4BC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7E8C2-3ADA-3F0B-6C00-A1074B046605}"/>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4225662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7E1A5-B155-5530-5566-2725C4600AC4}"/>
              </a:ext>
            </a:extLst>
          </p:cNvPr>
          <p:cNvSpPr>
            <a:spLocks noGrp="1"/>
          </p:cNvSpPr>
          <p:nvPr>
            <p:ph type="title" orient="vert"/>
          </p:nvPr>
        </p:nvSpPr>
        <p:spPr>
          <a:xfrm>
            <a:off x="11634788" y="487363"/>
            <a:ext cx="3505200" cy="77485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211CE1-9D16-1B7D-B0EF-2E71FE88CB4F}"/>
              </a:ext>
            </a:extLst>
          </p:cNvPr>
          <p:cNvSpPr>
            <a:spLocks noGrp="1"/>
          </p:cNvSpPr>
          <p:nvPr>
            <p:ph type="body" orient="vert" idx="1"/>
          </p:nvPr>
        </p:nvSpPr>
        <p:spPr>
          <a:xfrm>
            <a:off x="1117600" y="487363"/>
            <a:ext cx="10364788" cy="77485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491EC2-326F-55D4-2B63-36C1989BFADD}"/>
              </a:ext>
            </a:extLst>
          </p:cNvPr>
          <p:cNvSpPr>
            <a:spLocks noGrp="1"/>
          </p:cNvSpPr>
          <p:nvPr>
            <p:ph type="dt" sz="half" idx="10"/>
          </p:nvPr>
        </p:nvSpPr>
        <p:spPr/>
        <p:txBody>
          <a:body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3E10E72D-18C5-AB2B-33AF-2ACC42CB1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D443B-C039-58BC-84EC-F2E60B094E2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73892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B7C5-D89F-6A74-413F-F4AAB6798E04}"/>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2553BBD-44F1-159D-64D2-A11466A3146D}"/>
              </a:ext>
            </a:extLst>
          </p:cNvPr>
          <p:cNvSpPr>
            <a:spLocks noGrp="1"/>
          </p:cNvSpPr>
          <p:nvPr>
            <p:ph type="ftr" sz="quarter" idx="10"/>
          </p:nvPr>
        </p:nvSpPr>
        <p:spPr/>
        <p:txBody>
          <a:bodyPr/>
          <a:lstStyle/>
          <a:p>
            <a:r>
              <a:rPr lang="en-US"/>
              <a:t>Sustainability  |</a:t>
            </a:r>
          </a:p>
        </p:txBody>
      </p:sp>
      <p:sp>
        <p:nvSpPr>
          <p:cNvPr id="4" name="Slide Number Placeholder 3">
            <a:extLst>
              <a:ext uri="{FF2B5EF4-FFF2-40B4-BE49-F238E27FC236}">
                <a16:creationId xmlns:a16="http://schemas.microsoft.com/office/drawing/2014/main" id="{8F042506-EB04-4755-07F8-4EE6B1CFA876}"/>
              </a:ext>
            </a:extLst>
          </p:cNvPr>
          <p:cNvSpPr>
            <a:spLocks noGrp="1"/>
          </p:cNvSpPr>
          <p:nvPr>
            <p:ph type="sldNum" sz="quarter" idx="11"/>
          </p:nvPr>
        </p:nvSpPr>
        <p:spPr/>
        <p:txBody>
          <a:bodyPr/>
          <a:lstStyle/>
          <a:p>
            <a:fld id="{03DFB89B-1973-AD4A-A045-E94CB24D8D75}" type="slidenum">
              <a:rPr lang="en-US" smtClean="0"/>
              <a:pPr/>
              <a:t>‹#›</a:t>
            </a:fld>
            <a:endParaRPr lang="en-US"/>
          </a:p>
        </p:txBody>
      </p:sp>
      <p:pic>
        <p:nvPicPr>
          <p:cNvPr id="9" name="Picture 8">
            <a:extLst>
              <a:ext uri="{FF2B5EF4-FFF2-40B4-BE49-F238E27FC236}">
                <a16:creationId xmlns:a16="http://schemas.microsoft.com/office/drawing/2014/main" id="{F09108CF-1F4F-F182-F9F8-CA39B48963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580238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pic>
        <p:nvPicPr>
          <p:cNvPr id="9" name="Picture 8">
            <a:extLst>
              <a:ext uri="{FF2B5EF4-FFF2-40B4-BE49-F238E27FC236}">
                <a16:creationId xmlns:a16="http://schemas.microsoft.com/office/drawing/2014/main" id="{DD919469-B195-8DD3-2DB3-28AD95D2E0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4" y="0"/>
            <a:ext cx="16267961" cy="9157882"/>
          </a:xfrm>
          <a:prstGeom prst="rect">
            <a:avLst/>
          </a:prstGeom>
        </p:spPr>
      </p:pic>
    </p:spTree>
    <p:extLst>
      <p:ext uri="{BB962C8B-B14F-4D97-AF65-F5344CB8AC3E}">
        <p14:creationId xmlns:p14="http://schemas.microsoft.com/office/powerpoint/2010/main" val="1953392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sp>
        <p:nvSpPr>
          <p:cNvPr id="2" name="Slide Number Placeholder 5">
            <a:extLst>
              <a:ext uri="{FF2B5EF4-FFF2-40B4-BE49-F238E27FC236}">
                <a16:creationId xmlns:a16="http://schemas.microsoft.com/office/drawing/2014/main" id="{1D6C3B16-DB15-482D-A3AF-753DCA420CF8}"/>
              </a:ext>
            </a:extLst>
          </p:cNvPr>
          <p:cNvSpPr txBox="1">
            <a:spLocks/>
          </p:cNvSpPr>
          <p:nvPr userDrawn="1"/>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a:t>
            </a:fld>
            <a:endParaRPr lang="en-US" b="0">
              <a:solidFill>
                <a:schemeClr val="bg1"/>
              </a:solidFill>
            </a:endParaRPr>
          </a:p>
        </p:txBody>
      </p:sp>
      <p:pic>
        <p:nvPicPr>
          <p:cNvPr id="7" name="Picture 6">
            <a:extLst>
              <a:ext uri="{FF2B5EF4-FFF2-40B4-BE49-F238E27FC236}">
                <a16:creationId xmlns:a16="http://schemas.microsoft.com/office/drawing/2014/main" id="{DEB72F1A-0515-4045-8976-B6503C7ACF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49744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sp>
        <p:nvSpPr>
          <p:cNvPr id="2" name="Slide Number Placeholder 5">
            <a:extLst>
              <a:ext uri="{FF2B5EF4-FFF2-40B4-BE49-F238E27FC236}">
                <a16:creationId xmlns:a16="http://schemas.microsoft.com/office/drawing/2014/main" id="{1D6C3B16-DB15-482D-A3AF-753DCA420CF8}"/>
              </a:ext>
            </a:extLst>
          </p:cNvPr>
          <p:cNvSpPr txBox="1">
            <a:spLocks/>
          </p:cNvSpPr>
          <p:nvPr userDrawn="1"/>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a:t>
            </a:fld>
            <a:endParaRPr lang="en-US" b="0">
              <a:solidFill>
                <a:schemeClr val="bg1"/>
              </a:solidFill>
            </a:endParaRPr>
          </a:p>
        </p:txBody>
      </p:sp>
      <p:pic>
        <p:nvPicPr>
          <p:cNvPr id="4" name="Picture 3">
            <a:extLst>
              <a:ext uri="{FF2B5EF4-FFF2-40B4-BE49-F238E27FC236}">
                <a16:creationId xmlns:a16="http://schemas.microsoft.com/office/drawing/2014/main" id="{E2984865-C543-3741-88B0-2E420980B0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072" y="0"/>
            <a:ext cx="16243301" cy="9144000"/>
          </a:xfrm>
          <a:prstGeom prst="rect">
            <a:avLst/>
          </a:prstGeom>
        </p:spPr>
      </p:pic>
    </p:spTree>
    <p:extLst>
      <p:ext uri="{BB962C8B-B14F-4D97-AF65-F5344CB8AC3E}">
        <p14:creationId xmlns:p14="http://schemas.microsoft.com/office/powerpoint/2010/main" val="4262150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pic>
        <p:nvPicPr>
          <p:cNvPr id="4" name="Picture 3">
            <a:extLst>
              <a:ext uri="{FF2B5EF4-FFF2-40B4-BE49-F238E27FC236}">
                <a16:creationId xmlns:a16="http://schemas.microsoft.com/office/drawing/2014/main" id="{AD3D96F8-24D1-E866-70B0-6F92AA015E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04809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411858" y="4568611"/>
            <a:ext cx="4219964"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411858" y="4165865"/>
            <a:ext cx="2677714" cy="383529"/>
          </a:xfrm>
        </p:spPr>
        <p:txBody>
          <a:bodyPr/>
          <a:lstStyle/>
          <a:p>
            <a:pPr lvl="2"/>
            <a:r>
              <a:rPr lang="en-GB"/>
              <a:t>Third level</a:t>
            </a:r>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60581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318320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49239" y="7608292"/>
            <a:ext cx="1095375" cy="477837"/>
          </a:xfrm>
        </p:spPr>
        <p:txBody>
          <a:bodyPr/>
          <a:lstStyle>
            <a:lvl3pPr algn="ctr">
              <a:defRPr/>
            </a:lvl3pPr>
          </a:lstStyle>
          <a:p>
            <a:pPr lvl="2"/>
            <a:r>
              <a:rPr lang="en-GB"/>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3278806" y="7513913"/>
            <a:ext cx="1095375" cy="477837"/>
          </a:xfrm>
        </p:spPr>
        <p:txBody>
          <a:bodyPr/>
          <a:lstStyle>
            <a:lvl3pPr algn="ctr">
              <a:defRPr/>
            </a:lvl3pPr>
          </a:lstStyle>
          <a:p>
            <a:pPr lvl="2"/>
            <a:r>
              <a:rPr lang="en-GB"/>
              <a:t>Third level</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a:t>Third level</a:t>
            </a:r>
          </a:p>
        </p:txBody>
      </p:sp>
      <p:sp>
        <p:nvSpPr>
          <p:cNvPr id="66" name="Content Placeholder 6">
            <a:extLst>
              <a:ext uri="{FF2B5EF4-FFF2-40B4-BE49-F238E27FC236}">
                <a16:creationId xmlns:a16="http://schemas.microsoft.com/office/drawing/2014/main" id="{E103C0BF-D3BA-1CDE-B3FA-A0B6C37251B2}"/>
              </a:ext>
            </a:extLst>
          </p:cNvPr>
          <p:cNvSpPr>
            <a:spLocks noGrp="1"/>
          </p:cNvSpPr>
          <p:nvPr>
            <p:ph sz="quarter" idx="44"/>
          </p:nvPr>
        </p:nvSpPr>
        <p:spPr>
          <a:xfrm>
            <a:off x="11035692"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7" name="Content Placeholder 6">
            <a:extLst>
              <a:ext uri="{FF2B5EF4-FFF2-40B4-BE49-F238E27FC236}">
                <a16:creationId xmlns:a16="http://schemas.microsoft.com/office/drawing/2014/main" id="{3F1EC2D2-0106-87F4-853F-12BB2CA09962}"/>
              </a:ext>
            </a:extLst>
          </p:cNvPr>
          <p:cNvSpPr>
            <a:spLocks noGrp="1"/>
          </p:cNvSpPr>
          <p:nvPr>
            <p:ph sz="quarter" idx="45"/>
          </p:nvPr>
        </p:nvSpPr>
        <p:spPr>
          <a:xfrm>
            <a:off x="13613079"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8" name="Text Placeholder 14">
            <a:extLst>
              <a:ext uri="{FF2B5EF4-FFF2-40B4-BE49-F238E27FC236}">
                <a16:creationId xmlns:a16="http://schemas.microsoft.com/office/drawing/2014/main" id="{458C1720-3803-E0DE-533A-868F1F49EC8E}"/>
              </a:ext>
            </a:extLst>
          </p:cNvPr>
          <p:cNvSpPr>
            <a:spLocks noGrp="1"/>
          </p:cNvSpPr>
          <p:nvPr>
            <p:ph type="body" sz="quarter" idx="46" hasCustomPrompt="1"/>
          </p:nvPr>
        </p:nvSpPr>
        <p:spPr>
          <a:xfrm>
            <a:off x="11079117" y="7608292"/>
            <a:ext cx="1095375" cy="477837"/>
          </a:xfrm>
        </p:spPr>
        <p:txBody>
          <a:bodyPr/>
          <a:lstStyle>
            <a:lvl3pPr algn="ctr">
              <a:defRPr/>
            </a:lvl3pPr>
          </a:lstStyle>
          <a:p>
            <a:pPr lvl="2"/>
            <a:r>
              <a:rPr lang="en-GB"/>
              <a:t>Third level</a:t>
            </a:r>
          </a:p>
        </p:txBody>
      </p:sp>
      <p:sp>
        <p:nvSpPr>
          <p:cNvPr id="69" name="Text Placeholder 14">
            <a:extLst>
              <a:ext uri="{FF2B5EF4-FFF2-40B4-BE49-F238E27FC236}">
                <a16:creationId xmlns:a16="http://schemas.microsoft.com/office/drawing/2014/main" id="{E52F994A-5D48-BF28-3DEC-0B809C7990D4}"/>
              </a:ext>
            </a:extLst>
          </p:cNvPr>
          <p:cNvSpPr>
            <a:spLocks noGrp="1"/>
          </p:cNvSpPr>
          <p:nvPr>
            <p:ph type="body" sz="quarter" idx="47" hasCustomPrompt="1"/>
          </p:nvPr>
        </p:nvSpPr>
        <p:spPr>
          <a:xfrm>
            <a:off x="13708684" y="7513913"/>
            <a:ext cx="1095375" cy="477837"/>
          </a:xfrm>
        </p:spPr>
        <p:txBody>
          <a:bodyPr/>
          <a:lstStyle>
            <a:lvl3pPr algn="ctr">
              <a:defRPr/>
            </a:lvl3pPr>
          </a:lstStyle>
          <a:p>
            <a:pPr lvl="2"/>
            <a:r>
              <a:rPr lang="en-GB"/>
              <a:t>Third level</a:t>
            </a:r>
          </a:p>
        </p:txBody>
      </p:sp>
      <p:cxnSp>
        <p:nvCxnSpPr>
          <p:cNvPr id="70" name="Straight Arrow Connector 69">
            <a:extLst>
              <a:ext uri="{FF2B5EF4-FFF2-40B4-BE49-F238E27FC236}">
                <a16:creationId xmlns:a16="http://schemas.microsoft.com/office/drawing/2014/main" id="{88EE313E-EF5F-9635-708F-8D9287DBD52E}"/>
              </a:ext>
            </a:extLst>
          </p:cNvPr>
          <p:cNvCxnSpPr>
            <a:cxnSpLocks/>
          </p:cNvCxnSpPr>
          <p:nvPr userDrawn="1"/>
        </p:nvCxnSpPr>
        <p:spPr>
          <a:xfrm>
            <a:off x="20145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175550C-F2F1-3AE7-3328-20D58CD2B597}"/>
              </a:ext>
            </a:extLst>
          </p:cNvPr>
          <p:cNvCxnSpPr>
            <a:cxnSpLocks/>
          </p:cNvCxnSpPr>
          <p:nvPr userDrawn="1"/>
        </p:nvCxnSpPr>
        <p:spPr>
          <a:xfrm>
            <a:off x="46434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F668B7F-71DF-6E48-1F74-42B992D8DCD4}"/>
              </a:ext>
            </a:extLst>
          </p:cNvPr>
          <p:cNvCxnSpPr>
            <a:cxnSpLocks/>
          </p:cNvCxnSpPr>
          <p:nvPr userDrawn="1"/>
        </p:nvCxnSpPr>
        <p:spPr>
          <a:xfrm>
            <a:off x="98726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71D670B-12EA-546B-E5B4-9AA823569F32}"/>
              </a:ext>
            </a:extLst>
          </p:cNvPr>
          <p:cNvCxnSpPr>
            <a:cxnSpLocks/>
          </p:cNvCxnSpPr>
          <p:nvPr userDrawn="1"/>
        </p:nvCxnSpPr>
        <p:spPr>
          <a:xfrm>
            <a:off x="125015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9" name="Content Placeholder 6">
            <a:extLst>
              <a:ext uri="{FF2B5EF4-FFF2-40B4-BE49-F238E27FC236}">
                <a16:creationId xmlns:a16="http://schemas.microsoft.com/office/drawing/2014/main" id="{1E918644-F917-835B-B644-3228C06755BB}"/>
              </a:ext>
            </a:extLst>
          </p:cNvPr>
          <p:cNvSpPr>
            <a:spLocks noGrp="1"/>
          </p:cNvSpPr>
          <p:nvPr>
            <p:ph sz="quarter" idx="55"/>
          </p:nvPr>
        </p:nvSpPr>
        <p:spPr>
          <a:xfrm>
            <a:off x="11650054"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0" name="Text Placeholder 14">
            <a:extLst>
              <a:ext uri="{FF2B5EF4-FFF2-40B4-BE49-F238E27FC236}">
                <a16:creationId xmlns:a16="http://schemas.microsoft.com/office/drawing/2014/main" id="{488F3D23-6144-9989-EBC6-F90244273107}"/>
              </a:ext>
            </a:extLst>
          </p:cNvPr>
          <p:cNvSpPr>
            <a:spLocks noGrp="1"/>
          </p:cNvSpPr>
          <p:nvPr>
            <p:ph type="body" sz="quarter" idx="56" hasCustomPrompt="1"/>
          </p:nvPr>
        </p:nvSpPr>
        <p:spPr>
          <a:xfrm>
            <a:off x="11693479" y="3607793"/>
            <a:ext cx="1095375" cy="477837"/>
          </a:xfrm>
        </p:spPr>
        <p:txBody>
          <a:bodyPr/>
          <a:lstStyle>
            <a:lvl3pPr algn="ctr">
              <a:defRPr/>
            </a:lvl3pPr>
          </a:lstStyle>
          <a:p>
            <a:pPr lvl="2"/>
            <a:r>
              <a:rPr lang="en-GB"/>
              <a:t>Third level</a:t>
            </a:r>
          </a:p>
        </p:txBody>
      </p:sp>
      <p:sp>
        <p:nvSpPr>
          <p:cNvPr id="91" name="Content Placeholder 6">
            <a:extLst>
              <a:ext uri="{FF2B5EF4-FFF2-40B4-BE49-F238E27FC236}">
                <a16:creationId xmlns:a16="http://schemas.microsoft.com/office/drawing/2014/main" id="{56598799-1CB2-81F6-F9B2-97F37E78A9EA}"/>
              </a:ext>
            </a:extLst>
          </p:cNvPr>
          <p:cNvSpPr>
            <a:spLocks noGrp="1"/>
          </p:cNvSpPr>
          <p:nvPr>
            <p:ph sz="quarter" idx="57"/>
          </p:nvPr>
        </p:nvSpPr>
        <p:spPr>
          <a:xfrm>
            <a:off x="14236092"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2" name="Text Placeholder 14">
            <a:extLst>
              <a:ext uri="{FF2B5EF4-FFF2-40B4-BE49-F238E27FC236}">
                <a16:creationId xmlns:a16="http://schemas.microsoft.com/office/drawing/2014/main" id="{E5F21458-B3FA-B86A-2EBF-DBB619C809D3}"/>
              </a:ext>
            </a:extLst>
          </p:cNvPr>
          <p:cNvSpPr>
            <a:spLocks noGrp="1"/>
          </p:cNvSpPr>
          <p:nvPr>
            <p:ph type="body" sz="quarter" idx="58" hasCustomPrompt="1"/>
          </p:nvPr>
        </p:nvSpPr>
        <p:spPr>
          <a:xfrm>
            <a:off x="14279517" y="3607793"/>
            <a:ext cx="1095375" cy="477837"/>
          </a:xfrm>
        </p:spPr>
        <p:txBody>
          <a:bodyPr/>
          <a:lstStyle>
            <a:lvl3pPr algn="ctr">
              <a:defRPr/>
            </a:lvl3pPr>
          </a:lstStyle>
          <a:p>
            <a:pPr lvl="2"/>
            <a:r>
              <a:rPr lang="en-GB"/>
              <a:t>Third level</a:t>
            </a:r>
          </a:p>
        </p:txBody>
      </p:sp>
      <p:sp>
        <p:nvSpPr>
          <p:cNvPr id="93" name="Content Placeholder 6">
            <a:extLst>
              <a:ext uri="{FF2B5EF4-FFF2-40B4-BE49-F238E27FC236}">
                <a16:creationId xmlns:a16="http://schemas.microsoft.com/office/drawing/2014/main" id="{556960CE-B9D0-5A52-B181-2B3F4C4137E6}"/>
              </a:ext>
            </a:extLst>
          </p:cNvPr>
          <p:cNvSpPr>
            <a:spLocks noGrp="1"/>
          </p:cNvSpPr>
          <p:nvPr>
            <p:ph sz="quarter" idx="59"/>
          </p:nvPr>
        </p:nvSpPr>
        <p:spPr>
          <a:xfrm>
            <a:off x="12964505" y="3800633"/>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4" name="Text Placeholder 14">
            <a:extLst>
              <a:ext uri="{FF2B5EF4-FFF2-40B4-BE49-F238E27FC236}">
                <a16:creationId xmlns:a16="http://schemas.microsoft.com/office/drawing/2014/main" id="{57D3FA11-4CE9-6B71-5338-3E19CF65ECA3}"/>
              </a:ext>
            </a:extLst>
          </p:cNvPr>
          <p:cNvSpPr>
            <a:spLocks noGrp="1"/>
          </p:cNvSpPr>
          <p:nvPr>
            <p:ph type="body" sz="quarter" idx="60" hasCustomPrompt="1"/>
          </p:nvPr>
        </p:nvSpPr>
        <p:spPr>
          <a:xfrm>
            <a:off x="13007930" y="5107981"/>
            <a:ext cx="1095375" cy="477837"/>
          </a:xfrm>
        </p:spPr>
        <p:txBody>
          <a:bodyPr/>
          <a:lstStyle>
            <a:lvl3pPr algn="ctr">
              <a:defRPr/>
            </a:lvl3pPr>
          </a:lstStyle>
          <a:p>
            <a:pPr lvl="2"/>
            <a:r>
              <a:rPr lang="en-GB"/>
              <a:t>Third level</a:t>
            </a:r>
          </a:p>
        </p:txBody>
      </p:sp>
      <p:sp>
        <p:nvSpPr>
          <p:cNvPr id="96" name="Content Placeholder 6">
            <a:extLst>
              <a:ext uri="{FF2B5EF4-FFF2-40B4-BE49-F238E27FC236}">
                <a16:creationId xmlns:a16="http://schemas.microsoft.com/office/drawing/2014/main" id="{821DFC8E-5444-0990-EDD9-DDD33132341E}"/>
              </a:ext>
            </a:extLst>
          </p:cNvPr>
          <p:cNvSpPr>
            <a:spLocks noGrp="1"/>
          </p:cNvSpPr>
          <p:nvPr>
            <p:ph sz="quarter" idx="61"/>
          </p:nvPr>
        </p:nvSpPr>
        <p:spPr>
          <a:xfrm>
            <a:off x="11252602" y="1352794"/>
            <a:ext cx="4593128" cy="4261585"/>
          </a:xfrm>
          <a:prstGeom prst="rect">
            <a:avLst/>
          </a:prstGeom>
          <a:ln w="28575">
            <a:gradFill flip="none" rotWithShape="1">
              <a:gsLst>
                <a:gs pos="21000">
                  <a:srgbClr val="3DB876"/>
                </a:gs>
                <a:gs pos="100000">
                  <a:srgbClr val="FFD600"/>
                </a:gs>
              </a:gsLst>
              <a:lin ang="18900000" scaled="1"/>
              <a:tileRect/>
            </a:gradFill>
          </a:ln>
        </p:spPr>
        <p:txBody>
          <a:bodyPr tIns="396000">
            <a:normAutofit/>
          </a:bodyPr>
          <a:lstStyle>
            <a:lvl1pPr algn="ctr">
              <a:defRPr sz="2000"/>
            </a:lvl1pPr>
            <a:lvl2pPr algn="ctr">
              <a:defRPr/>
            </a:lvl2pPr>
            <a:lvl3pPr algn="ctr">
              <a:defRPr/>
            </a:lvl3pPr>
            <a:lvl4pPr algn="ctr">
              <a:defRPr/>
            </a:lvl4pPr>
            <a:lvl5pPr algn="ctr">
              <a:defRPr/>
            </a:lvl5pPr>
          </a:lstStyle>
          <a:p>
            <a:pPr lvl="0"/>
            <a:r>
              <a:rPr lang="en-GB"/>
              <a:t>Click</a:t>
            </a:r>
            <a:endParaRPr lang="en-US"/>
          </a:p>
        </p:txBody>
      </p:sp>
      <p:sp>
        <p:nvSpPr>
          <p:cNvPr id="42" name="Slide Number Placeholder 5">
            <a:extLst>
              <a:ext uri="{FF2B5EF4-FFF2-40B4-BE49-F238E27FC236}">
                <a16:creationId xmlns:a16="http://schemas.microsoft.com/office/drawing/2014/main" id="{7F987BB9-CFD0-5E66-EF4B-DD086CDDAE8B}"/>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827177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858" y="1445908"/>
            <a:ext cx="14022170" cy="728133"/>
          </a:xfrm>
          <a:prstGeom prst="rect">
            <a:avLst/>
          </a:prstGeom>
        </p:spPr>
        <p:txBody>
          <a:bodyPr vert="horz" lIns="90000" tIns="45720" rIns="91440" bIns="45720" rtlCol="0" anchor="t">
            <a:noAutofit/>
          </a:bodyPr>
          <a:lstStyle/>
          <a:p>
            <a:r>
              <a:rPr lang="en-GB"/>
              <a:t>Click to edit Master title style</a:t>
            </a:r>
            <a:endParaRPr lang="en-US"/>
          </a:p>
        </p:txBody>
      </p:sp>
      <p:sp>
        <p:nvSpPr>
          <p:cNvPr id="3" name="Text Placeholder 2"/>
          <p:cNvSpPr>
            <a:spLocks noGrp="1"/>
          </p:cNvSpPr>
          <p:nvPr>
            <p:ph type="body" idx="1"/>
          </p:nvPr>
        </p:nvSpPr>
        <p:spPr>
          <a:xfrm>
            <a:off x="411858" y="2294021"/>
            <a:ext cx="14711979" cy="5941930"/>
          </a:xfrm>
          <a:prstGeom prst="rect">
            <a:avLst/>
          </a:prstGeom>
        </p:spPr>
        <p:txBody>
          <a:bodyPr vert="horz" lIns="90000" tIns="45720" rIns="91440" bIns="45720" rtlCol="0" anchor="t">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13440163" y="680297"/>
            <a:ext cx="2167174"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r>
              <a:rPr lang="en-US"/>
              <a:t>Sustainability  |</a:t>
            </a:r>
          </a:p>
        </p:txBody>
      </p:sp>
      <p:sp>
        <p:nvSpPr>
          <p:cNvPr id="6" name="Slide Number Placeholder 5"/>
          <p:cNvSpPr>
            <a:spLocks noGrp="1"/>
          </p:cNvSpPr>
          <p:nvPr>
            <p:ph type="sldNum" sz="quarter" idx="4"/>
          </p:nvPr>
        </p:nvSpPr>
        <p:spPr>
          <a:xfrm>
            <a:off x="15417801" y="680297"/>
            <a:ext cx="539750"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3188072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19" r:id="rId3"/>
    <p:sldLayoutId id="2147483720" r:id="rId4"/>
    <p:sldLayoutId id="2147483703" r:id="rId5"/>
    <p:sldLayoutId id="2147483702" r:id="rId6"/>
    <p:sldLayoutId id="2147483706" r:id="rId7"/>
    <p:sldLayoutId id="2147483704" r:id="rId8"/>
    <p:sldLayoutId id="2147483705" r:id="rId9"/>
    <p:sldLayoutId id="2147483695" r:id="rId10"/>
    <p:sldLayoutId id="2147483690" r:id="rId11"/>
    <p:sldLayoutId id="2147483663" r:id="rId12"/>
    <p:sldLayoutId id="2147483667" r:id="rId13"/>
    <p:sldLayoutId id="2147483668" r:id="rId14"/>
    <p:sldLayoutId id="2147483669" r:id="rId15"/>
    <p:sldLayoutId id="2147483670" r:id="rId16"/>
    <p:sldLayoutId id="2147483671" r:id="rId17"/>
  </p:sldLayoutIdLst>
  <p:txStyles>
    <p:titleStyle>
      <a:lvl1pPr algn="l" defTabSz="121917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4" pos="244" userDrawn="1">
          <p15:clr>
            <a:srgbClr val="F26B43"/>
          </p15:clr>
        </p15:guide>
        <p15:guide id="5" orient="horz" pos="907" userDrawn="1">
          <p15:clr>
            <a:srgbClr val="F26B43"/>
          </p15:clr>
        </p15:guide>
        <p15:guide id="6" orient="horz" pos="14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33CDE9-5A82-27F2-4019-2D0697286890}"/>
              </a:ext>
            </a:extLst>
          </p:cNvPr>
          <p:cNvSpPr>
            <a:spLocks noGrp="1"/>
          </p:cNvSpPr>
          <p:nvPr>
            <p:ph type="title"/>
          </p:nvPr>
        </p:nvSpPr>
        <p:spPr>
          <a:xfrm>
            <a:off x="1117600" y="487363"/>
            <a:ext cx="14022388" cy="176688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914601-4A57-F2A3-22C4-5DAA3442DB64}"/>
              </a:ext>
            </a:extLst>
          </p:cNvPr>
          <p:cNvSpPr>
            <a:spLocks noGrp="1"/>
          </p:cNvSpPr>
          <p:nvPr>
            <p:ph type="body" idx="1"/>
          </p:nvPr>
        </p:nvSpPr>
        <p:spPr>
          <a:xfrm>
            <a:off x="1117600" y="2433638"/>
            <a:ext cx="14022388" cy="580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C00BF6-FCD5-4665-C60F-B03353DFC8C7}"/>
              </a:ext>
            </a:extLst>
          </p:cNvPr>
          <p:cNvSpPr>
            <a:spLocks noGrp="1"/>
          </p:cNvSpPr>
          <p:nvPr>
            <p:ph type="dt" sz="half" idx="2"/>
          </p:nvPr>
        </p:nvSpPr>
        <p:spPr>
          <a:xfrm>
            <a:off x="1117600" y="8475663"/>
            <a:ext cx="3657600"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7B54A74B-A637-7041-9E3B-DDE904DAEA17}" type="datetimeFigureOut">
              <a:rPr lang="en-US" smtClean="0"/>
              <a:t>3/13/2023</a:t>
            </a:fld>
            <a:endParaRPr lang="en-US"/>
          </a:p>
        </p:txBody>
      </p:sp>
      <p:sp>
        <p:nvSpPr>
          <p:cNvPr id="5" name="Footer Placeholder 4">
            <a:extLst>
              <a:ext uri="{FF2B5EF4-FFF2-40B4-BE49-F238E27FC236}">
                <a16:creationId xmlns:a16="http://schemas.microsoft.com/office/drawing/2014/main" id="{87FFF3B5-15A6-996F-C8A6-2D2CBA443938}"/>
              </a:ext>
            </a:extLst>
          </p:cNvPr>
          <p:cNvSpPr>
            <a:spLocks noGrp="1"/>
          </p:cNvSpPr>
          <p:nvPr>
            <p:ph type="ftr" sz="quarter" idx="3"/>
          </p:nvPr>
        </p:nvSpPr>
        <p:spPr>
          <a:xfrm>
            <a:off x="5384800" y="8475663"/>
            <a:ext cx="5487988"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DA5BD5-3EBB-C35D-CB87-F98589EED231}"/>
              </a:ext>
            </a:extLst>
          </p:cNvPr>
          <p:cNvSpPr>
            <a:spLocks noGrp="1"/>
          </p:cNvSpPr>
          <p:nvPr>
            <p:ph type="sldNum" sz="quarter" idx="4"/>
          </p:nvPr>
        </p:nvSpPr>
        <p:spPr>
          <a:xfrm>
            <a:off x="11482388" y="8475663"/>
            <a:ext cx="36576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F624FF0B-F852-144B-B4AA-1F8CEAB99848}" type="slidenum">
              <a:rPr lang="en-US" smtClean="0"/>
              <a:t>‹#›</a:t>
            </a:fld>
            <a:endParaRPr lang="en-US"/>
          </a:p>
        </p:txBody>
      </p:sp>
    </p:spTree>
    <p:extLst>
      <p:ext uri="{BB962C8B-B14F-4D97-AF65-F5344CB8AC3E}">
        <p14:creationId xmlns:p14="http://schemas.microsoft.com/office/powerpoint/2010/main" val="9485128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0DF07-6C02-7FD2-9041-A1F9FC524D21}"/>
              </a:ext>
            </a:extLst>
          </p:cNvPr>
          <p:cNvSpPr>
            <a:spLocks noGrp="1"/>
          </p:cNvSpPr>
          <p:nvPr>
            <p:ph type="title"/>
          </p:nvPr>
        </p:nvSpPr>
        <p:spPr>
          <a:xfrm>
            <a:off x="1117600" y="487363"/>
            <a:ext cx="14022388" cy="176688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092003-B59B-C655-2EC6-F38EA838CC35}"/>
              </a:ext>
            </a:extLst>
          </p:cNvPr>
          <p:cNvSpPr>
            <a:spLocks noGrp="1"/>
          </p:cNvSpPr>
          <p:nvPr>
            <p:ph type="body" idx="1"/>
          </p:nvPr>
        </p:nvSpPr>
        <p:spPr>
          <a:xfrm>
            <a:off x="1117600" y="2433638"/>
            <a:ext cx="14022388" cy="580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185E99-5E4E-A3E6-B493-7F04627941A5}"/>
              </a:ext>
            </a:extLst>
          </p:cNvPr>
          <p:cNvSpPr>
            <a:spLocks noGrp="1"/>
          </p:cNvSpPr>
          <p:nvPr>
            <p:ph type="dt" sz="half" idx="2"/>
          </p:nvPr>
        </p:nvSpPr>
        <p:spPr>
          <a:xfrm>
            <a:off x="1117600" y="8475663"/>
            <a:ext cx="3657600"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C3A00D54-1420-A344-802B-454F02A2C47C}" type="datetimeFigureOut">
              <a:rPr lang="en-US" smtClean="0"/>
              <a:t>3/13/2023</a:t>
            </a:fld>
            <a:endParaRPr lang="en-US"/>
          </a:p>
        </p:txBody>
      </p:sp>
      <p:sp>
        <p:nvSpPr>
          <p:cNvPr id="5" name="Footer Placeholder 4">
            <a:extLst>
              <a:ext uri="{FF2B5EF4-FFF2-40B4-BE49-F238E27FC236}">
                <a16:creationId xmlns:a16="http://schemas.microsoft.com/office/drawing/2014/main" id="{86963062-C0B6-F2DD-CEA0-E6294B4E1BF3}"/>
              </a:ext>
            </a:extLst>
          </p:cNvPr>
          <p:cNvSpPr>
            <a:spLocks noGrp="1"/>
          </p:cNvSpPr>
          <p:nvPr>
            <p:ph type="ftr" sz="quarter" idx="3"/>
          </p:nvPr>
        </p:nvSpPr>
        <p:spPr>
          <a:xfrm>
            <a:off x="5384800" y="8475663"/>
            <a:ext cx="5487988"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9AAD62-1D8E-2BFF-D76A-321CB917D3DA}"/>
              </a:ext>
            </a:extLst>
          </p:cNvPr>
          <p:cNvSpPr>
            <a:spLocks noGrp="1"/>
          </p:cNvSpPr>
          <p:nvPr>
            <p:ph type="sldNum" sz="quarter" idx="4"/>
          </p:nvPr>
        </p:nvSpPr>
        <p:spPr>
          <a:xfrm>
            <a:off x="11482388" y="8475663"/>
            <a:ext cx="36576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68B447FA-CA2C-5047-A1C4-8C6F1E606A98}" type="slidenum">
              <a:rPr lang="en-US" smtClean="0"/>
              <a:t>‹#›</a:t>
            </a:fld>
            <a:endParaRPr lang="en-US"/>
          </a:p>
        </p:txBody>
      </p:sp>
    </p:spTree>
    <p:extLst>
      <p:ext uri="{BB962C8B-B14F-4D97-AF65-F5344CB8AC3E}">
        <p14:creationId xmlns:p14="http://schemas.microsoft.com/office/powerpoint/2010/main" val="38714708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35.png"/><Relationship Id="rId5" Type="http://schemas.openxmlformats.org/officeDocument/2006/relationships/image" Target="../media/image19.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20.svg"/><Relationship Id="rId4" Type="http://schemas.openxmlformats.org/officeDocument/2006/relationships/image" Target="../media/image32.sv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AF081A-8038-CED2-ACE6-F191B530F702}"/>
              </a:ext>
            </a:extLst>
          </p:cNvPr>
          <p:cNvSpPr txBox="1">
            <a:spLocks/>
          </p:cNvSpPr>
          <p:nvPr/>
        </p:nvSpPr>
        <p:spPr>
          <a:xfrm>
            <a:off x="5024646" y="1446073"/>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lvl="0" indent="0" algn="ctr" rtl="0">
              <a:lnSpc>
                <a:spcPts val="6080"/>
              </a:lnSpc>
              <a:spcBef>
                <a:spcPts val="0"/>
              </a:spcBef>
              <a:spcAft>
                <a:spcPts val="0"/>
              </a:spcAft>
              <a:buSzPct val="100000"/>
              <a:buNone/>
            </a:pPr>
            <a:r>
              <a:rPr lang="en-GB"/>
              <a:t>Electrical </a:t>
            </a:r>
            <a:br>
              <a:rPr lang="en-GB"/>
            </a:br>
            <a:r>
              <a:rPr lang="en-GB"/>
              <a:t>machines</a:t>
            </a:r>
            <a:endParaRPr lang="en-NZ"/>
          </a:p>
          <a:p>
            <a:pPr marL="0" lvl="0" indent="0" algn="ctr" rtl="0">
              <a:lnSpc>
                <a:spcPct val="100000"/>
              </a:lnSpc>
              <a:spcBef>
                <a:spcPts val="1200"/>
              </a:spcBef>
              <a:spcAft>
                <a:spcPts val="0"/>
              </a:spcAft>
              <a:buSzPct val="100000"/>
              <a:buNone/>
            </a:pPr>
            <a:r>
              <a:rPr lang="en-GB" sz="2500" b="0"/>
              <a:t>3. Efficiency and motor selection</a:t>
            </a:r>
            <a:endParaRPr lang="en-NZ" sz="2500" b="0"/>
          </a:p>
        </p:txBody>
      </p:sp>
    </p:spTree>
    <p:extLst>
      <p:ext uri="{BB962C8B-B14F-4D97-AF65-F5344CB8AC3E}">
        <p14:creationId xmlns:p14="http://schemas.microsoft.com/office/powerpoint/2010/main" val="131329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9321-7AE0-E7FA-874C-ACEE69BB28A7}"/>
              </a:ext>
            </a:extLst>
          </p:cNvPr>
          <p:cNvSpPr>
            <a:spLocks noGrp="1"/>
          </p:cNvSpPr>
          <p:nvPr>
            <p:ph type="title"/>
          </p:nvPr>
        </p:nvSpPr>
        <p:spPr/>
        <p:txBody>
          <a:bodyPr/>
          <a:lstStyle/>
          <a:p>
            <a:r>
              <a:rPr lang="en"/>
              <a:t>Investigating efficiency</a:t>
            </a:r>
            <a:endParaRPr lang="en-US"/>
          </a:p>
        </p:txBody>
      </p:sp>
      <p:pic>
        <p:nvPicPr>
          <p:cNvPr id="3" name="Graphic 2">
            <a:extLst>
              <a:ext uri="{FF2B5EF4-FFF2-40B4-BE49-F238E27FC236}">
                <a16:creationId xmlns:a16="http://schemas.microsoft.com/office/drawing/2014/main" id="{19528B1F-7B4D-3034-403F-460A6C17A2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3156" y="252716"/>
            <a:ext cx="1026665" cy="991863"/>
          </a:xfrm>
          <a:prstGeom prst="rect">
            <a:avLst/>
          </a:prstGeom>
        </p:spPr>
      </p:pic>
      <p:sp>
        <p:nvSpPr>
          <p:cNvPr id="7" name="Rectangle 6">
            <a:extLst>
              <a:ext uri="{FF2B5EF4-FFF2-40B4-BE49-F238E27FC236}">
                <a16:creationId xmlns:a16="http://schemas.microsoft.com/office/drawing/2014/main" id="{C3FB6058-75AA-E862-38C8-948169E01EAF}"/>
              </a:ext>
            </a:extLst>
          </p:cNvPr>
          <p:cNvSpPr/>
          <p:nvPr/>
        </p:nvSpPr>
        <p:spPr>
          <a:xfrm>
            <a:off x="411858" y="2291752"/>
            <a:ext cx="9972006" cy="1493294"/>
          </a:xfrm>
          <a:prstGeom prst="rect">
            <a:avLst/>
          </a:prstGeom>
        </p:spPr>
        <p:txBody>
          <a:bodyPr wrap="square">
            <a:spAutoFit/>
          </a:bodyPr>
          <a:lstStyle/>
          <a:p>
            <a:pPr marL="0" marR="0" lvl="0" indent="0" algn="l" rtl="0">
              <a:lnSpc>
                <a:spcPct val="115000"/>
              </a:lnSpc>
              <a:spcBef>
                <a:spcPts val="0"/>
              </a:spcBef>
              <a:spcAft>
                <a:spcPts val="0"/>
              </a:spcAft>
              <a:buClr>
                <a:schemeClr val="dk1"/>
              </a:buClr>
              <a:buSzPts val="1100"/>
              <a:buFont typeface="Arial"/>
              <a:buNone/>
            </a:pPr>
            <a:r>
              <a:rPr lang="en-GB" sz="1800" b="0" i="0" u="none" strike="noStrike" cap="none" dirty="0">
                <a:latin typeface="Arial"/>
                <a:ea typeface="Arial"/>
                <a:cs typeface="Arial"/>
                <a:sym typeface="Arial"/>
              </a:rPr>
              <a:t>Efficiency </a:t>
            </a:r>
            <a:r>
              <a:rPr lang="el-GR" sz="1800" b="1" i="0" u="none" strike="noStrike" cap="none" dirty="0">
                <a:latin typeface="Arial"/>
                <a:ea typeface="Arial"/>
                <a:cs typeface="Arial"/>
                <a:sym typeface="Arial"/>
              </a:rPr>
              <a:t>η</a:t>
            </a:r>
            <a:r>
              <a:rPr lang="el-GR" sz="1800" b="0" i="0" u="none" strike="noStrike" cap="none" dirty="0">
                <a:latin typeface="Arial"/>
                <a:ea typeface="Arial"/>
                <a:cs typeface="Arial"/>
                <a:sym typeface="Arial"/>
              </a:rPr>
              <a:t> = </a:t>
            </a:r>
            <a:r>
              <a:rPr lang="en-GB" sz="1800" b="0" i="0" u="sng" strike="noStrike" cap="none" dirty="0">
                <a:latin typeface="Arial"/>
                <a:ea typeface="Arial"/>
                <a:cs typeface="Arial"/>
                <a:sym typeface="Arial"/>
              </a:rPr>
              <a:t>Power out </a:t>
            </a:r>
            <a:endParaRPr lang="en-GB" sz="1800" b="0" i="0"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GB" sz="1800" b="0" i="0" u="none" strike="noStrike" cap="none" dirty="0">
                <a:latin typeface="Arial"/>
                <a:ea typeface="Arial"/>
                <a:cs typeface="Arial"/>
                <a:sym typeface="Arial"/>
              </a:rPr>
              <a:t>     		         Power in</a:t>
            </a:r>
          </a:p>
          <a:p>
            <a:pPr marL="0" marR="0" lvl="0" indent="0" algn="l" rtl="0">
              <a:lnSpc>
                <a:spcPct val="115000"/>
              </a:lnSpc>
              <a:spcBef>
                <a:spcPts val="1200"/>
              </a:spcBef>
              <a:spcAft>
                <a:spcPts val="1200"/>
              </a:spcAft>
              <a:buClr>
                <a:srgbClr val="000000"/>
              </a:buClr>
              <a:buSzPts val="1400"/>
              <a:buFont typeface="Arial"/>
              <a:buNone/>
            </a:pPr>
            <a:r>
              <a:rPr lang="en-GB" sz="1800" b="0" i="0" u="none" strike="noStrike" cap="none" dirty="0">
                <a:latin typeface="Arial"/>
                <a:ea typeface="Arial"/>
                <a:cs typeface="Arial"/>
                <a:sym typeface="Arial"/>
              </a:rPr>
              <a:t>The </a:t>
            </a:r>
            <a:r>
              <a:rPr lang="en-GB" sz="1800" b="1" i="0" u="none" strike="noStrike" cap="none" dirty="0">
                <a:latin typeface="Arial"/>
                <a:ea typeface="Arial"/>
                <a:cs typeface="Arial"/>
                <a:sym typeface="Arial"/>
              </a:rPr>
              <a:t>Electrical machines interactive tool</a:t>
            </a:r>
            <a:r>
              <a:rPr lang="en-GB" sz="1800" b="0" i="0" u="none" strike="noStrike" cap="none" dirty="0">
                <a:latin typeface="Arial"/>
                <a:ea typeface="Arial"/>
                <a:cs typeface="Arial"/>
                <a:sym typeface="Arial"/>
              </a:rPr>
              <a:t> readings of mechanical and </a:t>
            </a:r>
            <a:br>
              <a:rPr lang="en-GB" sz="1800" b="0" i="0" u="none" strike="noStrike" cap="none" dirty="0">
                <a:latin typeface="Arial"/>
                <a:ea typeface="Arial"/>
                <a:cs typeface="Arial"/>
                <a:sym typeface="Arial"/>
              </a:rPr>
            </a:br>
            <a:r>
              <a:rPr lang="en-GB" sz="1800" b="0" i="0" u="none" strike="noStrike" cap="none" dirty="0">
                <a:latin typeface="Arial"/>
                <a:ea typeface="Arial"/>
                <a:cs typeface="Arial"/>
                <a:sym typeface="Arial"/>
              </a:rPr>
              <a:t>electrical power provide the data needed to plot efficiency against torque:</a:t>
            </a:r>
          </a:p>
        </p:txBody>
      </p:sp>
      <p:sp>
        <p:nvSpPr>
          <p:cNvPr id="8" name="Content Placeholder 11">
            <a:extLst>
              <a:ext uri="{FF2B5EF4-FFF2-40B4-BE49-F238E27FC236}">
                <a16:creationId xmlns:a16="http://schemas.microsoft.com/office/drawing/2014/main" id="{66885A56-4F06-9A9A-1113-945124DAD914}"/>
              </a:ext>
            </a:extLst>
          </p:cNvPr>
          <p:cNvSpPr txBox="1">
            <a:spLocks/>
          </p:cNvSpPr>
          <p:nvPr/>
        </p:nvSpPr>
        <p:spPr>
          <a:xfrm>
            <a:off x="8188583" y="4737295"/>
            <a:ext cx="7116484" cy="2853224"/>
          </a:xfrm>
          <a:prstGeom prst="rect">
            <a:avLst/>
          </a:prstGeom>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spcBef>
                <a:spcPts val="0"/>
              </a:spcBef>
              <a:buClr>
                <a:srgbClr val="000000"/>
              </a:buClr>
              <a:buSzPts val="1400"/>
            </a:pPr>
            <a:r>
              <a:rPr lang="en-GB" sz="1800" b="0" i="0" u="none" strike="noStrike" cap="none" dirty="0">
                <a:solidFill>
                  <a:srgbClr val="000000"/>
                </a:solidFill>
                <a:latin typeface="Arial"/>
                <a:ea typeface="Arial"/>
                <a:cs typeface="Arial"/>
                <a:sym typeface="Arial"/>
              </a:rPr>
              <a:t>The interactive tool does not allow you to set the </a:t>
            </a:r>
            <a:br>
              <a:rPr lang="en-GB" sz="1800" b="0" i="0" u="none" strike="noStrike" cap="none" dirty="0">
                <a:latin typeface="Arial"/>
                <a:ea typeface="Arial"/>
                <a:cs typeface="Arial"/>
              </a:rPr>
            </a:br>
            <a:r>
              <a:rPr lang="en-GB" sz="1800" b="0" i="0" u="none" strike="noStrike" cap="none" dirty="0">
                <a:solidFill>
                  <a:srgbClr val="000000"/>
                </a:solidFill>
                <a:latin typeface="Arial"/>
                <a:ea typeface="Arial"/>
                <a:cs typeface="Arial"/>
                <a:sym typeface="Arial"/>
              </a:rPr>
              <a:t>radius, mass</a:t>
            </a:r>
            <a:r>
              <a:rPr lang="en-GB" sz="1800" dirty="0">
                <a:solidFill>
                  <a:srgbClr val="000000"/>
                </a:solidFill>
                <a:latin typeface="Arial"/>
                <a:ea typeface="Arial"/>
                <a:cs typeface="Arial"/>
                <a:sym typeface="Arial"/>
              </a:rPr>
              <a:t>,</a:t>
            </a:r>
            <a:r>
              <a:rPr lang="en-GB" sz="1800" b="0" i="0" u="none" strike="noStrike" cap="none" dirty="0">
                <a:solidFill>
                  <a:srgbClr val="000000"/>
                </a:solidFill>
                <a:latin typeface="Arial"/>
                <a:ea typeface="Arial"/>
                <a:cs typeface="Arial"/>
                <a:sym typeface="Arial"/>
              </a:rPr>
              <a:t> and therefore </a:t>
            </a:r>
            <a:r>
              <a:rPr lang="en-GB" sz="1800" dirty="0">
                <a:solidFill>
                  <a:srgbClr val="000000"/>
                </a:solidFill>
                <a:latin typeface="Arial"/>
                <a:ea typeface="Arial"/>
                <a:cs typeface="Arial"/>
                <a:sym typeface="Arial"/>
              </a:rPr>
              <a:t>the torque,</a:t>
            </a:r>
            <a:r>
              <a:rPr lang="en-GB" sz="1800" b="0" i="0" u="none" strike="noStrike" cap="none" dirty="0">
                <a:solidFill>
                  <a:srgbClr val="000000"/>
                </a:solidFill>
                <a:latin typeface="Arial"/>
                <a:ea typeface="Arial"/>
                <a:cs typeface="Arial"/>
                <a:sym typeface="Arial"/>
              </a:rPr>
              <a:t> to zero.</a:t>
            </a:r>
          </a:p>
          <a:p>
            <a:pPr marL="285750" marR="0" lvl="0" indent="-285750" algn="l" rtl="0">
              <a:lnSpc>
                <a:spcPct val="100000"/>
              </a:lnSpc>
              <a:spcBef>
                <a:spcPts val="0"/>
              </a:spcBef>
              <a:spcAft>
                <a:spcPts val="0"/>
              </a:spcAft>
              <a:buClr>
                <a:srgbClr val="000000"/>
              </a:buClr>
              <a:buSzPct val="70000"/>
              <a:buFont typeface="Arial" panose="020B0604020202020204" pitchFamily="34" charset="0"/>
              <a:buChar char="•"/>
            </a:pPr>
            <a:endParaRPr lang="en-GB" sz="1800" b="0" i="0" u="none" strike="noStrike" cap="none">
              <a:solidFill>
                <a:srgbClr val="000000"/>
              </a:solidFill>
              <a:latin typeface="Arial"/>
              <a:ea typeface="Arial"/>
              <a:cs typeface="Arial"/>
              <a:sym typeface="Arial"/>
            </a:endParaRPr>
          </a:p>
          <a:p>
            <a:pPr marL="457200" indent="-317500">
              <a:lnSpc>
                <a:spcPct val="100000"/>
              </a:lnSpc>
              <a:spcBef>
                <a:spcPts val="0"/>
              </a:spcBef>
              <a:buClr>
                <a:srgbClr val="000000"/>
              </a:buClr>
              <a:buSzPct val="700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What does the graph predict about the motor’s efficiency when </a:t>
            </a:r>
            <a:r>
              <a:rPr lang="en-GB" sz="1800" dirty="0">
                <a:solidFill>
                  <a:srgbClr val="000000"/>
                </a:solidFill>
                <a:latin typeface="Arial"/>
                <a:ea typeface="Arial"/>
                <a:cs typeface="Arial"/>
                <a:sym typeface="Arial"/>
              </a:rPr>
              <a:t>the torque</a:t>
            </a:r>
            <a:r>
              <a:rPr lang="en-GB" sz="1800" b="0" i="0" u="none" strike="noStrike" cap="none" dirty="0">
                <a:solidFill>
                  <a:srgbClr val="000000"/>
                </a:solidFill>
                <a:latin typeface="Arial"/>
                <a:ea typeface="Arial"/>
                <a:cs typeface="Arial"/>
                <a:sym typeface="Arial"/>
              </a:rPr>
              <a:t> is zero?</a:t>
            </a:r>
            <a:endParaRPr lang="en-GB" sz="1800" b="0" i="0" u="none" strike="noStrike" cap="none" dirty="0">
              <a:solidFill>
                <a:srgbClr val="000000"/>
              </a:solidFill>
              <a:latin typeface="Arial"/>
              <a:ea typeface="Arial"/>
              <a:cs typeface="Arial"/>
            </a:endParaRPr>
          </a:p>
          <a:p>
            <a:pPr marL="457200" marR="0" lvl="0" indent="-317500" algn="l" rtl="0">
              <a:lnSpc>
                <a:spcPct val="100000"/>
              </a:lnSpc>
              <a:spcBef>
                <a:spcPts val="0"/>
              </a:spcBef>
              <a:spcAft>
                <a:spcPts val="0"/>
              </a:spcAft>
              <a:buClr>
                <a:srgbClr val="000000"/>
              </a:buClr>
              <a:buSzPct val="70000"/>
              <a:buFont typeface="Arial" panose="020B0604020202020204" pitchFamily="34" charset="0"/>
              <a:buChar char="•"/>
            </a:pPr>
            <a:endParaRPr lang="en-GB" sz="18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ct val="700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Do you think this makes sense? What do you think happens in reality?</a:t>
            </a:r>
            <a:endParaRPr lang="en-GB" sz="1800" b="0" i="0" u="none" strike="noStrike" cap="none" dirty="0">
              <a:solidFill>
                <a:srgbClr val="000000"/>
              </a:solidFill>
              <a:latin typeface="Arial"/>
              <a:ea typeface="Arial"/>
              <a:cs typeface="Arial"/>
            </a:endParaRPr>
          </a:p>
        </p:txBody>
      </p:sp>
      <p:pic>
        <p:nvPicPr>
          <p:cNvPr id="9" name="Graphic 8">
            <a:extLst>
              <a:ext uri="{FF2B5EF4-FFF2-40B4-BE49-F238E27FC236}">
                <a16:creationId xmlns:a16="http://schemas.microsoft.com/office/drawing/2014/main" id="{D32C1DD3-6D0C-FD64-5638-C6946EEAE6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00861" y="4211291"/>
            <a:ext cx="994826" cy="961665"/>
          </a:xfrm>
          <a:prstGeom prst="rect">
            <a:avLst/>
          </a:prstGeom>
        </p:spPr>
      </p:pic>
      <p:sp>
        <p:nvSpPr>
          <p:cNvPr id="56" name="Slide Number Placeholder 5">
            <a:extLst>
              <a:ext uri="{FF2B5EF4-FFF2-40B4-BE49-F238E27FC236}">
                <a16:creationId xmlns:a16="http://schemas.microsoft.com/office/drawing/2014/main" id="{4301599D-FC0E-03F3-B027-650CA78E2AED}"/>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10</a:t>
            </a:fld>
            <a:endParaRPr lang="en-US" b="0">
              <a:solidFill>
                <a:schemeClr val="bg1"/>
              </a:solidFill>
            </a:endParaRPr>
          </a:p>
        </p:txBody>
      </p:sp>
      <p:sp>
        <p:nvSpPr>
          <p:cNvPr id="57" name="Footer Placeholder 3">
            <a:extLst>
              <a:ext uri="{FF2B5EF4-FFF2-40B4-BE49-F238E27FC236}">
                <a16:creationId xmlns:a16="http://schemas.microsoft.com/office/drawing/2014/main" id="{0EE0DF0B-2B1F-810F-5F1B-D3C4C87C41A0}"/>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latin typeface="Arial"/>
                <a:ea typeface="Arial"/>
                <a:cs typeface="Arial"/>
                <a:sym typeface="Arial"/>
              </a:rPr>
              <a:t>3. Efficiency and motor selection</a:t>
            </a:r>
            <a:endParaRPr lang="en-US"/>
          </a:p>
        </p:txBody>
      </p:sp>
      <p:grpSp>
        <p:nvGrpSpPr>
          <p:cNvPr id="5" name="Group 4">
            <a:extLst>
              <a:ext uri="{FF2B5EF4-FFF2-40B4-BE49-F238E27FC236}">
                <a16:creationId xmlns:a16="http://schemas.microsoft.com/office/drawing/2014/main" id="{928E15A1-CBC7-78D9-0581-7BFAED5E8156}"/>
              </a:ext>
            </a:extLst>
          </p:cNvPr>
          <p:cNvGrpSpPr/>
          <p:nvPr/>
        </p:nvGrpSpPr>
        <p:grpSpPr>
          <a:xfrm>
            <a:off x="984836" y="4311050"/>
            <a:ext cx="6438107" cy="3837347"/>
            <a:chOff x="8590243" y="1773379"/>
            <a:chExt cx="6917559" cy="4123118"/>
          </a:xfrm>
        </p:grpSpPr>
        <p:sp>
          <p:nvSpPr>
            <p:cNvPr id="10" name="Rectangle 9">
              <a:extLst>
                <a:ext uri="{FF2B5EF4-FFF2-40B4-BE49-F238E27FC236}">
                  <a16:creationId xmlns:a16="http://schemas.microsoft.com/office/drawing/2014/main" id="{72D74022-4434-C775-F4AD-3F81C4080721}"/>
                </a:ext>
              </a:extLst>
            </p:cNvPr>
            <p:cNvSpPr/>
            <p:nvPr/>
          </p:nvSpPr>
          <p:spPr>
            <a:xfrm rot="16200000">
              <a:off x="7366661" y="3190100"/>
              <a:ext cx="2844001" cy="396837"/>
            </a:xfrm>
            <a:prstGeom prst="rect">
              <a:avLst/>
            </a:prstGeom>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sz="1800" b="1" i="0" u="none" strike="noStrike" cap="none">
                  <a:solidFill>
                    <a:srgbClr val="000000"/>
                  </a:solidFill>
                  <a:latin typeface="Arial"/>
                  <a:ea typeface="Arial"/>
                  <a:cs typeface="Arial"/>
                  <a:sym typeface="Arial"/>
                </a:rPr>
                <a:t>Efficienc</a:t>
              </a:r>
              <a:r>
                <a:rPr lang="en-GB" b="1">
                  <a:solidFill>
                    <a:srgbClr val="000000"/>
                  </a:solidFill>
                  <a:latin typeface="Arial"/>
                  <a:ea typeface="Arial"/>
                  <a:cs typeface="Arial"/>
                  <a:sym typeface="Arial"/>
                </a:rPr>
                <a:t>y (%)</a:t>
              </a:r>
              <a:endParaRPr lang="en-GB" sz="1800" b="1" i="0" u="none" strike="noStrike" cap="none">
                <a:solidFill>
                  <a:srgbClr val="000000"/>
                </a:solidFill>
                <a:latin typeface="Arial"/>
                <a:ea typeface="Arial"/>
                <a:cs typeface="Arial"/>
                <a:sym typeface="Arial"/>
              </a:endParaRPr>
            </a:p>
          </p:txBody>
        </p:sp>
        <p:sp>
          <p:nvSpPr>
            <p:cNvPr id="11" name="Rectangle 10">
              <a:extLst>
                <a:ext uri="{FF2B5EF4-FFF2-40B4-BE49-F238E27FC236}">
                  <a16:creationId xmlns:a16="http://schemas.microsoft.com/office/drawing/2014/main" id="{B156FDFB-A29A-AEF8-8D52-26313335C9EF}"/>
                </a:ext>
              </a:extLst>
            </p:cNvPr>
            <p:cNvSpPr/>
            <p:nvPr/>
          </p:nvSpPr>
          <p:spPr>
            <a:xfrm>
              <a:off x="11634617" y="5527165"/>
              <a:ext cx="1749343" cy="369332"/>
            </a:xfrm>
            <a:prstGeom prst="rect">
              <a:avLst/>
            </a:prstGeom>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sz="1800" b="1" i="0" u="none" strike="noStrike" cap="none">
                  <a:solidFill>
                    <a:srgbClr val="000000"/>
                  </a:solidFill>
                  <a:latin typeface="Arial"/>
                  <a:ea typeface="Arial"/>
                  <a:cs typeface="Arial"/>
                  <a:sym typeface="Arial"/>
                </a:rPr>
                <a:t>Torque (Nm)</a:t>
              </a:r>
            </a:p>
          </p:txBody>
        </p:sp>
        <p:sp>
          <p:nvSpPr>
            <p:cNvPr id="12" name="Rectangle 11">
              <a:extLst>
                <a:ext uri="{FF2B5EF4-FFF2-40B4-BE49-F238E27FC236}">
                  <a16:creationId xmlns:a16="http://schemas.microsoft.com/office/drawing/2014/main" id="{41797DB9-3482-F014-A4D9-35AB345D68A5}"/>
                </a:ext>
              </a:extLst>
            </p:cNvPr>
            <p:cNvSpPr/>
            <p:nvPr/>
          </p:nvSpPr>
          <p:spPr>
            <a:xfrm>
              <a:off x="8973328" y="1773379"/>
              <a:ext cx="4923799" cy="396837"/>
            </a:xfrm>
            <a:prstGeom prst="rect">
              <a:avLst/>
            </a:prstGeom>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sz="1800" b="1" i="0" u="none" strike="noStrike" cap="none">
                  <a:solidFill>
                    <a:srgbClr val="000000"/>
                  </a:solidFill>
                  <a:latin typeface="Arial"/>
                  <a:ea typeface="Arial"/>
                  <a:cs typeface="Arial"/>
                  <a:sym typeface="Arial"/>
                </a:rPr>
                <a:t>Efficienc</a:t>
              </a:r>
              <a:r>
                <a:rPr lang="en-GB" b="1">
                  <a:solidFill>
                    <a:srgbClr val="000000"/>
                  </a:solidFill>
                  <a:latin typeface="Arial"/>
                  <a:ea typeface="Arial"/>
                  <a:cs typeface="Arial"/>
                  <a:sym typeface="Arial"/>
                </a:rPr>
                <a:t>y (%) v Torque (Nm)</a:t>
              </a:r>
              <a:endParaRPr lang="en-GB" sz="1800" b="1" i="0" u="none" strike="noStrike" cap="none">
                <a:solidFill>
                  <a:srgbClr val="000000"/>
                </a:solidFill>
                <a:latin typeface="Arial"/>
                <a:ea typeface="Arial"/>
                <a:cs typeface="Arial"/>
                <a:sym typeface="Arial"/>
              </a:endParaRPr>
            </a:p>
          </p:txBody>
        </p:sp>
        <p:grpSp>
          <p:nvGrpSpPr>
            <p:cNvPr id="4" name="Graphic 5">
              <a:extLst>
                <a:ext uri="{FF2B5EF4-FFF2-40B4-BE49-F238E27FC236}">
                  <a16:creationId xmlns:a16="http://schemas.microsoft.com/office/drawing/2014/main" id="{17DCEA00-7752-7EF9-BFDE-93CB78C741EB}"/>
                </a:ext>
              </a:extLst>
            </p:cNvPr>
            <p:cNvGrpSpPr/>
            <p:nvPr/>
          </p:nvGrpSpPr>
          <p:grpSpPr>
            <a:xfrm>
              <a:off x="8951107" y="2302136"/>
              <a:ext cx="6556695" cy="3204659"/>
              <a:chOff x="8951107" y="2302136"/>
              <a:chExt cx="6556695" cy="3204659"/>
            </a:xfrm>
          </p:grpSpPr>
          <p:sp>
            <p:nvSpPr>
              <p:cNvPr id="13" name="Freeform 12">
                <a:extLst>
                  <a:ext uri="{FF2B5EF4-FFF2-40B4-BE49-F238E27FC236}">
                    <a16:creationId xmlns:a16="http://schemas.microsoft.com/office/drawing/2014/main" id="{D44858F0-61E1-F6C2-E76C-1F58A745586D}"/>
                  </a:ext>
                </a:extLst>
              </p:cNvPr>
              <p:cNvSpPr/>
              <p:nvPr/>
            </p:nvSpPr>
            <p:spPr>
              <a:xfrm>
                <a:off x="9589323" y="4446598"/>
                <a:ext cx="49046" cy="10080"/>
              </a:xfrm>
              <a:custGeom>
                <a:avLst/>
                <a:gdLst>
                  <a:gd name="connsiteX0" fmla="*/ 49046 w 49046"/>
                  <a:gd name="connsiteY0" fmla="*/ 0 h 10080"/>
                  <a:gd name="connsiteX1" fmla="*/ 0 w 49046"/>
                  <a:gd name="connsiteY1" fmla="*/ 0 h 10080"/>
                </a:gdLst>
                <a:ahLst/>
                <a:cxnLst>
                  <a:cxn ang="0">
                    <a:pos x="connsiteX0" y="connsiteY0"/>
                  </a:cxn>
                  <a:cxn ang="0">
                    <a:pos x="connsiteX1" y="connsiteY1"/>
                  </a:cxn>
                </a:cxnLst>
                <a:rect l="l" t="t" r="r" b="b"/>
                <a:pathLst>
                  <a:path w="49046" h="10080">
                    <a:moveTo>
                      <a:pt x="49046" y="0"/>
                    </a:moveTo>
                    <a:lnTo>
                      <a:pt x="0" y="0"/>
                    </a:lnTo>
                  </a:path>
                </a:pathLst>
              </a:custGeom>
              <a:ln w="18779" cap="flat">
                <a:solidFill>
                  <a:srgbClr val="1D1D1B"/>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E76FD2-BE74-6F18-ECF5-96F1FE505A86}"/>
                  </a:ext>
                </a:extLst>
              </p:cNvPr>
              <p:cNvSpPr/>
              <p:nvPr/>
            </p:nvSpPr>
            <p:spPr>
              <a:xfrm>
                <a:off x="9638370" y="4446598"/>
                <a:ext cx="5596035" cy="10080"/>
              </a:xfrm>
              <a:custGeom>
                <a:avLst/>
                <a:gdLst>
                  <a:gd name="connsiteX0" fmla="*/ 5596036 w 5596035"/>
                  <a:gd name="connsiteY0" fmla="*/ 0 h 10080"/>
                  <a:gd name="connsiteX1" fmla="*/ 0 w 5596035"/>
                  <a:gd name="connsiteY1" fmla="*/ 0 h 10080"/>
                </a:gdLst>
                <a:ahLst/>
                <a:cxnLst>
                  <a:cxn ang="0">
                    <a:pos x="connsiteX0" y="connsiteY0"/>
                  </a:cxn>
                  <a:cxn ang="0">
                    <a:pos x="connsiteX1" y="connsiteY1"/>
                  </a:cxn>
                </a:cxnLst>
                <a:rect l="l" t="t" r="r" b="b"/>
                <a:pathLst>
                  <a:path w="5596035" h="10080">
                    <a:moveTo>
                      <a:pt x="5596036" y="0"/>
                    </a:moveTo>
                    <a:lnTo>
                      <a:pt x="0" y="0"/>
                    </a:lnTo>
                  </a:path>
                </a:pathLst>
              </a:custGeom>
              <a:ln w="10892" cap="flat">
                <a:solidFill>
                  <a:srgbClr val="D9D9D9"/>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8B5B6B9-B15C-4B27-B902-D7769DB8193A}"/>
                  </a:ext>
                </a:extLst>
              </p:cNvPr>
              <p:cNvSpPr/>
              <p:nvPr/>
            </p:nvSpPr>
            <p:spPr>
              <a:xfrm>
                <a:off x="9638370" y="3754141"/>
                <a:ext cx="5596035" cy="10080"/>
              </a:xfrm>
              <a:custGeom>
                <a:avLst/>
                <a:gdLst>
                  <a:gd name="connsiteX0" fmla="*/ 5596036 w 5596035"/>
                  <a:gd name="connsiteY0" fmla="*/ 0 h 10080"/>
                  <a:gd name="connsiteX1" fmla="*/ 0 w 5596035"/>
                  <a:gd name="connsiteY1" fmla="*/ 0 h 10080"/>
                </a:gdLst>
                <a:ahLst/>
                <a:cxnLst>
                  <a:cxn ang="0">
                    <a:pos x="connsiteX0" y="connsiteY0"/>
                  </a:cxn>
                  <a:cxn ang="0">
                    <a:pos x="connsiteX1" y="connsiteY1"/>
                  </a:cxn>
                </a:cxnLst>
                <a:rect l="l" t="t" r="r" b="b"/>
                <a:pathLst>
                  <a:path w="5596035" h="10080">
                    <a:moveTo>
                      <a:pt x="5596036" y="0"/>
                    </a:moveTo>
                    <a:lnTo>
                      <a:pt x="0" y="0"/>
                    </a:lnTo>
                  </a:path>
                </a:pathLst>
              </a:custGeom>
              <a:ln w="10892" cap="flat">
                <a:solidFill>
                  <a:srgbClr val="D9D9D9"/>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6041101-AE61-976E-83CD-2822958E134D}"/>
                  </a:ext>
                </a:extLst>
              </p:cNvPr>
              <p:cNvSpPr/>
              <p:nvPr/>
            </p:nvSpPr>
            <p:spPr>
              <a:xfrm>
                <a:off x="9589323" y="3754141"/>
                <a:ext cx="49046" cy="10080"/>
              </a:xfrm>
              <a:custGeom>
                <a:avLst/>
                <a:gdLst>
                  <a:gd name="connsiteX0" fmla="*/ 49046 w 49046"/>
                  <a:gd name="connsiteY0" fmla="*/ 0 h 10080"/>
                  <a:gd name="connsiteX1" fmla="*/ 0 w 49046"/>
                  <a:gd name="connsiteY1" fmla="*/ 0 h 10080"/>
                </a:gdLst>
                <a:ahLst/>
                <a:cxnLst>
                  <a:cxn ang="0">
                    <a:pos x="connsiteX0" y="connsiteY0"/>
                  </a:cxn>
                  <a:cxn ang="0">
                    <a:pos x="connsiteX1" y="connsiteY1"/>
                  </a:cxn>
                </a:cxnLst>
                <a:rect l="l" t="t" r="r" b="b"/>
                <a:pathLst>
                  <a:path w="49046" h="10080">
                    <a:moveTo>
                      <a:pt x="49046" y="0"/>
                    </a:moveTo>
                    <a:lnTo>
                      <a:pt x="0" y="0"/>
                    </a:lnTo>
                  </a:path>
                </a:pathLst>
              </a:custGeom>
              <a:ln w="18779" cap="flat">
                <a:solidFill>
                  <a:srgbClr val="1D1D1B"/>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782D239-3537-576A-F926-89BA50B8DD17}"/>
                  </a:ext>
                </a:extLst>
              </p:cNvPr>
              <p:cNvSpPr/>
              <p:nvPr/>
            </p:nvSpPr>
            <p:spPr>
              <a:xfrm>
                <a:off x="9589323" y="3061684"/>
                <a:ext cx="49046" cy="10080"/>
              </a:xfrm>
              <a:custGeom>
                <a:avLst/>
                <a:gdLst>
                  <a:gd name="connsiteX0" fmla="*/ 49046 w 49046"/>
                  <a:gd name="connsiteY0" fmla="*/ 0 h 10080"/>
                  <a:gd name="connsiteX1" fmla="*/ 0 w 49046"/>
                  <a:gd name="connsiteY1" fmla="*/ 0 h 10080"/>
                </a:gdLst>
                <a:ahLst/>
                <a:cxnLst>
                  <a:cxn ang="0">
                    <a:pos x="connsiteX0" y="connsiteY0"/>
                  </a:cxn>
                  <a:cxn ang="0">
                    <a:pos x="connsiteX1" y="connsiteY1"/>
                  </a:cxn>
                </a:cxnLst>
                <a:rect l="l" t="t" r="r" b="b"/>
                <a:pathLst>
                  <a:path w="49046" h="10080">
                    <a:moveTo>
                      <a:pt x="49046" y="0"/>
                    </a:moveTo>
                    <a:lnTo>
                      <a:pt x="0" y="0"/>
                    </a:lnTo>
                  </a:path>
                </a:pathLst>
              </a:custGeom>
              <a:ln w="18779" cap="flat">
                <a:solidFill>
                  <a:srgbClr val="1D1D1B"/>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833458A-076E-771D-2764-9D427CC29F88}"/>
                  </a:ext>
                </a:extLst>
              </p:cNvPr>
              <p:cNvSpPr/>
              <p:nvPr/>
            </p:nvSpPr>
            <p:spPr>
              <a:xfrm>
                <a:off x="9638370" y="3061684"/>
                <a:ext cx="5596035" cy="10080"/>
              </a:xfrm>
              <a:custGeom>
                <a:avLst/>
                <a:gdLst>
                  <a:gd name="connsiteX0" fmla="*/ 5596036 w 5596035"/>
                  <a:gd name="connsiteY0" fmla="*/ 0 h 10080"/>
                  <a:gd name="connsiteX1" fmla="*/ 0 w 5596035"/>
                  <a:gd name="connsiteY1" fmla="*/ 0 h 10080"/>
                </a:gdLst>
                <a:ahLst/>
                <a:cxnLst>
                  <a:cxn ang="0">
                    <a:pos x="connsiteX0" y="connsiteY0"/>
                  </a:cxn>
                  <a:cxn ang="0">
                    <a:pos x="connsiteX1" y="connsiteY1"/>
                  </a:cxn>
                </a:cxnLst>
                <a:rect l="l" t="t" r="r" b="b"/>
                <a:pathLst>
                  <a:path w="5596035" h="10080">
                    <a:moveTo>
                      <a:pt x="5596036" y="0"/>
                    </a:moveTo>
                    <a:lnTo>
                      <a:pt x="0" y="0"/>
                    </a:lnTo>
                  </a:path>
                </a:pathLst>
              </a:custGeom>
              <a:ln w="9765" cap="flat">
                <a:solidFill>
                  <a:srgbClr val="D9D9D9"/>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69ADB02-03EC-D30A-41E4-B4237E98CB62}"/>
                  </a:ext>
                </a:extLst>
              </p:cNvPr>
              <p:cNvSpPr/>
              <p:nvPr/>
            </p:nvSpPr>
            <p:spPr>
              <a:xfrm>
                <a:off x="9569140" y="2421346"/>
                <a:ext cx="69230" cy="10080"/>
              </a:xfrm>
              <a:custGeom>
                <a:avLst/>
                <a:gdLst>
                  <a:gd name="connsiteX0" fmla="*/ 69230 w 69230"/>
                  <a:gd name="connsiteY0" fmla="*/ 0 h 10080"/>
                  <a:gd name="connsiteX1" fmla="*/ 0 w 69230"/>
                  <a:gd name="connsiteY1" fmla="*/ 0 h 10080"/>
                </a:gdLst>
                <a:ahLst/>
                <a:cxnLst>
                  <a:cxn ang="0">
                    <a:pos x="connsiteX0" y="connsiteY0"/>
                  </a:cxn>
                  <a:cxn ang="0">
                    <a:pos x="connsiteX1" y="connsiteY1"/>
                  </a:cxn>
                </a:cxnLst>
                <a:rect l="l" t="t" r="r" b="b"/>
                <a:pathLst>
                  <a:path w="69230" h="10080">
                    <a:moveTo>
                      <a:pt x="69230" y="0"/>
                    </a:moveTo>
                    <a:lnTo>
                      <a:pt x="0" y="0"/>
                    </a:lnTo>
                  </a:path>
                </a:pathLst>
              </a:custGeom>
              <a:ln w="18779" cap="flat">
                <a:solidFill>
                  <a:srgbClr val="1D1D1B"/>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D1192B9-D02B-B924-FCE7-DCA310196860}"/>
                  </a:ext>
                </a:extLst>
              </p:cNvPr>
              <p:cNvSpPr/>
              <p:nvPr/>
            </p:nvSpPr>
            <p:spPr>
              <a:xfrm>
                <a:off x="9638370" y="2415600"/>
                <a:ext cx="5596035" cy="10080"/>
              </a:xfrm>
              <a:custGeom>
                <a:avLst/>
                <a:gdLst>
                  <a:gd name="connsiteX0" fmla="*/ 5596036 w 5596035"/>
                  <a:gd name="connsiteY0" fmla="*/ 0 h 10080"/>
                  <a:gd name="connsiteX1" fmla="*/ 0 w 5596035"/>
                  <a:gd name="connsiteY1" fmla="*/ 0 h 10080"/>
                </a:gdLst>
                <a:ahLst/>
                <a:cxnLst>
                  <a:cxn ang="0">
                    <a:pos x="connsiteX0" y="connsiteY0"/>
                  </a:cxn>
                  <a:cxn ang="0">
                    <a:pos x="connsiteX1" y="connsiteY1"/>
                  </a:cxn>
                </a:cxnLst>
                <a:rect l="l" t="t" r="r" b="b"/>
                <a:pathLst>
                  <a:path w="5596035" h="10080">
                    <a:moveTo>
                      <a:pt x="5596036" y="0"/>
                    </a:moveTo>
                    <a:lnTo>
                      <a:pt x="0" y="0"/>
                    </a:lnTo>
                  </a:path>
                </a:pathLst>
              </a:custGeom>
              <a:ln w="10047" cap="flat">
                <a:solidFill>
                  <a:srgbClr val="D9D9D9"/>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19A1C6C-BF2B-E891-817C-6EE682C5D667}"/>
                  </a:ext>
                </a:extLst>
              </p:cNvPr>
              <p:cNvSpPr/>
              <p:nvPr/>
            </p:nvSpPr>
            <p:spPr>
              <a:xfrm>
                <a:off x="9589323" y="5140164"/>
                <a:ext cx="49046" cy="10080"/>
              </a:xfrm>
              <a:custGeom>
                <a:avLst/>
                <a:gdLst>
                  <a:gd name="connsiteX0" fmla="*/ 49046 w 49046"/>
                  <a:gd name="connsiteY0" fmla="*/ 0 h 10080"/>
                  <a:gd name="connsiteX1" fmla="*/ 0 w 49046"/>
                  <a:gd name="connsiteY1" fmla="*/ 0 h 10080"/>
                </a:gdLst>
                <a:ahLst/>
                <a:cxnLst>
                  <a:cxn ang="0">
                    <a:pos x="connsiteX0" y="connsiteY0"/>
                  </a:cxn>
                  <a:cxn ang="0">
                    <a:pos x="connsiteX1" y="connsiteY1"/>
                  </a:cxn>
                </a:cxnLst>
                <a:rect l="l" t="t" r="r" b="b"/>
                <a:pathLst>
                  <a:path w="49046" h="10080">
                    <a:moveTo>
                      <a:pt x="49046" y="0"/>
                    </a:moveTo>
                    <a:lnTo>
                      <a:pt x="0" y="0"/>
                    </a:lnTo>
                  </a:path>
                </a:pathLst>
              </a:custGeom>
              <a:ln w="18779" cap="flat">
                <a:solidFill>
                  <a:srgbClr val="1D1D1B"/>
                </a:solid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E2973C-6D2A-B065-C559-468976E27B55}"/>
                  </a:ext>
                </a:extLst>
              </p:cNvPr>
              <p:cNvSpPr/>
              <p:nvPr/>
            </p:nvSpPr>
            <p:spPr>
              <a:xfrm>
                <a:off x="9638370" y="5139055"/>
                <a:ext cx="10091" cy="48892"/>
              </a:xfrm>
              <a:custGeom>
                <a:avLst/>
                <a:gdLst>
                  <a:gd name="connsiteX0" fmla="*/ 0 w 10091"/>
                  <a:gd name="connsiteY0" fmla="*/ 0 h 48892"/>
                  <a:gd name="connsiteX1" fmla="*/ 0 w 10091"/>
                  <a:gd name="connsiteY1" fmla="*/ 48892 h 48892"/>
                </a:gdLst>
                <a:ahLst/>
                <a:cxnLst>
                  <a:cxn ang="0">
                    <a:pos x="connsiteX0" y="connsiteY0"/>
                  </a:cxn>
                  <a:cxn ang="0">
                    <a:pos x="connsiteX1" y="connsiteY1"/>
                  </a:cxn>
                </a:cxnLst>
                <a:rect l="l" t="t" r="r" b="b"/>
                <a:pathLst>
                  <a:path w="10091" h="48892">
                    <a:moveTo>
                      <a:pt x="0" y="0"/>
                    </a:moveTo>
                    <a:lnTo>
                      <a:pt x="0" y="48892"/>
                    </a:lnTo>
                  </a:path>
                </a:pathLst>
              </a:custGeom>
              <a:ln w="18779" cap="flat">
                <a:solidFill>
                  <a:srgbClr val="1D1D1B"/>
                </a:solid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C85752E-4668-EF2C-F691-A3F70DF403BA}"/>
                  </a:ext>
                </a:extLst>
              </p:cNvPr>
              <p:cNvSpPr/>
              <p:nvPr/>
            </p:nvSpPr>
            <p:spPr>
              <a:xfrm>
                <a:off x="9638370" y="2768431"/>
                <a:ext cx="10091" cy="2370624"/>
              </a:xfrm>
              <a:custGeom>
                <a:avLst/>
                <a:gdLst>
                  <a:gd name="connsiteX0" fmla="*/ 0 w 10091"/>
                  <a:gd name="connsiteY0" fmla="*/ 0 h 2370624"/>
                  <a:gd name="connsiteX1" fmla="*/ 0 w 10091"/>
                  <a:gd name="connsiteY1" fmla="*/ 2370624 h 2370624"/>
                </a:gdLst>
                <a:ahLst/>
                <a:cxnLst>
                  <a:cxn ang="0">
                    <a:pos x="connsiteX0" y="connsiteY0"/>
                  </a:cxn>
                  <a:cxn ang="0">
                    <a:pos x="connsiteX1" y="connsiteY1"/>
                  </a:cxn>
                </a:cxnLst>
                <a:rect l="l" t="t" r="r" b="b"/>
                <a:pathLst>
                  <a:path w="10091" h="2370624">
                    <a:moveTo>
                      <a:pt x="0" y="0"/>
                    </a:moveTo>
                    <a:lnTo>
                      <a:pt x="0" y="2370624"/>
                    </a:lnTo>
                  </a:path>
                </a:pathLst>
              </a:custGeom>
              <a:ln w="18779" cap="flat">
                <a:solidFill>
                  <a:srgbClr val="D9D9D9"/>
                </a:solid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1D93653A-68BC-17CA-AD7B-16DE80E180FC}"/>
                  </a:ext>
                </a:extLst>
              </p:cNvPr>
              <p:cNvSpPr txBox="1"/>
              <p:nvPr/>
            </p:nvSpPr>
            <p:spPr>
              <a:xfrm>
                <a:off x="9485277" y="5184366"/>
                <a:ext cx="306722" cy="322429"/>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0</a:t>
                </a:r>
              </a:p>
            </p:txBody>
          </p:sp>
          <p:sp>
            <p:nvSpPr>
              <p:cNvPr id="25" name="Freeform 24">
                <a:extLst>
                  <a:ext uri="{FF2B5EF4-FFF2-40B4-BE49-F238E27FC236}">
                    <a16:creationId xmlns:a16="http://schemas.microsoft.com/office/drawing/2014/main" id="{23A105BE-AB21-FBDE-4D8E-BE9B11B65C2F}"/>
                  </a:ext>
                </a:extLst>
              </p:cNvPr>
              <p:cNvSpPr/>
              <p:nvPr/>
            </p:nvSpPr>
            <p:spPr>
              <a:xfrm>
                <a:off x="11010963" y="5139055"/>
                <a:ext cx="10091" cy="48892"/>
              </a:xfrm>
              <a:custGeom>
                <a:avLst/>
                <a:gdLst>
                  <a:gd name="connsiteX0" fmla="*/ 0 w 10091"/>
                  <a:gd name="connsiteY0" fmla="*/ 0 h 48892"/>
                  <a:gd name="connsiteX1" fmla="*/ 0 w 10091"/>
                  <a:gd name="connsiteY1" fmla="*/ 48892 h 48892"/>
                </a:gdLst>
                <a:ahLst/>
                <a:cxnLst>
                  <a:cxn ang="0">
                    <a:pos x="connsiteX0" y="connsiteY0"/>
                  </a:cxn>
                  <a:cxn ang="0">
                    <a:pos x="connsiteX1" y="connsiteY1"/>
                  </a:cxn>
                </a:cxnLst>
                <a:rect l="l" t="t" r="r" b="b"/>
                <a:pathLst>
                  <a:path w="10091" h="48892">
                    <a:moveTo>
                      <a:pt x="0" y="0"/>
                    </a:moveTo>
                    <a:lnTo>
                      <a:pt x="0" y="48892"/>
                    </a:lnTo>
                  </a:path>
                </a:pathLst>
              </a:custGeom>
              <a:ln w="18779" cap="flat">
                <a:solidFill>
                  <a:srgbClr val="1D1D1B"/>
                </a:solid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125DE8-1A5B-22A8-90F8-365580FCA66C}"/>
                  </a:ext>
                </a:extLst>
              </p:cNvPr>
              <p:cNvSpPr/>
              <p:nvPr/>
            </p:nvSpPr>
            <p:spPr>
              <a:xfrm>
                <a:off x="11010963" y="2421346"/>
                <a:ext cx="10091" cy="2717709"/>
              </a:xfrm>
              <a:custGeom>
                <a:avLst/>
                <a:gdLst>
                  <a:gd name="connsiteX0" fmla="*/ 0 w 10091"/>
                  <a:gd name="connsiteY0" fmla="*/ 0 h 2717709"/>
                  <a:gd name="connsiteX1" fmla="*/ 0 w 10091"/>
                  <a:gd name="connsiteY1" fmla="*/ 2717710 h 2717709"/>
                </a:gdLst>
                <a:ahLst/>
                <a:cxnLst>
                  <a:cxn ang="0">
                    <a:pos x="connsiteX0" y="connsiteY0"/>
                  </a:cxn>
                  <a:cxn ang="0">
                    <a:pos x="connsiteX1" y="connsiteY1"/>
                  </a:cxn>
                </a:cxnLst>
                <a:rect l="l" t="t" r="r" b="b"/>
                <a:pathLst>
                  <a:path w="10091" h="2717709">
                    <a:moveTo>
                      <a:pt x="0" y="0"/>
                    </a:moveTo>
                    <a:lnTo>
                      <a:pt x="0" y="2717710"/>
                    </a:lnTo>
                  </a:path>
                </a:pathLst>
              </a:custGeom>
              <a:ln w="10047" cap="flat">
                <a:solidFill>
                  <a:srgbClr val="D9D9D9"/>
                </a:solidFill>
                <a:prstDash val="solid"/>
                <a:miter/>
              </a:ln>
            </p:spPr>
            <p:txBody>
              <a:bodyPr rtlCol="0" anchor="ctr"/>
              <a:lstStyle/>
              <a:p>
                <a:endParaRPr lang="en-US"/>
              </a:p>
            </p:txBody>
          </p:sp>
          <p:sp>
            <p:nvSpPr>
              <p:cNvPr id="27" name="TextBox 26">
                <a:extLst>
                  <a:ext uri="{FF2B5EF4-FFF2-40B4-BE49-F238E27FC236}">
                    <a16:creationId xmlns:a16="http://schemas.microsoft.com/office/drawing/2014/main" id="{4D47E198-7018-7248-CCC2-EAEDC3716FE7}"/>
                  </a:ext>
                </a:extLst>
              </p:cNvPr>
              <p:cNvSpPr txBox="1"/>
              <p:nvPr/>
            </p:nvSpPr>
            <p:spPr>
              <a:xfrm>
                <a:off x="10737264" y="5184366"/>
                <a:ext cx="546994" cy="282977"/>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0.25</a:t>
                </a:r>
              </a:p>
            </p:txBody>
          </p:sp>
          <p:sp>
            <p:nvSpPr>
              <p:cNvPr id="28" name="Freeform 27">
                <a:extLst>
                  <a:ext uri="{FF2B5EF4-FFF2-40B4-BE49-F238E27FC236}">
                    <a16:creationId xmlns:a16="http://schemas.microsoft.com/office/drawing/2014/main" id="{39535861-E01B-36A1-F478-054D88160E52}"/>
                  </a:ext>
                </a:extLst>
              </p:cNvPr>
              <p:cNvSpPr/>
              <p:nvPr/>
            </p:nvSpPr>
            <p:spPr>
              <a:xfrm>
                <a:off x="12418071" y="5139055"/>
                <a:ext cx="10091" cy="48892"/>
              </a:xfrm>
              <a:custGeom>
                <a:avLst/>
                <a:gdLst>
                  <a:gd name="connsiteX0" fmla="*/ 0 w 10091"/>
                  <a:gd name="connsiteY0" fmla="*/ 0 h 48892"/>
                  <a:gd name="connsiteX1" fmla="*/ 0 w 10091"/>
                  <a:gd name="connsiteY1" fmla="*/ 48892 h 48892"/>
                </a:gdLst>
                <a:ahLst/>
                <a:cxnLst>
                  <a:cxn ang="0">
                    <a:pos x="connsiteX0" y="connsiteY0"/>
                  </a:cxn>
                  <a:cxn ang="0">
                    <a:pos x="connsiteX1" y="connsiteY1"/>
                  </a:cxn>
                </a:cxnLst>
                <a:rect l="l" t="t" r="r" b="b"/>
                <a:pathLst>
                  <a:path w="10091" h="48892">
                    <a:moveTo>
                      <a:pt x="0" y="0"/>
                    </a:moveTo>
                    <a:lnTo>
                      <a:pt x="0" y="48892"/>
                    </a:lnTo>
                  </a:path>
                </a:pathLst>
              </a:custGeom>
              <a:ln w="18779" cap="flat">
                <a:solidFill>
                  <a:srgbClr val="1D1D1B"/>
                </a:solid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2E9E76D-BD1B-7F6B-1096-7B35D4AC21D6}"/>
                  </a:ext>
                </a:extLst>
              </p:cNvPr>
              <p:cNvSpPr/>
              <p:nvPr/>
            </p:nvSpPr>
            <p:spPr>
              <a:xfrm>
                <a:off x="12418071" y="2421346"/>
                <a:ext cx="10091" cy="2717709"/>
              </a:xfrm>
              <a:custGeom>
                <a:avLst/>
                <a:gdLst>
                  <a:gd name="connsiteX0" fmla="*/ 0 w 10091"/>
                  <a:gd name="connsiteY0" fmla="*/ 0 h 2717709"/>
                  <a:gd name="connsiteX1" fmla="*/ 0 w 10091"/>
                  <a:gd name="connsiteY1" fmla="*/ 2717710 h 2717709"/>
                </a:gdLst>
                <a:ahLst/>
                <a:cxnLst>
                  <a:cxn ang="0">
                    <a:pos x="connsiteX0" y="connsiteY0"/>
                  </a:cxn>
                  <a:cxn ang="0">
                    <a:pos x="connsiteX1" y="connsiteY1"/>
                  </a:cxn>
                </a:cxnLst>
                <a:rect l="l" t="t" r="r" b="b"/>
                <a:pathLst>
                  <a:path w="10091" h="2717709">
                    <a:moveTo>
                      <a:pt x="0" y="0"/>
                    </a:moveTo>
                    <a:lnTo>
                      <a:pt x="0" y="2717710"/>
                    </a:lnTo>
                  </a:path>
                </a:pathLst>
              </a:custGeom>
              <a:ln w="10047" cap="flat">
                <a:solidFill>
                  <a:srgbClr val="D9D9D9"/>
                </a:solidFill>
                <a:prstDash val="solid"/>
                <a:miter/>
              </a:ln>
            </p:spPr>
            <p:txBody>
              <a:bodyPr rtlCol="0" anchor="ctr"/>
              <a:lstStyle/>
              <a:p>
                <a:endParaRPr lang="en-US"/>
              </a:p>
            </p:txBody>
          </p:sp>
          <p:sp>
            <p:nvSpPr>
              <p:cNvPr id="30" name="TextBox 29">
                <a:extLst>
                  <a:ext uri="{FF2B5EF4-FFF2-40B4-BE49-F238E27FC236}">
                    <a16:creationId xmlns:a16="http://schemas.microsoft.com/office/drawing/2014/main" id="{FE9E5AE8-0368-E13F-E524-2DFFEDAE0BBE}"/>
                  </a:ext>
                </a:extLst>
              </p:cNvPr>
              <p:cNvSpPr txBox="1"/>
              <p:nvPr/>
            </p:nvSpPr>
            <p:spPr>
              <a:xfrm>
                <a:off x="12144372" y="5184366"/>
                <a:ext cx="546994" cy="282977"/>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0.50</a:t>
                </a:r>
              </a:p>
            </p:txBody>
          </p:sp>
          <p:sp>
            <p:nvSpPr>
              <p:cNvPr id="31" name="Freeform 30">
                <a:extLst>
                  <a:ext uri="{FF2B5EF4-FFF2-40B4-BE49-F238E27FC236}">
                    <a16:creationId xmlns:a16="http://schemas.microsoft.com/office/drawing/2014/main" id="{8E625A11-4970-9F3C-9E47-3DE4E37BBC6B}"/>
                  </a:ext>
                </a:extLst>
              </p:cNvPr>
              <p:cNvSpPr/>
              <p:nvPr/>
            </p:nvSpPr>
            <p:spPr>
              <a:xfrm>
                <a:off x="13826289" y="5139055"/>
                <a:ext cx="10091" cy="48892"/>
              </a:xfrm>
              <a:custGeom>
                <a:avLst/>
                <a:gdLst>
                  <a:gd name="connsiteX0" fmla="*/ 0 w 10091"/>
                  <a:gd name="connsiteY0" fmla="*/ 0 h 48892"/>
                  <a:gd name="connsiteX1" fmla="*/ 0 w 10091"/>
                  <a:gd name="connsiteY1" fmla="*/ 48892 h 48892"/>
                </a:gdLst>
                <a:ahLst/>
                <a:cxnLst>
                  <a:cxn ang="0">
                    <a:pos x="connsiteX0" y="connsiteY0"/>
                  </a:cxn>
                  <a:cxn ang="0">
                    <a:pos x="connsiteX1" y="connsiteY1"/>
                  </a:cxn>
                </a:cxnLst>
                <a:rect l="l" t="t" r="r" b="b"/>
                <a:pathLst>
                  <a:path w="10091" h="48892">
                    <a:moveTo>
                      <a:pt x="0" y="0"/>
                    </a:moveTo>
                    <a:lnTo>
                      <a:pt x="0" y="48892"/>
                    </a:lnTo>
                  </a:path>
                </a:pathLst>
              </a:custGeom>
              <a:ln w="18779" cap="flat">
                <a:solidFill>
                  <a:srgbClr val="1D1D1B"/>
                </a:solidFill>
                <a:prstDash val="solid"/>
                <a:miter/>
              </a:ln>
            </p:spPr>
            <p:txBody>
              <a:bodyPr rtlCol="0" anchor="ctr"/>
              <a:lstStyle/>
              <a:p>
                <a:endParaRPr lang="en-US"/>
              </a:p>
            </p:txBody>
          </p:sp>
          <p:sp>
            <p:nvSpPr>
              <p:cNvPr id="32" name="TextBox 31">
                <a:extLst>
                  <a:ext uri="{FF2B5EF4-FFF2-40B4-BE49-F238E27FC236}">
                    <a16:creationId xmlns:a16="http://schemas.microsoft.com/office/drawing/2014/main" id="{8BC17236-6FB4-A2D1-DAF3-7D751987AD8D}"/>
                  </a:ext>
                </a:extLst>
              </p:cNvPr>
              <p:cNvSpPr txBox="1"/>
              <p:nvPr/>
            </p:nvSpPr>
            <p:spPr>
              <a:xfrm>
                <a:off x="13536140" y="5184366"/>
                <a:ext cx="546994" cy="282977"/>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0.75</a:t>
                </a:r>
              </a:p>
            </p:txBody>
          </p:sp>
          <p:sp>
            <p:nvSpPr>
              <p:cNvPr id="33" name="Freeform 32">
                <a:extLst>
                  <a:ext uri="{FF2B5EF4-FFF2-40B4-BE49-F238E27FC236}">
                    <a16:creationId xmlns:a16="http://schemas.microsoft.com/office/drawing/2014/main" id="{D8C24B1F-B2E0-481B-565C-22F35A448EFF}"/>
                  </a:ext>
                </a:extLst>
              </p:cNvPr>
              <p:cNvSpPr/>
              <p:nvPr/>
            </p:nvSpPr>
            <p:spPr>
              <a:xfrm>
                <a:off x="13809839" y="5139055"/>
                <a:ext cx="10091" cy="48892"/>
              </a:xfrm>
              <a:custGeom>
                <a:avLst/>
                <a:gdLst>
                  <a:gd name="connsiteX0" fmla="*/ 0 w 10091"/>
                  <a:gd name="connsiteY0" fmla="*/ 0 h 48892"/>
                  <a:gd name="connsiteX1" fmla="*/ 0 w 10091"/>
                  <a:gd name="connsiteY1" fmla="*/ 48892 h 48892"/>
                </a:gdLst>
                <a:ahLst/>
                <a:cxnLst>
                  <a:cxn ang="0">
                    <a:pos x="connsiteX0" y="connsiteY0"/>
                  </a:cxn>
                  <a:cxn ang="0">
                    <a:pos x="connsiteX1" y="connsiteY1"/>
                  </a:cxn>
                </a:cxnLst>
                <a:rect l="l" t="t" r="r" b="b"/>
                <a:pathLst>
                  <a:path w="10091" h="48892">
                    <a:moveTo>
                      <a:pt x="0" y="0"/>
                    </a:moveTo>
                    <a:lnTo>
                      <a:pt x="0" y="48892"/>
                    </a:lnTo>
                  </a:path>
                </a:pathLst>
              </a:custGeom>
              <a:ln w="10516" cap="flat">
                <a:solidFill>
                  <a:srgbClr val="1D1D1B"/>
                </a:soli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02337FC-A65F-A7D9-DEF3-E8B8C5FDFC73}"/>
                  </a:ext>
                </a:extLst>
              </p:cNvPr>
              <p:cNvSpPr/>
              <p:nvPr/>
            </p:nvSpPr>
            <p:spPr>
              <a:xfrm>
                <a:off x="13809839" y="2421346"/>
                <a:ext cx="10091" cy="2717709"/>
              </a:xfrm>
              <a:custGeom>
                <a:avLst/>
                <a:gdLst>
                  <a:gd name="connsiteX0" fmla="*/ 0 w 10091"/>
                  <a:gd name="connsiteY0" fmla="*/ 0 h 2717709"/>
                  <a:gd name="connsiteX1" fmla="*/ 0 w 10091"/>
                  <a:gd name="connsiteY1" fmla="*/ 2717710 h 2717709"/>
                </a:gdLst>
                <a:ahLst/>
                <a:cxnLst>
                  <a:cxn ang="0">
                    <a:pos x="connsiteX0" y="connsiteY0"/>
                  </a:cxn>
                  <a:cxn ang="0">
                    <a:pos x="connsiteX1" y="connsiteY1"/>
                  </a:cxn>
                </a:cxnLst>
                <a:rect l="l" t="t" r="r" b="b"/>
                <a:pathLst>
                  <a:path w="10091" h="2717709">
                    <a:moveTo>
                      <a:pt x="0" y="0"/>
                    </a:moveTo>
                    <a:lnTo>
                      <a:pt x="0" y="2717710"/>
                    </a:lnTo>
                  </a:path>
                </a:pathLst>
              </a:custGeom>
              <a:ln w="10047" cap="flat">
                <a:solidFill>
                  <a:srgbClr val="D9D9D9"/>
                </a:solidFill>
                <a:prstDash val="solid"/>
                <a:miter/>
              </a:ln>
            </p:spPr>
            <p:txBody>
              <a:bodyPr rtlCol="0" anchor="ctr"/>
              <a:lstStyle/>
              <a:p>
                <a:endParaRPr lang="en-US"/>
              </a:p>
            </p:txBody>
          </p:sp>
          <p:sp>
            <p:nvSpPr>
              <p:cNvPr id="35" name="TextBox 34">
                <a:extLst>
                  <a:ext uri="{FF2B5EF4-FFF2-40B4-BE49-F238E27FC236}">
                    <a16:creationId xmlns:a16="http://schemas.microsoft.com/office/drawing/2014/main" id="{E094BDBE-6EFF-3296-D744-0CA7FB2F968C}"/>
                  </a:ext>
                </a:extLst>
              </p:cNvPr>
              <p:cNvSpPr txBox="1"/>
              <p:nvPr/>
            </p:nvSpPr>
            <p:spPr>
              <a:xfrm>
                <a:off x="14960808" y="5184366"/>
                <a:ext cx="546994" cy="282977"/>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1.00</a:t>
                </a:r>
              </a:p>
            </p:txBody>
          </p:sp>
          <p:sp>
            <p:nvSpPr>
              <p:cNvPr id="36" name="Freeform 35">
                <a:extLst>
                  <a:ext uri="{FF2B5EF4-FFF2-40B4-BE49-F238E27FC236}">
                    <a16:creationId xmlns:a16="http://schemas.microsoft.com/office/drawing/2014/main" id="{BAC48D27-FBC2-41E5-DA39-330F38C9D7F4}"/>
                  </a:ext>
                </a:extLst>
              </p:cNvPr>
              <p:cNvSpPr/>
              <p:nvPr/>
            </p:nvSpPr>
            <p:spPr>
              <a:xfrm>
                <a:off x="15234406" y="5139055"/>
                <a:ext cx="10091" cy="48892"/>
              </a:xfrm>
              <a:custGeom>
                <a:avLst/>
                <a:gdLst>
                  <a:gd name="connsiteX0" fmla="*/ 0 w 10091"/>
                  <a:gd name="connsiteY0" fmla="*/ 0 h 48892"/>
                  <a:gd name="connsiteX1" fmla="*/ 0 w 10091"/>
                  <a:gd name="connsiteY1" fmla="*/ 48892 h 48892"/>
                </a:gdLst>
                <a:ahLst/>
                <a:cxnLst>
                  <a:cxn ang="0">
                    <a:pos x="connsiteX0" y="connsiteY0"/>
                  </a:cxn>
                  <a:cxn ang="0">
                    <a:pos x="connsiteX1" y="connsiteY1"/>
                  </a:cxn>
                </a:cxnLst>
                <a:rect l="l" t="t" r="r" b="b"/>
                <a:pathLst>
                  <a:path w="10091" h="48892">
                    <a:moveTo>
                      <a:pt x="0" y="0"/>
                    </a:moveTo>
                    <a:lnTo>
                      <a:pt x="0" y="48892"/>
                    </a:lnTo>
                  </a:path>
                </a:pathLst>
              </a:custGeom>
              <a:ln w="18779" cap="flat">
                <a:solidFill>
                  <a:srgbClr val="1D1D1B"/>
                </a:solid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5B8F839-9E62-2DCA-1E90-E943542382B9}"/>
                  </a:ext>
                </a:extLst>
              </p:cNvPr>
              <p:cNvSpPr/>
              <p:nvPr/>
            </p:nvSpPr>
            <p:spPr>
              <a:xfrm>
                <a:off x="15234406" y="2421346"/>
                <a:ext cx="10091" cy="2717709"/>
              </a:xfrm>
              <a:custGeom>
                <a:avLst/>
                <a:gdLst>
                  <a:gd name="connsiteX0" fmla="*/ 0 w 10091"/>
                  <a:gd name="connsiteY0" fmla="*/ 0 h 2717709"/>
                  <a:gd name="connsiteX1" fmla="*/ 0 w 10091"/>
                  <a:gd name="connsiteY1" fmla="*/ 2717710 h 2717709"/>
                </a:gdLst>
                <a:ahLst/>
                <a:cxnLst>
                  <a:cxn ang="0">
                    <a:pos x="connsiteX0" y="connsiteY0"/>
                  </a:cxn>
                  <a:cxn ang="0">
                    <a:pos x="connsiteX1" y="connsiteY1"/>
                  </a:cxn>
                </a:cxnLst>
                <a:rect l="l" t="t" r="r" b="b"/>
                <a:pathLst>
                  <a:path w="10091" h="2717709">
                    <a:moveTo>
                      <a:pt x="0" y="0"/>
                    </a:moveTo>
                    <a:lnTo>
                      <a:pt x="0" y="2717710"/>
                    </a:lnTo>
                  </a:path>
                </a:pathLst>
              </a:custGeom>
              <a:ln w="18779" cap="flat">
                <a:solidFill>
                  <a:srgbClr val="D9D9D9"/>
                </a:solidFill>
                <a:prstDash val="solid"/>
                <a:miter/>
              </a:ln>
            </p:spPr>
            <p:txBody>
              <a:bodyPr rtlCol="0" anchor="ctr"/>
              <a:lstStyle/>
              <a:p>
                <a:endParaRPr lang="en-US"/>
              </a:p>
            </p:txBody>
          </p:sp>
          <p:sp>
            <p:nvSpPr>
              <p:cNvPr id="38" name="TextBox 37">
                <a:extLst>
                  <a:ext uri="{FF2B5EF4-FFF2-40B4-BE49-F238E27FC236}">
                    <a16:creationId xmlns:a16="http://schemas.microsoft.com/office/drawing/2014/main" id="{571F0C60-042E-C639-CB54-A8C365577C29}"/>
                  </a:ext>
                </a:extLst>
              </p:cNvPr>
              <p:cNvSpPr txBox="1"/>
              <p:nvPr/>
            </p:nvSpPr>
            <p:spPr>
              <a:xfrm>
                <a:off x="9135485" y="4967727"/>
                <a:ext cx="448901" cy="282977"/>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0%</a:t>
                </a:r>
              </a:p>
            </p:txBody>
          </p:sp>
          <p:sp>
            <p:nvSpPr>
              <p:cNvPr id="39" name="TextBox 38">
                <a:extLst>
                  <a:ext uri="{FF2B5EF4-FFF2-40B4-BE49-F238E27FC236}">
                    <a16:creationId xmlns:a16="http://schemas.microsoft.com/office/drawing/2014/main" id="{4342B47C-1609-B4FC-67C3-5ED675E4738C}"/>
                  </a:ext>
                </a:extLst>
              </p:cNvPr>
              <p:cNvSpPr txBox="1"/>
              <p:nvPr/>
            </p:nvSpPr>
            <p:spPr>
              <a:xfrm>
                <a:off x="9030832" y="4296944"/>
                <a:ext cx="553453" cy="282977"/>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25%</a:t>
                </a:r>
              </a:p>
            </p:txBody>
          </p:sp>
          <p:sp>
            <p:nvSpPr>
              <p:cNvPr id="40" name="TextBox 39">
                <a:extLst>
                  <a:ext uri="{FF2B5EF4-FFF2-40B4-BE49-F238E27FC236}">
                    <a16:creationId xmlns:a16="http://schemas.microsoft.com/office/drawing/2014/main" id="{DFD4D3F8-8F39-DFD4-0101-B14396EB06DC}"/>
                  </a:ext>
                </a:extLst>
              </p:cNvPr>
              <p:cNvSpPr txBox="1"/>
              <p:nvPr/>
            </p:nvSpPr>
            <p:spPr>
              <a:xfrm>
                <a:off x="9030832" y="3615677"/>
                <a:ext cx="553453" cy="282977"/>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50%</a:t>
                </a:r>
              </a:p>
            </p:txBody>
          </p:sp>
          <p:sp>
            <p:nvSpPr>
              <p:cNvPr id="41" name="TextBox 40">
                <a:extLst>
                  <a:ext uri="{FF2B5EF4-FFF2-40B4-BE49-F238E27FC236}">
                    <a16:creationId xmlns:a16="http://schemas.microsoft.com/office/drawing/2014/main" id="{8339068F-EC70-9041-2C7C-1C421EBDB4CF}"/>
                  </a:ext>
                </a:extLst>
              </p:cNvPr>
              <p:cNvSpPr txBox="1"/>
              <p:nvPr/>
            </p:nvSpPr>
            <p:spPr>
              <a:xfrm>
                <a:off x="9040924" y="2905579"/>
                <a:ext cx="553453" cy="282977"/>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75%</a:t>
                </a:r>
              </a:p>
            </p:txBody>
          </p:sp>
          <p:sp>
            <p:nvSpPr>
              <p:cNvPr id="42" name="TextBox 41">
                <a:extLst>
                  <a:ext uri="{FF2B5EF4-FFF2-40B4-BE49-F238E27FC236}">
                    <a16:creationId xmlns:a16="http://schemas.microsoft.com/office/drawing/2014/main" id="{97D4702E-E428-E031-DC7D-DFD86E962C99}"/>
                  </a:ext>
                </a:extLst>
              </p:cNvPr>
              <p:cNvSpPr txBox="1"/>
              <p:nvPr/>
            </p:nvSpPr>
            <p:spPr>
              <a:xfrm>
                <a:off x="8951107" y="2302136"/>
                <a:ext cx="658004" cy="282977"/>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100%</a:t>
                </a:r>
              </a:p>
            </p:txBody>
          </p:sp>
          <p:sp>
            <p:nvSpPr>
              <p:cNvPr id="43" name="Freeform 42">
                <a:extLst>
                  <a:ext uri="{FF2B5EF4-FFF2-40B4-BE49-F238E27FC236}">
                    <a16:creationId xmlns:a16="http://schemas.microsoft.com/office/drawing/2014/main" id="{1B4EAFCA-35B8-C08E-03F6-F0FA4BCCF7F3}"/>
                  </a:ext>
                </a:extLst>
              </p:cNvPr>
              <p:cNvSpPr/>
              <p:nvPr/>
            </p:nvSpPr>
            <p:spPr>
              <a:xfrm>
                <a:off x="10173238" y="2663892"/>
                <a:ext cx="5061167" cy="2476272"/>
              </a:xfrm>
              <a:custGeom>
                <a:avLst/>
                <a:gdLst>
                  <a:gd name="connsiteX0" fmla="*/ 5061168 w 5061167"/>
                  <a:gd name="connsiteY0" fmla="*/ 2476272 h 2476272"/>
                  <a:gd name="connsiteX1" fmla="*/ 0 w 5061167"/>
                  <a:gd name="connsiteY1" fmla="*/ 0 h 2476272"/>
                </a:gdLst>
                <a:ahLst/>
                <a:cxnLst>
                  <a:cxn ang="0">
                    <a:pos x="connsiteX0" y="connsiteY0"/>
                  </a:cxn>
                  <a:cxn ang="0">
                    <a:pos x="connsiteX1" y="connsiteY1"/>
                  </a:cxn>
                </a:cxnLst>
                <a:rect l="l" t="t" r="r" b="b"/>
                <a:pathLst>
                  <a:path w="5061167" h="2476272">
                    <a:moveTo>
                      <a:pt x="5061168" y="2476272"/>
                    </a:moveTo>
                    <a:lnTo>
                      <a:pt x="0" y="0"/>
                    </a:lnTo>
                  </a:path>
                </a:pathLst>
              </a:custGeom>
              <a:ln w="18779" cap="flat">
                <a:solidFill>
                  <a:srgbClr val="D91C5C"/>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B68820E-2670-8D65-67B0-0CCF9487C6D4}"/>
                  </a:ext>
                </a:extLst>
              </p:cNvPr>
              <p:cNvSpPr/>
              <p:nvPr/>
            </p:nvSpPr>
            <p:spPr>
              <a:xfrm>
                <a:off x="9638370" y="2415600"/>
                <a:ext cx="5596035" cy="2724564"/>
              </a:xfrm>
              <a:custGeom>
                <a:avLst/>
                <a:gdLst>
                  <a:gd name="connsiteX0" fmla="*/ 0 w 5596035"/>
                  <a:gd name="connsiteY0" fmla="*/ 0 h 2724564"/>
                  <a:gd name="connsiteX1" fmla="*/ 0 w 5596035"/>
                  <a:gd name="connsiteY1" fmla="*/ 2724565 h 2724564"/>
                  <a:gd name="connsiteX2" fmla="*/ 5596036 w 5596035"/>
                  <a:gd name="connsiteY2" fmla="*/ 2724565 h 2724564"/>
                </a:gdLst>
                <a:ahLst/>
                <a:cxnLst>
                  <a:cxn ang="0">
                    <a:pos x="connsiteX0" y="connsiteY0"/>
                  </a:cxn>
                  <a:cxn ang="0">
                    <a:pos x="connsiteX1" y="connsiteY1"/>
                  </a:cxn>
                  <a:cxn ang="0">
                    <a:pos x="connsiteX2" y="connsiteY2"/>
                  </a:cxn>
                </a:cxnLst>
                <a:rect l="l" t="t" r="r" b="b"/>
                <a:pathLst>
                  <a:path w="5596035" h="2724564">
                    <a:moveTo>
                      <a:pt x="0" y="0"/>
                    </a:moveTo>
                    <a:lnTo>
                      <a:pt x="0" y="2724565"/>
                    </a:lnTo>
                    <a:lnTo>
                      <a:pt x="5596036" y="2724565"/>
                    </a:lnTo>
                  </a:path>
                </a:pathLst>
              </a:custGeom>
              <a:noFill/>
              <a:ln w="18779" cap="flat">
                <a:solidFill>
                  <a:srgbClr val="000000"/>
                </a:solidFill>
                <a:prstDash val="solid"/>
                <a:miter/>
              </a:ln>
            </p:spPr>
            <p:txBody>
              <a:bodyPr rtlCol="0" anchor="ctr"/>
              <a:lstStyle/>
              <a:p>
                <a:endParaRPr lang="en-US"/>
              </a:p>
            </p:txBody>
          </p:sp>
        </p:grpSp>
      </p:grpSp>
    </p:spTree>
    <p:extLst>
      <p:ext uri="{BB962C8B-B14F-4D97-AF65-F5344CB8AC3E}">
        <p14:creationId xmlns:p14="http://schemas.microsoft.com/office/powerpoint/2010/main" val="379296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CEBFEEC-EC26-1AE6-DB5C-A718C62E3E11}"/>
              </a:ext>
            </a:extLst>
          </p:cNvPr>
          <p:cNvSpPr/>
          <p:nvPr/>
        </p:nvSpPr>
        <p:spPr>
          <a:xfrm rot="16200000">
            <a:off x="-314786" y="3482940"/>
            <a:ext cx="2646885" cy="369332"/>
          </a:xfrm>
          <a:prstGeom prst="rect">
            <a:avLst/>
          </a:prstGeom>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sz="1800" b="1" i="0" u="none" strike="noStrike" cap="none">
                <a:solidFill>
                  <a:srgbClr val="000000"/>
                </a:solidFill>
                <a:latin typeface="Arial"/>
                <a:ea typeface="Arial"/>
                <a:cs typeface="Arial"/>
                <a:sym typeface="Arial"/>
              </a:rPr>
              <a:t>Efficienc</a:t>
            </a:r>
            <a:r>
              <a:rPr lang="en-GB" b="1">
                <a:solidFill>
                  <a:srgbClr val="000000"/>
                </a:solidFill>
                <a:latin typeface="Arial"/>
                <a:ea typeface="Arial"/>
                <a:cs typeface="Arial"/>
                <a:sym typeface="Arial"/>
              </a:rPr>
              <a:t>y (%)</a:t>
            </a:r>
            <a:endParaRPr lang="en-GB" sz="1800" b="1" i="0" u="none" strike="noStrike" cap="none">
              <a:solidFill>
                <a:srgbClr val="000000"/>
              </a:solidFill>
              <a:latin typeface="Arial"/>
              <a:ea typeface="Arial"/>
              <a:cs typeface="Arial"/>
              <a:sym typeface="Arial"/>
            </a:endParaRPr>
          </a:p>
        </p:txBody>
      </p:sp>
      <p:sp>
        <p:nvSpPr>
          <p:cNvPr id="20" name="Rectangle 19">
            <a:extLst>
              <a:ext uri="{FF2B5EF4-FFF2-40B4-BE49-F238E27FC236}">
                <a16:creationId xmlns:a16="http://schemas.microsoft.com/office/drawing/2014/main" id="{547E28F3-F166-1C93-1E81-5C067679AD5C}"/>
              </a:ext>
            </a:extLst>
          </p:cNvPr>
          <p:cNvSpPr/>
          <p:nvPr/>
        </p:nvSpPr>
        <p:spPr>
          <a:xfrm>
            <a:off x="3728800" y="5743750"/>
            <a:ext cx="1628097" cy="343734"/>
          </a:xfrm>
          <a:prstGeom prst="rect">
            <a:avLst/>
          </a:prstGeom>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sz="1800" b="1" i="0" u="none" strike="noStrike" cap="none">
                <a:solidFill>
                  <a:srgbClr val="000000"/>
                </a:solidFill>
                <a:latin typeface="Arial"/>
                <a:ea typeface="Arial"/>
                <a:cs typeface="Arial"/>
                <a:sym typeface="Arial"/>
              </a:rPr>
              <a:t>Torque (Nm)</a:t>
            </a:r>
          </a:p>
        </p:txBody>
      </p:sp>
      <p:sp>
        <p:nvSpPr>
          <p:cNvPr id="55" name="Rectangle 54">
            <a:extLst>
              <a:ext uri="{FF2B5EF4-FFF2-40B4-BE49-F238E27FC236}">
                <a16:creationId xmlns:a16="http://schemas.microsoft.com/office/drawing/2014/main" id="{760A1ADC-EC42-56ED-8CEA-56C8009CAA9A}"/>
              </a:ext>
            </a:extLst>
          </p:cNvPr>
          <p:cNvSpPr/>
          <p:nvPr/>
        </p:nvSpPr>
        <p:spPr>
          <a:xfrm>
            <a:off x="1251964" y="2221561"/>
            <a:ext cx="4582533" cy="369332"/>
          </a:xfrm>
          <a:prstGeom prst="rect">
            <a:avLst/>
          </a:prstGeom>
        </p:spPr>
        <p:txBody>
          <a:bodyPr wrap="square">
            <a:spAutoFit/>
          </a:bodyPr>
          <a:lstStyle/>
          <a:p>
            <a:pPr lvl="0">
              <a:buClr>
                <a:srgbClr val="000000"/>
              </a:buClr>
              <a:buSzPts val="1400"/>
            </a:pPr>
            <a:r>
              <a:rPr lang="en-GB" sz="1800" b="1" i="0" u="none" strike="noStrike" cap="none">
                <a:solidFill>
                  <a:srgbClr val="000000"/>
                </a:solidFill>
                <a:latin typeface="Arial"/>
                <a:ea typeface="Arial"/>
                <a:cs typeface="Arial"/>
                <a:sym typeface="Arial"/>
              </a:rPr>
              <a:t>Efficienc</a:t>
            </a:r>
            <a:r>
              <a:rPr lang="en-GB" b="1">
                <a:solidFill>
                  <a:srgbClr val="000000"/>
                </a:solidFill>
                <a:latin typeface="Arial"/>
                <a:ea typeface="Arial"/>
                <a:cs typeface="Arial"/>
                <a:sym typeface="Arial"/>
              </a:rPr>
              <a:t>y (%) v Torque (Nm)</a:t>
            </a:r>
            <a:endParaRPr lang="en-GB" sz="1800" b="1" i="0" u="none" strike="noStrike" cap="none">
              <a:solidFill>
                <a:srgbClr val="000000"/>
              </a:solidFill>
              <a:latin typeface="Arial"/>
              <a:ea typeface="Arial"/>
              <a:cs typeface="Arial"/>
              <a:sym typeface="Arial"/>
            </a:endParaRPr>
          </a:p>
        </p:txBody>
      </p:sp>
      <p:sp>
        <p:nvSpPr>
          <p:cNvPr id="61" name="Google Shape;147;p11">
            <a:extLst>
              <a:ext uri="{FF2B5EF4-FFF2-40B4-BE49-F238E27FC236}">
                <a16:creationId xmlns:a16="http://schemas.microsoft.com/office/drawing/2014/main" id="{52293395-0C3E-C086-136F-758294938BE9}"/>
              </a:ext>
            </a:extLst>
          </p:cNvPr>
          <p:cNvSpPr txBox="1"/>
          <p:nvPr/>
        </p:nvSpPr>
        <p:spPr>
          <a:xfrm>
            <a:off x="1656533" y="6055194"/>
            <a:ext cx="6378053" cy="1846629"/>
          </a:xfrm>
          <a:prstGeom prst="rect">
            <a:avLst/>
          </a:prstGeom>
          <a:noFill/>
          <a:ln>
            <a:noFill/>
          </a:ln>
        </p:spPr>
        <p:txBody>
          <a:bodyPr spcFirstLastPara="1" wrap="square" lIns="91425" tIns="91425" rIns="91425" bIns="91425" anchor="t" anchorCtr="0">
            <a:spAutoFit/>
          </a:bodyPr>
          <a:lstStyle/>
          <a:p>
            <a:pPr marL="0" marR="0" lvl="0" indent="457200" algn="l" rtl="0">
              <a:lnSpc>
                <a:spcPct val="100000"/>
              </a:lnSpc>
              <a:spcBef>
                <a:spcPts val="0"/>
              </a:spcBef>
              <a:spcAft>
                <a:spcPts val="0"/>
              </a:spcAft>
              <a:buClr>
                <a:srgbClr val="000000"/>
              </a:buClr>
              <a:buSzPts val="1300"/>
              <a:buFont typeface="Arial"/>
              <a:buNone/>
            </a:pP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 b="0" i="0" u="none" strike="noStrike" cap="none">
                <a:solidFill>
                  <a:srgbClr val="000000"/>
                </a:solidFill>
                <a:latin typeface="Arial"/>
                <a:ea typeface="Arial"/>
                <a:cs typeface="Arial"/>
                <a:sym typeface="Arial"/>
              </a:rPr>
              <a:t>It does not make sense for efficiency to be a maximum </a:t>
            </a:r>
            <a:br>
              <a:rPr lang="en" b="0" i="0" u="none" strike="noStrike" cap="none">
                <a:solidFill>
                  <a:srgbClr val="000000"/>
                </a:solidFill>
                <a:latin typeface="Arial"/>
                <a:ea typeface="Arial"/>
                <a:cs typeface="Arial"/>
                <a:sym typeface="Arial"/>
              </a:rPr>
            </a:br>
            <a:r>
              <a:rPr lang="en" b="0" i="0" u="none" strike="noStrike" cap="none">
                <a:solidFill>
                  <a:srgbClr val="000000"/>
                </a:solidFill>
                <a:latin typeface="Arial"/>
                <a:ea typeface="Arial"/>
                <a:cs typeface="Arial"/>
                <a:sym typeface="Arial"/>
              </a:rPr>
              <a:t>when the torque (mechanical output) of the motor is zero.</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 b="0" i="0" u="none" strike="noStrike" cap="none">
                <a:solidFill>
                  <a:srgbClr val="000000"/>
                </a:solidFill>
                <a:latin typeface="Arial"/>
                <a:ea typeface="Arial"/>
                <a:cs typeface="Arial"/>
                <a:sym typeface="Arial"/>
              </a:rPr>
              <a:t>Below maximum efficiency the efficiency rapidly drops to zero when the torque is zero.</a:t>
            </a:r>
            <a:endParaRPr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CC2D9321-7AE0-E7FA-874C-ACEE69BB28A7}"/>
              </a:ext>
            </a:extLst>
          </p:cNvPr>
          <p:cNvSpPr>
            <a:spLocks noGrp="1"/>
          </p:cNvSpPr>
          <p:nvPr>
            <p:ph type="title"/>
          </p:nvPr>
        </p:nvSpPr>
        <p:spPr>
          <a:xfrm>
            <a:off x="401987" y="1307736"/>
            <a:ext cx="9757126" cy="728133"/>
          </a:xfrm>
        </p:spPr>
        <p:txBody>
          <a:bodyPr/>
          <a:lstStyle/>
          <a:p>
            <a:r>
              <a:rPr lang="en"/>
              <a:t>Investigating efficiency – answers </a:t>
            </a:r>
            <a:endParaRPr lang="en-US"/>
          </a:p>
        </p:txBody>
      </p:sp>
      <p:sp>
        <p:nvSpPr>
          <p:cNvPr id="7" name="Rectangle 6">
            <a:extLst>
              <a:ext uri="{FF2B5EF4-FFF2-40B4-BE49-F238E27FC236}">
                <a16:creationId xmlns:a16="http://schemas.microsoft.com/office/drawing/2014/main" id="{C3FB6058-75AA-E862-38C8-948169E01EAF}"/>
              </a:ext>
            </a:extLst>
          </p:cNvPr>
          <p:cNvSpPr/>
          <p:nvPr/>
        </p:nvSpPr>
        <p:spPr>
          <a:xfrm>
            <a:off x="9108236" y="2221708"/>
            <a:ext cx="6274692" cy="1754326"/>
          </a:xfrm>
          <a:prstGeom prst="rect">
            <a:avLst/>
          </a:prstGeom>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sz="1800" b="0" i="0" u="none" strike="noStrike" cap="none">
                <a:latin typeface="Arial"/>
                <a:ea typeface="Arial"/>
                <a:cs typeface="Arial"/>
                <a:sym typeface="Arial"/>
              </a:rPr>
              <a:t>When choosing the right motor for an application, engineers need to consider the load, torque, maximum power output and maximum efficiency.</a:t>
            </a:r>
          </a:p>
          <a:p>
            <a:pPr marL="0" marR="0" lvl="0" indent="0" algn="l" rtl="0">
              <a:lnSpc>
                <a:spcPct val="100000"/>
              </a:lnSpc>
              <a:spcBef>
                <a:spcPts val="0"/>
              </a:spcBef>
              <a:spcAft>
                <a:spcPts val="0"/>
              </a:spcAft>
              <a:buClr>
                <a:srgbClr val="000000"/>
              </a:buClr>
              <a:buSzPts val="1400"/>
              <a:buFont typeface="Arial"/>
              <a:buNone/>
            </a:pPr>
            <a:endParaRPr lang="en-GB" sz="18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800" b="0" i="0" u="none" strike="noStrike" cap="none">
                <a:latin typeface="Arial"/>
                <a:ea typeface="Arial"/>
                <a:cs typeface="Arial"/>
                <a:sym typeface="Arial"/>
              </a:rPr>
              <a:t>The best motor will be the compromise that best suits the desired performance of the motor-driven system.</a:t>
            </a:r>
          </a:p>
        </p:txBody>
      </p:sp>
      <p:sp>
        <p:nvSpPr>
          <p:cNvPr id="8" name="Content Placeholder 11">
            <a:extLst>
              <a:ext uri="{FF2B5EF4-FFF2-40B4-BE49-F238E27FC236}">
                <a16:creationId xmlns:a16="http://schemas.microsoft.com/office/drawing/2014/main" id="{66885A56-4F06-9A9A-1113-945124DAD914}"/>
              </a:ext>
            </a:extLst>
          </p:cNvPr>
          <p:cNvSpPr txBox="1">
            <a:spLocks/>
          </p:cNvSpPr>
          <p:nvPr/>
        </p:nvSpPr>
        <p:spPr>
          <a:xfrm>
            <a:off x="8762237" y="4487152"/>
            <a:ext cx="7116484" cy="3212051"/>
          </a:xfrm>
          <a:prstGeom prst="rect">
            <a:avLst/>
          </a:prstGeom>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marR="0" lvl="0" indent="-317500" algn="l" rtl="0">
              <a:lnSpc>
                <a:spcPct val="100000"/>
              </a:lnSpc>
              <a:spcBef>
                <a:spcPts val="0"/>
              </a:spcBef>
              <a:spcAft>
                <a:spcPts val="1200"/>
              </a:spcAft>
              <a:buClr>
                <a:srgbClr val="000000"/>
              </a:buClr>
              <a:buSzPct val="70000"/>
              <a:buFont typeface="Arial" panose="020B0604020202020204" pitchFamily="34" charset="0"/>
              <a:buChar char="•"/>
            </a:pPr>
            <a:r>
              <a:rPr lang="en-GB" sz="1800" b="0" i="0" u="none" strike="noStrike" cap="none">
                <a:solidFill>
                  <a:srgbClr val="000000"/>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When is maximum </a:t>
            </a:r>
            <a:r>
              <a:rPr lang="en-GB" sz="180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efficiency</a:t>
            </a:r>
            <a:r>
              <a:rPr lang="en-GB" sz="1800" b="0" i="0" u="none" strike="noStrike" cap="none">
                <a:solidFill>
                  <a:srgbClr val="000000"/>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 achieved v torque </a:t>
            </a:r>
            <a:br>
              <a:rPr lang="en-GB" sz="1800" b="0" i="0" u="none" strike="noStrike" cap="none">
                <a:solidFill>
                  <a:srgbClr val="000000"/>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br>
            <a:r>
              <a:rPr lang="en-GB" sz="1800" b="0" i="0" u="none" strike="noStrike" cap="none">
                <a:solidFill>
                  <a:srgbClr val="000000"/>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on this graph?</a:t>
            </a:r>
            <a:endParaRPr lang="en-GB" sz="1800" b="0" i="0" u="none" strike="noStrike" cap="none">
              <a:solidFill>
                <a:srgbClr val="000000"/>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marR="0" lvl="0" indent="-317500" algn="l" rtl="0">
              <a:lnSpc>
                <a:spcPct val="100000"/>
              </a:lnSpc>
              <a:spcBef>
                <a:spcPts val="0"/>
              </a:spcBef>
              <a:spcAft>
                <a:spcPts val="1200"/>
              </a:spcAft>
              <a:buClr>
                <a:srgbClr val="000000"/>
              </a:buClr>
              <a:buSzPct val="70000"/>
              <a:buFont typeface="Arial" panose="020B0604020202020204" pitchFamily="34" charset="0"/>
              <a:buChar char="•"/>
            </a:pPr>
            <a:r>
              <a:rPr lang="en-GB" sz="180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Maximum </a:t>
            </a:r>
            <a:r>
              <a:rPr lang="en-GB" sz="180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power</a:t>
            </a:r>
            <a:r>
              <a:rPr lang="en-GB" sz="180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is achieved at around 50% of maximum torque.</a:t>
            </a:r>
            <a:r>
              <a:rPr lang="en-GB" sz="1800" b="0" i="0" u="none" strike="noStrike" cap="none">
                <a:solidFill>
                  <a:srgbClr val="000000"/>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 </a:t>
            </a:r>
            <a:r>
              <a:rPr lang="en-GB" sz="180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W</a:t>
            </a:r>
            <a:r>
              <a:rPr lang="en-GB" sz="1800" b="0" i="0" u="none" strike="noStrike" cap="none">
                <a:solidFill>
                  <a:srgbClr val="000000"/>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hat implications does this have when selecting </a:t>
            </a:r>
            <a:br>
              <a:rPr lang="en-GB" sz="1800" b="0" i="0" u="none" strike="noStrike" cap="none">
                <a:solidFill>
                  <a:srgbClr val="000000"/>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br>
            <a:r>
              <a:rPr lang="en-GB" sz="1800" b="0" i="0" u="none" strike="noStrike" cap="none">
                <a:solidFill>
                  <a:srgbClr val="000000"/>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a motor?</a:t>
            </a:r>
            <a:endParaRPr lang="en-GB" sz="18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1200"/>
              </a:spcAft>
              <a:buClr>
                <a:srgbClr val="000000"/>
              </a:buClr>
              <a:buSzPct val="70000"/>
              <a:buFont typeface="Arial" panose="020B0604020202020204" pitchFamily="34" charset="0"/>
              <a:buChar char="•"/>
            </a:pPr>
            <a:r>
              <a:rPr lang="en-GB" sz="1800" b="0" i="0" u="none" strike="noStrike" cap="none">
                <a:solidFill>
                  <a:srgbClr val="000000"/>
                </a:solidFill>
                <a:latin typeface="Arial"/>
                <a:ea typeface="Arial"/>
                <a:cs typeface="Arial"/>
                <a:sym typeface="Arial"/>
              </a:rPr>
              <a:t>Why might an engineer choose to use a motor running at a higher speed, linked to a gearbox that provides lower speed and more torque?</a:t>
            </a:r>
          </a:p>
        </p:txBody>
      </p:sp>
      <p:pic>
        <p:nvPicPr>
          <p:cNvPr id="9" name="Graphic 8">
            <a:extLst>
              <a:ext uri="{FF2B5EF4-FFF2-40B4-BE49-F238E27FC236}">
                <a16:creationId xmlns:a16="http://schemas.microsoft.com/office/drawing/2014/main" id="{D32C1DD3-6D0C-FD64-5638-C6946EEAE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17738" y="3961230"/>
            <a:ext cx="994826" cy="961665"/>
          </a:xfrm>
          <a:prstGeom prst="rect">
            <a:avLst/>
          </a:prstGeom>
        </p:spPr>
      </p:pic>
      <p:sp>
        <p:nvSpPr>
          <p:cNvPr id="56" name="Slide Number Placeholder 5">
            <a:extLst>
              <a:ext uri="{FF2B5EF4-FFF2-40B4-BE49-F238E27FC236}">
                <a16:creationId xmlns:a16="http://schemas.microsoft.com/office/drawing/2014/main" id="{4301599D-FC0E-03F3-B027-650CA78E2AED}"/>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11</a:t>
            </a:fld>
            <a:endParaRPr lang="en-US" b="0">
              <a:solidFill>
                <a:schemeClr val="bg1"/>
              </a:solidFill>
            </a:endParaRPr>
          </a:p>
        </p:txBody>
      </p:sp>
      <p:sp>
        <p:nvSpPr>
          <p:cNvPr id="57" name="Footer Placeholder 3">
            <a:extLst>
              <a:ext uri="{FF2B5EF4-FFF2-40B4-BE49-F238E27FC236}">
                <a16:creationId xmlns:a16="http://schemas.microsoft.com/office/drawing/2014/main" id="{0EE0DF0B-2B1F-810F-5F1B-D3C4C87C41A0}"/>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latin typeface="Arial"/>
                <a:ea typeface="Arial"/>
                <a:cs typeface="Arial"/>
                <a:sym typeface="Arial"/>
              </a:rPr>
              <a:t>3. Efficiency and motor selection</a:t>
            </a:r>
            <a:endParaRPr lang="en-US"/>
          </a:p>
        </p:txBody>
      </p:sp>
      <p:cxnSp>
        <p:nvCxnSpPr>
          <p:cNvPr id="60" name="Straight Connector 59">
            <a:extLst>
              <a:ext uri="{FF2B5EF4-FFF2-40B4-BE49-F238E27FC236}">
                <a16:creationId xmlns:a16="http://schemas.microsoft.com/office/drawing/2014/main" id="{501C4DAF-F572-035B-0042-F45F48EE02AB}"/>
              </a:ext>
            </a:extLst>
          </p:cNvPr>
          <p:cNvCxnSpPr>
            <a:cxnSpLocks/>
          </p:cNvCxnSpPr>
          <p:nvPr/>
        </p:nvCxnSpPr>
        <p:spPr>
          <a:xfrm>
            <a:off x="3738671" y="3172451"/>
            <a:ext cx="659696" cy="0"/>
          </a:xfrm>
          <a:prstGeom prst="line">
            <a:avLst/>
          </a:prstGeom>
          <a:ln w="27940">
            <a:solidFill>
              <a:srgbClr val="D91C5C"/>
            </a:solidFill>
          </a:ln>
        </p:spPr>
        <p:style>
          <a:lnRef idx="1">
            <a:schemeClr val="accent1"/>
          </a:lnRef>
          <a:fillRef idx="0">
            <a:schemeClr val="accent1"/>
          </a:fillRef>
          <a:effectRef idx="0">
            <a:schemeClr val="accent1"/>
          </a:effectRef>
          <a:fontRef idx="minor">
            <a:schemeClr val="tx1"/>
          </a:fontRef>
        </p:style>
      </p:cxnSp>
      <p:pic>
        <p:nvPicPr>
          <p:cNvPr id="65" name="Graphic 64">
            <a:extLst>
              <a:ext uri="{FF2B5EF4-FFF2-40B4-BE49-F238E27FC236}">
                <a16:creationId xmlns:a16="http://schemas.microsoft.com/office/drawing/2014/main" id="{CC309080-8172-B580-941C-93388AE079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3156" y="261815"/>
            <a:ext cx="1026665" cy="991863"/>
          </a:xfrm>
          <a:prstGeom prst="rect">
            <a:avLst/>
          </a:prstGeom>
        </p:spPr>
      </p:pic>
      <p:sp>
        <p:nvSpPr>
          <p:cNvPr id="4" name="TextBox 3">
            <a:extLst>
              <a:ext uri="{FF2B5EF4-FFF2-40B4-BE49-F238E27FC236}">
                <a16:creationId xmlns:a16="http://schemas.microsoft.com/office/drawing/2014/main" id="{27032807-ECA4-60F5-63C7-12717E1DE829}"/>
              </a:ext>
            </a:extLst>
          </p:cNvPr>
          <p:cNvSpPr txBox="1"/>
          <p:nvPr/>
        </p:nvSpPr>
        <p:spPr>
          <a:xfrm>
            <a:off x="3958015" y="2987785"/>
            <a:ext cx="3772705" cy="369332"/>
          </a:xfrm>
          <a:prstGeom prst="rect">
            <a:avLst/>
          </a:prstGeom>
          <a:noFill/>
        </p:spPr>
        <p:txBody>
          <a:bodyPr wrap="square">
            <a:spAutoFit/>
          </a:bodyPr>
          <a:lstStyle/>
          <a:p>
            <a:pPr marL="0" marR="0" lvl="0" indent="457200" algn="l" rtl="0">
              <a:lnSpc>
                <a:spcPct val="100000"/>
              </a:lnSpc>
              <a:spcBef>
                <a:spcPts val="0"/>
              </a:spcBef>
              <a:spcAft>
                <a:spcPts val="0"/>
              </a:spcAft>
              <a:buClr>
                <a:srgbClr val="000000"/>
              </a:buClr>
              <a:buSzPts val="1300"/>
              <a:buFont typeface="Arial"/>
              <a:buNone/>
            </a:pPr>
            <a:r>
              <a:rPr lang="en-GB" b="0" i="0" u="none" strike="noStrike" cap="none">
                <a:solidFill>
                  <a:srgbClr val="000000"/>
                </a:solidFill>
                <a:latin typeface="Arial"/>
                <a:ea typeface="Arial"/>
                <a:cs typeface="Arial"/>
                <a:sym typeface="Arial"/>
              </a:rPr>
              <a:t>Below limit of interactive</a:t>
            </a:r>
          </a:p>
        </p:txBody>
      </p:sp>
      <p:grpSp>
        <p:nvGrpSpPr>
          <p:cNvPr id="3" name="Graphic 63">
            <a:extLst>
              <a:ext uri="{FF2B5EF4-FFF2-40B4-BE49-F238E27FC236}">
                <a16:creationId xmlns:a16="http://schemas.microsoft.com/office/drawing/2014/main" id="{C50E7F69-B46B-9456-4F3E-AA19D7B63AF1}"/>
              </a:ext>
            </a:extLst>
          </p:cNvPr>
          <p:cNvGrpSpPr/>
          <p:nvPr/>
        </p:nvGrpSpPr>
        <p:grpSpPr>
          <a:xfrm>
            <a:off x="1112371" y="2707960"/>
            <a:ext cx="6329913" cy="3079763"/>
            <a:chOff x="8560063" y="2332923"/>
            <a:chExt cx="6329913" cy="3079763"/>
          </a:xfrm>
        </p:grpSpPr>
        <p:sp>
          <p:nvSpPr>
            <p:cNvPr id="5" name="Freeform 4">
              <a:extLst>
                <a:ext uri="{FF2B5EF4-FFF2-40B4-BE49-F238E27FC236}">
                  <a16:creationId xmlns:a16="http://schemas.microsoft.com/office/drawing/2014/main" id="{39260E36-24DC-968F-25EB-F825AD48BB5A}"/>
                </a:ext>
              </a:extLst>
            </p:cNvPr>
            <p:cNvSpPr/>
            <p:nvPr/>
          </p:nvSpPr>
          <p:spPr>
            <a:xfrm>
              <a:off x="9178825" y="4402713"/>
              <a:ext cx="47301" cy="9722"/>
            </a:xfrm>
            <a:custGeom>
              <a:avLst/>
              <a:gdLst>
                <a:gd name="connsiteX0" fmla="*/ 47301 w 47301"/>
                <a:gd name="connsiteY0" fmla="*/ 0 h 9722"/>
                <a:gd name="connsiteX1" fmla="*/ 0 w 47301"/>
                <a:gd name="connsiteY1" fmla="*/ 0 h 9722"/>
              </a:gdLst>
              <a:ahLst/>
              <a:cxnLst>
                <a:cxn ang="0">
                  <a:pos x="connsiteX0" y="connsiteY0"/>
                </a:cxn>
                <a:cxn ang="0">
                  <a:pos x="connsiteX1" y="connsiteY1"/>
                </a:cxn>
              </a:cxnLst>
              <a:rect l="l" t="t" r="r" b="b"/>
              <a:pathLst>
                <a:path w="47301" h="9722">
                  <a:moveTo>
                    <a:pt x="47301" y="0"/>
                  </a:moveTo>
                  <a:lnTo>
                    <a:pt x="0" y="0"/>
                  </a:lnTo>
                </a:path>
              </a:pathLst>
            </a:custGeom>
            <a:ln w="19442" cap="flat">
              <a:solidFill>
                <a:srgbClr val="1D1D1B"/>
              </a:solid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7811CAF-D8D5-0EDC-3293-C479845C687C}"/>
                </a:ext>
              </a:extLst>
            </p:cNvPr>
            <p:cNvSpPr/>
            <p:nvPr/>
          </p:nvSpPr>
          <p:spPr>
            <a:xfrm>
              <a:off x="9226126" y="4402713"/>
              <a:ext cx="5396928" cy="9722"/>
            </a:xfrm>
            <a:custGeom>
              <a:avLst/>
              <a:gdLst>
                <a:gd name="connsiteX0" fmla="*/ 5396928 w 5396928"/>
                <a:gd name="connsiteY0" fmla="*/ 0 h 9722"/>
                <a:gd name="connsiteX1" fmla="*/ 0 w 5396928"/>
                <a:gd name="connsiteY1" fmla="*/ 0 h 9722"/>
              </a:gdLst>
              <a:ahLst/>
              <a:cxnLst>
                <a:cxn ang="0">
                  <a:pos x="connsiteX0" y="connsiteY0"/>
                </a:cxn>
                <a:cxn ang="0">
                  <a:pos x="connsiteX1" y="connsiteY1"/>
                </a:cxn>
              </a:cxnLst>
              <a:rect l="l" t="t" r="r" b="b"/>
              <a:pathLst>
                <a:path w="5396928" h="9722">
                  <a:moveTo>
                    <a:pt x="5396928" y="0"/>
                  </a:moveTo>
                  <a:lnTo>
                    <a:pt x="0" y="0"/>
                  </a:lnTo>
                </a:path>
              </a:pathLst>
            </a:custGeom>
            <a:ln w="11276" cap="flat">
              <a:solidFill>
                <a:srgbClr val="D9D9D9"/>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94A6C9D-A8F3-F275-EC7E-F9E306DEC480}"/>
                </a:ext>
              </a:extLst>
            </p:cNvPr>
            <p:cNvSpPr/>
            <p:nvPr/>
          </p:nvSpPr>
          <p:spPr>
            <a:xfrm>
              <a:off x="9226126" y="3734893"/>
              <a:ext cx="5396928" cy="9722"/>
            </a:xfrm>
            <a:custGeom>
              <a:avLst/>
              <a:gdLst>
                <a:gd name="connsiteX0" fmla="*/ 5396928 w 5396928"/>
                <a:gd name="connsiteY0" fmla="*/ 0 h 9722"/>
                <a:gd name="connsiteX1" fmla="*/ 0 w 5396928"/>
                <a:gd name="connsiteY1" fmla="*/ 0 h 9722"/>
              </a:gdLst>
              <a:ahLst/>
              <a:cxnLst>
                <a:cxn ang="0">
                  <a:pos x="connsiteX0" y="connsiteY0"/>
                </a:cxn>
                <a:cxn ang="0">
                  <a:pos x="connsiteX1" y="connsiteY1"/>
                </a:cxn>
              </a:cxnLst>
              <a:rect l="l" t="t" r="r" b="b"/>
              <a:pathLst>
                <a:path w="5396928" h="9722">
                  <a:moveTo>
                    <a:pt x="5396928" y="0"/>
                  </a:moveTo>
                  <a:lnTo>
                    <a:pt x="0" y="0"/>
                  </a:lnTo>
                </a:path>
              </a:pathLst>
            </a:custGeom>
            <a:ln w="11276" cap="flat">
              <a:solidFill>
                <a:srgbClr val="D9D9D9"/>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018FD06-0ABC-A4F3-B107-9F9BEAA650D8}"/>
                </a:ext>
              </a:extLst>
            </p:cNvPr>
            <p:cNvSpPr/>
            <p:nvPr/>
          </p:nvSpPr>
          <p:spPr>
            <a:xfrm>
              <a:off x="9178825" y="3734893"/>
              <a:ext cx="47301" cy="9722"/>
            </a:xfrm>
            <a:custGeom>
              <a:avLst/>
              <a:gdLst>
                <a:gd name="connsiteX0" fmla="*/ 47301 w 47301"/>
                <a:gd name="connsiteY0" fmla="*/ 0 h 9722"/>
                <a:gd name="connsiteX1" fmla="*/ 0 w 47301"/>
                <a:gd name="connsiteY1" fmla="*/ 0 h 9722"/>
              </a:gdLst>
              <a:ahLst/>
              <a:cxnLst>
                <a:cxn ang="0">
                  <a:pos x="connsiteX0" y="connsiteY0"/>
                </a:cxn>
                <a:cxn ang="0">
                  <a:pos x="connsiteX1" y="connsiteY1"/>
                </a:cxn>
              </a:cxnLst>
              <a:rect l="l" t="t" r="r" b="b"/>
              <a:pathLst>
                <a:path w="47301" h="9722">
                  <a:moveTo>
                    <a:pt x="47301" y="0"/>
                  </a:moveTo>
                  <a:lnTo>
                    <a:pt x="0" y="0"/>
                  </a:lnTo>
                </a:path>
              </a:pathLst>
            </a:custGeom>
            <a:ln w="19442" cap="flat">
              <a:solidFill>
                <a:srgbClr val="1D1D1B"/>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980195-12B1-8A3A-2E40-D3C92E52CB5D}"/>
                </a:ext>
              </a:extLst>
            </p:cNvPr>
            <p:cNvSpPr/>
            <p:nvPr/>
          </p:nvSpPr>
          <p:spPr>
            <a:xfrm>
              <a:off x="9178825" y="3067074"/>
              <a:ext cx="47301" cy="9722"/>
            </a:xfrm>
            <a:custGeom>
              <a:avLst/>
              <a:gdLst>
                <a:gd name="connsiteX0" fmla="*/ 47301 w 47301"/>
                <a:gd name="connsiteY0" fmla="*/ 0 h 9722"/>
                <a:gd name="connsiteX1" fmla="*/ 0 w 47301"/>
                <a:gd name="connsiteY1" fmla="*/ 0 h 9722"/>
              </a:gdLst>
              <a:ahLst/>
              <a:cxnLst>
                <a:cxn ang="0">
                  <a:pos x="connsiteX0" y="connsiteY0"/>
                </a:cxn>
                <a:cxn ang="0">
                  <a:pos x="connsiteX1" y="connsiteY1"/>
                </a:cxn>
              </a:cxnLst>
              <a:rect l="l" t="t" r="r" b="b"/>
              <a:pathLst>
                <a:path w="47301" h="9722">
                  <a:moveTo>
                    <a:pt x="47301" y="0"/>
                  </a:moveTo>
                  <a:lnTo>
                    <a:pt x="0" y="0"/>
                  </a:lnTo>
                </a:path>
              </a:pathLst>
            </a:custGeom>
            <a:ln w="19442" cap="flat">
              <a:solidFill>
                <a:srgbClr val="1D1D1B"/>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B19E980-1DD7-75C0-6B5A-55A434C23A7F}"/>
                </a:ext>
              </a:extLst>
            </p:cNvPr>
            <p:cNvSpPr/>
            <p:nvPr/>
          </p:nvSpPr>
          <p:spPr>
            <a:xfrm>
              <a:off x="9226126" y="3067074"/>
              <a:ext cx="5396928" cy="9722"/>
            </a:xfrm>
            <a:custGeom>
              <a:avLst/>
              <a:gdLst>
                <a:gd name="connsiteX0" fmla="*/ 5396928 w 5396928"/>
                <a:gd name="connsiteY0" fmla="*/ 0 h 9722"/>
                <a:gd name="connsiteX1" fmla="*/ 0 w 5396928"/>
                <a:gd name="connsiteY1" fmla="*/ 0 h 9722"/>
              </a:gdLst>
              <a:ahLst/>
              <a:cxnLst>
                <a:cxn ang="0">
                  <a:pos x="connsiteX0" y="connsiteY0"/>
                </a:cxn>
                <a:cxn ang="0">
                  <a:pos x="connsiteX1" y="connsiteY1"/>
                </a:cxn>
              </a:cxnLst>
              <a:rect l="l" t="t" r="r" b="b"/>
              <a:pathLst>
                <a:path w="5396928" h="9722">
                  <a:moveTo>
                    <a:pt x="5396928" y="0"/>
                  </a:moveTo>
                  <a:lnTo>
                    <a:pt x="0" y="0"/>
                  </a:lnTo>
                </a:path>
              </a:pathLst>
            </a:custGeom>
            <a:ln w="10110" cap="flat">
              <a:solidFill>
                <a:srgbClr val="D9D9D9"/>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EF6DEFF-EFF6-7E8C-DA76-03F6A740A598}"/>
                </a:ext>
              </a:extLst>
            </p:cNvPr>
            <p:cNvSpPr/>
            <p:nvPr/>
          </p:nvSpPr>
          <p:spPr>
            <a:xfrm>
              <a:off x="9159359" y="2449518"/>
              <a:ext cx="66766" cy="9722"/>
            </a:xfrm>
            <a:custGeom>
              <a:avLst/>
              <a:gdLst>
                <a:gd name="connsiteX0" fmla="*/ 66767 w 66766"/>
                <a:gd name="connsiteY0" fmla="*/ 0 h 9722"/>
                <a:gd name="connsiteX1" fmla="*/ 0 w 66766"/>
                <a:gd name="connsiteY1" fmla="*/ 0 h 9722"/>
              </a:gdLst>
              <a:ahLst/>
              <a:cxnLst>
                <a:cxn ang="0">
                  <a:pos x="connsiteX0" y="connsiteY0"/>
                </a:cxn>
                <a:cxn ang="0">
                  <a:pos x="connsiteX1" y="connsiteY1"/>
                </a:cxn>
              </a:cxnLst>
              <a:rect l="l" t="t" r="r" b="b"/>
              <a:pathLst>
                <a:path w="66766" h="9722">
                  <a:moveTo>
                    <a:pt x="66767" y="0"/>
                  </a:moveTo>
                  <a:lnTo>
                    <a:pt x="0" y="0"/>
                  </a:lnTo>
                </a:path>
              </a:pathLst>
            </a:custGeom>
            <a:ln w="19442" cap="flat">
              <a:solidFill>
                <a:srgbClr val="1D1D1B"/>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4F199F2-FFAA-1F85-4E59-A0FE7180C6C0}"/>
                </a:ext>
              </a:extLst>
            </p:cNvPr>
            <p:cNvSpPr/>
            <p:nvPr/>
          </p:nvSpPr>
          <p:spPr>
            <a:xfrm>
              <a:off x="9226126" y="2443977"/>
              <a:ext cx="5396928" cy="9722"/>
            </a:xfrm>
            <a:custGeom>
              <a:avLst/>
              <a:gdLst>
                <a:gd name="connsiteX0" fmla="*/ 5396928 w 5396928"/>
                <a:gd name="connsiteY0" fmla="*/ 0 h 9722"/>
                <a:gd name="connsiteX1" fmla="*/ 0 w 5396928"/>
                <a:gd name="connsiteY1" fmla="*/ 0 h 9722"/>
              </a:gdLst>
              <a:ahLst/>
              <a:cxnLst>
                <a:cxn ang="0">
                  <a:pos x="connsiteX0" y="connsiteY0"/>
                </a:cxn>
                <a:cxn ang="0">
                  <a:pos x="connsiteX1" y="connsiteY1"/>
                </a:cxn>
              </a:cxnLst>
              <a:rect l="l" t="t" r="r" b="b"/>
              <a:pathLst>
                <a:path w="5396928" h="9722">
                  <a:moveTo>
                    <a:pt x="5396928" y="0"/>
                  </a:moveTo>
                  <a:lnTo>
                    <a:pt x="0" y="0"/>
                  </a:lnTo>
                </a:path>
              </a:pathLst>
            </a:custGeom>
            <a:ln w="10401" cap="flat">
              <a:solidFill>
                <a:srgbClr val="D9D9D9"/>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BDCEDE5-AEBD-46D9-349C-404B5DCBF36D}"/>
                </a:ext>
              </a:extLst>
            </p:cNvPr>
            <p:cNvSpPr/>
            <p:nvPr/>
          </p:nvSpPr>
          <p:spPr>
            <a:xfrm>
              <a:off x="9178825" y="5071601"/>
              <a:ext cx="47301" cy="9722"/>
            </a:xfrm>
            <a:custGeom>
              <a:avLst/>
              <a:gdLst>
                <a:gd name="connsiteX0" fmla="*/ 47301 w 47301"/>
                <a:gd name="connsiteY0" fmla="*/ 0 h 9722"/>
                <a:gd name="connsiteX1" fmla="*/ 0 w 47301"/>
                <a:gd name="connsiteY1" fmla="*/ 0 h 9722"/>
              </a:gdLst>
              <a:ahLst/>
              <a:cxnLst>
                <a:cxn ang="0">
                  <a:pos x="connsiteX0" y="connsiteY0"/>
                </a:cxn>
                <a:cxn ang="0">
                  <a:pos x="connsiteX1" y="connsiteY1"/>
                </a:cxn>
              </a:cxnLst>
              <a:rect l="l" t="t" r="r" b="b"/>
              <a:pathLst>
                <a:path w="47301" h="9722">
                  <a:moveTo>
                    <a:pt x="47301" y="0"/>
                  </a:moveTo>
                  <a:lnTo>
                    <a:pt x="0" y="0"/>
                  </a:lnTo>
                </a:path>
              </a:pathLst>
            </a:custGeom>
            <a:ln w="19442" cap="flat">
              <a:solidFill>
                <a:srgbClr val="1D1D1B"/>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8C8A849-E24B-747F-8DAE-4D78907B381C}"/>
                </a:ext>
              </a:extLst>
            </p:cNvPr>
            <p:cNvSpPr/>
            <p:nvPr/>
          </p:nvSpPr>
          <p:spPr>
            <a:xfrm>
              <a:off x="9226126" y="5070532"/>
              <a:ext cx="9732" cy="47152"/>
            </a:xfrm>
            <a:custGeom>
              <a:avLst/>
              <a:gdLst>
                <a:gd name="connsiteX0" fmla="*/ 0 w 9732"/>
                <a:gd name="connsiteY0" fmla="*/ 0 h 47152"/>
                <a:gd name="connsiteX1" fmla="*/ 0 w 9732"/>
                <a:gd name="connsiteY1" fmla="*/ 47153 h 47152"/>
              </a:gdLst>
              <a:ahLst/>
              <a:cxnLst>
                <a:cxn ang="0">
                  <a:pos x="connsiteX0" y="connsiteY0"/>
                </a:cxn>
                <a:cxn ang="0">
                  <a:pos x="connsiteX1" y="connsiteY1"/>
                </a:cxn>
              </a:cxnLst>
              <a:rect l="l" t="t" r="r" b="b"/>
              <a:pathLst>
                <a:path w="9732" h="47152">
                  <a:moveTo>
                    <a:pt x="0" y="0"/>
                  </a:moveTo>
                  <a:lnTo>
                    <a:pt x="0" y="47153"/>
                  </a:lnTo>
                </a:path>
              </a:pathLst>
            </a:custGeom>
            <a:ln w="19442" cap="flat">
              <a:solidFill>
                <a:srgbClr val="1D1D1B"/>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1920FD8-E285-CBEC-A42E-39554340352F}"/>
                </a:ext>
              </a:extLst>
            </p:cNvPr>
            <p:cNvSpPr/>
            <p:nvPr/>
          </p:nvSpPr>
          <p:spPr>
            <a:xfrm>
              <a:off x="9226126" y="2784254"/>
              <a:ext cx="9732" cy="2286277"/>
            </a:xfrm>
            <a:custGeom>
              <a:avLst/>
              <a:gdLst>
                <a:gd name="connsiteX0" fmla="*/ 0 w 9732"/>
                <a:gd name="connsiteY0" fmla="*/ 0 h 2286277"/>
                <a:gd name="connsiteX1" fmla="*/ 0 w 9732"/>
                <a:gd name="connsiteY1" fmla="*/ 2286278 h 2286277"/>
              </a:gdLst>
              <a:ahLst/>
              <a:cxnLst>
                <a:cxn ang="0">
                  <a:pos x="connsiteX0" y="connsiteY0"/>
                </a:cxn>
                <a:cxn ang="0">
                  <a:pos x="connsiteX1" y="connsiteY1"/>
                </a:cxn>
              </a:cxnLst>
              <a:rect l="l" t="t" r="r" b="b"/>
              <a:pathLst>
                <a:path w="9732" h="2286277">
                  <a:moveTo>
                    <a:pt x="0" y="0"/>
                  </a:moveTo>
                  <a:lnTo>
                    <a:pt x="0" y="2286278"/>
                  </a:lnTo>
                </a:path>
              </a:pathLst>
            </a:custGeom>
            <a:ln w="19442" cap="flat">
              <a:solidFill>
                <a:srgbClr val="D9D9D9"/>
              </a:solid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12861140-63FF-D2EB-10E4-85F0E995A305}"/>
                </a:ext>
              </a:extLst>
            </p:cNvPr>
            <p:cNvSpPr txBox="1"/>
            <p:nvPr/>
          </p:nvSpPr>
          <p:spPr>
            <a:xfrm>
              <a:off x="9072925" y="5112604"/>
              <a:ext cx="285463" cy="300082"/>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0</a:t>
              </a:r>
            </a:p>
          </p:txBody>
        </p:sp>
        <p:sp>
          <p:nvSpPr>
            <p:cNvPr id="22" name="Freeform 21">
              <a:extLst>
                <a:ext uri="{FF2B5EF4-FFF2-40B4-BE49-F238E27FC236}">
                  <a16:creationId xmlns:a16="http://schemas.microsoft.com/office/drawing/2014/main" id="{6F7C8E1A-A13D-2240-FB39-5C57A7015634}"/>
                </a:ext>
              </a:extLst>
            </p:cNvPr>
            <p:cNvSpPr/>
            <p:nvPr/>
          </p:nvSpPr>
          <p:spPr>
            <a:xfrm>
              <a:off x="10549883" y="5070532"/>
              <a:ext cx="9732" cy="47152"/>
            </a:xfrm>
            <a:custGeom>
              <a:avLst/>
              <a:gdLst>
                <a:gd name="connsiteX0" fmla="*/ 0 w 9732"/>
                <a:gd name="connsiteY0" fmla="*/ 0 h 47152"/>
                <a:gd name="connsiteX1" fmla="*/ 0 w 9732"/>
                <a:gd name="connsiteY1" fmla="*/ 47153 h 47152"/>
              </a:gdLst>
              <a:ahLst/>
              <a:cxnLst>
                <a:cxn ang="0">
                  <a:pos x="connsiteX0" y="connsiteY0"/>
                </a:cxn>
                <a:cxn ang="0">
                  <a:pos x="connsiteX1" y="connsiteY1"/>
                </a:cxn>
              </a:cxnLst>
              <a:rect l="l" t="t" r="r" b="b"/>
              <a:pathLst>
                <a:path w="9732" h="47152">
                  <a:moveTo>
                    <a:pt x="0" y="0"/>
                  </a:moveTo>
                  <a:lnTo>
                    <a:pt x="0" y="47153"/>
                  </a:lnTo>
                </a:path>
              </a:pathLst>
            </a:custGeom>
            <a:ln w="19442" cap="flat">
              <a:solidFill>
                <a:srgbClr val="1D1D1B"/>
              </a:solid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9DC5982-69D4-A42B-73C6-2F944901A7C9}"/>
                </a:ext>
              </a:extLst>
            </p:cNvPr>
            <p:cNvSpPr/>
            <p:nvPr/>
          </p:nvSpPr>
          <p:spPr>
            <a:xfrm>
              <a:off x="10549883" y="2449518"/>
              <a:ext cx="9732" cy="2621013"/>
            </a:xfrm>
            <a:custGeom>
              <a:avLst/>
              <a:gdLst>
                <a:gd name="connsiteX0" fmla="*/ 0 w 9732"/>
                <a:gd name="connsiteY0" fmla="*/ 0 h 2621013"/>
                <a:gd name="connsiteX1" fmla="*/ 0 w 9732"/>
                <a:gd name="connsiteY1" fmla="*/ 2621014 h 2621013"/>
              </a:gdLst>
              <a:ahLst/>
              <a:cxnLst>
                <a:cxn ang="0">
                  <a:pos x="connsiteX0" y="connsiteY0"/>
                </a:cxn>
                <a:cxn ang="0">
                  <a:pos x="connsiteX1" y="connsiteY1"/>
                </a:cxn>
              </a:cxnLst>
              <a:rect l="l" t="t" r="r" b="b"/>
              <a:pathLst>
                <a:path w="9732" h="2621013">
                  <a:moveTo>
                    <a:pt x="0" y="0"/>
                  </a:moveTo>
                  <a:lnTo>
                    <a:pt x="0" y="2621014"/>
                  </a:lnTo>
                </a:path>
              </a:pathLst>
            </a:custGeom>
            <a:ln w="10401" cap="flat">
              <a:solidFill>
                <a:srgbClr val="D9D9D9"/>
              </a:solid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E45C134B-43AE-8B55-4FA4-833D0BFAC686}"/>
                </a:ext>
              </a:extLst>
            </p:cNvPr>
            <p:cNvSpPr txBox="1"/>
            <p:nvPr/>
          </p:nvSpPr>
          <p:spPr>
            <a:xfrm>
              <a:off x="10282669" y="5112604"/>
              <a:ext cx="534038" cy="276162"/>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0.25</a:t>
              </a:r>
            </a:p>
          </p:txBody>
        </p:sp>
        <p:sp>
          <p:nvSpPr>
            <p:cNvPr id="25" name="Freeform 24">
              <a:extLst>
                <a:ext uri="{FF2B5EF4-FFF2-40B4-BE49-F238E27FC236}">
                  <a16:creationId xmlns:a16="http://schemas.microsoft.com/office/drawing/2014/main" id="{B92CDA52-E8E0-9952-C943-00B4F3F44DE9}"/>
                </a:ext>
              </a:extLst>
            </p:cNvPr>
            <p:cNvSpPr/>
            <p:nvPr/>
          </p:nvSpPr>
          <p:spPr>
            <a:xfrm>
              <a:off x="11906925" y="5070532"/>
              <a:ext cx="9732" cy="47152"/>
            </a:xfrm>
            <a:custGeom>
              <a:avLst/>
              <a:gdLst>
                <a:gd name="connsiteX0" fmla="*/ 0 w 9732"/>
                <a:gd name="connsiteY0" fmla="*/ 0 h 47152"/>
                <a:gd name="connsiteX1" fmla="*/ 0 w 9732"/>
                <a:gd name="connsiteY1" fmla="*/ 47153 h 47152"/>
              </a:gdLst>
              <a:ahLst/>
              <a:cxnLst>
                <a:cxn ang="0">
                  <a:pos x="connsiteX0" y="connsiteY0"/>
                </a:cxn>
                <a:cxn ang="0">
                  <a:pos x="connsiteX1" y="connsiteY1"/>
                </a:cxn>
              </a:cxnLst>
              <a:rect l="l" t="t" r="r" b="b"/>
              <a:pathLst>
                <a:path w="9732" h="47152">
                  <a:moveTo>
                    <a:pt x="0" y="0"/>
                  </a:moveTo>
                  <a:lnTo>
                    <a:pt x="0" y="47153"/>
                  </a:lnTo>
                </a:path>
              </a:pathLst>
            </a:custGeom>
            <a:ln w="19442" cap="flat">
              <a:solidFill>
                <a:srgbClr val="1D1D1B"/>
              </a:solid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4F4AD3B-EDDE-8B5E-6ABB-5B8019C7C999}"/>
                </a:ext>
              </a:extLst>
            </p:cNvPr>
            <p:cNvSpPr/>
            <p:nvPr/>
          </p:nvSpPr>
          <p:spPr>
            <a:xfrm>
              <a:off x="11906925" y="2449518"/>
              <a:ext cx="9732" cy="2621013"/>
            </a:xfrm>
            <a:custGeom>
              <a:avLst/>
              <a:gdLst>
                <a:gd name="connsiteX0" fmla="*/ 0 w 9732"/>
                <a:gd name="connsiteY0" fmla="*/ 0 h 2621013"/>
                <a:gd name="connsiteX1" fmla="*/ 0 w 9732"/>
                <a:gd name="connsiteY1" fmla="*/ 2621014 h 2621013"/>
              </a:gdLst>
              <a:ahLst/>
              <a:cxnLst>
                <a:cxn ang="0">
                  <a:pos x="connsiteX0" y="connsiteY0"/>
                </a:cxn>
                <a:cxn ang="0">
                  <a:pos x="connsiteX1" y="connsiteY1"/>
                </a:cxn>
              </a:cxnLst>
              <a:rect l="l" t="t" r="r" b="b"/>
              <a:pathLst>
                <a:path w="9732" h="2621013">
                  <a:moveTo>
                    <a:pt x="0" y="0"/>
                  </a:moveTo>
                  <a:lnTo>
                    <a:pt x="0" y="2621014"/>
                  </a:lnTo>
                </a:path>
              </a:pathLst>
            </a:custGeom>
            <a:ln w="10401" cap="flat">
              <a:solidFill>
                <a:srgbClr val="D9D9D9"/>
              </a:solidFill>
              <a:prstDash val="solid"/>
              <a:miter/>
            </a:ln>
          </p:spPr>
          <p:txBody>
            <a:bodyPr rtlCol="0" anchor="ctr"/>
            <a:lstStyle/>
            <a:p>
              <a:endParaRPr lang="en-US"/>
            </a:p>
          </p:txBody>
        </p:sp>
        <p:sp>
          <p:nvSpPr>
            <p:cNvPr id="27" name="TextBox 26">
              <a:extLst>
                <a:ext uri="{FF2B5EF4-FFF2-40B4-BE49-F238E27FC236}">
                  <a16:creationId xmlns:a16="http://schemas.microsoft.com/office/drawing/2014/main" id="{DEBABE49-08A3-C31D-B7B0-E12106EF3B33}"/>
                </a:ext>
              </a:extLst>
            </p:cNvPr>
            <p:cNvSpPr txBox="1"/>
            <p:nvPr/>
          </p:nvSpPr>
          <p:spPr>
            <a:xfrm>
              <a:off x="11639711" y="5112604"/>
              <a:ext cx="534038" cy="276162"/>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0.50</a:t>
              </a:r>
            </a:p>
          </p:txBody>
        </p:sp>
        <p:sp>
          <p:nvSpPr>
            <p:cNvPr id="28" name="Freeform 27">
              <a:extLst>
                <a:ext uri="{FF2B5EF4-FFF2-40B4-BE49-F238E27FC236}">
                  <a16:creationId xmlns:a16="http://schemas.microsoft.com/office/drawing/2014/main" id="{F50307EB-0A00-AD8B-D24B-E6A06D269460}"/>
                </a:ext>
              </a:extLst>
            </p:cNvPr>
            <p:cNvSpPr/>
            <p:nvPr/>
          </p:nvSpPr>
          <p:spPr>
            <a:xfrm>
              <a:off x="13265039" y="5070532"/>
              <a:ext cx="9732" cy="47152"/>
            </a:xfrm>
            <a:custGeom>
              <a:avLst/>
              <a:gdLst>
                <a:gd name="connsiteX0" fmla="*/ 0 w 9732"/>
                <a:gd name="connsiteY0" fmla="*/ 0 h 47152"/>
                <a:gd name="connsiteX1" fmla="*/ 0 w 9732"/>
                <a:gd name="connsiteY1" fmla="*/ 47153 h 47152"/>
              </a:gdLst>
              <a:ahLst/>
              <a:cxnLst>
                <a:cxn ang="0">
                  <a:pos x="connsiteX0" y="connsiteY0"/>
                </a:cxn>
                <a:cxn ang="0">
                  <a:pos x="connsiteX1" y="connsiteY1"/>
                </a:cxn>
              </a:cxnLst>
              <a:rect l="l" t="t" r="r" b="b"/>
              <a:pathLst>
                <a:path w="9732" h="47152">
                  <a:moveTo>
                    <a:pt x="0" y="0"/>
                  </a:moveTo>
                  <a:lnTo>
                    <a:pt x="0" y="47153"/>
                  </a:lnTo>
                </a:path>
              </a:pathLst>
            </a:custGeom>
            <a:ln w="19442" cap="flat">
              <a:solidFill>
                <a:srgbClr val="1D1D1B"/>
              </a:solidFill>
              <a:prstDash val="solid"/>
              <a:miter/>
            </a:ln>
          </p:spPr>
          <p:txBody>
            <a:bodyPr rtlCol="0" anchor="ctr"/>
            <a:lstStyle/>
            <a:p>
              <a:endParaRPr lang="en-US"/>
            </a:p>
          </p:txBody>
        </p:sp>
        <p:sp>
          <p:nvSpPr>
            <p:cNvPr id="29" name="TextBox 28">
              <a:extLst>
                <a:ext uri="{FF2B5EF4-FFF2-40B4-BE49-F238E27FC236}">
                  <a16:creationId xmlns:a16="http://schemas.microsoft.com/office/drawing/2014/main" id="{82A23FDC-C351-36DC-2D31-BEDD254DF07A}"/>
                </a:ext>
              </a:extLst>
            </p:cNvPr>
            <p:cNvSpPr txBox="1"/>
            <p:nvPr/>
          </p:nvSpPr>
          <p:spPr>
            <a:xfrm>
              <a:off x="12981960" y="5112604"/>
              <a:ext cx="534038" cy="276162"/>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0.75</a:t>
              </a:r>
            </a:p>
          </p:txBody>
        </p:sp>
        <p:sp>
          <p:nvSpPr>
            <p:cNvPr id="30" name="Freeform 29">
              <a:extLst>
                <a:ext uri="{FF2B5EF4-FFF2-40B4-BE49-F238E27FC236}">
                  <a16:creationId xmlns:a16="http://schemas.microsoft.com/office/drawing/2014/main" id="{EC3D05A4-7C2F-7BC2-D072-767D9F997083}"/>
                </a:ext>
              </a:extLst>
            </p:cNvPr>
            <p:cNvSpPr/>
            <p:nvPr/>
          </p:nvSpPr>
          <p:spPr>
            <a:xfrm>
              <a:off x="13249174" y="5070532"/>
              <a:ext cx="9732" cy="47152"/>
            </a:xfrm>
            <a:custGeom>
              <a:avLst/>
              <a:gdLst>
                <a:gd name="connsiteX0" fmla="*/ 0 w 9732"/>
                <a:gd name="connsiteY0" fmla="*/ 0 h 47152"/>
                <a:gd name="connsiteX1" fmla="*/ 0 w 9732"/>
                <a:gd name="connsiteY1" fmla="*/ 47153 h 47152"/>
              </a:gdLst>
              <a:ahLst/>
              <a:cxnLst>
                <a:cxn ang="0">
                  <a:pos x="connsiteX0" y="connsiteY0"/>
                </a:cxn>
                <a:cxn ang="0">
                  <a:pos x="connsiteX1" y="connsiteY1"/>
                </a:cxn>
              </a:cxnLst>
              <a:rect l="l" t="t" r="r" b="b"/>
              <a:pathLst>
                <a:path w="9732" h="47152">
                  <a:moveTo>
                    <a:pt x="0" y="0"/>
                  </a:moveTo>
                  <a:lnTo>
                    <a:pt x="0" y="47153"/>
                  </a:lnTo>
                </a:path>
              </a:pathLst>
            </a:custGeom>
            <a:ln w="10887" cap="flat">
              <a:solidFill>
                <a:srgbClr val="1D1D1B"/>
              </a:solid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8DDD1CE-35A0-8405-22F6-D9CC45B9043B}"/>
                </a:ext>
              </a:extLst>
            </p:cNvPr>
            <p:cNvSpPr/>
            <p:nvPr/>
          </p:nvSpPr>
          <p:spPr>
            <a:xfrm>
              <a:off x="13249174" y="2449518"/>
              <a:ext cx="9732" cy="2621013"/>
            </a:xfrm>
            <a:custGeom>
              <a:avLst/>
              <a:gdLst>
                <a:gd name="connsiteX0" fmla="*/ 0 w 9732"/>
                <a:gd name="connsiteY0" fmla="*/ 0 h 2621013"/>
                <a:gd name="connsiteX1" fmla="*/ 0 w 9732"/>
                <a:gd name="connsiteY1" fmla="*/ 2621014 h 2621013"/>
              </a:gdLst>
              <a:ahLst/>
              <a:cxnLst>
                <a:cxn ang="0">
                  <a:pos x="connsiteX0" y="connsiteY0"/>
                </a:cxn>
                <a:cxn ang="0">
                  <a:pos x="connsiteX1" y="connsiteY1"/>
                </a:cxn>
              </a:cxnLst>
              <a:rect l="l" t="t" r="r" b="b"/>
              <a:pathLst>
                <a:path w="9732" h="2621013">
                  <a:moveTo>
                    <a:pt x="0" y="0"/>
                  </a:moveTo>
                  <a:lnTo>
                    <a:pt x="0" y="2621014"/>
                  </a:lnTo>
                </a:path>
              </a:pathLst>
            </a:custGeom>
            <a:ln w="10401" cap="flat">
              <a:solidFill>
                <a:srgbClr val="D9D9D9"/>
              </a:solidFill>
              <a:prstDash val="solid"/>
              <a:miter/>
            </a:ln>
          </p:spPr>
          <p:txBody>
            <a:bodyPr rtlCol="0" anchor="ctr"/>
            <a:lstStyle/>
            <a:p>
              <a:endParaRPr lang="en-US"/>
            </a:p>
          </p:txBody>
        </p:sp>
        <p:sp>
          <p:nvSpPr>
            <p:cNvPr id="32" name="TextBox 31">
              <a:extLst>
                <a:ext uri="{FF2B5EF4-FFF2-40B4-BE49-F238E27FC236}">
                  <a16:creationId xmlns:a16="http://schemas.microsoft.com/office/drawing/2014/main" id="{F10FF506-E99D-141E-D50C-BF10FFE8CADE}"/>
                </a:ext>
              </a:extLst>
            </p:cNvPr>
            <p:cNvSpPr txBox="1"/>
            <p:nvPr/>
          </p:nvSpPr>
          <p:spPr>
            <a:xfrm>
              <a:off x="14355938" y="5112604"/>
              <a:ext cx="534038" cy="276162"/>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1.00</a:t>
              </a:r>
            </a:p>
          </p:txBody>
        </p:sp>
        <p:sp>
          <p:nvSpPr>
            <p:cNvPr id="33" name="Freeform 32">
              <a:extLst>
                <a:ext uri="{FF2B5EF4-FFF2-40B4-BE49-F238E27FC236}">
                  <a16:creationId xmlns:a16="http://schemas.microsoft.com/office/drawing/2014/main" id="{691AED8D-0D59-7D01-8E7D-A4ACC011E9DA}"/>
                </a:ext>
              </a:extLst>
            </p:cNvPr>
            <p:cNvSpPr/>
            <p:nvPr/>
          </p:nvSpPr>
          <p:spPr>
            <a:xfrm>
              <a:off x="14623055" y="5070532"/>
              <a:ext cx="9732" cy="47152"/>
            </a:xfrm>
            <a:custGeom>
              <a:avLst/>
              <a:gdLst>
                <a:gd name="connsiteX0" fmla="*/ 0 w 9732"/>
                <a:gd name="connsiteY0" fmla="*/ 0 h 47152"/>
                <a:gd name="connsiteX1" fmla="*/ 0 w 9732"/>
                <a:gd name="connsiteY1" fmla="*/ 47153 h 47152"/>
              </a:gdLst>
              <a:ahLst/>
              <a:cxnLst>
                <a:cxn ang="0">
                  <a:pos x="connsiteX0" y="connsiteY0"/>
                </a:cxn>
                <a:cxn ang="0">
                  <a:pos x="connsiteX1" y="connsiteY1"/>
                </a:cxn>
              </a:cxnLst>
              <a:rect l="l" t="t" r="r" b="b"/>
              <a:pathLst>
                <a:path w="9732" h="47152">
                  <a:moveTo>
                    <a:pt x="0" y="0"/>
                  </a:moveTo>
                  <a:lnTo>
                    <a:pt x="0" y="47153"/>
                  </a:lnTo>
                </a:path>
              </a:pathLst>
            </a:custGeom>
            <a:ln w="19442" cap="flat">
              <a:solidFill>
                <a:srgbClr val="1D1D1B"/>
              </a:soli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C922E40-1FDC-48A3-DD7B-FCC4B11774FE}"/>
                </a:ext>
              </a:extLst>
            </p:cNvPr>
            <p:cNvSpPr/>
            <p:nvPr/>
          </p:nvSpPr>
          <p:spPr>
            <a:xfrm>
              <a:off x="14623055" y="2449518"/>
              <a:ext cx="9732" cy="2621013"/>
            </a:xfrm>
            <a:custGeom>
              <a:avLst/>
              <a:gdLst>
                <a:gd name="connsiteX0" fmla="*/ 0 w 9732"/>
                <a:gd name="connsiteY0" fmla="*/ 0 h 2621013"/>
                <a:gd name="connsiteX1" fmla="*/ 0 w 9732"/>
                <a:gd name="connsiteY1" fmla="*/ 2621014 h 2621013"/>
              </a:gdLst>
              <a:ahLst/>
              <a:cxnLst>
                <a:cxn ang="0">
                  <a:pos x="connsiteX0" y="connsiteY0"/>
                </a:cxn>
                <a:cxn ang="0">
                  <a:pos x="connsiteX1" y="connsiteY1"/>
                </a:cxn>
              </a:cxnLst>
              <a:rect l="l" t="t" r="r" b="b"/>
              <a:pathLst>
                <a:path w="9732" h="2621013">
                  <a:moveTo>
                    <a:pt x="0" y="0"/>
                  </a:moveTo>
                  <a:lnTo>
                    <a:pt x="0" y="2621014"/>
                  </a:lnTo>
                </a:path>
              </a:pathLst>
            </a:custGeom>
            <a:ln w="19442" cap="flat">
              <a:solidFill>
                <a:srgbClr val="D9D9D9"/>
              </a:solidFill>
              <a:prstDash val="solid"/>
              <a:miter/>
            </a:ln>
          </p:spPr>
          <p:txBody>
            <a:bodyPr rtlCol="0" anchor="ctr"/>
            <a:lstStyle/>
            <a:p>
              <a:endParaRPr lang="en-US"/>
            </a:p>
          </p:txBody>
        </p:sp>
        <p:sp>
          <p:nvSpPr>
            <p:cNvPr id="35" name="TextBox 34">
              <a:extLst>
                <a:ext uri="{FF2B5EF4-FFF2-40B4-BE49-F238E27FC236}">
                  <a16:creationId xmlns:a16="http://schemas.microsoft.com/office/drawing/2014/main" id="{AFD522DC-15F4-1DD2-E893-99B820BBAD80}"/>
                </a:ext>
              </a:extLst>
            </p:cNvPr>
            <p:cNvSpPr txBox="1"/>
            <p:nvPr/>
          </p:nvSpPr>
          <p:spPr>
            <a:xfrm>
              <a:off x="8737881" y="4903673"/>
              <a:ext cx="439436" cy="276162"/>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0%</a:t>
              </a:r>
            </a:p>
          </p:txBody>
        </p:sp>
        <p:sp>
          <p:nvSpPr>
            <p:cNvPr id="36" name="TextBox 35">
              <a:extLst>
                <a:ext uri="{FF2B5EF4-FFF2-40B4-BE49-F238E27FC236}">
                  <a16:creationId xmlns:a16="http://schemas.microsoft.com/office/drawing/2014/main" id="{6499A1A3-FC40-AAE4-45AD-7C8F4DF7C449}"/>
                </a:ext>
              </a:extLst>
            </p:cNvPr>
            <p:cNvSpPr txBox="1"/>
            <p:nvPr/>
          </p:nvSpPr>
          <p:spPr>
            <a:xfrm>
              <a:off x="8636952" y="4256756"/>
              <a:ext cx="540267" cy="276162"/>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25%</a:t>
              </a:r>
            </a:p>
          </p:txBody>
        </p:sp>
        <p:sp>
          <p:nvSpPr>
            <p:cNvPr id="37" name="TextBox 36">
              <a:extLst>
                <a:ext uri="{FF2B5EF4-FFF2-40B4-BE49-F238E27FC236}">
                  <a16:creationId xmlns:a16="http://schemas.microsoft.com/office/drawing/2014/main" id="{7FC069DB-2706-C593-DAD9-332E66B3CD86}"/>
                </a:ext>
              </a:extLst>
            </p:cNvPr>
            <p:cNvSpPr txBox="1"/>
            <p:nvPr/>
          </p:nvSpPr>
          <p:spPr>
            <a:xfrm>
              <a:off x="8636952" y="3599729"/>
              <a:ext cx="540267" cy="276162"/>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50%</a:t>
              </a:r>
            </a:p>
          </p:txBody>
        </p:sp>
        <p:sp>
          <p:nvSpPr>
            <p:cNvPr id="38" name="TextBox 37">
              <a:extLst>
                <a:ext uri="{FF2B5EF4-FFF2-40B4-BE49-F238E27FC236}">
                  <a16:creationId xmlns:a16="http://schemas.microsoft.com/office/drawing/2014/main" id="{79100D98-4FB6-978E-46B5-0FD057282F77}"/>
                </a:ext>
              </a:extLst>
            </p:cNvPr>
            <p:cNvSpPr txBox="1"/>
            <p:nvPr/>
          </p:nvSpPr>
          <p:spPr>
            <a:xfrm>
              <a:off x="8646684" y="2914895"/>
              <a:ext cx="540267" cy="276162"/>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75%</a:t>
              </a:r>
            </a:p>
          </p:txBody>
        </p:sp>
        <p:sp>
          <p:nvSpPr>
            <p:cNvPr id="39" name="TextBox 38">
              <a:extLst>
                <a:ext uri="{FF2B5EF4-FFF2-40B4-BE49-F238E27FC236}">
                  <a16:creationId xmlns:a16="http://schemas.microsoft.com/office/drawing/2014/main" id="{B7926D30-86C8-ED7F-655F-E9E1FEBEABD2}"/>
                </a:ext>
              </a:extLst>
            </p:cNvPr>
            <p:cNvSpPr txBox="1"/>
            <p:nvPr/>
          </p:nvSpPr>
          <p:spPr>
            <a:xfrm>
              <a:off x="8560063" y="2332923"/>
              <a:ext cx="641099" cy="276162"/>
            </a:xfrm>
            <a:prstGeom prst="rect">
              <a:avLst/>
            </a:prstGeom>
            <a:noFill/>
          </p:spPr>
          <p:txBody>
            <a:bodyPr wrap="none" rtlCol="0">
              <a:spAutoFit/>
            </a:bodyPr>
            <a:lstStyle/>
            <a:p>
              <a:pPr algn="l"/>
              <a:r>
                <a:rPr lang="en-US" sz="1350" spc="36" baseline="0">
                  <a:ln/>
                  <a:solidFill>
                    <a:srgbClr val="000000"/>
                  </a:solidFill>
                  <a:latin typeface="Arial"/>
                  <a:cs typeface="Arial"/>
                  <a:sym typeface="Arial"/>
                  <a:rtl val="0"/>
                </a:rPr>
                <a:t>100%</a:t>
              </a:r>
            </a:p>
          </p:txBody>
        </p:sp>
        <p:sp>
          <p:nvSpPr>
            <p:cNvPr id="40" name="Freeform 39">
              <a:extLst>
                <a:ext uri="{FF2B5EF4-FFF2-40B4-BE49-F238E27FC236}">
                  <a16:creationId xmlns:a16="http://schemas.microsoft.com/office/drawing/2014/main" id="{B3AA9051-BB12-F6AA-48A6-D154F37688F6}"/>
                </a:ext>
              </a:extLst>
            </p:cNvPr>
            <p:cNvSpPr/>
            <p:nvPr/>
          </p:nvSpPr>
          <p:spPr>
            <a:xfrm>
              <a:off x="9247995" y="2671754"/>
              <a:ext cx="588766" cy="2398777"/>
            </a:xfrm>
            <a:custGeom>
              <a:avLst/>
              <a:gdLst>
                <a:gd name="connsiteX0" fmla="*/ 588766 w 588766"/>
                <a:gd name="connsiteY0" fmla="*/ 44542 h 2398777"/>
                <a:gd name="connsiteX1" fmla="*/ 149623 w 588766"/>
                <a:gd name="connsiteY1" fmla="*/ 287987 h 2398777"/>
                <a:gd name="connsiteX2" fmla="*/ 56188 w 588766"/>
                <a:gd name="connsiteY2" fmla="*/ 791209 h 2398777"/>
                <a:gd name="connsiteX3" fmla="*/ 33803 w 588766"/>
                <a:gd name="connsiteY3" fmla="*/ 1302695 h 2398777"/>
                <a:gd name="connsiteX4" fmla="*/ 12488 w 588766"/>
                <a:gd name="connsiteY4" fmla="*/ 1828278 h 2398777"/>
                <a:gd name="connsiteX5" fmla="*/ 906 w 588766"/>
                <a:gd name="connsiteY5" fmla="*/ 2398778 h 239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766" h="2398777">
                  <a:moveTo>
                    <a:pt x="588766" y="44542"/>
                  </a:moveTo>
                  <a:cubicBezTo>
                    <a:pt x="303303" y="-105180"/>
                    <a:pt x="190208" y="160042"/>
                    <a:pt x="149623" y="287987"/>
                  </a:cubicBezTo>
                  <a:cubicBezTo>
                    <a:pt x="97942" y="451125"/>
                    <a:pt x="70982" y="621070"/>
                    <a:pt x="56188" y="791209"/>
                  </a:cubicBezTo>
                  <a:cubicBezTo>
                    <a:pt x="41394" y="961348"/>
                    <a:pt x="38474" y="1132070"/>
                    <a:pt x="33803" y="1302695"/>
                  </a:cubicBezTo>
                  <a:cubicBezTo>
                    <a:pt x="29033" y="1477986"/>
                    <a:pt x="20079" y="1653084"/>
                    <a:pt x="12488" y="1828278"/>
                  </a:cubicBezTo>
                  <a:cubicBezTo>
                    <a:pt x="4215" y="2018348"/>
                    <a:pt x="-2501" y="2208611"/>
                    <a:pt x="906" y="2398778"/>
                  </a:cubicBezTo>
                </a:path>
              </a:pathLst>
            </a:custGeom>
            <a:noFill/>
            <a:ln w="19442" cap="flat">
              <a:solidFill>
                <a:srgbClr val="D91C5C"/>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59607A-F451-D126-158D-8D43AA6664CA}"/>
                </a:ext>
              </a:extLst>
            </p:cNvPr>
            <p:cNvSpPr/>
            <p:nvPr/>
          </p:nvSpPr>
          <p:spPr>
            <a:xfrm>
              <a:off x="9836761" y="2716296"/>
              <a:ext cx="4809068" cy="2354235"/>
            </a:xfrm>
            <a:custGeom>
              <a:avLst/>
              <a:gdLst>
                <a:gd name="connsiteX0" fmla="*/ 4809068 w 4809068"/>
                <a:gd name="connsiteY0" fmla="*/ 2354236 h 2354235"/>
                <a:gd name="connsiteX1" fmla="*/ 3837152 w 4809068"/>
                <a:gd name="connsiteY1" fmla="*/ 1878722 h 2354235"/>
                <a:gd name="connsiteX2" fmla="*/ 2863873 w 4809068"/>
                <a:gd name="connsiteY2" fmla="*/ 1402528 h 2354235"/>
                <a:gd name="connsiteX3" fmla="*/ 1894487 w 4809068"/>
                <a:gd name="connsiteY3" fmla="*/ 928278 h 2354235"/>
                <a:gd name="connsiteX4" fmla="*/ 925004 w 4809068"/>
                <a:gd name="connsiteY4" fmla="*/ 453931 h 2354235"/>
                <a:gd name="connsiteX5" fmla="*/ 462891 w 4809068"/>
                <a:gd name="connsiteY5" fmla="*/ 226333 h 2354235"/>
                <a:gd name="connsiteX6" fmla="*/ 0 w 4809068"/>
                <a:gd name="connsiteY6" fmla="*/ 0 h 235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068" h="2354235">
                  <a:moveTo>
                    <a:pt x="4809068" y="2354236"/>
                  </a:moveTo>
                  <a:cubicBezTo>
                    <a:pt x="4485063" y="2195764"/>
                    <a:pt x="4161156" y="2037194"/>
                    <a:pt x="3837152" y="1878722"/>
                  </a:cubicBezTo>
                  <a:cubicBezTo>
                    <a:pt x="3512758" y="1719958"/>
                    <a:pt x="3188267" y="1561292"/>
                    <a:pt x="2863873" y="1402528"/>
                  </a:cubicBezTo>
                  <a:cubicBezTo>
                    <a:pt x="2539479" y="1243764"/>
                    <a:pt x="2217616" y="1086361"/>
                    <a:pt x="1894487" y="928278"/>
                  </a:cubicBezTo>
                  <a:cubicBezTo>
                    <a:pt x="1571359" y="770194"/>
                    <a:pt x="1248230" y="612111"/>
                    <a:pt x="925004" y="453931"/>
                  </a:cubicBezTo>
                  <a:cubicBezTo>
                    <a:pt x="770740" y="378486"/>
                    <a:pt x="616864" y="302264"/>
                    <a:pt x="462891" y="226333"/>
                  </a:cubicBezTo>
                  <a:cubicBezTo>
                    <a:pt x="308821" y="150403"/>
                    <a:pt x="154751" y="74472"/>
                    <a:pt x="0" y="0"/>
                  </a:cubicBezTo>
                </a:path>
              </a:pathLst>
            </a:custGeom>
            <a:noFill/>
            <a:ln w="19442" cap="flat">
              <a:solidFill>
                <a:srgbClr val="B2BFF0"/>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AE89744-16AE-4C70-ECAF-3875A9B1743B}"/>
                </a:ext>
              </a:extLst>
            </p:cNvPr>
            <p:cNvSpPr/>
            <p:nvPr/>
          </p:nvSpPr>
          <p:spPr>
            <a:xfrm>
              <a:off x="9226126" y="2443977"/>
              <a:ext cx="5396928" cy="2627624"/>
            </a:xfrm>
            <a:custGeom>
              <a:avLst/>
              <a:gdLst>
                <a:gd name="connsiteX0" fmla="*/ 0 w 5396928"/>
                <a:gd name="connsiteY0" fmla="*/ 0 h 2627624"/>
                <a:gd name="connsiteX1" fmla="*/ 0 w 5396928"/>
                <a:gd name="connsiteY1" fmla="*/ 2627625 h 2627624"/>
                <a:gd name="connsiteX2" fmla="*/ 5396928 w 5396928"/>
                <a:gd name="connsiteY2" fmla="*/ 2627625 h 2627624"/>
              </a:gdLst>
              <a:ahLst/>
              <a:cxnLst>
                <a:cxn ang="0">
                  <a:pos x="connsiteX0" y="connsiteY0"/>
                </a:cxn>
                <a:cxn ang="0">
                  <a:pos x="connsiteX1" y="connsiteY1"/>
                </a:cxn>
                <a:cxn ang="0">
                  <a:pos x="connsiteX2" y="connsiteY2"/>
                </a:cxn>
              </a:cxnLst>
              <a:rect l="l" t="t" r="r" b="b"/>
              <a:pathLst>
                <a:path w="5396928" h="2627624">
                  <a:moveTo>
                    <a:pt x="0" y="0"/>
                  </a:moveTo>
                  <a:lnTo>
                    <a:pt x="0" y="2627625"/>
                  </a:lnTo>
                  <a:lnTo>
                    <a:pt x="5396928" y="2627625"/>
                  </a:lnTo>
                </a:path>
              </a:pathLst>
            </a:custGeom>
            <a:noFill/>
            <a:ln w="19442" cap="flat">
              <a:solidFill>
                <a:srgbClr val="000000"/>
              </a:solidFill>
              <a:prstDash val="solid"/>
              <a:miter/>
            </a:ln>
          </p:spPr>
          <p:txBody>
            <a:bodyPr rtlCol="0" anchor="ctr"/>
            <a:lstStyle/>
            <a:p>
              <a:endParaRPr lang="en-US"/>
            </a:p>
          </p:txBody>
        </p:sp>
      </p:grpSp>
    </p:spTree>
    <p:extLst>
      <p:ext uri="{BB962C8B-B14F-4D97-AF65-F5344CB8AC3E}">
        <p14:creationId xmlns:p14="http://schemas.microsoft.com/office/powerpoint/2010/main" val="2685127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E8E07CB-166B-BC9F-7AE6-ADAE3354C03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60853" y="4514204"/>
            <a:ext cx="6231013" cy="3590544"/>
          </a:xfrm>
          <a:prstGeom prst="rect">
            <a:avLst/>
          </a:prstGeom>
        </p:spPr>
      </p:pic>
      <p:sp>
        <p:nvSpPr>
          <p:cNvPr id="2" name="Title 1">
            <a:extLst>
              <a:ext uri="{FF2B5EF4-FFF2-40B4-BE49-F238E27FC236}">
                <a16:creationId xmlns:a16="http://schemas.microsoft.com/office/drawing/2014/main" id="{5CD81B54-B66F-9EA0-D393-769E9432233C}"/>
              </a:ext>
            </a:extLst>
          </p:cNvPr>
          <p:cNvSpPr>
            <a:spLocks noGrp="1"/>
          </p:cNvSpPr>
          <p:nvPr>
            <p:ph type="title"/>
          </p:nvPr>
        </p:nvSpPr>
        <p:spPr/>
        <p:txBody>
          <a:bodyPr/>
          <a:lstStyle/>
          <a:p>
            <a:r>
              <a:rPr lang="en"/>
              <a:t>Selecting electric motors</a:t>
            </a:r>
            <a:endParaRPr lang="en-US"/>
          </a:p>
        </p:txBody>
      </p:sp>
      <p:sp>
        <p:nvSpPr>
          <p:cNvPr id="3" name="Rectangle 2">
            <a:extLst>
              <a:ext uri="{FF2B5EF4-FFF2-40B4-BE49-F238E27FC236}">
                <a16:creationId xmlns:a16="http://schemas.microsoft.com/office/drawing/2014/main" id="{6FAFC326-4273-8F74-43C7-BCA3D759E127}"/>
              </a:ext>
            </a:extLst>
          </p:cNvPr>
          <p:cNvSpPr/>
          <p:nvPr/>
        </p:nvSpPr>
        <p:spPr>
          <a:xfrm>
            <a:off x="411858" y="2286641"/>
            <a:ext cx="13649508" cy="1477328"/>
          </a:xfrm>
          <a:prstGeom prst="rect">
            <a:avLst/>
          </a:prstGeom>
        </p:spPr>
        <p:txBody>
          <a:bodyPr wrap="square" lIns="91440" tIns="45720" rIns="91440" bIns="45720" anchor="t">
            <a:spAutoFit/>
          </a:bodyPr>
          <a:lstStyle/>
          <a:p>
            <a:pPr>
              <a:buClr>
                <a:srgbClr val="000000"/>
              </a:buClr>
              <a:buSzPts val="1300"/>
            </a:pPr>
            <a:r>
              <a:rPr lang="en-GB" sz="1800" b="0" i="0" u="none" strike="noStrike" cap="none">
                <a:solidFill>
                  <a:schemeClr val="dk1"/>
                </a:solidFill>
                <a:latin typeface="Arial"/>
                <a:ea typeface="Arial"/>
                <a:cs typeface="Arial"/>
                <a:sym typeface="Arial"/>
              </a:rPr>
              <a:t>Maximum power occurs at around 50% of maximum torque.</a:t>
            </a:r>
            <a:r>
              <a:rPr lang="en-GB">
                <a:solidFill>
                  <a:schemeClr val="dk1"/>
                </a:solidFill>
                <a:latin typeface="Arial"/>
                <a:ea typeface="Arial"/>
                <a:cs typeface="Arial"/>
                <a:sym typeface="Arial"/>
              </a:rPr>
              <a:t> </a:t>
            </a:r>
            <a:r>
              <a:rPr lang="en-GB" sz="1800" b="0" i="0" u="none" strike="noStrike" cap="none">
                <a:solidFill>
                  <a:schemeClr val="dk1"/>
                </a:solidFill>
                <a:latin typeface="Arial"/>
                <a:ea typeface="Arial"/>
                <a:cs typeface="Arial"/>
                <a:sym typeface="Arial"/>
              </a:rPr>
              <a:t>When choosing a motor it</a:t>
            </a:r>
            <a:r>
              <a:rPr lang="en-GB" sz="1800">
                <a:solidFill>
                  <a:schemeClr val="dk1"/>
                </a:solidFill>
                <a:latin typeface="Arial"/>
                <a:cs typeface="Arial"/>
              </a:rPr>
              <a:t> i</a:t>
            </a:r>
            <a:r>
              <a:rPr lang="en-GB" sz="1800" b="0" i="0" u="none" strike="noStrike" cap="none">
                <a:solidFill>
                  <a:schemeClr val="dk1"/>
                </a:solidFill>
                <a:latin typeface="Arial"/>
                <a:ea typeface="Arial"/>
                <a:cs typeface="Arial"/>
                <a:sym typeface="Arial"/>
              </a:rPr>
              <a:t>s most common to prioritise maximum efficiency</a:t>
            </a:r>
            <a:r>
              <a:rPr lang="en-GB">
                <a:solidFill>
                  <a:schemeClr val="dk1"/>
                </a:solidFill>
                <a:latin typeface="Arial"/>
                <a:ea typeface="Arial"/>
                <a:cs typeface="Arial"/>
                <a:sym typeface="Arial"/>
              </a:rPr>
              <a:t>.</a:t>
            </a:r>
            <a:endParaRPr lang="en-US">
              <a:solidFill>
                <a:schemeClr val="dk1"/>
              </a:solidFill>
              <a:sym typeface="Arial"/>
            </a:endParaRPr>
          </a:p>
          <a:p>
            <a:pPr marL="285750" indent="-285750">
              <a:buSzPts val="1300"/>
              <a:buFont typeface="Arial"/>
              <a:buChar char="•"/>
            </a:pPr>
            <a:r>
              <a:rPr lang="en-GB">
                <a:solidFill>
                  <a:schemeClr val="dk1"/>
                </a:solidFill>
                <a:latin typeface="Arial"/>
                <a:ea typeface="Arial"/>
                <a:cs typeface="Arial"/>
                <a:sym typeface="Arial"/>
              </a:rPr>
              <a:t>An engineer might</a:t>
            </a:r>
            <a:r>
              <a:rPr lang="en-GB" sz="1800" b="0" i="0" u="none" strike="noStrike" cap="none">
                <a:solidFill>
                  <a:schemeClr val="dk1"/>
                </a:solidFill>
                <a:latin typeface="Arial"/>
                <a:ea typeface="Arial"/>
                <a:cs typeface="Arial"/>
                <a:sym typeface="Arial"/>
              </a:rPr>
              <a:t> choose a larger motor running at less than maximum power, but at close to maximum efficiency.</a:t>
            </a:r>
            <a:endParaRPr lang="en-GB">
              <a:solidFill>
                <a:schemeClr val="dk1"/>
              </a:solidFill>
              <a:latin typeface="Calibri" panose="020F0502020204030204"/>
              <a:ea typeface="Calibri" panose="020F0502020204030204"/>
              <a:cs typeface="Calibri" panose="020F0502020204030204"/>
            </a:endParaRPr>
          </a:p>
          <a:p>
            <a:pPr marL="285750" indent="-285750">
              <a:buSzPts val="1300"/>
              <a:buFont typeface="Arial"/>
              <a:buChar char="•"/>
            </a:pPr>
            <a:r>
              <a:rPr lang="en-GB" sz="1800" b="0" i="0" u="none" strike="noStrike" cap="none">
                <a:solidFill>
                  <a:schemeClr val="dk1"/>
                </a:solidFill>
                <a:latin typeface="Arial"/>
                <a:ea typeface="Arial"/>
                <a:cs typeface="Arial"/>
                <a:sym typeface="Arial"/>
              </a:rPr>
              <a:t>The motor’s free-run speed is higher at this point</a:t>
            </a:r>
            <a:r>
              <a:rPr lang="en-GB">
                <a:solidFill>
                  <a:schemeClr val="dk1"/>
                </a:solidFill>
                <a:latin typeface="Arial"/>
                <a:ea typeface="Arial"/>
                <a:cs typeface="Arial"/>
                <a:sym typeface="Arial"/>
              </a:rPr>
              <a:t>.</a:t>
            </a:r>
            <a:endParaRPr lang="en-GB">
              <a:solidFill>
                <a:schemeClr val="dk1"/>
              </a:solidFill>
              <a:latin typeface="Calibri" panose="020F0502020204030204"/>
              <a:ea typeface="Calibri"/>
              <a:cs typeface="Calibri"/>
              <a:sym typeface="Arial"/>
            </a:endParaRPr>
          </a:p>
          <a:p>
            <a:pPr marL="285750" indent="-285750">
              <a:buSzPts val="1300"/>
              <a:buFont typeface="Arial"/>
              <a:buChar char="•"/>
            </a:pPr>
            <a:r>
              <a:rPr lang="en-GB">
                <a:solidFill>
                  <a:schemeClr val="dk1"/>
                </a:solidFill>
                <a:latin typeface="Arial"/>
                <a:ea typeface="Arial"/>
                <a:cs typeface="Arial"/>
                <a:sym typeface="Arial"/>
              </a:rPr>
              <a:t>This explains</a:t>
            </a:r>
            <a:r>
              <a:rPr lang="en-GB" sz="1800" b="0" i="0" u="none" strike="noStrike" cap="none">
                <a:solidFill>
                  <a:schemeClr val="dk1"/>
                </a:solidFill>
                <a:latin typeface="Arial"/>
                <a:ea typeface="Arial"/>
                <a:cs typeface="Arial"/>
                <a:sym typeface="Arial"/>
              </a:rPr>
              <a:t> why motors will often drive a gearbox to provide lower speed and higher torque.</a:t>
            </a:r>
            <a:endParaRPr lang="en-GB">
              <a:solidFill>
                <a:schemeClr val="dk1"/>
              </a:solidFill>
              <a:ea typeface="Calibri"/>
              <a:cs typeface="Calibri"/>
            </a:endParaRPr>
          </a:p>
        </p:txBody>
      </p:sp>
      <p:sp>
        <p:nvSpPr>
          <p:cNvPr id="7" name="Google Shape;164;p12">
            <a:extLst>
              <a:ext uri="{FF2B5EF4-FFF2-40B4-BE49-F238E27FC236}">
                <a16:creationId xmlns:a16="http://schemas.microsoft.com/office/drawing/2014/main" id="{DBF8193B-7565-F284-F1B1-9D2DD28E21B0}"/>
              </a:ext>
            </a:extLst>
          </p:cNvPr>
          <p:cNvSpPr txBox="1"/>
          <p:nvPr/>
        </p:nvSpPr>
        <p:spPr>
          <a:xfrm rot="16200000">
            <a:off x="434225" y="5792512"/>
            <a:ext cx="1493295"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500" b="0" i="0" u="none" strike="noStrike" cap="none">
                <a:solidFill>
                  <a:srgbClr val="000000"/>
                </a:solidFill>
                <a:latin typeface="Arial"/>
                <a:ea typeface="Arial"/>
                <a:cs typeface="Arial"/>
                <a:sym typeface="Arial"/>
              </a:rPr>
              <a:t>Power (W)</a:t>
            </a:r>
            <a:endParaRPr sz="1500" b="0" i="0" u="none" strike="noStrike" cap="none">
              <a:solidFill>
                <a:srgbClr val="000000"/>
              </a:solidFill>
              <a:latin typeface="Arial"/>
              <a:ea typeface="Arial"/>
              <a:cs typeface="Arial"/>
              <a:sym typeface="Arial"/>
            </a:endParaRPr>
          </a:p>
        </p:txBody>
      </p:sp>
      <p:sp>
        <p:nvSpPr>
          <p:cNvPr id="8" name="Google Shape;165;p12">
            <a:extLst>
              <a:ext uri="{FF2B5EF4-FFF2-40B4-BE49-F238E27FC236}">
                <a16:creationId xmlns:a16="http://schemas.microsoft.com/office/drawing/2014/main" id="{A297F449-8E2E-468F-DB38-88C2F5B3BA38}"/>
              </a:ext>
            </a:extLst>
          </p:cNvPr>
          <p:cNvSpPr txBox="1"/>
          <p:nvPr/>
        </p:nvSpPr>
        <p:spPr>
          <a:xfrm rot="16200000">
            <a:off x="801191" y="5862610"/>
            <a:ext cx="1712286"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500" b="0" i="0" u="none" strike="noStrike" cap="none">
                <a:solidFill>
                  <a:srgbClr val="000000"/>
                </a:solidFill>
                <a:latin typeface="Arial"/>
                <a:ea typeface="Arial"/>
                <a:cs typeface="Arial"/>
                <a:sym typeface="Arial"/>
              </a:rPr>
              <a:t>Efficiency (%)</a:t>
            </a:r>
            <a:endParaRPr sz="1500" b="0" i="0" u="none" strike="noStrike" cap="none">
              <a:solidFill>
                <a:srgbClr val="000000"/>
              </a:solidFill>
              <a:latin typeface="Arial"/>
              <a:ea typeface="Arial"/>
              <a:cs typeface="Arial"/>
              <a:sym typeface="Arial"/>
            </a:endParaRPr>
          </a:p>
        </p:txBody>
      </p:sp>
      <p:sp>
        <p:nvSpPr>
          <p:cNvPr id="9" name="Google Shape;166;p12">
            <a:extLst>
              <a:ext uri="{FF2B5EF4-FFF2-40B4-BE49-F238E27FC236}">
                <a16:creationId xmlns:a16="http://schemas.microsoft.com/office/drawing/2014/main" id="{44C616B6-A11D-7773-AFA7-BAA345BAA391}"/>
              </a:ext>
            </a:extLst>
          </p:cNvPr>
          <p:cNvSpPr txBox="1"/>
          <p:nvPr/>
        </p:nvSpPr>
        <p:spPr>
          <a:xfrm rot="16200000">
            <a:off x="1235310" y="5792513"/>
            <a:ext cx="1852479"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500" b="0" i="0" u="none" strike="noStrike" cap="none">
                <a:solidFill>
                  <a:srgbClr val="000000"/>
                </a:solidFill>
                <a:latin typeface="Arial"/>
                <a:ea typeface="Arial"/>
                <a:cs typeface="Arial"/>
                <a:sym typeface="Arial"/>
              </a:rPr>
              <a:t>Speed (RPM)</a:t>
            </a:r>
            <a:endParaRPr sz="1500" b="0" i="0" u="none" strike="noStrike" cap="none">
              <a:solidFill>
                <a:srgbClr val="000000"/>
              </a:solidFill>
              <a:latin typeface="Arial"/>
              <a:ea typeface="Arial"/>
              <a:cs typeface="Arial"/>
              <a:sym typeface="Arial"/>
            </a:endParaRPr>
          </a:p>
        </p:txBody>
      </p:sp>
      <p:sp>
        <p:nvSpPr>
          <p:cNvPr id="10" name="Google Shape;167;p12">
            <a:extLst>
              <a:ext uri="{FF2B5EF4-FFF2-40B4-BE49-F238E27FC236}">
                <a16:creationId xmlns:a16="http://schemas.microsoft.com/office/drawing/2014/main" id="{11D2F518-606C-4A95-61C5-C51E6918E60E}"/>
              </a:ext>
            </a:extLst>
          </p:cNvPr>
          <p:cNvSpPr txBox="1"/>
          <p:nvPr/>
        </p:nvSpPr>
        <p:spPr>
          <a:xfrm rot="16200000">
            <a:off x="7052953" y="5792511"/>
            <a:ext cx="1493295"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500" b="0" i="0" u="none" strike="noStrike" cap="none">
                <a:solidFill>
                  <a:srgbClr val="000000"/>
                </a:solidFill>
                <a:latin typeface="Arial"/>
                <a:ea typeface="Arial"/>
                <a:cs typeface="Arial"/>
                <a:sym typeface="Arial"/>
              </a:rPr>
              <a:t>Current (A)</a:t>
            </a:r>
            <a:endParaRPr sz="1500" b="0" i="0" u="none" strike="noStrike" cap="none">
              <a:solidFill>
                <a:srgbClr val="000000"/>
              </a:solidFill>
              <a:latin typeface="Arial"/>
              <a:ea typeface="Arial"/>
              <a:cs typeface="Arial"/>
              <a:sym typeface="Arial"/>
            </a:endParaRPr>
          </a:p>
        </p:txBody>
      </p:sp>
      <p:sp>
        <p:nvSpPr>
          <p:cNvPr id="13" name="Google Shape;167;p12">
            <a:extLst>
              <a:ext uri="{FF2B5EF4-FFF2-40B4-BE49-F238E27FC236}">
                <a16:creationId xmlns:a16="http://schemas.microsoft.com/office/drawing/2014/main" id="{D007D11F-49EA-8782-885B-564EFE31083D}"/>
              </a:ext>
            </a:extLst>
          </p:cNvPr>
          <p:cNvSpPr txBox="1"/>
          <p:nvPr/>
        </p:nvSpPr>
        <p:spPr>
          <a:xfrm>
            <a:off x="6355073" y="4676167"/>
            <a:ext cx="1493295"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500" b="0" i="0" u="none" strike="noStrike" cap="none">
                <a:solidFill>
                  <a:srgbClr val="D91C5C"/>
                </a:solidFill>
                <a:latin typeface="Arial"/>
                <a:ea typeface="Arial"/>
                <a:cs typeface="Arial"/>
                <a:sym typeface="Arial"/>
              </a:rPr>
              <a:t>s</a:t>
            </a:r>
            <a:r>
              <a:rPr lang="en" sz="1500" b="0" i="0" u="none" strike="noStrike" cap="none">
                <a:solidFill>
                  <a:srgbClr val="D91C5C"/>
                </a:solidFill>
                <a:latin typeface="Arial"/>
                <a:ea typeface="Arial"/>
                <a:cs typeface="Arial"/>
                <a:sym typeface="Arial"/>
              </a:rPr>
              <a:t>tall current</a:t>
            </a:r>
            <a:endParaRPr sz="1500" b="0" i="0" u="none" strike="noStrike" cap="none">
              <a:solidFill>
                <a:srgbClr val="D91C5C"/>
              </a:solidFill>
              <a:latin typeface="Arial"/>
              <a:ea typeface="Arial"/>
              <a:cs typeface="Arial"/>
              <a:sym typeface="Arial"/>
            </a:endParaRPr>
          </a:p>
        </p:txBody>
      </p:sp>
      <p:sp>
        <p:nvSpPr>
          <p:cNvPr id="14" name="Google Shape;167;p12">
            <a:extLst>
              <a:ext uri="{FF2B5EF4-FFF2-40B4-BE49-F238E27FC236}">
                <a16:creationId xmlns:a16="http://schemas.microsoft.com/office/drawing/2014/main" id="{273075FE-4674-1ACA-C699-D3AE6A477504}"/>
              </a:ext>
            </a:extLst>
          </p:cNvPr>
          <p:cNvSpPr txBox="1"/>
          <p:nvPr/>
        </p:nvSpPr>
        <p:spPr>
          <a:xfrm>
            <a:off x="2358545" y="4883901"/>
            <a:ext cx="1493295"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500">
                <a:solidFill>
                  <a:srgbClr val="868FB4"/>
                </a:solidFill>
                <a:latin typeface="Arial"/>
                <a:ea typeface="Arial"/>
                <a:cs typeface="Arial"/>
                <a:sym typeface="Arial"/>
              </a:rPr>
              <a:t>f</a:t>
            </a:r>
            <a:r>
              <a:rPr lang="en" sz="1500" b="0" i="0" u="none" strike="noStrike" cap="none">
                <a:solidFill>
                  <a:srgbClr val="868FB4"/>
                </a:solidFill>
                <a:latin typeface="Arial"/>
                <a:ea typeface="Arial"/>
                <a:cs typeface="Arial"/>
                <a:sym typeface="Arial"/>
              </a:rPr>
              <a:t>ree-run </a:t>
            </a:r>
            <a:br>
              <a:rPr lang="en" sz="1500" b="0" i="0" u="none" strike="noStrike" cap="none">
                <a:solidFill>
                  <a:srgbClr val="868FB4"/>
                </a:solidFill>
                <a:latin typeface="Arial"/>
                <a:ea typeface="Arial"/>
                <a:cs typeface="Arial"/>
                <a:sym typeface="Arial"/>
              </a:rPr>
            </a:br>
            <a:r>
              <a:rPr lang="en" sz="1500" b="0" i="0" u="none" strike="noStrike" cap="none">
                <a:solidFill>
                  <a:srgbClr val="868FB4"/>
                </a:solidFill>
                <a:latin typeface="Arial"/>
                <a:ea typeface="Arial"/>
                <a:cs typeface="Arial"/>
                <a:sym typeface="Arial"/>
              </a:rPr>
              <a:t>speed</a:t>
            </a:r>
            <a:endParaRPr sz="1500" b="0" i="0" u="none" strike="noStrike" cap="none">
              <a:solidFill>
                <a:srgbClr val="868FB4"/>
              </a:solidFill>
              <a:latin typeface="Arial"/>
              <a:ea typeface="Arial"/>
              <a:cs typeface="Arial"/>
              <a:sym typeface="Arial"/>
            </a:endParaRPr>
          </a:p>
        </p:txBody>
      </p:sp>
      <p:sp>
        <p:nvSpPr>
          <p:cNvPr id="15" name="Google Shape;167;p12">
            <a:extLst>
              <a:ext uri="{FF2B5EF4-FFF2-40B4-BE49-F238E27FC236}">
                <a16:creationId xmlns:a16="http://schemas.microsoft.com/office/drawing/2014/main" id="{3BAD5B55-0270-9570-214C-CB2D91D2D73B}"/>
              </a:ext>
            </a:extLst>
          </p:cNvPr>
          <p:cNvSpPr txBox="1"/>
          <p:nvPr/>
        </p:nvSpPr>
        <p:spPr>
          <a:xfrm>
            <a:off x="4348342" y="5476601"/>
            <a:ext cx="1493295"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500" b="0" i="0" u="none" strike="noStrike" cap="none">
                <a:solidFill>
                  <a:srgbClr val="FF7500"/>
                </a:solidFill>
                <a:latin typeface="Arial"/>
                <a:ea typeface="Arial"/>
                <a:cs typeface="Arial"/>
                <a:sym typeface="Arial"/>
              </a:rPr>
              <a:t>max.</a:t>
            </a:r>
            <a:r>
              <a:rPr lang="en" sz="1500">
                <a:solidFill>
                  <a:srgbClr val="FF7500"/>
                </a:solidFill>
                <a:latin typeface="Arial"/>
                <a:ea typeface="Arial"/>
                <a:cs typeface="Arial"/>
                <a:sym typeface="Arial"/>
              </a:rPr>
              <a:t> power</a:t>
            </a:r>
            <a:endParaRPr sz="1500" b="0" i="0" u="none" strike="noStrike" cap="none">
              <a:solidFill>
                <a:srgbClr val="FF7500"/>
              </a:solidFill>
              <a:latin typeface="Arial"/>
              <a:ea typeface="Arial"/>
              <a:cs typeface="Arial"/>
              <a:sym typeface="Arial"/>
            </a:endParaRPr>
          </a:p>
        </p:txBody>
      </p:sp>
      <p:sp>
        <p:nvSpPr>
          <p:cNvPr id="17" name="Google Shape;167;p12">
            <a:extLst>
              <a:ext uri="{FF2B5EF4-FFF2-40B4-BE49-F238E27FC236}">
                <a16:creationId xmlns:a16="http://schemas.microsoft.com/office/drawing/2014/main" id="{5BE3C9C0-FE6E-ABF8-2650-1AC1101829F5}"/>
              </a:ext>
            </a:extLst>
          </p:cNvPr>
          <p:cNvSpPr txBox="1"/>
          <p:nvPr/>
        </p:nvSpPr>
        <p:spPr>
          <a:xfrm>
            <a:off x="2369284" y="7272145"/>
            <a:ext cx="1493295"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500">
                <a:solidFill>
                  <a:srgbClr val="D91C5C"/>
                </a:solidFill>
                <a:latin typeface="Arial"/>
                <a:ea typeface="Arial"/>
                <a:cs typeface="Arial"/>
                <a:sym typeface="Arial"/>
              </a:rPr>
              <a:t>f</a:t>
            </a:r>
            <a:r>
              <a:rPr lang="en" sz="1500" b="0" i="0" u="none" strike="noStrike" cap="none">
                <a:solidFill>
                  <a:srgbClr val="D91C5C"/>
                </a:solidFill>
                <a:latin typeface="Arial"/>
                <a:ea typeface="Arial"/>
                <a:cs typeface="Arial"/>
                <a:sym typeface="Arial"/>
              </a:rPr>
              <a:t>ree-run </a:t>
            </a:r>
            <a:br>
              <a:rPr lang="en" sz="1500" b="0" i="0" u="none" strike="noStrike" cap="none">
                <a:solidFill>
                  <a:srgbClr val="D91C5C"/>
                </a:solidFill>
                <a:latin typeface="Arial"/>
                <a:ea typeface="Arial"/>
                <a:cs typeface="Arial"/>
                <a:sym typeface="Arial"/>
              </a:rPr>
            </a:br>
            <a:r>
              <a:rPr lang="en" sz="1500" b="0" i="0" u="none" strike="noStrike" cap="none">
                <a:solidFill>
                  <a:srgbClr val="D91C5C"/>
                </a:solidFill>
                <a:latin typeface="Arial"/>
                <a:ea typeface="Arial"/>
                <a:cs typeface="Arial"/>
                <a:sym typeface="Arial"/>
              </a:rPr>
              <a:t>current</a:t>
            </a:r>
            <a:endParaRPr sz="1500" b="0" i="0" u="none" strike="noStrike" cap="none">
              <a:solidFill>
                <a:srgbClr val="D91C5C"/>
              </a:solidFill>
              <a:latin typeface="Arial"/>
              <a:ea typeface="Arial"/>
              <a:cs typeface="Arial"/>
              <a:sym typeface="Arial"/>
            </a:endParaRPr>
          </a:p>
        </p:txBody>
      </p:sp>
      <p:sp>
        <p:nvSpPr>
          <p:cNvPr id="18" name="Google Shape;167;p12">
            <a:extLst>
              <a:ext uri="{FF2B5EF4-FFF2-40B4-BE49-F238E27FC236}">
                <a16:creationId xmlns:a16="http://schemas.microsoft.com/office/drawing/2014/main" id="{7B94565F-7478-07D5-F24B-E17A38D50CB4}"/>
              </a:ext>
            </a:extLst>
          </p:cNvPr>
          <p:cNvSpPr txBox="1"/>
          <p:nvPr/>
        </p:nvSpPr>
        <p:spPr>
          <a:xfrm>
            <a:off x="6355073" y="7040272"/>
            <a:ext cx="1493295"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500" b="0" i="0" u="none" strike="noStrike" cap="none">
                <a:latin typeface="Arial"/>
                <a:ea typeface="Arial"/>
                <a:cs typeface="Arial"/>
                <a:sym typeface="Arial"/>
              </a:rPr>
              <a:t>Stall torque (theoretical)</a:t>
            </a:r>
            <a:endParaRPr sz="1500" b="0" i="0" u="none" strike="noStrike" cap="none">
              <a:latin typeface="Arial"/>
              <a:ea typeface="Arial"/>
              <a:cs typeface="Arial"/>
              <a:sym typeface="Arial"/>
            </a:endParaRPr>
          </a:p>
        </p:txBody>
      </p:sp>
      <p:sp>
        <p:nvSpPr>
          <p:cNvPr id="19" name="Google Shape;167;p12">
            <a:extLst>
              <a:ext uri="{FF2B5EF4-FFF2-40B4-BE49-F238E27FC236}">
                <a16:creationId xmlns:a16="http://schemas.microsoft.com/office/drawing/2014/main" id="{B9DBAF2E-F1EA-8E33-6D7B-2829386A2568}"/>
              </a:ext>
            </a:extLst>
          </p:cNvPr>
          <p:cNvSpPr txBox="1"/>
          <p:nvPr/>
        </p:nvSpPr>
        <p:spPr>
          <a:xfrm>
            <a:off x="3229007" y="5435831"/>
            <a:ext cx="1493295"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500" b="0" i="0" u="none" strike="noStrike" cap="none">
                <a:solidFill>
                  <a:srgbClr val="3DB876"/>
                </a:solidFill>
                <a:latin typeface="Arial"/>
                <a:ea typeface="Arial"/>
                <a:cs typeface="Arial"/>
                <a:sym typeface="Arial"/>
              </a:rPr>
              <a:t>max.</a:t>
            </a:r>
            <a:r>
              <a:rPr lang="en" sz="1500">
                <a:solidFill>
                  <a:srgbClr val="3DB876"/>
                </a:solidFill>
                <a:latin typeface="Arial"/>
                <a:ea typeface="Arial"/>
                <a:cs typeface="Arial"/>
                <a:sym typeface="Arial"/>
              </a:rPr>
              <a:t> </a:t>
            </a:r>
            <a:br>
              <a:rPr lang="en" sz="1500">
                <a:solidFill>
                  <a:srgbClr val="3DB876"/>
                </a:solidFill>
                <a:latin typeface="Arial"/>
                <a:ea typeface="Arial"/>
                <a:cs typeface="Arial"/>
                <a:sym typeface="Arial"/>
              </a:rPr>
            </a:br>
            <a:r>
              <a:rPr lang="en" sz="1500">
                <a:solidFill>
                  <a:srgbClr val="3DB876"/>
                </a:solidFill>
                <a:latin typeface="Arial"/>
                <a:ea typeface="Arial"/>
                <a:cs typeface="Arial"/>
                <a:sym typeface="Arial"/>
              </a:rPr>
              <a:t>efficiency</a:t>
            </a:r>
            <a:endParaRPr sz="1500" b="0" i="0" u="none" strike="noStrike" cap="none">
              <a:solidFill>
                <a:srgbClr val="3DB876"/>
              </a:solidFill>
              <a:latin typeface="Arial"/>
              <a:ea typeface="Arial"/>
              <a:cs typeface="Arial"/>
              <a:sym typeface="Arial"/>
            </a:endParaRPr>
          </a:p>
        </p:txBody>
      </p:sp>
      <p:sp>
        <p:nvSpPr>
          <p:cNvPr id="20" name="Google Shape;164;p12">
            <a:extLst>
              <a:ext uri="{FF2B5EF4-FFF2-40B4-BE49-F238E27FC236}">
                <a16:creationId xmlns:a16="http://schemas.microsoft.com/office/drawing/2014/main" id="{73FC1283-2B60-9A75-6D2A-D37776A2A046}"/>
              </a:ext>
            </a:extLst>
          </p:cNvPr>
          <p:cNvSpPr txBox="1"/>
          <p:nvPr/>
        </p:nvSpPr>
        <p:spPr>
          <a:xfrm>
            <a:off x="3975654" y="8145518"/>
            <a:ext cx="1493295"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500" b="0" i="0" u="none" strike="noStrike" cap="none">
                <a:solidFill>
                  <a:srgbClr val="000000"/>
                </a:solidFill>
                <a:latin typeface="Arial"/>
                <a:ea typeface="Arial"/>
                <a:cs typeface="Arial"/>
                <a:sym typeface="Arial"/>
              </a:rPr>
              <a:t>Torque</a:t>
            </a:r>
            <a:endParaRPr sz="1500" b="0" i="0" u="none" strike="noStrike" cap="none">
              <a:solidFill>
                <a:srgbClr val="000000"/>
              </a:solidFill>
              <a:latin typeface="Arial"/>
              <a:ea typeface="Arial"/>
              <a:cs typeface="Arial"/>
              <a:sym typeface="Arial"/>
            </a:endParaRPr>
          </a:p>
        </p:txBody>
      </p:sp>
      <p:sp>
        <p:nvSpPr>
          <p:cNvPr id="21" name="Slide Number Placeholder 5">
            <a:extLst>
              <a:ext uri="{FF2B5EF4-FFF2-40B4-BE49-F238E27FC236}">
                <a16:creationId xmlns:a16="http://schemas.microsoft.com/office/drawing/2014/main" id="{D10A368C-71A4-84F2-C309-9CBC922F8A1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12</a:t>
            </a:fld>
            <a:endParaRPr lang="en-US" b="0">
              <a:solidFill>
                <a:schemeClr val="bg1"/>
              </a:solidFill>
            </a:endParaRPr>
          </a:p>
        </p:txBody>
      </p:sp>
      <p:sp>
        <p:nvSpPr>
          <p:cNvPr id="22" name="Footer Placeholder 3">
            <a:extLst>
              <a:ext uri="{FF2B5EF4-FFF2-40B4-BE49-F238E27FC236}">
                <a16:creationId xmlns:a16="http://schemas.microsoft.com/office/drawing/2014/main" id="{B6DEDE1C-1EC6-AE27-42E6-F975A9FFC4ED}"/>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latin typeface="Arial"/>
                <a:ea typeface="Arial"/>
                <a:cs typeface="Arial"/>
                <a:sym typeface="Arial"/>
              </a:rPr>
              <a:t>3. Efficiency and motor selection</a:t>
            </a:r>
            <a:endParaRPr lang="en-US"/>
          </a:p>
        </p:txBody>
      </p:sp>
      <p:sp>
        <p:nvSpPr>
          <p:cNvPr id="23" name="Content Placeholder 11">
            <a:extLst>
              <a:ext uri="{FF2B5EF4-FFF2-40B4-BE49-F238E27FC236}">
                <a16:creationId xmlns:a16="http://schemas.microsoft.com/office/drawing/2014/main" id="{4A31C6AB-66C5-46A5-F90D-DC479424FD3B}"/>
              </a:ext>
            </a:extLst>
          </p:cNvPr>
          <p:cNvSpPr txBox="1">
            <a:spLocks/>
          </p:cNvSpPr>
          <p:nvPr/>
        </p:nvSpPr>
        <p:spPr>
          <a:xfrm>
            <a:off x="8964025" y="4641133"/>
            <a:ext cx="4848577" cy="3160859"/>
          </a:xfrm>
          <a:prstGeom prst="rect">
            <a:avLst/>
          </a:prstGeom>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300"/>
              <a:buFont typeface="Arial"/>
              <a:buNone/>
            </a:pPr>
            <a:r>
              <a:rPr lang="en-GB" sz="1600" b="0" i="0" u="none" strike="noStrike" cap="none">
                <a:latin typeface="Arial" panose="020B0604020202020204" pitchFamily="34" charset="0"/>
                <a:ea typeface="Arial"/>
                <a:cs typeface="Arial" panose="020B0604020202020204" pitchFamily="34" charset="0"/>
                <a:sym typeface="Arial"/>
              </a:rPr>
              <a:t>Electric motor manufacturers provide a standard data chart showing how current, speed, power and efficiency vary with torque. </a:t>
            </a:r>
          </a:p>
          <a:p>
            <a:pPr marL="0" marR="0" lvl="0" indent="0" algn="l" rtl="0">
              <a:lnSpc>
                <a:spcPct val="100000"/>
              </a:lnSpc>
              <a:spcBef>
                <a:spcPts val="0"/>
              </a:spcBef>
              <a:spcAft>
                <a:spcPts val="0"/>
              </a:spcAft>
              <a:buClr>
                <a:srgbClr val="000000"/>
              </a:buClr>
              <a:buSzPts val="1300"/>
              <a:buFont typeface="Arial"/>
              <a:buNone/>
            </a:pPr>
            <a:endParaRPr lang="en-GB" sz="160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300"/>
              <a:buFont typeface="Arial"/>
              <a:buNone/>
            </a:pPr>
            <a:r>
              <a:rPr lang="en-GB" sz="1600" b="0" i="0" u="none" strike="noStrike" cap="none">
                <a:latin typeface="Arial"/>
                <a:ea typeface="Arial"/>
                <a:cs typeface="Arial"/>
                <a:sym typeface="Arial"/>
              </a:rPr>
              <a:t>Note the different </a:t>
            </a:r>
            <a:r>
              <a:rPr lang="en-GB" sz="1600">
                <a:latin typeface="Arial"/>
                <a:ea typeface="Arial"/>
                <a:cs typeface="Arial"/>
                <a:sym typeface="Arial"/>
              </a:rPr>
              <a:t>Y-axis</a:t>
            </a:r>
            <a:r>
              <a:rPr lang="en-GB" sz="1600" b="0" i="0" u="none" strike="noStrike" cap="none">
                <a:latin typeface="Arial"/>
                <a:ea typeface="Arial"/>
                <a:cs typeface="Arial"/>
                <a:sym typeface="Arial"/>
              </a:rPr>
              <a:t> scales for </a:t>
            </a:r>
            <a:br>
              <a:rPr lang="en-GB" sz="1600" b="0" i="0" u="none" strike="noStrike" cap="none">
                <a:latin typeface="Arial" panose="020B0604020202020204" pitchFamily="34" charset="0"/>
                <a:ea typeface="Arial"/>
                <a:cs typeface="Arial" panose="020B0604020202020204" pitchFamily="34" charset="0"/>
              </a:rPr>
            </a:br>
            <a:r>
              <a:rPr lang="en-GB" sz="1600" b="0" i="0" u="none" strike="noStrike" cap="none">
                <a:latin typeface="Arial"/>
                <a:ea typeface="Arial"/>
                <a:cs typeface="Arial"/>
                <a:sym typeface="Arial"/>
              </a:rPr>
              <a:t>each characteristic.</a:t>
            </a:r>
            <a:endParaRPr lang="en-GB" sz="1600" b="0" i="0" u="none" strike="noStrike" cap="none">
              <a:latin typeface="Arial"/>
              <a:ea typeface="Arial"/>
              <a:cs typeface="Arial"/>
            </a:endParaRPr>
          </a:p>
          <a:p>
            <a:pPr marL="0" marR="0" lvl="0" indent="0" algn="l" rtl="0">
              <a:lnSpc>
                <a:spcPct val="100000"/>
              </a:lnSpc>
              <a:spcBef>
                <a:spcPts val="0"/>
              </a:spcBef>
              <a:spcAft>
                <a:spcPts val="0"/>
              </a:spcAft>
              <a:buClr>
                <a:srgbClr val="000000"/>
              </a:buClr>
              <a:buSzPts val="1300"/>
              <a:buFont typeface="Arial"/>
              <a:buNone/>
            </a:pPr>
            <a:endParaRPr lang="en-GB" sz="160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300"/>
              <a:buFont typeface="Arial"/>
              <a:buNone/>
            </a:pPr>
            <a:r>
              <a:rPr lang="en-GB" sz="1600" b="0" i="0" u="none" strike="noStrike" cap="none">
                <a:latin typeface="Arial" panose="020B0604020202020204" pitchFamily="34" charset="0"/>
                <a:ea typeface="Arial"/>
                <a:cs typeface="Arial" panose="020B0604020202020204" pitchFamily="34" charset="0"/>
                <a:sym typeface="Arial"/>
              </a:rPr>
              <a:t>An engineer can use the data chart to identify a motor’s efficiency at different torque, power or speed requirements.</a:t>
            </a:r>
          </a:p>
        </p:txBody>
      </p:sp>
    </p:spTree>
    <p:extLst>
      <p:ext uri="{BB962C8B-B14F-4D97-AF65-F5344CB8AC3E}">
        <p14:creationId xmlns:p14="http://schemas.microsoft.com/office/powerpoint/2010/main" val="3844336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666E-105A-3E21-FE16-4723302E7016}"/>
              </a:ext>
            </a:extLst>
          </p:cNvPr>
          <p:cNvSpPr>
            <a:spLocks noGrp="1"/>
          </p:cNvSpPr>
          <p:nvPr>
            <p:ph type="title"/>
          </p:nvPr>
        </p:nvSpPr>
        <p:spPr/>
        <p:txBody>
          <a:bodyPr/>
          <a:lstStyle/>
          <a:p>
            <a:r>
              <a:rPr lang="en"/>
              <a:t>Selecting electric motors</a:t>
            </a:r>
            <a:endParaRPr lang="en-US"/>
          </a:p>
        </p:txBody>
      </p:sp>
      <p:pic>
        <p:nvPicPr>
          <p:cNvPr id="3" name="Graphic 2">
            <a:extLst>
              <a:ext uri="{FF2B5EF4-FFF2-40B4-BE49-F238E27FC236}">
                <a16:creationId xmlns:a16="http://schemas.microsoft.com/office/drawing/2014/main" id="{8E5539F2-366C-C3EB-B2FD-F9AEB3CC1C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3157" y="252717"/>
            <a:ext cx="1026665" cy="991863"/>
          </a:xfrm>
          <a:prstGeom prst="rect">
            <a:avLst/>
          </a:prstGeom>
        </p:spPr>
      </p:pic>
      <p:sp>
        <p:nvSpPr>
          <p:cNvPr id="5" name="Content Placeholder 11">
            <a:extLst>
              <a:ext uri="{FF2B5EF4-FFF2-40B4-BE49-F238E27FC236}">
                <a16:creationId xmlns:a16="http://schemas.microsoft.com/office/drawing/2014/main" id="{3FDBD356-353F-D0C5-EAC9-E38FBB7D3744}"/>
              </a:ext>
            </a:extLst>
          </p:cNvPr>
          <p:cNvSpPr txBox="1">
            <a:spLocks/>
          </p:cNvSpPr>
          <p:nvPr/>
        </p:nvSpPr>
        <p:spPr>
          <a:xfrm>
            <a:off x="700292" y="5761004"/>
            <a:ext cx="8947450" cy="2915299"/>
          </a:xfrm>
          <a:prstGeom prst="rect">
            <a:avLst/>
          </a:prstGeom>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1200"/>
              </a:spcAft>
              <a:buClr>
                <a:srgbClr val="000000"/>
              </a:buClr>
              <a:buSzPts val="1400"/>
              <a:buFont typeface="Arial"/>
              <a:buNone/>
            </a:pPr>
            <a:r>
              <a:rPr lang="en-GB" sz="1800" b="0" i="0" u="none" strike="noStrike" cap="none">
                <a:ea typeface="Arial"/>
                <a:sym typeface="Arial"/>
              </a:rPr>
              <a:t>You are an automation engineer tasked with sourcing efficient motors </a:t>
            </a:r>
            <a:br>
              <a:rPr lang="en-GB" sz="1800" b="0" i="0" u="none" strike="noStrike" cap="none">
                <a:ea typeface="Arial"/>
                <a:sym typeface="Arial"/>
              </a:rPr>
            </a:br>
            <a:r>
              <a:rPr lang="en-GB" sz="1800" b="0" i="0" u="none" strike="noStrike" cap="none">
                <a:ea typeface="Arial"/>
                <a:sym typeface="Arial"/>
              </a:rPr>
              <a:t>for a new food production line. </a:t>
            </a:r>
            <a:r>
              <a:rPr lang="en-GB" sz="180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4"/>
                  </a:ext>
                </a:extLst>
              </a:rPr>
              <a:t>Select the appropriate motor</a:t>
            </a:r>
            <a:r>
              <a:rPr lang="en-GB" sz="1800" b="0" i="0" u="none" strike="noStrike" cap="none">
                <a:ea typeface="Arial"/>
                <a:sym typeface="Arial"/>
              </a:rPr>
              <a:t> to provide:</a:t>
            </a:r>
          </a:p>
          <a:p>
            <a:pPr marL="457200" marR="0" lvl="0" indent="-317500" algn="l" rtl="0">
              <a:lnSpc>
                <a:spcPct val="100000"/>
              </a:lnSpc>
              <a:spcBef>
                <a:spcPts val="0"/>
              </a:spcBef>
              <a:spcAft>
                <a:spcPts val="1200"/>
              </a:spcAft>
              <a:buClr>
                <a:srgbClr val="000000"/>
              </a:buClr>
              <a:buSzPct val="70000"/>
              <a:buFont typeface="Arial" panose="020B0604020202020204" pitchFamily="34" charset="0"/>
              <a:buChar char="•"/>
            </a:pPr>
            <a:r>
              <a:rPr lang="en-GB" sz="1800" b="0" i="0" u="none" strike="noStrike" cap="none">
                <a:ea typeface="Arial"/>
                <a:sym typeface="Arial"/>
              </a:rPr>
              <a:t>200 W of power to pump product into jars</a:t>
            </a:r>
          </a:p>
          <a:p>
            <a:pPr marL="457200" marR="0" lvl="0" indent="-317500" algn="l" rtl="0">
              <a:lnSpc>
                <a:spcPct val="100000"/>
              </a:lnSpc>
              <a:spcBef>
                <a:spcPts val="0"/>
              </a:spcBef>
              <a:spcAft>
                <a:spcPts val="1200"/>
              </a:spcAft>
              <a:buClr>
                <a:srgbClr val="000000"/>
              </a:buClr>
              <a:buSzPct val="70000"/>
              <a:buFont typeface="Arial" panose="020B0604020202020204" pitchFamily="34" charset="0"/>
              <a:buChar char="•"/>
            </a:pPr>
            <a:r>
              <a:rPr lang="en-GB" sz="1800" b="0" i="0" u="none" strike="noStrike" cap="none">
                <a:ea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5"/>
                  </a:ext>
                </a:extLst>
              </a:rPr>
              <a:t>0.25 Nm</a:t>
            </a:r>
            <a:r>
              <a:rPr lang="en-GB" sz="1800" b="0" i="0" u="none" strike="noStrike" cap="none">
                <a:ea typeface="Arial"/>
                <a:sym typeface="Arial"/>
              </a:rPr>
              <a:t> torque to operate a section of conveyor belt</a:t>
            </a:r>
          </a:p>
          <a:p>
            <a:pPr marL="0" marR="0" lvl="0" indent="0" algn="l" rtl="0">
              <a:lnSpc>
                <a:spcPct val="100000"/>
              </a:lnSpc>
              <a:spcBef>
                <a:spcPts val="0"/>
              </a:spcBef>
              <a:spcAft>
                <a:spcPts val="1200"/>
              </a:spcAft>
              <a:buClr>
                <a:srgbClr val="000000"/>
              </a:buClr>
              <a:buSzPts val="1300"/>
              <a:buFont typeface="Arial"/>
              <a:buNone/>
            </a:pPr>
            <a:r>
              <a:rPr lang="en-GB" sz="1800" b="0" i="0" u="none" strike="noStrike" cap="none">
                <a:latin typeface="Arial"/>
                <a:ea typeface="Arial"/>
                <a:cs typeface="Arial"/>
                <a:sym typeface="Arial"/>
              </a:rPr>
              <a:t>Use the data charts to select the best motor for each scenario. Justify your </a:t>
            </a:r>
            <a:br>
              <a:rPr lang="en-GB" sz="1800" b="0" i="0" u="none" strike="noStrike" cap="none">
                <a:ea typeface="Arial"/>
              </a:rPr>
            </a:br>
            <a:r>
              <a:rPr lang="en-GB" sz="1800" b="0" i="0" u="none" strike="noStrike" cap="none">
                <a:latin typeface="Arial"/>
                <a:ea typeface="Arial"/>
                <a:cs typeface="Arial"/>
                <a:sym typeface="Arial"/>
              </a:rPr>
              <a:t>decisions. </a:t>
            </a:r>
            <a:r>
              <a:rPr lang="en-GB" sz="1800" b="1" i="0">
                <a:effectLst/>
                <a:latin typeface="Arial"/>
                <a:cs typeface="Arial"/>
              </a:rPr>
              <a:t>The charts on your activity sheet include detailed axis scales.</a:t>
            </a:r>
            <a:endParaRPr lang="en-GB" sz="1800" b="1" i="0" strike="noStrike" cap="none">
              <a:latin typeface="Arial"/>
              <a:ea typeface="Arial"/>
              <a:cs typeface="Arial"/>
              <a:sym typeface="Arial"/>
            </a:endParaRPr>
          </a:p>
        </p:txBody>
      </p:sp>
      <p:pic>
        <p:nvPicPr>
          <p:cNvPr id="6" name="Graphic 5">
            <a:extLst>
              <a:ext uri="{FF2B5EF4-FFF2-40B4-BE49-F238E27FC236}">
                <a16:creationId xmlns:a16="http://schemas.microsoft.com/office/drawing/2014/main" id="{A1913F51-ABB2-B335-51C1-36A4ACA302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1841" y="5390767"/>
            <a:ext cx="994826" cy="961665"/>
          </a:xfrm>
          <a:prstGeom prst="rect">
            <a:avLst/>
          </a:prstGeom>
        </p:spPr>
      </p:pic>
      <p:sp>
        <p:nvSpPr>
          <p:cNvPr id="13" name="Slide Number Placeholder 5">
            <a:extLst>
              <a:ext uri="{FF2B5EF4-FFF2-40B4-BE49-F238E27FC236}">
                <a16:creationId xmlns:a16="http://schemas.microsoft.com/office/drawing/2014/main" id="{261C3A55-0897-F683-8763-9EE1D4CAEAB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13</a:t>
            </a:fld>
            <a:endParaRPr lang="en-US" b="0">
              <a:solidFill>
                <a:schemeClr val="bg1"/>
              </a:solidFill>
            </a:endParaRPr>
          </a:p>
        </p:txBody>
      </p:sp>
      <p:sp>
        <p:nvSpPr>
          <p:cNvPr id="14" name="Footer Placeholder 3">
            <a:extLst>
              <a:ext uri="{FF2B5EF4-FFF2-40B4-BE49-F238E27FC236}">
                <a16:creationId xmlns:a16="http://schemas.microsoft.com/office/drawing/2014/main" id="{A3F7168F-8AA9-F5F2-9AC3-509B1FEAAC69}"/>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latin typeface="Arial"/>
                <a:ea typeface="Arial"/>
                <a:cs typeface="Arial"/>
                <a:sym typeface="Arial"/>
              </a:rPr>
              <a:t>3. Efficiency and motor selection</a:t>
            </a:r>
            <a:endParaRPr lang="en-US"/>
          </a:p>
        </p:txBody>
      </p:sp>
      <p:sp>
        <p:nvSpPr>
          <p:cNvPr id="4" name="Content Placeholder 11">
            <a:extLst>
              <a:ext uri="{FF2B5EF4-FFF2-40B4-BE49-F238E27FC236}">
                <a16:creationId xmlns:a16="http://schemas.microsoft.com/office/drawing/2014/main" id="{3C0EAC6E-6EB8-3A58-1A60-29E5C4F1AB5D}"/>
              </a:ext>
            </a:extLst>
          </p:cNvPr>
          <p:cNvSpPr txBox="1">
            <a:spLocks/>
          </p:cNvSpPr>
          <p:nvPr/>
        </p:nvSpPr>
        <p:spPr>
          <a:xfrm>
            <a:off x="10786222" y="5774704"/>
            <a:ext cx="1929145" cy="1479342"/>
          </a:xfrm>
          <a:prstGeom prst="rect">
            <a:avLst/>
          </a:prstGeom>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1200"/>
              </a:spcAft>
              <a:buClr>
                <a:srgbClr val="000000"/>
              </a:buClr>
              <a:buSzPts val="1400"/>
              <a:buFont typeface="Arial"/>
              <a:buNone/>
            </a:pPr>
            <a:endParaRPr lang="en-GB" sz="1800" b="0" i="0" u="none" strike="noStrike" cap="none">
              <a:ea typeface="Arial"/>
              <a:sym typeface="Arial"/>
            </a:endParaRPr>
          </a:p>
        </p:txBody>
      </p:sp>
      <p:sp>
        <p:nvSpPr>
          <p:cNvPr id="11" name="TextBox 10">
            <a:extLst>
              <a:ext uri="{FF2B5EF4-FFF2-40B4-BE49-F238E27FC236}">
                <a16:creationId xmlns:a16="http://schemas.microsoft.com/office/drawing/2014/main" id="{E5BF2E43-6B75-C461-89D7-FB3D9EBDF590}"/>
              </a:ext>
            </a:extLst>
          </p:cNvPr>
          <p:cNvSpPr txBox="1"/>
          <p:nvPr/>
        </p:nvSpPr>
        <p:spPr>
          <a:xfrm>
            <a:off x="10950961" y="5864501"/>
            <a:ext cx="1764406" cy="1200329"/>
          </a:xfrm>
          <a:prstGeom prst="rect">
            <a:avLst/>
          </a:prstGeom>
          <a:noFill/>
        </p:spPr>
        <p:txBody>
          <a:bodyPr wrap="square" lIns="91440" tIns="45720" rIns="91440" bIns="45720" anchor="t">
            <a:spAutoFit/>
          </a:bodyPr>
          <a:lstStyle/>
          <a:p>
            <a:r>
              <a:rPr lang="en-GB" sz="1800" b="0" i="0" u="none" strike="noStrike" cap="none">
                <a:solidFill>
                  <a:srgbClr val="D91C5C"/>
                </a:solidFill>
                <a:latin typeface="Arial"/>
                <a:ea typeface="Arial"/>
                <a:cs typeface="Arial"/>
                <a:sym typeface="Arial"/>
              </a:rPr>
              <a:t>E</a:t>
            </a:r>
            <a:r>
              <a:rPr lang="en-GB" sz="1800" b="0" i="0" u="none" strike="noStrike" cap="none">
                <a:latin typeface="Arial"/>
                <a:ea typeface="Arial"/>
                <a:cs typeface="Arial"/>
                <a:sym typeface="Arial"/>
              </a:rPr>
              <a:t>	Efficiency</a:t>
            </a:r>
            <a:endParaRPr lang="en-GB" sz="1800" b="0" i="0" u="none" strike="noStrike" cap="none">
              <a:latin typeface="Arial"/>
              <a:ea typeface="Arial"/>
              <a:cs typeface="Arial"/>
            </a:endParaRPr>
          </a:p>
          <a:p>
            <a:r>
              <a:rPr lang="en-GB">
                <a:solidFill>
                  <a:srgbClr val="868FB4"/>
                </a:solidFill>
                <a:latin typeface="Arial"/>
                <a:cs typeface="Arial"/>
                <a:sym typeface="Arial"/>
              </a:rPr>
              <a:t>N</a:t>
            </a:r>
            <a:r>
              <a:rPr lang="en-GB">
                <a:latin typeface="Arial"/>
                <a:cs typeface="Arial"/>
                <a:sym typeface="Arial"/>
              </a:rPr>
              <a:t>	Speed</a:t>
            </a:r>
            <a:endParaRPr lang="en-GB">
              <a:latin typeface="Arial"/>
              <a:cs typeface="Arial"/>
            </a:endParaRPr>
          </a:p>
          <a:p>
            <a:r>
              <a:rPr lang="en-GB">
                <a:solidFill>
                  <a:srgbClr val="3DB876"/>
                </a:solidFill>
                <a:latin typeface="Arial"/>
                <a:cs typeface="Arial"/>
                <a:sym typeface="Arial"/>
              </a:rPr>
              <a:t>P</a:t>
            </a:r>
            <a:r>
              <a:rPr lang="en-GB">
                <a:latin typeface="Arial"/>
                <a:cs typeface="Arial"/>
                <a:sym typeface="Arial"/>
              </a:rPr>
              <a:t>	Power</a:t>
            </a:r>
            <a:endParaRPr lang="en-GB">
              <a:latin typeface="Arial"/>
              <a:cs typeface="Arial"/>
            </a:endParaRPr>
          </a:p>
          <a:p>
            <a:r>
              <a:rPr lang="en-GB">
                <a:latin typeface="Arial"/>
                <a:cs typeface="Arial"/>
                <a:sym typeface="Arial"/>
              </a:rPr>
              <a:t>I	Current</a:t>
            </a:r>
            <a:endParaRPr lang="en-US">
              <a:latin typeface="Arial"/>
              <a:cs typeface="Arial"/>
            </a:endParaRPr>
          </a:p>
        </p:txBody>
      </p:sp>
      <p:grpSp>
        <p:nvGrpSpPr>
          <p:cNvPr id="27" name="Group 26">
            <a:extLst>
              <a:ext uri="{FF2B5EF4-FFF2-40B4-BE49-F238E27FC236}">
                <a16:creationId xmlns:a16="http://schemas.microsoft.com/office/drawing/2014/main" id="{E006EEB5-CADC-8F09-FB1E-E6F631BC1EBA}"/>
              </a:ext>
            </a:extLst>
          </p:cNvPr>
          <p:cNvGrpSpPr/>
          <p:nvPr/>
        </p:nvGrpSpPr>
        <p:grpSpPr>
          <a:xfrm>
            <a:off x="700292" y="2475602"/>
            <a:ext cx="4871850" cy="2835624"/>
            <a:chOff x="700292" y="2612082"/>
            <a:chExt cx="4871850" cy="2835624"/>
          </a:xfrm>
        </p:grpSpPr>
        <p:sp>
          <p:nvSpPr>
            <p:cNvPr id="189" name="Google Shape;223;p15">
              <a:extLst>
                <a:ext uri="{FF2B5EF4-FFF2-40B4-BE49-F238E27FC236}">
                  <a16:creationId xmlns:a16="http://schemas.microsoft.com/office/drawing/2014/main" id="{D6405F00-E996-329E-444D-AE23A74A876B}"/>
                </a:ext>
              </a:extLst>
            </p:cNvPr>
            <p:cNvSpPr txBox="1"/>
            <p:nvPr/>
          </p:nvSpPr>
          <p:spPr>
            <a:xfrm>
              <a:off x="2604207" y="2612082"/>
              <a:ext cx="106402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i="0" u="none" strike="noStrike" cap="none" dirty="0">
                  <a:solidFill>
                    <a:srgbClr val="000000"/>
                  </a:solidFill>
                  <a:latin typeface="Arial"/>
                  <a:ea typeface="Arial"/>
                  <a:cs typeface="Arial"/>
                  <a:sym typeface="Arial"/>
                </a:rPr>
                <a:t>Motor A</a:t>
              </a:r>
              <a:endParaRPr b="1" i="0" u="none" strike="noStrike" cap="none" dirty="0">
                <a:solidFill>
                  <a:srgbClr val="000000"/>
                </a:solidFill>
                <a:latin typeface="Arial"/>
                <a:ea typeface="Arial"/>
                <a:cs typeface="Arial"/>
                <a:sym typeface="Arial"/>
              </a:endParaRPr>
            </a:p>
          </p:txBody>
        </p:sp>
        <p:sp>
          <p:nvSpPr>
            <p:cNvPr id="7" name="Google Shape;164;p12">
              <a:extLst>
                <a:ext uri="{FF2B5EF4-FFF2-40B4-BE49-F238E27FC236}">
                  <a16:creationId xmlns:a16="http://schemas.microsoft.com/office/drawing/2014/main" id="{4F9852CC-D19A-30EF-DEF5-09A3E83F6A46}"/>
                </a:ext>
              </a:extLst>
            </p:cNvPr>
            <p:cNvSpPr txBox="1"/>
            <p:nvPr/>
          </p:nvSpPr>
          <p:spPr>
            <a:xfrm>
              <a:off x="2389570" y="5032238"/>
              <a:ext cx="1493295" cy="4154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500" b="0" i="0" u="none" strike="noStrike" cap="none" dirty="0">
                  <a:solidFill>
                    <a:srgbClr val="000000"/>
                  </a:solidFill>
                  <a:latin typeface="Arial"/>
                  <a:ea typeface="Arial"/>
                  <a:cs typeface="Arial"/>
                  <a:sym typeface="Arial"/>
                </a:rPr>
                <a:t>Torque</a:t>
              </a:r>
              <a:endParaRPr sz="1500" b="0" i="0" u="none" strike="noStrike" cap="none" dirty="0">
                <a:solidFill>
                  <a:srgbClr val="000000"/>
                </a:solidFill>
                <a:latin typeface="Arial"/>
                <a:ea typeface="Arial"/>
                <a:cs typeface="Arial"/>
                <a:sym typeface="Arial"/>
              </a:endParaRPr>
            </a:p>
          </p:txBody>
        </p:sp>
        <p:pic>
          <p:nvPicPr>
            <p:cNvPr id="21" name="Graphic 20">
              <a:extLst>
                <a:ext uri="{FF2B5EF4-FFF2-40B4-BE49-F238E27FC236}">
                  <a16:creationId xmlns:a16="http://schemas.microsoft.com/office/drawing/2014/main" id="{45AA5A40-4A63-BC37-41A8-33DA6B5827F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12595"/>
            <a:stretch/>
          </p:blipFill>
          <p:spPr>
            <a:xfrm>
              <a:off x="700292" y="2970964"/>
              <a:ext cx="4871850" cy="2070514"/>
            </a:xfrm>
            <a:prstGeom prst="rect">
              <a:avLst/>
            </a:prstGeom>
          </p:spPr>
        </p:pic>
      </p:grpSp>
      <p:grpSp>
        <p:nvGrpSpPr>
          <p:cNvPr id="26" name="Group 25">
            <a:extLst>
              <a:ext uri="{FF2B5EF4-FFF2-40B4-BE49-F238E27FC236}">
                <a16:creationId xmlns:a16="http://schemas.microsoft.com/office/drawing/2014/main" id="{E0287A92-4ADB-CECB-735F-55607C856368}"/>
              </a:ext>
            </a:extLst>
          </p:cNvPr>
          <p:cNvGrpSpPr/>
          <p:nvPr/>
        </p:nvGrpSpPr>
        <p:grpSpPr>
          <a:xfrm>
            <a:off x="5826812" y="2494658"/>
            <a:ext cx="4871850" cy="2842593"/>
            <a:chOff x="5692869" y="2631138"/>
            <a:chExt cx="4871850" cy="2842593"/>
          </a:xfrm>
        </p:grpSpPr>
        <p:sp>
          <p:nvSpPr>
            <p:cNvPr id="190" name="Google Shape;223;p15">
              <a:extLst>
                <a:ext uri="{FF2B5EF4-FFF2-40B4-BE49-F238E27FC236}">
                  <a16:creationId xmlns:a16="http://schemas.microsoft.com/office/drawing/2014/main" id="{77CB0E8F-C304-F725-912D-7DAB2DC3EB6E}"/>
                </a:ext>
              </a:extLst>
            </p:cNvPr>
            <p:cNvSpPr txBox="1"/>
            <p:nvPr/>
          </p:nvSpPr>
          <p:spPr>
            <a:xfrm>
              <a:off x="7596784" y="2631138"/>
              <a:ext cx="106402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i="0" u="none" strike="noStrike" cap="none" dirty="0">
                  <a:solidFill>
                    <a:srgbClr val="000000"/>
                  </a:solidFill>
                  <a:latin typeface="Arial"/>
                  <a:ea typeface="Arial"/>
                  <a:cs typeface="Arial"/>
                  <a:sym typeface="Arial"/>
                </a:rPr>
                <a:t>Motor B</a:t>
              </a:r>
              <a:endParaRPr b="1" i="0" u="none" strike="noStrike" cap="none" dirty="0">
                <a:solidFill>
                  <a:srgbClr val="000000"/>
                </a:solidFill>
                <a:latin typeface="Arial"/>
                <a:ea typeface="Arial"/>
                <a:cs typeface="Arial"/>
                <a:sym typeface="Arial"/>
              </a:endParaRPr>
            </a:p>
          </p:txBody>
        </p:sp>
        <p:sp>
          <p:nvSpPr>
            <p:cNvPr id="8" name="Google Shape;164;p12">
              <a:extLst>
                <a:ext uri="{FF2B5EF4-FFF2-40B4-BE49-F238E27FC236}">
                  <a16:creationId xmlns:a16="http://schemas.microsoft.com/office/drawing/2014/main" id="{46486A8C-29B3-BFE1-8377-E44F8D605363}"/>
                </a:ext>
              </a:extLst>
            </p:cNvPr>
            <p:cNvSpPr txBox="1"/>
            <p:nvPr/>
          </p:nvSpPr>
          <p:spPr>
            <a:xfrm>
              <a:off x="7382147" y="5058263"/>
              <a:ext cx="1493295" cy="4154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500" b="0" i="0" u="none" strike="noStrike" cap="none" dirty="0">
                  <a:solidFill>
                    <a:srgbClr val="000000"/>
                  </a:solidFill>
                  <a:latin typeface="Arial"/>
                  <a:ea typeface="Arial"/>
                  <a:cs typeface="Arial"/>
                  <a:sym typeface="Arial"/>
                </a:rPr>
                <a:t>Torque</a:t>
              </a:r>
              <a:endParaRPr sz="1500" b="0" i="0" u="none" strike="noStrike" cap="none" dirty="0">
                <a:solidFill>
                  <a:srgbClr val="000000"/>
                </a:solidFill>
                <a:latin typeface="Arial"/>
                <a:ea typeface="Arial"/>
                <a:cs typeface="Arial"/>
                <a:sym typeface="Arial"/>
              </a:endParaRPr>
            </a:p>
          </p:txBody>
        </p:sp>
        <p:pic>
          <p:nvPicPr>
            <p:cNvPr id="22" name="Graphic 21">
              <a:extLst>
                <a:ext uri="{FF2B5EF4-FFF2-40B4-BE49-F238E27FC236}">
                  <a16:creationId xmlns:a16="http://schemas.microsoft.com/office/drawing/2014/main" id="{7C2BA8D9-F45E-FD52-953B-D272165DEE23}"/>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12618"/>
            <a:stretch/>
          </p:blipFill>
          <p:spPr>
            <a:xfrm>
              <a:off x="5692869" y="2991014"/>
              <a:ext cx="4871850" cy="2050463"/>
            </a:xfrm>
            <a:prstGeom prst="rect">
              <a:avLst/>
            </a:prstGeom>
          </p:spPr>
        </p:pic>
      </p:grpSp>
      <p:grpSp>
        <p:nvGrpSpPr>
          <p:cNvPr id="28" name="Group 27">
            <a:extLst>
              <a:ext uri="{FF2B5EF4-FFF2-40B4-BE49-F238E27FC236}">
                <a16:creationId xmlns:a16="http://schemas.microsoft.com/office/drawing/2014/main" id="{8804AA52-0FD2-6CC9-3088-425C618853DE}"/>
              </a:ext>
            </a:extLst>
          </p:cNvPr>
          <p:cNvGrpSpPr/>
          <p:nvPr/>
        </p:nvGrpSpPr>
        <p:grpSpPr>
          <a:xfrm>
            <a:off x="10953332" y="2494658"/>
            <a:ext cx="4871850" cy="2840788"/>
            <a:chOff x="10953332" y="2631138"/>
            <a:chExt cx="4871850" cy="2840788"/>
          </a:xfrm>
        </p:grpSpPr>
        <p:sp>
          <p:nvSpPr>
            <p:cNvPr id="191" name="Google Shape;223;p15">
              <a:extLst>
                <a:ext uri="{FF2B5EF4-FFF2-40B4-BE49-F238E27FC236}">
                  <a16:creationId xmlns:a16="http://schemas.microsoft.com/office/drawing/2014/main" id="{3ABA14A1-4105-56AE-6129-954731B7B4BF}"/>
                </a:ext>
              </a:extLst>
            </p:cNvPr>
            <p:cNvSpPr txBox="1"/>
            <p:nvPr/>
          </p:nvSpPr>
          <p:spPr>
            <a:xfrm>
              <a:off x="12857247" y="2631138"/>
              <a:ext cx="106402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i="0" u="none" strike="noStrike" cap="none" dirty="0">
                  <a:solidFill>
                    <a:srgbClr val="000000"/>
                  </a:solidFill>
                  <a:latin typeface="Arial"/>
                  <a:ea typeface="Arial"/>
                  <a:cs typeface="Arial"/>
                  <a:sym typeface="Arial"/>
                </a:rPr>
                <a:t>Motor C</a:t>
              </a:r>
              <a:endParaRPr b="1" i="0" u="none" strike="noStrike" cap="none" dirty="0">
                <a:solidFill>
                  <a:srgbClr val="000000"/>
                </a:solidFill>
                <a:latin typeface="Arial"/>
                <a:ea typeface="Arial"/>
                <a:cs typeface="Arial"/>
                <a:sym typeface="Arial"/>
              </a:endParaRPr>
            </a:p>
          </p:txBody>
        </p:sp>
        <p:sp>
          <p:nvSpPr>
            <p:cNvPr id="9" name="Google Shape;164;p12">
              <a:extLst>
                <a:ext uri="{FF2B5EF4-FFF2-40B4-BE49-F238E27FC236}">
                  <a16:creationId xmlns:a16="http://schemas.microsoft.com/office/drawing/2014/main" id="{415777F1-92E4-BB93-3AF8-9E2CBBF73A79}"/>
                </a:ext>
              </a:extLst>
            </p:cNvPr>
            <p:cNvSpPr txBox="1"/>
            <p:nvPr/>
          </p:nvSpPr>
          <p:spPr>
            <a:xfrm>
              <a:off x="12642610" y="5056458"/>
              <a:ext cx="1493295" cy="4154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500" b="0" i="0" u="none" strike="noStrike" cap="none" dirty="0">
                  <a:solidFill>
                    <a:srgbClr val="000000"/>
                  </a:solidFill>
                  <a:latin typeface="Arial"/>
                  <a:ea typeface="Arial"/>
                  <a:cs typeface="Arial"/>
                  <a:sym typeface="Arial"/>
                </a:rPr>
                <a:t>Torque</a:t>
              </a:r>
              <a:endParaRPr sz="1500" b="0" i="0" u="none" strike="noStrike" cap="none" dirty="0">
                <a:solidFill>
                  <a:srgbClr val="000000"/>
                </a:solidFill>
                <a:latin typeface="Arial"/>
                <a:ea typeface="Arial"/>
                <a:cs typeface="Arial"/>
                <a:sym typeface="Arial"/>
              </a:endParaRPr>
            </a:p>
          </p:txBody>
        </p:sp>
        <p:pic>
          <p:nvPicPr>
            <p:cNvPr id="23" name="Graphic 22">
              <a:extLst>
                <a:ext uri="{FF2B5EF4-FFF2-40B4-BE49-F238E27FC236}">
                  <a16:creationId xmlns:a16="http://schemas.microsoft.com/office/drawing/2014/main" id="{F8B6E48C-9B44-55BF-5F7B-C06AC9E461D2}"/>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11762"/>
            <a:stretch/>
          </p:blipFill>
          <p:spPr>
            <a:xfrm>
              <a:off x="10953332" y="2970963"/>
              <a:ext cx="4871850" cy="2070514"/>
            </a:xfrm>
            <a:prstGeom prst="rect">
              <a:avLst/>
            </a:prstGeom>
          </p:spPr>
        </p:pic>
      </p:grpSp>
    </p:spTree>
    <p:extLst>
      <p:ext uri="{BB962C8B-B14F-4D97-AF65-F5344CB8AC3E}">
        <p14:creationId xmlns:p14="http://schemas.microsoft.com/office/powerpoint/2010/main" val="3527590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59F21D-3131-8259-F52F-68624E8C3A1F}"/>
              </a:ext>
            </a:extLst>
          </p:cNvPr>
          <p:cNvGrpSpPr/>
          <p:nvPr/>
        </p:nvGrpSpPr>
        <p:grpSpPr>
          <a:xfrm>
            <a:off x="490087" y="2366418"/>
            <a:ext cx="4871850" cy="2835624"/>
            <a:chOff x="700292" y="2612082"/>
            <a:chExt cx="4871850" cy="2835624"/>
          </a:xfrm>
        </p:grpSpPr>
        <p:sp>
          <p:nvSpPr>
            <p:cNvPr id="4" name="Google Shape;223;p15">
              <a:extLst>
                <a:ext uri="{FF2B5EF4-FFF2-40B4-BE49-F238E27FC236}">
                  <a16:creationId xmlns:a16="http://schemas.microsoft.com/office/drawing/2014/main" id="{6DB910AE-B300-286F-A34C-2673E2B99A46}"/>
                </a:ext>
              </a:extLst>
            </p:cNvPr>
            <p:cNvSpPr txBox="1"/>
            <p:nvPr/>
          </p:nvSpPr>
          <p:spPr>
            <a:xfrm>
              <a:off x="2604207" y="2612082"/>
              <a:ext cx="106402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i="0" u="none" strike="noStrike" cap="none" dirty="0">
                  <a:solidFill>
                    <a:srgbClr val="000000"/>
                  </a:solidFill>
                  <a:latin typeface="Arial"/>
                  <a:ea typeface="Arial"/>
                  <a:cs typeface="Arial"/>
                  <a:sym typeface="Arial"/>
                </a:rPr>
                <a:t>Motor A</a:t>
              </a:r>
              <a:endParaRPr b="1" i="0" u="none" strike="noStrike" cap="none" dirty="0">
                <a:solidFill>
                  <a:srgbClr val="000000"/>
                </a:solidFill>
                <a:latin typeface="Arial"/>
                <a:ea typeface="Arial"/>
                <a:cs typeface="Arial"/>
                <a:sym typeface="Arial"/>
              </a:endParaRPr>
            </a:p>
          </p:txBody>
        </p:sp>
        <p:sp>
          <p:nvSpPr>
            <p:cNvPr id="11" name="Google Shape;164;p12">
              <a:extLst>
                <a:ext uri="{FF2B5EF4-FFF2-40B4-BE49-F238E27FC236}">
                  <a16:creationId xmlns:a16="http://schemas.microsoft.com/office/drawing/2014/main" id="{536A4C74-8AAC-7C39-A218-60EF8EC0C40D}"/>
                </a:ext>
              </a:extLst>
            </p:cNvPr>
            <p:cNvSpPr txBox="1"/>
            <p:nvPr/>
          </p:nvSpPr>
          <p:spPr>
            <a:xfrm>
              <a:off x="2389570" y="5032238"/>
              <a:ext cx="1493295" cy="4154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500" b="0" i="0" u="none" strike="noStrike" cap="none" dirty="0">
                  <a:solidFill>
                    <a:srgbClr val="000000"/>
                  </a:solidFill>
                  <a:latin typeface="Arial"/>
                  <a:ea typeface="Arial"/>
                  <a:cs typeface="Arial"/>
                  <a:sym typeface="Arial"/>
                </a:rPr>
                <a:t>Torque</a:t>
              </a:r>
              <a:endParaRPr sz="1500" b="0" i="0" u="none" strike="noStrike" cap="none" dirty="0">
                <a:solidFill>
                  <a:srgbClr val="000000"/>
                </a:solidFill>
                <a:latin typeface="Arial"/>
                <a:ea typeface="Arial"/>
                <a:cs typeface="Arial"/>
                <a:sym typeface="Arial"/>
              </a:endParaRPr>
            </a:p>
          </p:txBody>
        </p:sp>
        <p:pic>
          <p:nvPicPr>
            <p:cNvPr id="16" name="Graphic 15">
              <a:extLst>
                <a:ext uri="{FF2B5EF4-FFF2-40B4-BE49-F238E27FC236}">
                  <a16:creationId xmlns:a16="http://schemas.microsoft.com/office/drawing/2014/main" id="{69675792-908D-EC5D-79AB-9A6D85DB754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2595"/>
            <a:stretch/>
          </p:blipFill>
          <p:spPr>
            <a:xfrm>
              <a:off x="700292" y="2970964"/>
              <a:ext cx="4871850" cy="2070514"/>
            </a:xfrm>
            <a:prstGeom prst="rect">
              <a:avLst/>
            </a:prstGeom>
          </p:spPr>
        </p:pic>
      </p:grpSp>
      <p:grpSp>
        <p:nvGrpSpPr>
          <p:cNvPr id="17" name="Group 16">
            <a:extLst>
              <a:ext uri="{FF2B5EF4-FFF2-40B4-BE49-F238E27FC236}">
                <a16:creationId xmlns:a16="http://schemas.microsoft.com/office/drawing/2014/main" id="{2EEC6CBB-04A6-48CC-1AB9-C37FA16D590C}"/>
              </a:ext>
            </a:extLst>
          </p:cNvPr>
          <p:cNvGrpSpPr/>
          <p:nvPr/>
        </p:nvGrpSpPr>
        <p:grpSpPr>
          <a:xfrm>
            <a:off x="5616607" y="2385474"/>
            <a:ext cx="4871850" cy="2842593"/>
            <a:chOff x="5692869" y="2631138"/>
            <a:chExt cx="4871850" cy="2842593"/>
          </a:xfrm>
        </p:grpSpPr>
        <p:sp>
          <p:nvSpPr>
            <p:cNvPr id="18" name="Google Shape;223;p15">
              <a:extLst>
                <a:ext uri="{FF2B5EF4-FFF2-40B4-BE49-F238E27FC236}">
                  <a16:creationId xmlns:a16="http://schemas.microsoft.com/office/drawing/2014/main" id="{6003AFD1-581E-F685-BBFB-9165DA00F742}"/>
                </a:ext>
              </a:extLst>
            </p:cNvPr>
            <p:cNvSpPr txBox="1"/>
            <p:nvPr/>
          </p:nvSpPr>
          <p:spPr>
            <a:xfrm>
              <a:off x="7596784" y="2631138"/>
              <a:ext cx="106402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i="0" u="none" strike="noStrike" cap="none" dirty="0">
                  <a:solidFill>
                    <a:srgbClr val="000000"/>
                  </a:solidFill>
                  <a:latin typeface="Arial"/>
                  <a:ea typeface="Arial"/>
                  <a:cs typeface="Arial"/>
                  <a:sym typeface="Arial"/>
                </a:rPr>
                <a:t>Motor B</a:t>
              </a:r>
              <a:endParaRPr b="1" i="0" u="none" strike="noStrike" cap="none" dirty="0">
                <a:solidFill>
                  <a:srgbClr val="000000"/>
                </a:solidFill>
                <a:latin typeface="Arial"/>
                <a:ea typeface="Arial"/>
                <a:cs typeface="Arial"/>
                <a:sym typeface="Arial"/>
              </a:endParaRPr>
            </a:p>
          </p:txBody>
        </p:sp>
        <p:sp>
          <p:nvSpPr>
            <p:cNvPr id="19" name="Google Shape;164;p12">
              <a:extLst>
                <a:ext uri="{FF2B5EF4-FFF2-40B4-BE49-F238E27FC236}">
                  <a16:creationId xmlns:a16="http://schemas.microsoft.com/office/drawing/2014/main" id="{B40E8611-B888-8A57-4CBA-7F55C2039ED4}"/>
                </a:ext>
              </a:extLst>
            </p:cNvPr>
            <p:cNvSpPr txBox="1"/>
            <p:nvPr/>
          </p:nvSpPr>
          <p:spPr>
            <a:xfrm>
              <a:off x="7382147" y="5058263"/>
              <a:ext cx="1493295" cy="4154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500" b="0" i="0" u="none" strike="noStrike" cap="none" dirty="0">
                  <a:solidFill>
                    <a:srgbClr val="000000"/>
                  </a:solidFill>
                  <a:latin typeface="Arial"/>
                  <a:ea typeface="Arial"/>
                  <a:cs typeface="Arial"/>
                  <a:sym typeface="Arial"/>
                </a:rPr>
                <a:t>Torque</a:t>
              </a:r>
              <a:endParaRPr sz="1500" b="0" i="0" u="none" strike="noStrike" cap="none" dirty="0">
                <a:solidFill>
                  <a:srgbClr val="000000"/>
                </a:solidFill>
                <a:latin typeface="Arial"/>
                <a:ea typeface="Arial"/>
                <a:cs typeface="Arial"/>
                <a:sym typeface="Arial"/>
              </a:endParaRPr>
            </a:p>
          </p:txBody>
        </p:sp>
        <p:pic>
          <p:nvPicPr>
            <p:cNvPr id="20" name="Graphic 19">
              <a:extLst>
                <a:ext uri="{FF2B5EF4-FFF2-40B4-BE49-F238E27FC236}">
                  <a16:creationId xmlns:a16="http://schemas.microsoft.com/office/drawing/2014/main" id="{35FBAE95-E541-EA77-A233-47024FC3774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12618"/>
            <a:stretch/>
          </p:blipFill>
          <p:spPr>
            <a:xfrm>
              <a:off x="5692869" y="2991014"/>
              <a:ext cx="4871850" cy="2050463"/>
            </a:xfrm>
            <a:prstGeom prst="rect">
              <a:avLst/>
            </a:prstGeom>
          </p:spPr>
        </p:pic>
      </p:grpSp>
      <p:grpSp>
        <p:nvGrpSpPr>
          <p:cNvPr id="21" name="Group 20">
            <a:extLst>
              <a:ext uri="{FF2B5EF4-FFF2-40B4-BE49-F238E27FC236}">
                <a16:creationId xmlns:a16="http://schemas.microsoft.com/office/drawing/2014/main" id="{73D61E10-7377-559F-3254-F643ECDEA39B}"/>
              </a:ext>
            </a:extLst>
          </p:cNvPr>
          <p:cNvGrpSpPr/>
          <p:nvPr/>
        </p:nvGrpSpPr>
        <p:grpSpPr>
          <a:xfrm>
            <a:off x="10743127" y="2385474"/>
            <a:ext cx="4871850" cy="2840788"/>
            <a:chOff x="10953332" y="2631138"/>
            <a:chExt cx="4871850" cy="2840788"/>
          </a:xfrm>
        </p:grpSpPr>
        <p:sp>
          <p:nvSpPr>
            <p:cNvPr id="22" name="Google Shape;223;p15">
              <a:extLst>
                <a:ext uri="{FF2B5EF4-FFF2-40B4-BE49-F238E27FC236}">
                  <a16:creationId xmlns:a16="http://schemas.microsoft.com/office/drawing/2014/main" id="{40BC09E8-B423-6540-A710-46D21A738CB7}"/>
                </a:ext>
              </a:extLst>
            </p:cNvPr>
            <p:cNvSpPr txBox="1"/>
            <p:nvPr/>
          </p:nvSpPr>
          <p:spPr>
            <a:xfrm>
              <a:off x="12857247" y="2631138"/>
              <a:ext cx="106402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i="0" u="none" strike="noStrike" cap="none" dirty="0">
                  <a:solidFill>
                    <a:srgbClr val="000000"/>
                  </a:solidFill>
                  <a:latin typeface="Arial"/>
                  <a:ea typeface="Arial"/>
                  <a:cs typeface="Arial"/>
                  <a:sym typeface="Arial"/>
                </a:rPr>
                <a:t>Motor C</a:t>
              </a:r>
              <a:endParaRPr b="1" i="0" u="none" strike="noStrike" cap="none" dirty="0">
                <a:solidFill>
                  <a:srgbClr val="000000"/>
                </a:solidFill>
                <a:latin typeface="Arial"/>
                <a:ea typeface="Arial"/>
                <a:cs typeface="Arial"/>
                <a:sym typeface="Arial"/>
              </a:endParaRPr>
            </a:p>
          </p:txBody>
        </p:sp>
        <p:sp>
          <p:nvSpPr>
            <p:cNvPr id="23" name="Google Shape;164;p12">
              <a:extLst>
                <a:ext uri="{FF2B5EF4-FFF2-40B4-BE49-F238E27FC236}">
                  <a16:creationId xmlns:a16="http://schemas.microsoft.com/office/drawing/2014/main" id="{69902622-0793-43CA-DD8D-D18BE987843E}"/>
                </a:ext>
              </a:extLst>
            </p:cNvPr>
            <p:cNvSpPr txBox="1"/>
            <p:nvPr/>
          </p:nvSpPr>
          <p:spPr>
            <a:xfrm>
              <a:off x="12642610" y="5056458"/>
              <a:ext cx="1493295" cy="4154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500" b="0" i="0" u="none" strike="noStrike" cap="none" dirty="0">
                  <a:solidFill>
                    <a:srgbClr val="000000"/>
                  </a:solidFill>
                  <a:latin typeface="Arial"/>
                  <a:ea typeface="Arial"/>
                  <a:cs typeface="Arial"/>
                  <a:sym typeface="Arial"/>
                </a:rPr>
                <a:t>Torque</a:t>
              </a:r>
              <a:endParaRPr sz="1500" b="0" i="0" u="none" strike="noStrike" cap="none" dirty="0">
                <a:solidFill>
                  <a:srgbClr val="000000"/>
                </a:solidFill>
                <a:latin typeface="Arial"/>
                <a:ea typeface="Arial"/>
                <a:cs typeface="Arial"/>
                <a:sym typeface="Arial"/>
              </a:endParaRPr>
            </a:p>
          </p:txBody>
        </p:sp>
        <p:pic>
          <p:nvPicPr>
            <p:cNvPr id="32" name="Graphic 31">
              <a:extLst>
                <a:ext uri="{FF2B5EF4-FFF2-40B4-BE49-F238E27FC236}">
                  <a16:creationId xmlns:a16="http://schemas.microsoft.com/office/drawing/2014/main" id="{66D48FBF-775A-BE0A-4571-D48427052FF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11762"/>
            <a:stretch/>
          </p:blipFill>
          <p:spPr>
            <a:xfrm>
              <a:off x="10953332" y="2970963"/>
              <a:ext cx="4871850" cy="2070514"/>
            </a:xfrm>
            <a:prstGeom prst="rect">
              <a:avLst/>
            </a:prstGeom>
          </p:spPr>
        </p:pic>
      </p:grpSp>
      <p:sp>
        <p:nvSpPr>
          <p:cNvPr id="2" name="Title 1">
            <a:extLst>
              <a:ext uri="{FF2B5EF4-FFF2-40B4-BE49-F238E27FC236}">
                <a16:creationId xmlns:a16="http://schemas.microsoft.com/office/drawing/2014/main" id="{CE8A666E-105A-3E21-FE16-4723302E7016}"/>
              </a:ext>
            </a:extLst>
          </p:cNvPr>
          <p:cNvSpPr>
            <a:spLocks noGrp="1"/>
          </p:cNvSpPr>
          <p:nvPr>
            <p:ph type="title"/>
          </p:nvPr>
        </p:nvSpPr>
        <p:spPr/>
        <p:txBody>
          <a:bodyPr/>
          <a:lstStyle/>
          <a:p>
            <a:r>
              <a:rPr lang="en"/>
              <a:t>Selecting electric motors</a:t>
            </a:r>
            <a:endParaRPr lang="en-US"/>
          </a:p>
        </p:txBody>
      </p:sp>
      <p:sp>
        <p:nvSpPr>
          <p:cNvPr id="5" name="Content Placeholder 11">
            <a:extLst>
              <a:ext uri="{FF2B5EF4-FFF2-40B4-BE49-F238E27FC236}">
                <a16:creationId xmlns:a16="http://schemas.microsoft.com/office/drawing/2014/main" id="{3FDBD356-353F-D0C5-EAC9-E38FBB7D3744}"/>
              </a:ext>
            </a:extLst>
          </p:cNvPr>
          <p:cNvSpPr txBox="1">
            <a:spLocks/>
          </p:cNvSpPr>
          <p:nvPr/>
        </p:nvSpPr>
        <p:spPr>
          <a:xfrm>
            <a:off x="6000041" y="5765451"/>
            <a:ext cx="4234573" cy="3054046"/>
          </a:xfrm>
          <a:prstGeom prst="rect">
            <a:avLst/>
          </a:prstGeom>
          <a:ln w="28575">
            <a:gradFill flip="none" rotWithShape="1">
              <a:gsLst>
                <a:gs pos="21000">
                  <a:srgbClr val="B2BFF0"/>
                </a:gs>
                <a:gs pos="100000">
                  <a:srgbClr val="D91C5C"/>
                </a:gs>
              </a:gsLst>
              <a:lin ang="18900000" scaled="1"/>
              <a:tileRect/>
            </a:gradFill>
          </a:ln>
        </p:spPr>
        <p:txBody>
          <a:bodyPr vert="horz" lIns="251999" tIns="251999" rIns="251999" bIns="251999"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marR="0" lvl="0" indent="-311150" algn="l" rtl="0">
              <a:lnSpc>
                <a:spcPct val="100000"/>
              </a:lnSpc>
              <a:spcBef>
                <a:spcPts val="0"/>
              </a:spcBef>
              <a:spcAft>
                <a:spcPts val="0"/>
              </a:spcAft>
              <a:buClr>
                <a:srgbClr val="000000"/>
              </a:buClr>
              <a:buSzPct val="70000"/>
              <a:buFont typeface="Arial" panose="020B0604020202020204" pitchFamily="34" charset="0"/>
              <a:buChar char="•"/>
            </a:pPr>
            <a:r>
              <a:rPr lang="en-GB" sz="1800" b="0" i="0" u="none" strike="noStrike" cap="none">
                <a:solidFill>
                  <a:srgbClr val="000000"/>
                </a:solidFill>
                <a:latin typeface="Arial"/>
                <a:ea typeface="Arial"/>
                <a:cs typeface="Arial"/>
                <a:sym typeface="Arial"/>
              </a:rPr>
              <a:t>What problem will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occur when using a motor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at maximum power rather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than maximum efficiency?</a:t>
            </a:r>
          </a:p>
          <a:p>
            <a:pPr marL="457200" marR="0" lvl="0" indent="-311150" algn="l" rtl="0">
              <a:lnSpc>
                <a:spcPct val="100000"/>
              </a:lnSpc>
              <a:spcBef>
                <a:spcPts val="0"/>
              </a:spcBef>
              <a:spcAft>
                <a:spcPts val="0"/>
              </a:spcAft>
              <a:buClr>
                <a:srgbClr val="000000"/>
              </a:buClr>
              <a:buSzPct val="70000"/>
              <a:buFont typeface="Arial" panose="020B0604020202020204" pitchFamily="34" charset="0"/>
              <a:buChar char="•"/>
            </a:pPr>
            <a:endParaRPr lang="en-GB" sz="18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ct val="70000"/>
              <a:buFont typeface="Arial" panose="020B0604020202020204" pitchFamily="34" charset="0"/>
              <a:buChar char="•"/>
            </a:pPr>
            <a:r>
              <a:rPr lang="en-GB" sz="1800" b="0" i="0" u="none" strike="noStrike" cap="none">
                <a:solidFill>
                  <a:srgbClr val="000000"/>
                </a:solidFill>
                <a:latin typeface="Arial"/>
                <a:ea typeface="Arial"/>
                <a:cs typeface="Arial"/>
                <a:sym typeface="Arial"/>
              </a:rPr>
              <a:t>Why would this be a concern for healthcare applications such as motorised prosthetics or infusion pumps?</a:t>
            </a:r>
          </a:p>
        </p:txBody>
      </p:sp>
      <p:pic>
        <p:nvPicPr>
          <p:cNvPr id="6" name="Graphic 5">
            <a:extLst>
              <a:ext uri="{FF2B5EF4-FFF2-40B4-BE49-F238E27FC236}">
                <a16:creationId xmlns:a16="http://schemas.microsoft.com/office/drawing/2014/main" id="{A1913F51-ABB2-B335-51C1-36A4ACA302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63387" y="5265956"/>
            <a:ext cx="994826" cy="961665"/>
          </a:xfrm>
          <a:prstGeom prst="rect">
            <a:avLst/>
          </a:prstGeom>
        </p:spPr>
      </p:pic>
      <p:sp>
        <p:nvSpPr>
          <p:cNvPr id="13" name="Slide Number Placeholder 5">
            <a:extLst>
              <a:ext uri="{FF2B5EF4-FFF2-40B4-BE49-F238E27FC236}">
                <a16:creationId xmlns:a16="http://schemas.microsoft.com/office/drawing/2014/main" id="{261C3A55-0897-F683-8763-9EE1D4CAEAB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14</a:t>
            </a:fld>
            <a:endParaRPr lang="en-US" b="0">
              <a:solidFill>
                <a:schemeClr val="bg1"/>
              </a:solidFill>
            </a:endParaRPr>
          </a:p>
        </p:txBody>
      </p:sp>
      <p:sp>
        <p:nvSpPr>
          <p:cNvPr id="14" name="Footer Placeholder 3">
            <a:extLst>
              <a:ext uri="{FF2B5EF4-FFF2-40B4-BE49-F238E27FC236}">
                <a16:creationId xmlns:a16="http://schemas.microsoft.com/office/drawing/2014/main" id="{A3F7168F-8AA9-F5F2-9AC3-509B1FEAAC69}"/>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latin typeface="Arial"/>
                <a:ea typeface="Arial"/>
                <a:cs typeface="Arial"/>
                <a:sym typeface="Arial"/>
              </a:rPr>
              <a:t>3. Efficiency and motor selection</a:t>
            </a:r>
            <a:endParaRPr lang="en-US"/>
          </a:p>
        </p:txBody>
      </p:sp>
      <p:sp>
        <p:nvSpPr>
          <p:cNvPr id="193" name="Google Shape;203;p14">
            <a:extLst>
              <a:ext uri="{FF2B5EF4-FFF2-40B4-BE49-F238E27FC236}">
                <a16:creationId xmlns:a16="http://schemas.microsoft.com/office/drawing/2014/main" id="{31BBC629-BDA7-4100-F0B0-E28BD53E4DC4}"/>
              </a:ext>
            </a:extLst>
          </p:cNvPr>
          <p:cNvSpPr txBox="1"/>
          <p:nvPr/>
        </p:nvSpPr>
        <p:spPr>
          <a:xfrm>
            <a:off x="1421513" y="5389048"/>
            <a:ext cx="3214989" cy="415468"/>
          </a:xfrm>
          <a:prstGeom prst="rect">
            <a:avLst/>
          </a:prstGeom>
          <a:noFill/>
          <a:ln>
            <a:noFill/>
          </a:ln>
        </p:spPr>
        <p:txBody>
          <a:bodyPr spcFirstLastPara="1" wrap="square" lIns="91425" tIns="91425" rIns="91425" bIns="91425" anchor="t" anchorCtr="0">
            <a:spAutoFit/>
          </a:bodyPr>
          <a:lstStyle/>
          <a:p>
            <a:pPr marL="0" marR="0" lvl="0" indent="0" algn="l" rtl="0">
              <a:lnSpc>
                <a:spcPts val="1760"/>
              </a:lnSpc>
              <a:spcBef>
                <a:spcPts val="0"/>
              </a:spcBef>
              <a:spcAft>
                <a:spcPts val="0"/>
              </a:spcAft>
              <a:buClr>
                <a:srgbClr val="000000"/>
              </a:buClr>
              <a:buSzPts val="900"/>
              <a:buFont typeface="Arial"/>
              <a:buNone/>
            </a:pPr>
            <a:r>
              <a:rPr lang="en" i="0" u="none" strike="noStrike" cap="none">
                <a:solidFill>
                  <a:srgbClr val="FF7500"/>
                </a:solidFill>
                <a:latin typeface="Arial"/>
                <a:ea typeface="Arial"/>
                <a:cs typeface="Arial"/>
                <a:sym typeface="Arial"/>
              </a:rPr>
              <a:t>Efficiency at 0.25 Nm torque</a:t>
            </a:r>
            <a:endParaRPr i="0" u="none" strike="noStrike" cap="none">
              <a:solidFill>
                <a:srgbClr val="FF7500"/>
              </a:solidFill>
              <a:latin typeface="Arial"/>
              <a:ea typeface="Arial"/>
              <a:cs typeface="Arial"/>
              <a:sym typeface="Arial"/>
            </a:endParaRPr>
          </a:p>
        </p:txBody>
      </p:sp>
      <p:sp>
        <p:nvSpPr>
          <p:cNvPr id="197" name="TextBox 196">
            <a:extLst>
              <a:ext uri="{FF2B5EF4-FFF2-40B4-BE49-F238E27FC236}">
                <a16:creationId xmlns:a16="http://schemas.microsoft.com/office/drawing/2014/main" id="{76FFDF82-2F8F-863D-4B18-60E70E80609B}"/>
              </a:ext>
            </a:extLst>
          </p:cNvPr>
          <p:cNvSpPr txBox="1"/>
          <p:nvPr/>
        </p:nvSpPr>
        <p:spPr>
          <a:xfrm>
            <a:off x="14461588" y="6597748"/>
            <a:ext cx="184731" cy="369332"/>
          </a:xfrm>
          <a:prstGeom prst="rect">
            <a:avLst/>
          </a:prstGeom>
          <a:noFill/>
        </p:spPr>
        <p:txBody>
          <a:bodyPr wrap="none" rtlCol="0">
            <a:spAutoFit/>
          </a:bodyPr>
          <a:lstStyle/>
          <a:p>
            <a:endParaRPr lang="en-US"/>
          </a:p>
        </p:txBody>
      </p:sp>
      <p:sp>
        <p:nvSpPr>
          <p:cNvPr id="255" name="Google Shape;201;p14">
            <a:extLst>
              <a:ext uri="{FF2B5EF4-FFF2-40B4-BE49-F238E27FC236}">
                <a16:creationId xmlns:a16="http://schemas.microsoft.com/office/drawing/2014/main" id="{3E367735-6E1A-E5A5-EA46-A3DA28E3CDC2}"/>
              </a:ext>
            </a:extLst>
          </p:cNvPr>
          <p:cNvSpPr txBox="1"/>
          <p:nvPr/>
        </p:nvSpPr>
        <p:spPr>
          <a:xfrm>
            <a:off x="710117" y="6149026"/>
            <a:ext cx="4491987"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b="0" i="0" u="none" strike="noStrike" cap="none" dirty="0">
                <a:solidFill>
                  <a:srgbClr val="000000"/>
                </a:solidFill>
                <a:latin typeface="Arial"/>
                <a:ea typeface="Arial"/>
                <a:cs typeface="Arial"/>
                <a:sym typeface="Arial"/>
              </a:rPr>
              <a:t>Motor A can provide 0.25 Nm of torque at close to maximum efficiency, so is best to drive the conveyor.</a:t>
            </a:r>
          </a:p>
        </p:txBody>
      </p:sp>
      <p:sp>
        <p:nvSpPr>
          <p:cNvPr id="256" name="Google Shape;206;p14">
            <a:extLst>
              <a:ext uri="{FF2B5EF4-FFF2-40B4-BE49-F238E27FC236}">
                <a16:creationId xmlns:a16="http://schemas.microsoft.com/office/drawing/2014/main" id="{6AEB313E-09AE-BF9A-D654-EC954C5E2E45}"/>
              </a:ext>
            </a:extLst>
          </p:cNvPr>
          <p:cNvSpPr txBox="1"/>
          <p:nvPr/>
        </p:nvSpPr>
        <p:spPr>
          <a:xfrm>
            <a:off x="11086384" y="6150196"/>
            <a:ext cx="4440336"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b="0" i="0" u="none" strike="noStrike" cap="none">
                <a:solidFill>
                  <a:srgbClr val="000000"/>
                </a:solidFill>
                <a:latin typeface="Arial"/>
                <a:ea typeface="Arial"/>
                <a:cs typeface="Arial"/>
                <a:sym typeface="Arial"/>
              </a:rPr>
              <a:t>Motor C can provide 200 W of power at close to maximum efficiency, so is best to drive the pump.</a:t>
            </a:r>
            <a:endParaRPr b="0" i="0" u="none" strike="noStrike" cap="none">
              <a:solidFill>
                <a:srgbClr val="000000"/>
              </a:solidFill>
              <a:latin typeface="Arial"/>
              <a:ea typeface="Arial"/>
              <a:cs typeface="Arial"/>
              <a:sym typeface="Arial"/>
            </a:endParaRPr>
          </a:p>
        </p:txBody>
      </p:sp>
      <p:cxnSp>
        <p:nvCxnSpPr>
          <p:cNvPr id="7" name="Google Shape;202;p14">
            <a:extLst>
              <a:ext uri="{FF2B5EF4-FFF2-40B4-BE49-F238E27FC236}">
                <a16:creationId xmlns:a16="http://schemas.microsoft.com/office/drawing/2014/main" id="{59E0F38F-444C-832C-4511-80798D7344C8}"/>
              </a:ext>
            </a:extLst>
          </p:cNvPr>
          <p:cNvCxnSpPr>
            <a:cxnSpLocks/>
          </p:cNvCxnSpPr>
          <p:nvPr/>
        </p:nvCxnSpPr>
        <p:spPr>
          <a:xfrm flipV="1">
            <a:off x="1291857" y="3432981"/>
            <a:ext cx="0" cy="1275653"/>
          </a:xfrm>
          <a:prstGeom prst="straightConnector1">
            <a:avLst/>
          </a:prstGeom>
          <a:noFill/>
          <a:ln w="31750" cap="flat" cmpd="sng">
            <a:solidFill>
              <a:srgbClr val="FF7500"/>
            </a:solidFill>
            <a:prstDash val="dash"/>
            <a:round/>
            <a:headEnd type="none" w="med" len="med"/>
            <a:tailEnd type="triangle" w="med" len="med"/>
          </a:ln>
        </p:spPr>
      </p:cxnSp>
      <p:sp>
        <p:nvSpPr>
          <p:cNvPr id="434" name="Google Shape;199;p14">
            <a:extLst>
              <a:ext uri="{FF2B5EF4-FFF2-40B4-BE49-F238E27FC236}">
                <a16:creationId xmlns:a16="http://schemas.microsoft.com/office/drawing/2014/main" id="{BC5522B2-812B-84A4-FF79-628655C81CDF}"/>
              </a:ext>
            </a:extLst>
          </p:cNvPr>
          <p:cNvSpPr txBox="1"/>
          <p:nvPr/>
        </p:nvSpPr>
        <p:spPr>
          <a:xfrm>
            <a:off x="11431438" y="5768719"/>
            <a:ext cx="2317637" cy="415468"/>
          </a:xfrm>
          <a:prstGeom prst="rect">
            <a:avLst/>
          </a:prstGeom>
          <a:noFill/>
          <a:ln>
            <a:noFill/>
          </a:ln>
        </p:spPr>
        <p:txBody>
          <a:bodyPr spcFirstLastPara="1" wrap="square" lIns="91425" tIns="91425" rIns="91425" bIns="91425" anchor="t" anchorCtr="0">
            <a:spAutoFit/>
          </a:bodyPr>
          <a:lstStyle/>
          <a:p>
            <a:pPr marL="0" marR="0" lvl="0" indent="0" algn="l" rtl="0">
              <a:lnSpc>
                <a:spcPts val="1760"/>
              </a:lnSpc>
              <a:spcBef>
                <a:spcPts val="0"/>
              </a:spcBef>
              <a:spcAft>
                <a:spcPts val="0"/>
              </a:spcAft>
              <a:buClr>
                <a:srgbClr val="000000"/>
              </a:buClr>
              <a:buSzPts val="900"/>
              <a:buFont typeface="Arial"/>
              <a:buNone/>
            </a:pPr>
            <a:r>
              <a:rPr lang="en" i="0" u="none" strike="noStrike" cap="none">
                <a:solidFill>
                  <a:srgbClr val="21176B"/>
                </a:solidFill>
                <a:latin typeface="Arial"/>
                <a:ea typeface="Arial"/>
                <a:cs typeface="Arial"/>
                <a:sym typeface="Arial"/>
              </a:rPr>
              <a:t>Maximum</a:t>
            </a:r>
            <a:r>
              <a:rPr lang="en">
                <a:solidFill>
                  <a:srgbClr val="21176B"/>
                </a:solidFill>
                <a:latin typeface="Arial"/>
                <a:ea typeface="Arial"/>
                <a:cs typeface="Arial"/>
                <a:sym typeface="Arial"/>
              </a:rPr>
              <a:t> </a:t>
            </a:r>
            <a:r>
              <a:rPr lang="en" i="0" u="none" strike="noStrike" cap="none">
                <a:solidFill>
                  <a:srgbClr val="21176B"/>
                </a:solidFill>
                <a:latin typeface="Arial"/>
                <a:ea typeface="Arial"/>
                <a:cs typeface="Arial"/>
                <a:sym typeface="Arial"/>
              </a:rPr>
              <a:t>efficiency</a:t>
            </a:r>
            <a:endParaRPr i="0" u="none" strike="noStrike" cap="none">
              <a:solidFill>
                <a:srgbClr val="21176B"/>
              </a:solidFill>
              <a:latin typeface="Arial"/>
              <a:ea typeface="Arial"/>
              <a:cs typeface="Arial"/>
              <a:sym typeface="Arial"/>
            </a:endParaRPr>
          </a:p>
        </p:txBody>
      </p:sp>
      <p:sp>
        <p:nvSpPr>
          <p:cNvPr id="12" name="Content Placeholder 11">
            <a:extLst>
              <a:ext uri="{FF2B5EF4-FFF2-40B4-BE49-F238E27FC236}">
                <a16:creationId xmlns:a16="http://schemas.microsoft.com/office/drawing/2014/main" id="{D35EEC7E-E33A-CEFA-66FB-968F28E2690C}"/>
              </a:ext>
            </a:extLst>
          </p:cNvPr>
          <p:cNvSpPr txBox="1">
            <a:spLocks/>
          </p:cNvSpPr>
          <p:nvPr/>
        </p:nvSpPr>
        <p:spPr>
          <a:xfrm>
            <a:off x="11133913" y="7339688"/>
            <a:ext cx="1929145" cy="1479342"/>
          </a:xfrm>
          <a:prstGeom prst="rect">
            <a:avLst/>
          </a:prstGeom>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1200"/>
              </a:spcAft>
              <a:buClr>
                <a:srgbClr val="000000"/>
              </a:buClr>
              <a:buSzPts val="1400"/>
              <a:buFont typeface="Arial"/>
              <a:buNone/>
            </a:pPr>
            <a:endParaRPr lang="en-GB" sz="1800" b="0" i="0" u="none" strike="noStrike" cap="none">
              <a:ea typeface="Arial"/>
              <a:sym typeface="Arial"/>
            </a:endParaRPr>
          </a:p>
        </p:txBody>
      </p:sp>
      <p:sp>
        <p:nvSpPr>
          <p:cNvPr id="15" name="TextBox 14">
            <a:extLst>
              <a:ext uri="{FF2B5EF4-FFF2-40B4-BE49-F238E27FC236}">
                <a16:creationId xmlns:a16="http://schemas.microsoft.com/office/drawing/2014/main" id="{25EDEED1-B2C1-D696-282B-D2E989413F04}"/>
              </a:ext>
            </a:extLst>
          </p:cNvPr>
          <p:cNvSpPr txBox="1"/>
          <p:nvPr/>
        </p:nvSpPr>
        <p:spPr>
          <a:xfrm>
            <a:off x="11298652" y="7429485"/>
            <a:ext cx="1764406" cy="1200329"/>
          </a:xfrm>
          <a:prstGeom prst="rect">
            <a:avLst/>
          </a:prstGeom>
          <a:noFill/>
        </p:spPr>
        <p:txBody>
          <a:bodyPr wrap="square" lIns="91440" tIns="45720" rIns="91440" bIns="45720" anchor="t">
            <a:spAutoFit/>
          </a:bodyPr>
          <a:lstStyle/>
          <a:p>
            <a:r>
              <a:rPr lang="en-GB" sz="1800" b="0" i="0" u="none" strike="noStrike" cap="none">
                <a:solidFill>
                  <a:srgbClr val="D91C5C"/>
                </a:solidFill>
                <a:latin typeface="Arial"/>
                <a:ea typeface="Arial"/>
                <a:cs typeface="Arial"/>
                <a:sym typeface="Arial"/>
              </a:rPr>
              <a:t>E</a:t>
            </a:r>
            <a:r>
              <a:rPr lang="en-GB" sz="1800" b="0" i="0" u="none" strike="noStrike" cap="none">
                <a:latin typeface="Arial"/>
                <a:ea typeface="Arial"/>
                <a:cs typeface="Arial"/>
                <a:sym typeface="Arial"/>
              </a:rPr>
              <a:t>	Efficiency</a:t>
            </a:r>
            <a:endParaRPr lang="en-GB" sz="1800" b="0" i="0" u="none" strike="noStrike" cap="none">
              <a:latin typeface="Arial"/>
              <a:ea typeface="Arial"/>
              <a:cs typeface="Arial"/>
            </a:endParaRPr>
          </a:p>
          <a:p>
            <a:r>
              <a:rPr lang="en-GB">
                <a:solidFill>
                  <a:srgbClr val="868FB4"/>
                </a:solidFill>
                <a:latin typeface="Arial"/>
                <a:cs typeface="Arial"/>
                <a:sym typeface="Arial"/>
              </a:rPr>
              <a:t>N</a:t>
            </a:r>
            <a:r>
              <a:rPr lang="en-GB">
                <a:latin typeface="Arial"/>
                <a:cs typeface="Arial"/>
                <a:sym typeface="Arial"/>
              </a:rPr>
              <a:t>	Speed</a:t>
            </a:r>
            <a:endParaRPr lang="en-GB">
              <a:latin typeface="Arial"/>
              <a:cs typeface="Arial"/>
            </a:endParaRPr>
          </a:p>
          <a:p>
            <a:r>
              <a:rPr lang="en-GB">
                <a:solidFill>
                  <a:srgbClr val="3DB876"/>
                </a:solidFill>
                <a:latin typeface="Arial"/>
                <a:cs typeface="Arial"/>
                <a:sym typeface="Arial"/>
              </a:rPr>
              <a:t>P</a:t>
            </a:r>
            <a:r>
              <a:rPr lang="en-GB">
                <a:latin typeface="Arial"/>
                <a:cs typeface="Arial"/>
                <a:sym typeface="Arial"/>
              </a:rPr>
              <a:t>	Power</a:t>
            </a:r>
            <a:endParaRPr lang="en-GB">
              <a:latin typeface="Arial"/>
              <a:cs typeface="Arial"/>
            </a:endParaRPr>
          </a:p>
          <a:p>
            <a:r>
              <a:rPr lang="en-GB">
                <a:latin typeface="Arial"/>
                <a:cs typeface="Arial"/>
                <a:sym typeface="Arial"/>
              </a:rPr>
              <a:t>I	Current</a:t>
            </a:r>
            <a:endParaRPr lang="en-US">
              <a:latin typeface="Arial"/>
              <a:cs typeface="Arial"/>
            </a:endParaRPr>
          </a:p>
        </p:txBody>
      </p:sp>
      <p:sp>
        <p:nvSpPr>
          <p:cNvPr id="175" name="Google Shape;199;p14">
            <a:extLst>
              <a:ext uri="{FF2B5EF4-FFF2-40B4-BE49-F238E27FC236}">
                <a16:creationId xmlns:a16="http://schemas.microsoft.com/office/drawing/2014/main" id="{3194C9DC-7BEF-1E6C-DEDA-F477CD47B99F}"/>
              </a:ext>
            </a:extLst>
          </p:cNvPr>
          <p:cNvSpPr txBox="1"/>
          <p:nvPr/>
        </p:nvSpPr>
        <p:spPr>
          <a:xfrm>
            <a:off x="1416066" y="5735195"/>
            <a:ext cx="2317637" cy="415468"/>
          </a:xfrm>
          <a:prstGeom prst="rect">
            <a:avLst/>
          </a:prstGeom>
          <a:noFill/>
          <a:ln>
            <a:noFill/>
          </a:ln>
        </p:spPr>
        <p:txBody>
          <a:bodyPr spcFirstLastPara="1" wrap="square" lIns="91425" tIns="91425" rIns="91425" bIns="91425" anchor="t" anchorCtr="0">
            <a:spAutoFit/>
          </a:bodyPr>
          <a:lstStyle/>
          <a:p>
            <a:pPr marL="0" marR="0" lvl="0" indent="0" algn="l" rtl="0">
              <a:lnSpc>
                <a:spcPts val="1760"/>
              </a:lnSpc>
              <a:spcBef>
                <a:spcPts val="0"/>
              </a:spcBef>
              <a:spcAft>
                <a:spcPts val="0"/>
              </a:spcAft>
              <a:buClr>
                <a:srgbClr val="000000"/>
              </a:buClr>
              <a:buSzPts val="900"/>
              <a:buFont typeface="Arial"/>
              <a:buNone/>
            </a:pPr>
            <a:r>
              <a:rPr lang="en" i="0" u="none" strike="noStrike" cap="none">
                <a:solidFill>
                  <a:srgbClr val="21176B"/>
                </a:solidFill>
                <a:latin typeface="Arial"/>
                <a:ea typeface="Arial"/>
                <a:cs typeface="Arial"/>
                <a:sym typeface="Arial"/>
              </a:rPr>
              <a:t>Maximum</a:t>
            </a:r>
            <a:r>
              <a:rPr lang="en">
                <a:solidFill>
                  <a:srgbClr val="21176B"/>
                </a:solidFill>
                <a:latin typeface="Arial"/>
                <a:ea typeface="Arial"/>
                <a:cs typeface="Arial"/>
                <a:sym typeface="Arial"/>
              </a:rPr>
              <a:t> </a:t>
            </a:r>
            <a:r>
              <a:rPr lang="en" i="0" u="none" strike="noStrike" cap="none">
                <a:solidFill>
                  <a:srgbClr val="21176B"/>
                </a:solidFill>
                <a:latin typeface="Arial"/>
                <a:ea typeface="Arial"/>
                <a:cs typeface="Arial"/>
                <a:sym typeface="Arial"/>
              </a:rPr>
              <a:t>efficiency</a:t>
            </a:r>
            <a:endParaRPr i="0" u="none" strike="noStrike" cap="none">
              <a:solidFill>
                <a:srgbClr val="21176B"/>
              </a:solidFill>
              <a:latin typeface="Arial"/>
              <a:ea typeface="Arial"/>
              <a:cs typeface="Arial"/>
              <a:sym typeface="Arial"/>
            </a:endParaRPr>
          </a:p>
        </p:txBody>
      </p:sp>
      <p:sp>
        <p:nvSpPr>
          <p:cNvPr id="24" name="Oval 23">
            <a:extLst>
              <a:ext uri="{FF2B5EF4-FFF2-40B4-BE49-F238E27FC236}">
                <a16:creationId xmlns:a16="http://schemas.microsoft.com/office/drawing/2014/main" id="{A557E5B5-B290-312E-B27F-697E2B7D9CA2}"/>
              </a:ext>
            </a:extLst>
          </p:cNvPr>
          <p:cNvSpPr/>
          <p:nvPr/>
        </p:nvSpPr>
        <p:spPr>
          <a:xfrm>
            <a:off x="1250752" y="3248692"/>
            <a:ext cx="72000" cy="72000"/>
          </a:xfrm>
          <a:prstGeom prst="ellipse">
            <a:avLst/>
          </a:prstGeom>
          <a:solidFill>
            <a:srgbClr val="FF7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BD1A937-5E42-5978-27A3-A6A96608510B}"/>
              </a:ext>
            </a:extLst>
          </p:cNvPr>
          <p:cNvSpPr/>
          <p:nvPr/>
        </p:nvSpPr>
        <p:spPr>
          <a:xfrm>
            <a:off x="1329582" y="5533010"/>
            <a:ext cx="72000" cy="72000"/>
          </a:xfrm>
          <a:prstGeom prst="ellipse">
            <a:avLst/>
          </a:prstGeom>
          <a:solidFill>
            <a:srgbClr val="FF7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5D4D2AF-A4C1-034F-78F5-01A0405B6CC8}"/>
              </a:ext>
            </a:extLst>
          </p:cNvPr>
          <p:cNvSpPr/>
          <p:nvPr/>
        </p:nvSpPr>
        <p:spPr>
          <a:xfrm>
            <a:off x="1334842" y="5895615"/>
            <a:ext cx="72000" cy="72000"/>
          </a:xfrm>
          <a:prstGeom prst="ellipse">
            <a:avLst/>
          </a:prstGeom>
          <a:solidFill>
            <a:srgbClr val="2117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A8C848D-C662-80CA-E84C-F6886E2DFF39}"/>
              </a:ext>
            </a:extLst>
          </p:cNvPr>
          <p:cNvSpPr/>
          <p:nvPr/>
        </p:nvSpPr>
        <p:spPr>
          <a:xfrm>
            <a:off x="1129892" y="3248288"/>
            <a:ext cx="72000" cy="72000"/>
          </a:xfrm>
          <a:prstGeom prst="ellipse">
            <a:avLst/>
          </a:prstGeom>
          <a:solidFill>
            <a:srgbClr val="2117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8303C51-7079-6311-6230-BCAF925FB6A9}"/>
              </a:ext>
            </a:extLst>
          </p:cNvPr>
          <p:cNvSpPr/>
          <p:nvPr/>
        </p:nvSpPr>
        <p:spPr>
          <a:xfrm>
            <a:off x="11377440" y="5911382"/>
            <a:ext cx="72000" cy="72000"/>
          </a:xfrm>
          <a:prstGeom prst="ellipse">
            <a:avLst/>
          </a:prstGeom>
          <a:solidFill>
            <a:srgbClr val="2117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203;p14">
            <a:extLst>
              <a:ext uri="{FF2B5EF4-FFF2-40B4-BE49-F238E27FC236}">
                <a16:creationId xmlns:a16="http://schemas.microsoft.com/office/drawing/2014/main" id="{227AA4C1-7A03-2144-5C7C-9F93D5D96EA9}"/>
              </a:ext>
            </a:extLst>
          </p:cNvPr>
          <p:cNvSpPr txBox="1"/>
          <p:nvPr/>
        </p:nvSpPr>
        <p:spPr>
          <a:xfrm>
            <a:off x="11455563" y="5436051"/>
            <a:ext cx="3214989" cy="415468"/>
          </a:xfrm>
          <a:prstGeom prst="rect">
            <a:avLst/>
          </a:prstGeom>
          <a:noFill/>
          <a:ln>
            <a:noFill/>
          </a:ln>
        </p:spPr>
        <p:txBody>
          <a:bodyPr spcFirstLastPara="1" wrap="square" lIns="91425" tIns="91425" rIns="91425" bIns="91425" anchor="t" anchorCtr="0">
            <a:spAutoFit/>
          </a:bodyPr>
          <a:lstStyle/>
          <a:p>
            <a:pPr marL="0" marR="0" lvl="0" indent="0" algn="l" rtl="0">
              <a:lnSpc>
                <a:spcPts val="1760"/>
              </a:lnSpc>
              <a:spcBef>
                <a:spcPts val="0"/>
              </a:spcBef>
              <a:spcAft>
                <a:spcPts val="0"/>
              </a:spcAft>
              <a:buClr>
                <a:srgbClr val="000000"/>
              </a:buClr>
              <a:buSzPts val="900"/>
              <a:buFont typeface="Arial"/>
              <a:buNone/>
            </a:pPr>
            <a:r>
              <a:rPr lang="en" i="0" u="none" strike="noStrike" cap="none">
                <a:solidFill>
                  <a:srgbClr val="FF7500"/>
                </a:solidFill>
                <a:latin typeface="Arial"/>
                <a:ea typeface="Arial"/>
                <a:cs typeface="Arial"/>
                <a:sym typeface="Arial"/>
              </a:rPr>
              <a:t>Efficiency at 200 W power</a:t>
            </a:r>
          </a:p>
        </p:txBody>
      </p:sp>
      <p:sp>
        <p:nvSpPr>
          <p:cNvPr id="30" name="Oval 29">
            <a:extLst>
              <a:ext uri="{FF2B5EF4-FFF2-40B4-BE49-F238E27FC236}">
                <a16:creationId xmlns:a16="http://schemas.microsoft.com/office/drawing/2014/main" id="{FDBBE0E1-EF0F-13B5-366C-04B797974C0C}"/>
              </a:ext>
            </a:extLst>
          </p:cNvPr>
          <p:cNvSpPr/>
          <p:nvPr/>
        </p:nvSpPr>
        <p:spPr>
          <a:xfrm>
            <a:off x="11374142" y="5580013"/>
            <a:ext cx="72000" cy="72000"/>
          </a:xfrm>
          <a:prstGeom prst="ellipse">
            <a:avLst/>
          </a:prstGeom>
          <a:solidFill>
            <a:srgbClr val="FF7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29D3549-5712-83F6-6326-B698497F0EB4}"/>
              </a:ext>
            </a:extLst>
          </p:cNvPr>
          <p:cNvSpPr/>
          <p:nvPr/>
        </p:nvSpPr>
        <p:spPr>
          <a:xfrm>
            <a:off x="11393206" y="3440844"/>
            <a:ext cx="72000" cy="72000"/>
          </a:xfrm>
          <a:prstGeom prst="ellipse">
            <a:avLst/>
          </a:prstGeom>
          <a:solidFill>
            <a:srgbClr val="2117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EBBBA36-EF98-BB6D-9B84-4D5C8A2A12ED}"/>
              </a:ext>
            </a:extLst>
          </p:cNvPr>
          <p:cNvSpPr/>
          <p:nvPr/>
        </p:nvSpPr>
        <p:spPr>
          <a:xfrm>
            <a:off x="11628406" y="3458214"/>
            <a:ext cx="72000" cy="72000"/>
          </a:xfrm>
          <a:prstGeom prst="ellipse">
            <a:avLst/>
          </a:prstGeom>
          <a:solidFill>
            <a:srgbClr val="FF7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EF1E7CA-E9F4-F6EE-3984-F68623A17479}"/>
              </a:ext>
            </a:extLst>
          </p:cNvPr>
          <p:cNvSpPr txBox="1"/>
          <p:nvPr/>
        </p:nvSpPr>
        <p:spPr>
          <a:xfrm>
            <a:off x="15588987" y="3808511"/>
            <a:ext cx="865814" cy="307777"/>
          </a:xfrm>
          <a:prstGeom prst="rect">
            <a:avLst/>
          </a:prstGeom>
          <a:noFill/>
        </p:spPr>
        <p:txBody>
          <a:bodyPr wrap="square">
            <a:spAutoFit/>
          </a:bodyPr>
          <a:lstStyle/>
          <a:p>
            <a:r>
              <a:rPr lang="en" sz="1400" i="0" u="none" strike="noStrike" cap="none" dirty="0">
                <a:solidFill>
                  <a:srgbClr val="FF7500"/>
                </a:solidFill>
                <a:latin typeface="Arial"/>
                <a:ea typeface="Arial"/>
                <a:cs typeface="Arial"/>
                <a:sym typeface="Arial"/>
              </a:rPr>
              <a:t>200 W </a:t>
            </a:r>
            <a:endParaRPr lang="en-US" sz="1400" dirty="0"/>
          </a:p>
        </p:txBody>
      </p:sp>
      <p:sp>
        <p:nvSpPr>
          <p:cNvPr id="41" name="TextBox 40">
            <a:extLst>
              <a:ext uri="{FF2B5EF4-FFF2-40B4-BE49-F238E27FC236}">
                <a16:creationId xmlns:a16="http://schemas.microsoft.com/office/drawing/2014/main" id="{68BC0A8A-28C6-19E0-FF33-D2C6A5B86F2A}"/>
              </a:ext>
            </a:extLst>
          </p:cNvPr>
          <p:cNvSpPr txBox="1"/>
          <p:nvPr/>
        </p:nvSpPr>
        <p:spPr>
          <a:xfrm>
            <a:off x="910397" y="4848732"/>
            <a:ext cx="865814" cy="307777"/>
          </a:xfrm>
          <a:prstGeom prst="rect">
            <a:avLst/>
          </a:prstGeom>
          <a:noFill/>
        </p:spPr>
        <p:txBody>
          <a:bodyPr wrap="square">
            <a:spAutoFit/>
          </a:bodyPr>
          <a:lstStyle/>
          <a:p>
            <a:r>
              <a:rPr lang="en" sz="1400" i="0" u="none" strike="noStrike" cap="none" dirty="0">
                <a:solidFill>
                  <a:srgbClr val="FF7500"/>
                </a:solidFill>
                <a:latin typeface="Arial"/>
                <a:ea typeface="Arial"/>
                <a:cs typeface="Arial"/>
                <a:sym typeface="Arial"/>
              </a:rPr>
              <a:t>0.25 Nm </a:t>
            </a:r>
            <a:endParaRPr lang="en-US" sz="1400" dirty="0"/>
          </a:p>
        </p:txBody>
      </p:sp>
      <p:cxnSp>
        <p:nvCxnSpPr>
          <p:cNvPr id="38" name="Google Shape;202;p14">
            <a:extLst>
              <a:ext uri="{FF2B5EF4-FFF2-40B4-BE49-F238E27FC236}">
                <a16:creationId xmlns:a16="http://schemas.microsoft.com/office/drawing/2014/main" id="{32694D47-AE5E-BEA6-E4B7-C06DD105A52F}"/>
              </a:ext>
            </a:extLst>
          </p:cNvPr>
          <p:cNvCxnSpPr>
            <a:cxnSpLocks/>
          </p:cNvCxnSpPr>
          <p:nvPr/>
        </p:nvCxnSpPr>
        <p:spPr>
          <a:xfrm flipV="1">
            <a:off x="11655972" y="3512844"/>
            <a:ext cx="0" cy="363325"/>
          </a:xfrm>
          <a:prstGeom prst="straightConnector1">
            <a:avLst/>
          </a:prstGeom>
          <a:noFill/>
          <a:ln w="31750" cap="flat" cmpd="sng">
            <a:solidFill>
              <a:srgbClr val="FF7500"/>
            </a:solidFill>
            <a:prstDash val="dash"/>
            <a:round/>
            <a:headEnd type="none" w="med" len="med"/>
            <a:tailEnd type="triangle" w="med" len="med"/>
          </a:ln>
        </p:spPr>
      </p:cxnSp>
      <p:cxnSp>
        <p:nvCxnSpPr>
          <p:cNvPr id="35" name="Google Shape;202;p14">
            <a:extLst>
              <a:ext uri="{FF2B5EF4-FFF2-40B4-BE49-F238E27FC236}">
                <a16:creationId xmlns:a16="http://schemas.microsoft.com/office/drawing/2014/main" id="{F3BDD03C-424E-1AFF-614F-B46880980A7E}"/>
              </a:ext>
            </a:extLst>
          </p:cNvPr>
          <p:cNvCxnSpPr>
            <a:cxnSpLocks/>
          </p:cNvCxnSpPr>
          <p:nvPr/>
        </p:nvCxnSpPr>
        <p:spPr>
          <a:xfrm flipH="1">
            <a:off x="11655972" y="3962400"/>
            <a:ext cx="3857299" cy="0"/>
          </a:xfrm>
          <a:prstGeom prst="straightConnector1">
            <a:avLst/>
          </a:prstGeom>
          <a:noFill/>
          <a:ln w="31750" cap="flat" cmpd="sng">
            <a:solidFill>
              <a:srgbClr val="FF7500"/>
            </a:solidFill>
            <a:prstDash val="dash"/>
            <a:round/>
            <a:headEnd type="none" w="med" len="med"/>
            <a:tailEnd type="triangle" w="med" len="med"/>
          </a:ln>
        </p:spPr>
      </p:cxnSp>
    </p:spTree>
    <p:extLst>
      <p:ext uri="{BB962C8B-B14F-4D97-AF65-F5344CB8AC3E}">
        <p14:creationId xmlns:p14="http://schemas.microsoft.com/office/powerpoint/2010/main" val="792505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2EA6DD4-D9AC-2D69-2C3A-B1B0783C6D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424" y="2667767"/>
            <a:ext cx="7504898" cy="4383392"/>
          </a:xfrm>
          <a:prstGeom prst="rect">
            <a:avLst/>
          </a:prstGeom>
        </p:spPr>
      </p:pic>
      <p:sp>
        <p:nvSpPr>
          <p:cNvPr id="2" name="Title 1">
            <a:extLst>
              <a:ext uri="{FF2B5EF4-FFF2-40B4-BE49-F238E27FC236}">
                <a16:creationId xmlns:a16="http://schemas.microsoft.com/office/drawing/2014/main" id="{41641DFD-F45A-BCE0-F7C2-D1CAEFDC38BE}"/>
              </a:ext>
            </a:extLst>
          </p:cNvPr>
          <p:cNvSpPr>
            <a:spLocks noGrp="1"/>
          </p:cNvSpPr>
          <p:nvPr>
            <p:ph type="title"/>
          </p:nvPr>
        </p:nvSpPr>
        <p:spPr/>
        <p:txBody>
          <a:bodyPr/>
          <a:lstStyle/>
          <a:p>
            <a:r>
              <a:rPr lang="en"/>
              <a:t>Where are the losses in a motor?</a:t>
            </a:r>
            <a:endParaRPr lang="en-US"/>
          </a:p>
        </p:txBody>
      </p:sp>
      <p:sp>
        <p:nvSpPr>
          <p:cNvPr id="3" name="Google Shape;226;p15">
            <a:extLst>
              <a:ext uri="{FF2B5EF4-FFF2-40B4-BE49-F238E27FC236}">
                <a16:creationId xmlns:a16="http://schemas.microsoft.com/office/drawing/2014/main" id="{A22F8C55-86A7-7804-67FA-54CA9FFD31FE}"/>
              </a:ext>
            </a:extLst>
          </p:cNvPr>
          <p:cNvSpPr txBox="1"/>
          <p:nvPr/>
        </p:nvSpPr>
        <p:spPr>
          <a:xfrm>
            <a:off x="8528698" y="2610582"/>
            <a:ext cx="6916090" cy="37856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rgbClr val="000000"/>
                </a:solidFill>
                <a:latin typeface="Arial"/>
                <a:ea typeface="Arial"/>
                <a:cs typeface="Arial"/>
                <a:sym typeface="Arial"/>
              </a:rPr>
              <a:t>Electric motors experience </a:t>
            </a:r>
            <a:r>
              <a:rPr lang="en" b="1" i="0" u="none" strike="noStrike" cap="none">
                <a:solidFill>
                  <a:srgbClr val="000000"/>
                </a:solidFill>
                <a:latin typeface="Arial"/>
                <a:ea typeface="Arial"/>
                <a:cs typeface="Arial"/>
                <a:sym typeface="Arial"/>
              </a:rPr>
              <a:t>inefficiencies</a:t>
            </a:r>
            <a:r>
              <a:rPr lang="en" b="0" i="0" u="none" strike="noStrike" cap="none">
                <a:solidFill>
                  <a:srgbClr val="000000"/>
                </a:solidFill>
                <a:latin typeface="Arial"/>
                <a:ea typeface="Arial"/>
                <a:cs typeface="Arial"/>
                <a:sym typeface="Arial"/>
              </a:rPr>
              <a:t> due to heat loss, though these are small.</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rgbClr val="000000"/>
                </a:solidFill>
                <a:latin typeface="Arial"/>
                <a:ea typeface="Arial"/>
                <a:cs typeface="Arial"/>
                <a:sym typeface="Arial"/>
              </a:rPr>
              <a:t>These losses have three main sources:</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b="1" i="0" u="none" strike="noStrike" cap="none">
                <a:solidFill>
                  <a:srgbClr val="000000"/>
                </a:solidFill>
                <a:latin typeface="Arial"/>
                <a:ea typeface="Arial"/>
                <a:cs typeface="Arial"/>
                <a:sym typeface="Arial"/>
              </a:rPr>
              <a:t>Copper losses</a:t>
            </a:r>
            <a:r>
              <a:rPr lang="en" b="0" i="0" u="none" strike="noStrike" cap="none">
                <a:solidFill>
                  <a:srgbClr val="000000"/>
                </a:solidFill>
                <a:latin typeface="Arial"/>
                <a:ea typeface="Arial"/>
                <a:cs typeface="Arial"/>
                <a:sym typeface="Arial"/>
              </a:rPr>
              <a:t> arise from the resistance in the copper windings.</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b="1" i="0" u="none" strike="noStrike" cap="none">
                <a:solidFill>
                  <a:srgbClr val="000000"/>
                </a:solidFill>
                <a:latin typeface="Arial"/>
                <a:ea typeface="Arial"/>
                <a:cs typeface="Arial"/>
                <a:sym typeface="Arial"/>
              </a:rPr>
              <a:t>Iron losses</a:t>
            </a:r>
            <a:r>
              <a:rPr lang="en" b="0" i="0" u="none" strike="noStrike" cap="none">
                <a:solidFill>
                  <a:srgbClr val="000000"/>
                </a:solidFill>
                <a:latin typeface="Arial"/>
                <a:ea typeface="Arial"/>
                <a:cs typeface="Arial"/>
                <a:sym typeface="Arial"/>
              </a:rPr>
              <a:t> arise from eddy currents in the laminated iron cores used to increase the field strength in stators and rotors.</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b="1" i="0" u="none" strike="noStrike" cap="none">
                <a:solidFill>
                  <a:srgbClr val="000000"/>
                </a:solidFill>
                <a:latin typeface="Arial"/>
                <a:ea typeface="Arial"/>
                <a:cs typeface="Arial"/>
                <a:sym typeface="Arial"/>
              </a:rPr>
              <a:t>Mechanical losses</a:t>
            </a:r>
            <a:r>
              <a:rPr lang="en" b="0" i="0" u="none" strike="noStrike" cap="none">
                <a:solidFill>
                  <a:srgbClr val="000000"/>
                </a:solidFill>
                <a:latin typeface="Arial"/>
                <a:ea typeface="Arial"/>
                <a:cs typeface="Arial"/>
                <a:sym typeface="Arial"/>
              </a:rPr>
              <a:t> arise from friction and air resistance.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6" name="Google Shape;221;p15">
            <a:extLst>
              <a:ext uri="{FF2B5EF4-FFF2-40B4-BE49-F238E27FC236}">
                <a16:creationId xmlns:a16="http://schemas.microsoft.com/office/drawing/2014/main" id="{486BE32E-6B79-EC71-D609-89CEB4D35896}"/>
              </a:ext>
            </a:extLst>
          </p:cNvPr>
          <p:cNvSpPr txBox="1"/>
          <p:nvPr/>
        </p:nvSpPr>
        <p:spPr>
          <a:xfrm>
            <a:off x="1281045" y="4397828"/>
            <a:ext cx="11967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i="0" u="none" strike="noStrike" cap="none">
                <a:solidFill>
                  <a:srgbClr val="000000"/>
                </a:solidFill>
                <a:latin typeface="Arial" panose="020B0604020202020204" pitchFamily="34" charset="0"/>
                <a:ea typeface="Arial"/>
                <a:cs typeface="Arial" panose="020B0604020202020204" pitchFamily="34" charset="0"/>
                <a:sym typeface="Arial"/>
              </a:rPr>
              <a:t>P</a:t>
            </a:r>
            <a:r>
              <a:rPr lang="en" b="1" i="0" u="none" strike="noStrike" cap="none" baseline="-25000">
                <a:solidFill>
                  <a:srgbClr val="000000"/>
                </a:solidFill>
                <a:latin typeface="Arial" panose="020B0604020202020204" pitchFamily="34" charset="0"/>
                <a:ea typeface="Arial"/>
                <a:cs typeface="Arial" panose="020B0604020202020204" pitchFamily="34" charset="0"/>
                <a:sym typeface="Arial"/>
              </a:rPr>
              <a:t>in</a:t>
            </a:r>
            <a:r>
              <a:rPr lang="en" b="1" i="0" u="none" strike="noStrike" cap="none">
                <a:solidFill>
                  <a:srgbClr val="000000"/>
                </a:solidFill>
                <a:latin typeface="Arial" panose="020B0604020202020204" pitchFamily="34" charset="0"/>
                <a:ea typeface="Arial"/>
                <a:cs typeface="Arial" panose="020B0604020202020204" pitchFamily="34" charset="0"/>
                <a:sym typeface="Arial"/>
              </a:rPr>
              <a:t>= VI</a:t>
            </a:r>
            <a:endParaRPr b="1"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7" name="Google Shape;222;p15">
            <a:extLst>
              <a:ext uri="{FF2B5EF4-FFF2-40B4-BE49-F238E27FC236}">
                <a16:creationId xmlns:a16="http://schemas.microsoft.com/office/drawing/2014/main" id="{DFABE172-5441-FE47-9036-19F16BAC2CF7}"/>
              </a:ext>
            </a:extLst>
          </p:cNvPr>
          <p:cNvSpPr txBox="1"/>
          <p:nvPr/>
        </p:nvSpPr>
        <p:spPr>
          <a:xfrm>
            <a:off x="5290804" y="3488363"/>
            <a:ext cx="1795200" cy="114028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b="1" i="0" u="none" strike="noStrike" cap="none">
                <a:solidFill>
                  <a:schemeClr val="dk1"/>
                </a:solidFill>
                <a:latin typeface="Arial" panose="020B0604020202020204" pitchFamily="34" charset="0"/>
                <a:ea typeface="Arial"/>
                <a:cs typeface="Arial" panose="020B0604020202020204" pitchFamily="34" charset="0"/>
                <a:sym typeface="Arial"/>
              </a:rPr>
              <a:t>P</a:t>
            </a:r>
            <a:r>
              <a:rPr lang="en" b="1" i="0" u="none" strike="noStrike" cap="none" baseline="-25000">
                <a:solidFill>
                  <a:schemeClr val="dk1"/>
                </a:solidFill>
                <a:latin typeface="Arial" panose="020B0604020202020204" pitchFamily="34" charset="0"/>
                <a:ea typeface="Arial"/>
                <a:cs typeface="Arial" panose="020B0604020202020204" pitchFamily="34" charset="0"/>
                <a:sym typeface="Arial"/>
              </a:rPr>
              <a:t>out </a:t>
            </a:r>
            <a:r>
              <a:rPr lang="en" b="1" i="0" u="none" strike="noStrike" cap="none">
                <a:solidFill>
                  <a:schemeClr val="dk1"/>
                </a:solidFill>
                <a:latin typeface="Arial" panose="020B0604020202020204" pitchFamily="34" charset="0"/>
                <a:ea typeface="Arial"/>
                <a:cs typeface="Arial" panose="020B0604020202020204" pitchFamily="34" charset="0"/>
                <a:sym typeface="Arial"/>
              </a:rPr>
              <a:t>=</a:t>
            </a:r>
            <a:r>
              <a:rPr lang="en" b="1" i="0" u="none" strike="noStrike" cap="none">
                <a:solidFill>
                  <a:schemeClr val="dk2"/>
                </a:solidFill>
                <a:latin typeface="Arial" panose="020B0604020202020204" pitchFamily="34" charset="0"/>
                <a:ea typeface="Arial"/>
                <a:cs typeface="Arial" panose="020B0604020202020204" pitchFamily="34" charset="0"/>
                <a:sym typeface="Arial"/>
              </a:rPr>
              <a:t> </a:t>
            </a:r>
            <a:r>
              <a:rPr lang="en" b="1" i="0" u="sng" strike="noStrike" cap="none">
                <a:solidFill>
                  <a:schemeClr val="dk1"/>
                </a:solidFill>
                <a:latin typeface="Arial" panose="020B0604020202020204" pitchFamily="34" charset="0"/>
                <a:ea typeface="Arial"/>
                <a:cs typeface="Arial" panose="020B0604020202020204" pitchFamily="34" charset="0"/>
                <a:sym typeface="Arial"/>
              </a:rPr>
              <a:t>𝞽2πN</a:t>
            </a:r>
            <a:r>
              <a:rPr lang="en" b="0" i="0" u="sng" strike="noStrike" cap="none">
                <a:solidFill>
                  <a:schemeClr val="dk1"/>
                </a:solidFill>
                <a:latin typeface="Arial" panose="020B0604020202020204" pitchFamily="34" charset="0"/>
                <a:ea typeface="Arial"/>
                <a:cs typeface="Arial" panose="020B0604020202020204" pitchFamily="34" charset="0"/>
                <a:sym typeface="Arial"/>
              </a:rPr>
              <a:t> </a:t>
            </a:r>
            <a:endParaRPr b="0" i="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15000"/>
              </a:lnSpc>
              <a:spcBef>
                <a:spcPts val="0"/>
              </a:spcBef>
              <a:spcAft>
                <a:spcPts val="0"/>
              </a:spcAft>
              <a:buClr>
                <a:schemeClr val="dk1"/>
              </a:buClr>
              <a:buSzPts val="1100"/>
              <a:buFont typeface="Arial"/>
              <a:buNone/>
            </a:pPr>
            <a:r>
              <a:rPr lang="en" b="1">
                <a:solidFill>
                  <a:schemeClr val="dk1"/>
                </a:solidFill>
                <a:latin typeface="Arial" panose="020B0604020202020204" pitchFamily="34" charset="0"/>
                <a:cs typeface="Arial" panose="020B0604020202020204" pitchFamily="34" charset="0"/>
              </a:rPr>
              <a:t>	    </a:t>
            </a:r>
            <a:r>
              <a:rPr lang="en" b="1" i="0" u="none" strike="noStrike" cap="none">
                <a:solidFill>
                  <a:schemeClr val="dk1"/>
                </a:solidFill>
                <a:latin typeface="Arial" panose="020B0604020202020204" pitchFamily="34" charset="0"/>
                <a:ea typeface="Arial"/>
                <a:cs typeface="Arial" panose="020B0604020202020204" pitchFamily="34" charset="0"/>
                <a:sym typeface="Arial"/>
              </a:rPr>
              <a:t>60</a:t>
            </a:r>
            <a:endParaRPr b="1" i="0" u="none" strike="noStrike" cap="none" baseline="-25000">
              <a:solidFill>
                <a:schemeClr val="dk1"/>
              </a:solidFill>
              <a:latin typeface="Arial" panose="020B0604020202020204" pitchFamily="34" charset="0"/>
              <a:ea typeface="Arial"/>
              <a:cs typeface="Arial" panose="020B0604020202020204" pitchFamily="34" charset="0"/>
              <a:sym typeface="Arial"/>
            </a:endParaRPr>
          </a:p>
          <a:p>
            <a:pPr marL="0" marR="0" lvl="0" indent="457200" algn="l" rtl="0">
              <a:lnSpc>
                <a:spcPct val="115000"/>
              </a:lnSpc>
              <a:spcBef>
                <a:spcPts val="0"/>
              </a:spcBef>
              <a:spcAft>
                <a:spcPts val="0"/>
              </a:spcAft>
              <a:buClr>
                <a:srgbClr val="000000"/>
              </a:buClr>
              <a:buSzPts val="1300"/>
              <a:buFont typeface="Arial"/>
              <a:buNone/>
            </a:pPr>
            <a:r>
              <a:rPr lang="en" b="1" i="0" u="none" strike="noStrike" cap="none">
                <a:solidFill>
                  <a:schemeClr val="dk2"/>
                </a:solidFill>
                <a:latin typeface="Arial" panose="020B0604020202020204" pitchFamily="34" charset="0"/>
                <a:ea typeface="Arial"/>
                <a:cs typeface="Arial" panose="020B0604020202020204" pitchFamily="34" charset="0"/>
                <a:sym typeface="Arial"/>
              </a:rPr>
              <a:t> </a:t>
            </a:r>
            <a:endParaRPr b="1" i="0" u="none" strike="noStrike" cap="none">
              <a:solidFill>
                <a:schemeClr val="dk2"/>
              </a:solidFill>
              <a:latin typeface="Arial" panose="020B0604020202020204" pitchFamily="34" charset="0"/>
              <a:ea typeface="Arial"/>
              <a:cs typeface="Arial" panose="020B0604020202020204" pitchFamily="34" charset="0"/>
              <a:sym typeface="Arial"/>
            </a:endParaRPr>
          </a:p>
        </p:txBody>
      </p:sp>
      <p:sp>
        <p:nvSpPr>
          <p:cNvPr id="8" name="Google Shape;223;p15">
            <a:extLst>
              <a:ext uri="{FF2B5EF4-FFF2-40B4-BE49-F238E27FC236}">
                <a16:creationId xmlns:a16="http://schemas.microsoft.com/office/drawing/2014/main" id="{26EB2CF4-5250-4A3B-23B8-EE00B7C31D40}"/>
              </a:ext>
            </a:extLst>
          </p:cNvPr>
          <p:cNvSpPr txBox="1"/>
          <p:nvPr/>
        </p:nvSpPr>
        <p:spPr>
          <a:xfrm>
            <a:off x="4588295" y="7097750"/>
            <a:ext cx="2867218"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rgbClr val="000000"/>
                </a:solidFill>
                <a:latin typeface="Arial"/>
                <a:ea typeface="Arial"/>
                <a:cs typeface="Arial"/>
                <a:sym typeface="Arial"/>
              </a:rPr>
              <a:t>Copper losses</a:t>
            </a:r>
            <a:endParaRPr b="1" i="0" u="none" strike="noStrike" cap="none">
              <a:solidFill>
                <a:srgbClr val="000000"/>
              </a:solidFill>
              <a:latin typeface="Arial"/>
              <a:ea typeface="Arial"/>
              <a:cs typeface="Arial"/>
              <a:sym typeface="Arial"/>
            </a:endParaRPr>
          </a:p>
        </p:txBody>
      </p:sp>
      <p:sp>
        <p:nvSpPr>
          <p:cNvPr id="9" name="Google Shape;224;p15">
            <a:extLst>
              <a:ext uri="{FF2B5EF4-FFF2-40B4-BE49-F238E27FC236}">
                <a16:creationId xmlns:a16="http://schemas.microsoft.com/office/drawing/2014/main" id="{8BCB49F6-B07B-333D-A633-924079DC2B21}"/>
              </a:ext>
            </a:extLst>
          </p:cNvPr>
          <p:cNvSpPr txBox="1"/>
          <p:nvPr/>
        </p:nvSpPr>
        <p:spPr>
          <a:xfrm>
            <a:off x="3859160" y="7097750"/>
            <a:ext cx="141201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rgbClr val="000000"/>
                </a:solidFill>
                <a:latin typeface="Arial"/>
                <a:ea typeface="Arial"/>
                <a:cs typeface="Arial"/>
                <a:sym typeface="Arial"/>
              </a:rPr>
              <a:t>Iron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rgbClr val="000000"/>
                </a:solidFill>
                <a:latin typeface="Arial"/>
                <a:ea typeface="Arial"/>
                <a:cs typeface="Arial"/>
                <a:sym typeface="Arial"/>
              </a:rPr>
              <a:t>losses</a:t>
            </a:r>
            <a:endParaRPr b="0" i="0" u="none" strike="noStrike" cap="none">
              <a:solidFill>
                <a:srgbClr val="000000"/>
              </a:solidFill>
              <a:latin typeface="Arial"/>
              <a:ea typeface="Arial"/>
              <a:cs typeface="Arial"/>
              <a:sym typeface="Arial"/>
            </a:endParaRPr>
          </a:p>
        </p:txBody>
      </p:sp>
      <p:sp>
        <p:nvSpPr>
          <p:cNvPr id="10" name="Google Shape;225;p15">
            <a:extLst>
              <a:ext uri="{FF2B5EF4-FFF2-40B4-BE49-F238E27FC236}">
                <a16:creationId xmlns:a16="http://schemas.microsoft.com/office/drawing/2014/main" id="{A1F26C2A-D531-64C4-AA71-DD8B500C7EAD}"/>
              </a:ext>
            </a:extLst>
          </p:cNvPr>
          <p:cNvSpPr txBox="1"/>
          <p:nvPr/>
        </p:nvSpPr>
        <p:spPr>
          <a:xfrm>
            <a:off x="2376261" y="7097750"/>
            <a:ext cx="1498406"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rgbClr val="000000"/>
                </a:solidFill>
                <a:latin typeface="Arial"/>
                <a:ea typeface="Arial"/>
                <a:cs typeface="Arial"/>
                <a:sym typeface="Arial"/>
              </a:rPr>
              <a:t>Mechanical</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rgbClr val="000000"/>
                </a:solidFill>
                <a:latin typeface="Arial"/>
                <a:ea typeface="Arial"/>
                <a:cs typeface="Arial"/>
                <a:sym typeface="Arial"/>
              </a:rPr>
              <a:t>losses</a:t>
            </a:r>
            <a:endParaRPr b="0" i="0" u="none" strike="noStrike" cap="none">
              <a:solidFill>
                <a:srgbClr val="000000"/>
              </a:solidFill>
              <a:latin typeface="Arial"/>
              <a:ea typeface="Arial"/>
              <a:cs typeface="Arial"/>
              <a:sym typeface="Arial"/>
            </a:endParaRPr>
          </a:p>
        </p:txBody>
      </p:sp>
      <p:sp>
        <p:nvSpPr>
          <p:cNvPr id="16" name="Content Placeholder 11">
            <a:extLst>
              <a:ext uri="{FF2B5EF4-FFF2-40B4-BE49-F238E27FC236}">
                <a16:creationId xmlns:a16="http://schemas.microsoft.com/office/drawing/2014/main" id="{F0CB4F8C-14CE-739D-4CEA-B7FE36EF0B6C}"/>
              </a:ext>
            </a:extLst>
          </p:cNvPr>
          <p:cNvSpPr txBox="1">
            <a:spLocks/>
          </p:cNvSpPr>
          <p:nvPr/>
        </p:nvSpPr>
        <p:spPr>
          <a:xfrm>
            <a:off x="8677991" y="6396203"/>
            <a:ext cx="3845751" cy="1786399"/>
          </a:xfrm>
          <a:prstGeom prst="rect">
            <a:avLst/>
          </a:prstGeom>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46050" marR="0" lvl="0" algn="l" rtl="0">
              <a:lnSpc>
                <a:spcPct val="100000"/>
              </a:lnSpc>
              <a:spcBef>
                <a:spcPts val="0"/>
              </a:spcBef>
              <a:spcAft>
                <a:spcPts val="0"/>
              </a:spcAft>
              <a:buClr>
                <a:srgbClr val="000000"/>
              </a:buClr>
              <a:buSzPts val="1300"/>
            </a:pPr>
            <a:r>
              <a:rPr lang="en-GB" sz="1800" b="0" i="0" u="none" strike="noStrike" cap="none">
                <a:solidFill>
                  <a:srgbClr val="000000"/>
                </a:solidFill>
                <a:latin typeface="Arial"/>
                <a:ea typeface="Arial"/>
                <a:cs typeface="Arial"/>
                <a:sym typeface="Arial"/>
              </a:rPr>
              <a:t>Discuss how you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would expect a motor’s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copper losses to vary as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the torque increases.</a:t>
            </a:r>
          </a:p>
        </p:txBody>
      </p:sp>
      <p:pic>
        <p:nvPicPr>
          <p:cNvPr id="17" name="Graphic 16">
            <a:extLst>
              <a:ext uri="{FF2B5EF4-FFF2-40B4-BE49-F238E27FC236}">
                <a16:creationId xmlns:a16="http://schemas.microsoft.com/office/drawing/2014/main" id="{7A94B308-6076-C9B6-D8CB-2D52F8D66E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50209" y="5915370"/>
            <a:ext cx="994826" cy="961665"/>
          </a:xfrm>
          <a:prstGeom prst="rect">
            <a:avLst/>
          </a:prstGeom>
        </p:spPr>
      </p:pic>
      <p:sp>
        <p:nvSpPr>
          <p:cNvPr id="18" name="Slide Number Placeholder 5">
            <a:extLst>
              <a:ext uri="{FF2B5EF4-FFF2-40B4-BE49-F238E27FC236}">
                <a16:creationId xmlns:a16="http://schemas.microsoft.com/office/drawing/2014/main" id="{0406412F-1744-0811-2BAE-A8E126068E1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15</a:t>
            </a:fld>
            <a:endParaRPr lang="en-US" b="0">
              <a:solidFill>
                <a:schemeClr val="bg1"/>
              </a:solidFill>
            </a:endParaRPr>
          </a:p>
        </p:txBody>
      </p:sp>
      <p:sp>
        <p:nvSpPr>
          <p:cNvPr id="19" name="Footer Placeholder 3">
            <a:extLst>
              <a:ext uri="{FF2B5EF4-FFF2-40B4-BE49-F238E27FC236}">
                <a16:creationId xmlns:a16="http://schemas.microsoft.com/office/drawing/2014/main" id="{BC56A940-B076-50AF-1985-BABD4CC1E77C}"/>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latin typeface="Arial"/>
                <a:ea typeface="Arial"/>
                <a:cs typeface="Arial"/>
                <a:sym typeface="Arial"/>
              </a:rPr>
              <a:t>3. Efficiency and motor selection</a:t>
            </a:r>
            <a:endParaRPr lang="en-US"/>
          </a:p>
        </p:txBody>
      </p:sp>
    </p:spTree>
    <p:extLst>
      <p:ext uri="{BB962C8B-B14F-4D97-AF65-F5344CB8AC3E}">
        <p14:creationId xmlns:p14="http://schemas.microsoft.com/office/powerpoint/2010/main" val="4139820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9796-8D70-5848-33EA-5A891F86A59F}"/>
              </a:ext>
            </a:extLst>
          </p:cNvPr>
          <p:cNvSpPr>
            <a:spLocks noGrp="1"/>
          </p:cNvSpPr>
          <p:nvPr>
            <p:ph type="title"/>
          </p:nvPr>
        </p:nvSpPr>
        <p:spPr>
          <a:xfrm>
            <a:off x="411858" y="1445908"/>
            <a:ext cx="16260702" cy="2033577"/>
          </a:xfrm>
        </p:spPr>
        <p:txBody>
          <a:bodyPr/>
          <a:lstStyle/>
          <a:p>
            <a:r>
              <a:rPr lang="en">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Copper losses</a:t>
            </a:r>
            <a:r>
              <a:rPr lang="en"/>
              <a:t> in series and shunt-wound DC motors</a:t>
            </a:r>
            <a:endParaRPr lang="en-US"/>
          </a:p>
        </p:txBody>
      </p:sp>
      <p:sp>
        <p:nvSpPr>
          <p:cNvPr id="25" name="Slide Number Placeholder 5">
            <a:extLst>
              <a:ext uri="{FF2B5EF4-FFF2-40B4-BE49-F238E27FC236}">
                <a16:creationId xmlns:a16="http://schemas.microsoft.com/office/drawing/2014/main" id="{34A9A912-B8B1-5143-6687-7B274808DD4A}"/>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16</a:t>
            </a:fld>
            <a:endParaRPr lang="en-US" b="0">
              <a:solidFill>
                <a:schemeClr val="bg1"/>
              </a:solidFill>
            </a:endParaRPr>
          </a:p>
        </p:txBody>
      </p:sp>
      <p:sp>
        <p:nvSpPr>
          <p:cNvPr id="26" name="Google Shape;233;p11">
            <a:extLst>
              <a:ext uri="{FF2B5EF4-FFF2-40B4-BE49-F238E27FC236}">
                <a16:creationId xmlns:a16="http://schemas.microsoft.com/office/drawing/2014/main" id="{4854FE77-AECE-0E7B-A5D4-9410E5857558}"/>
              </a:ext>
            </a:extLst>
          </p:cNvPr>
          <p:cNvSpPr txBox="1"/>
          <p:nvPr/>
        </p:nvSpPr>
        <p:spPr>
          <a:xfrm>
            <a:off x="1387113" y="5652987"/>
            <a:ext cx="243118" cy="56935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i="0" u="none" strike="noStrike" cap="none">
                <a:solidFill>
                  <a:srgbClr val="000000"/>
                </a:solidFill>
                <a:latin typeface="Arial"/>
                <a:ea typeface="Arial"/>
                <a:cs typeface="Arial"/>
                <a:sym typeface="Arial"/>
              </a:rPr>
              <a:t>+</a:t>
            </a:r>
            <a:endParaRPr sz="2500" b="1" i="0" u="none" strike="noStrike" cap="none">
              <a:solidFill>
                <a:srgbClr val="000000"/>
              </a:solidFill>
              <a:latin typeface="Arial"/>
              <a:ea typeface="Arial"/>
              <a:cs typeface="Arial"/>
              <a:sym typeface="Arial"/>
            </a:endParaRPr>
          </a:p>
        </p:txBody>
      </p:sp>
      <p:sp>
        <p:nvSpPr>
          <p:cNvPr id="28" name="Google Shape;233;p11">
            <a:extLst>
              <a:ext uri="{FF2B5EF4-FFF2-40B4-BE49-F238E27FC236}">
                <a16:creationId xmlns:a16="http://schemas.microsoft.com/office/drawing/2014/main" id="{ABBC2C4E-6EFE-CA9B-AD93-920C51FA9791}"/>
              </a:ext>
            </a:extLst>
          </p:cNvPr>
          <p:cNvSpPr txBox="1"/>
          <p:nvPr/>
        </p:nvSpPr>
        <p:spPr>
          <a:xfrm>
            <a:off x="1429065" y="6365938"/>
            <a:ext cx="243118" cy="56935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i="0" u="none" strike="noStrike" cap="none">
                <a:solidFill>
                  <a:srgbClr val="000000"/>
                </a:solidFill>
                <a:latin typeface="Arial"/>
                <a:ea typeface="Arial"/>
                <a:cs typeface="Arial"/>
                <a:sym typeface="Arial"/>
              </a:rPr>
              <a:t>-</a:t>
            </a:r>
            <a:endParaRPr sz="2500" b="1" i="0" u="none" strike="noStrike" cap="none">
              <a:solidFill>
                <a:srgbClr val="000000"/>
              </a:solidFill>
              <a:latin typeface="Arial"/>
              <a:ea typeface="Arial"/>
              <a:cs typeface="Arial"/>
              <a:sym typeface="Arial"/>
            </a:endParaRPr>
          </a:p>
        </p:txBody>
      </p:sp>
      <p:sp>
        <p:nvSpPr>
          <p:cNvPr id="34" name="Google Shape;233;p11">
            <a:extLst>
              <a:ext uri="{FF2B5EF4-FFF2-40B4-BE49-F238E27FC236}">
                <a16:creationId xmlns:a16="http://schemas.microsoft.com/office/drawing/2014/main" id="{982A5CF7-3F4A-E290-01F2-2B460DC0B57E}"/>
              </a:ext>
            </a:extLst>
          </p:cNvPr>
          <p:cNvSpPr txBox="1"/>
          <p:nvPr/>
        </p:nvSpPr>
        <p:spPr>
          <a:xfrm>
            <a:off x="3944271" y="5677877"/>
            <a:ext cx="1610839"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700" i="0" u="none" strike="noStrike" cap="none">
              <a:solidFill>
                <a:srgbClr val="000000"/>
              </a:solidFill>
              <a:latin typeface="Arial"/>
              <a:ea typeface="Arial"/>
              <a:cs typeface="Arial"/>
              <a:sym typeface="Arial"/>
            </a:endParaRPr>
          </a:p>
        </p:txBody>
      </p:sp>
      <p:pic>
        <p:nvPicPr>
          <p:cNvPr id="24" name="Graphic 23">
            <a:extLst>
              <a:ext uri="{FF2B5EF4-FFF2-40B4-BE49-F238E27FC236}">
                <a16:creationId xmlns:a16="http://schemas.microsoft.com/office/drawing/2014/main" id="{0AC13D4B-CDA8-E33A-9666-FD9894AD204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3892" y="5235341"/>
            <a:ext cx="2546040" cy="2215998"/>
          </a:xfrm>
          <a:prstGeom prst="rect">
            <a:avLst/>
          </a:prstGeom>
        </p:spPr>
      </p:pic>
      <p:grpSp>
        <p:nvGrpSpPr>
          <p:cNvPr id="40" name="Group 39">
            <a:extLst>
              <a:ext uri="{FF2B5EF4-FFF2-40B4-BE49-F238E27FC236}">
                <a16:creationId xmlns:a16="http://schemas.microsoft.com/office/drawing/2014/main" id="{AFA5DB5A-E088-52C8-E9FE-6539DBE397CC}"/>
              </a:ext>
            </a:extLst>
          </p:cNvPr>
          <p:cNvGrpSpPr/>
          <p:nvPr/>
        </p:nvGrpSpPr>
        <p:grpSpPr>
          <a:xfrm>
            <a:off x="8691501" y="5258670"/>
            <a:ext cx="4338070" cy="2162640"/>
            <a:chOff x="6123807" y="4561626"/>
            <a:chExt cx="4670673" cy="2328451"/>
          </a:xfrm>
        </p:grpSpPr>
        <p:pic>
          <p:nvPicPr>
            <p:cNvPr id="22" name="Graphic 21">
              <a:extLst>
                <a:ext uri="{FF2B5EF4-FFF2-40B4-BE49-F238E27FC236}">
                  <a16:creationId xmlns:a16="http://schemas.microsoft.com/office/drawing/2014/main" id="{F203906B-A826-B19D-D1B3-B5F5E5FB002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7503" y="4561626"/>
              <a:ext cx="4546977" cy="2328451"/>
            </a:xfrm>
            <a:prstGeom prst="rect">
              <a:avLst/>
            </a:prstGeom>
          </p:spPr>
        </p:pic>
        <p:sp>
          <p:nvSpPr>
            <p:cNvPr id="29" name="Google Shape;233;p11">
              <a:extLst>
                <a:ext uri="{FF2B5EF4-FFF2-40B4-BE49-F238E27FC236}">
                  <a16:creationId xmlns:a16="http://schemas.microsoft.com/office/drawing/2014/main" id="{8672CDF8-9824-BE86-2CB2-92D7245AAF35}"/>
                </a:ext>
              </a:extLst>
            </p:cNvPr>
            <p:cNvSpPr txBox="1"/>
            <p:nvPr/>
          </p:nvSpPr>
          <p:spPr>
            <a:xfrm>
              <a:off x="6123807" y="4937158"/>
              <a:ext cx="243118" cy="56935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i="0" u="none" strike="noStrike" cap="none">
                  <a:solidFill>
                    <a:srgbClr val="000000"/>
                  </a:solidFill>
                  <a:latin typeface="Arial"/>
                  <a:ea typeface="Arial"/>
                  <a:cs typeface="Arial"/>
                  <a:sym typeface="Arial"/>
                </a:rPr>
                <a:t>+</a:t>
              </a:r>
              <a:endParaRPr sz="2500" b="1" i="0" u="none" strike="noStrike" cap="none">
                <a:solidFill>
                  <a:srgbClr val="000000"/>
                </a:solidFill>
                <a:latin typeface="Arial"/>
                <a:ea typeface="Arial"/>
                <a:cs typeface="Arial"/>
                <a:sym typeface="Arial"/>
              </a:endParaRPr>
            </a:p>
          </p:txBody>
        </p:sp>
        <p:sp>
          <p:nvSpPr>
            <p:cNvPr id="30" name="Google Shape;233;p11">
              <a:extLst>
                <a:ext uri="{FF2B5EF4-FFF2-40B4-BE49-F238E27FC236}">
                  <a16:creationId xmlns:a16="http://schemas.microsoft.com/office/drawing/2014/main" id="{AE3884E5-E838-55F2-607A-2042FF41C32E}"/>
                </a:ext>
              </a:extLst>
            </p:cNvPr>
            <p:cNvSpPr txBox="1"/>
            <p:nvPr/>
          </p:nvSpPr>
          <p:spPr>
            <a:xfrm>
              <a:off x="6165760" y="5855065"/>
              <a:ext cx="243118" cy="56935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i="0" u="none" strike="noStrike" cap="none">
                  <a:solidFill>
                    <a:srgbClr val="000000"/>
                  </a:solidFill>
                  <a:latin typeface="Arial"/>
                  <a:ea typeface="Arial"/>
                  <a:cs typeface="Arial"/>
                  <a:sym typeface="Arial"/>
                </a:rPr>
                <a:t>-</a:t>
              </a:r>
              <a:endParaRPr sz="2500" b="1" i="0" u="none" strike="noStrike" cap="none">
                <a:solidFill>
                  <a:srgbClr val="000000"/>
                </a:solidFill>
                <a:latin typeface="Arial"/>
                <a:ea typeface="Arial"/>
                <a:cs typeface="Arial"/>
                <a:sym typeface="Arial"/>
              </a:endParaRPr>
            </a:p>
          </p:txBody>
        </p:sp>
        <p:sp>
          <p:nvSpPr>
            <p:cNvPr id="36" name="Google Shape;233;p11">
              <a:extLst>
                <a:ext uri="{FF2B5EF4-FFF2-40B4-BE49-F238E27FC236}">
                  <a16:creationId xmlns:a16="http://schemas.microsoft.com/office/drawing/2014/main" id="{491C7195-8801-B4E7-8CB5-612E12BD1A5E}"/>
                </a:ext>
              </a:extLst>
            </p:cNvPr>
            <p:cNvSpPr txBox="1"/>
            <p:nvPr/>
          </p:nvSpPr>
          <p:spPr>
            <a:xfrm>
              <a:off x="6795685" y="5544358"/>
              <a:ext cx="1610839"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i="0" u="none" strike="noStrike" cap="none">
                  <a:solidFill>
                    <a:srgbClr val="000000"/>
                  </a:solidFill>
                  <a:latin typeface="Arial"/>
                  <a:ea typeface="Arial"/>
                  <a:cs typeface="Arial"/>
                  <a:sym typeface="Arial"/>
                </a:rPr>
                <a:t>Shunt field</a:t>
              </a:r>
              <a:endParaRPr i="0" u="none" strike="noStrike" cap="none">
                <a:solidFill>
                  <a:srgbClr val="000000"/>
                </a:solidFill>
                <a:latin typeface="Arial"/>
                <a:ea typeface="Arial"/>
                <a:cs typeface="Arial"/>
                <a:sym typeface="Arial"/>
              </a:endParaRPr>
            </a:p>
          </p:txBody>
        </p:sp>
      </p:grpSp>
      <p:sp>
        <p:nvSpPr>
          <p:cNvPr id="6" name="Google Shape;261;g1a5c3edd3ac_0_0">
            <a:extLst>
              <a:ext uri="{FF2B5EF4-FFF2-40B4-BE49-F238E27FC236}">
                <a16:creationId xmlns:a16="http://schemas.microsoft.com/office/drawing/2014/main" id="{FC3C486A-0A7D-DF2E-30AA-7EDE6C04981B}"/>
              </a:ext>
            </a:extLst>
          </p:cNvPr>
          <p:cNvSpPr txBox="1"/>
          <p:nvPr/>
        </p:nvSpPr>
        <p:spPr>
          <a:xfrm>
            <a:off x="670166" y="4389770"/>
            <a:ext cx="38292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i="0" u="none" strike="noStrike" cap="none">
                <a:solidFill>
                  <a:srgbClr val="000000"/>
                </a:solidFill>
                <a:latin typeface="Arial" panose="020B0604020202020204" pitchFamily="34" charset="0"/>
                <a:ea typeface="Arial"/>
                <a:cs typeface="Arial" panose="020B0604020202020204" pitchFamily="34" charset="0"/>
                <a:sym typeface="Arial"/>
              </a:rPr>
              <a:t>Series-wound</a:t>
            </a:r>
            <a:r>
              <a:rPr lang="en" b="1">
                <a:latin typeface="Arial" panose="020B0604020202020204" pitchFamily="34" charset="0"/>
                <a:cs typeface="Arial" panose="020B0604020202020204" pitchFamily="34" charset="0"/>
              </a:rPr>
              <a:t>:</a:t>
            </a:r>
            <a:endParaRPr b="1"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7" name="Google Shape;262;g1a5c3edd3ac_0_0">
            <a:extLst>
              <a:ext uri="{FF2B5EF4-FFF2-40B4-BE49-F238E27FC236}">
                <a16:creationId xmlns:a16="http://schemas.microsoft.com/office/drawing/2014/main" id="{3249CEAF-AFF0-048C-078D-6703FBBA3D4A}"/>
              </a:ext>
            </a:extLst>
          </p:cNvPr>
          <p:cNvSpPr txBox="1"/>
          <p:nvPr/>
        </p:nvSpPr>
        <p:spPr>
          <a:xfrm>
            <a:off x="8210776" y="4318102"/>
            <a:ext cx="2118075"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i="0" u="none" strike="noStrike" cap="none">
                <a:solidFill>
                  <a:srgbClr val="000000"/>
                </a:solidFill>
                <a:latin typeface="Arial" panose="020B0604020202020204" pitchFamily="34" charset="0"/>
                <a:ea typeface="Arial"/>
                <a:cs typeface="Arial" panose="020B0604020202020204" pitchFamily="34" charset="0"/>
                <a:sym typeface="Arial"/>
              </a:rPr>
              <a:t>Shunt-wound:</a:t>
            </a:r>
            <a:endParaRPr b="1"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8" name="Google Shape;275;g1a5c3edd3ac_0_0">
            <a:extLst>
              <a:ext uri="{FF2B5EF4-FFF2-40B4-BE49-F238E27FC236}">
                <a16:creationId xmlns:a16="http://schemas.microsoft.com/office/drawing/2014/main" id="{BD8142FB-57FF-35CF-B8BA-F342E7FEFF49}"/>
              </a:ext>
            </a:extLst>
          </p:cNvPr>
          <p:cNvSpPr txBox="1"/>
          <p:nvPr/>
        </p:nvSpPr>
        <p:spPr>
          <a:xfrm>
            <a:off x="4080889" y="4413450"/>
            <a:ext cx="243068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Arial" panose="020B0604020202020204" pitchFamily="34" charset="0"/>
                <a:cs typeface="Arial" panose="020B0604020202020204" pitchFamily="34" charset="0"/>
              </a:rPr>
              <a:t>V = E + </a:t>
            </a:r>
            <a:r>
              <a:rPr lang="en" b="1" err="1">
                <a:latin typeface="Arial" panose="020B0604020202020204" pitchFamily="34" charset="0"/>
                <a:cs typeface="Arial" panose="020B0604020202020204" pitchFamily="34" charset="0"/>
              </a:rPr>
              <a:t>IR</a:t>
            </a:r>
            <a:r>
              <a:rPr lang="en" b="1" baseline="-25000" err="1">
                <a:latin typeface="Arial" panose="020B0604020202020204" pitchFamily="34" charset="0"/>
                <a:cs typeface="Arial" panose="020B0604020202020204" pitchFamily="34" charset="0"/>
              </a:rPr>
              <a:t>a</a:t>
            </a:r>
            <a:r>
              <a:rPr lang="en" b="1">
                <a:latin typeface="Arial" panose="020B0604020202020204" pitchFamily="34" charset="0"/>
                <a:cs typeface="Arial" panose="020B0604020202020204" pitchFamily="34" charset="0"/>
              </a:rPr>
              <a:t> + </a:t>
            </a:r>
            <a:r>
              <a:rPr lang="en" b="1" err="1">
                <a:latin typeface="Arial" panose="020B0604020202020204" pitchFamily="34" charset="0"/>
                <a:cs typeface="Arial" panose="020B0604020202020204" pitchFamily="34" charset="0"/>
              </a:rPr>
              <a:t>IR</a:t>
            </a:r>
            <a:r>
              <a:rPr lang="en" b="1" baseline="-25000" err="1">
                <a:latin typeface="Arial" panose="020B0604020202020204" pitchFamily="34" charset="0"/>
                <a:cs typeface="Arial" panose="020B0604020202020204" pitchFamily="34" charset="0"/>
              </a:rPr>
              <a:t>f</a:t>
            </a:r>
            <a:endParaRPr b="1">
              <a:latin typeface="Arial" panose="020B0604020202020204" pitchFamily="34" charset="0"/>
              <a:cs typeface="Arial" panose="020B0604020202020204" pitchFamily="34" charset="0"/>
            </a:endParaRPr>
          </a:p>
        </p:txBody>
      </p:sp>
      <p:sp>
        <p:nvSpPr>
          <p:cNvPr id="13" name="Google Shape;276;g1a5c3edd3ac_0_0">
            <a:extLst>
              <a:ext uri="{FF2B5EF4-FFF2-40B4-BE49-F238E27FC236}">
                <a16:creationId xmlns:a16="http://schemas.microsoft.com/office/drawing/2014/main" id="{BDC8905E-213A-B80A-63F7-8902339372A4}"/>
              </a:ext>
            </a:extLst>
          </p:cNvPr>
          <p:cNvSpPr txBox="1"/>
          <p:nvPr/>
        </p:nvSpPr>
        <p:spPr>
          <a:xfrm>
            <a:off x="12120034" y="4351098"/>
            <a:ext cx="1654500" cy="764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
              </a:spcAft>
              <a:buNone/>
            </a:pPr>
            <a:r>
              <a:rPr lang="en" b="1">
                <a:latin typeface="Arial" panose="020B0604020202020204" pitchFamily="34" charset="0"/>
                <a:cs typeface="Arial" panose="020B0604020202020204" pitchFamily="34" charset="0"/>
              </a:rPr>
              <a:t>V = E + </a:t>
            </a:r>
            <a:r>
              <a:rPr lang="en" b="1" err="1">
                <a:latin typeface="Arial" panose="020B0604020202020204" pitchFamily="34" charset="0"/>
                <a:cs typeface="Arial" panose="020B0604020202020204" pitchFamily="34" charset="0"/>
              </a:rPr>
              <a:t>I</a:t>
            </a:r>
            <a:r>
              <a:rPr lang="en" b="1" baseline="-25000" err="1">
                <a:latin typeface="Arial" panose="020B0604020202020204" pitchFamily="34" charset="0"/>
                <a:cs typeface="Arial" panose="020B0604020202020204" pitchFamily="34" charset="0"/>
              </a:rPr>
              <a:t>a</a:t>
            </a:r>
            <a:r>
              <a:rPr lang="en" b="1" err="1">
                <a:latin typeface="Arial" panose="020B0604020202020204" pitchFamily="34" charset="0"/>
                <a:cs typeface="Arial" panose="020B0604020202020204" pitchFamily="34" charset="0"/>
              </a:rPr>
              <a:t>R</a:t>
            </a:r>
            <a:r>
              <a:rPr lang="en" b="1" baseline="-25000" err="1">
                <a:latin typeface="Arial" panose="020B0604020202020204" pitchFamily="34" charset="0"/>
                <a:cs typeface="Arial" panose="020B0604020202020204" pitchFamily="34" charset="0"/>
              </a:rPr>
              <a:t>a</a:t>
            </a:r>
            <a:endParaRPr b="1">
              <a:latin typeface="Arial" panose="020B0604020202020204" pitchFamily="34" charset="0"/>
              <a:cs typeface="Arial" panose="020B0604020202020204" pitchFamily="34" charset="0"/>
            </a:endParaRPr>
          </a:p>
          <a:p>
            <a:pPr marL="0" lvl="0" indent="0" algn="l" rtl="0">
              <a:spcBef>
                <a:spcPts val="0"/>
              </a:spcBef>
              <a:spcAft>
                <a:spcPts val="100"/>
              </a:spcAft>
              <a:buNone/>
            </a:pPr>
            <a:r>
              <a:rPr lang="en" b="1">
                <a:latin typeface="Arial" panose="020B0604020202020204" pitchFamily="34" charset="0"/>
                <a:cs typeface="Arial" panose="020B0604020202020204" pitchFamily="34" charset="0"/>
              </a:rPr>
              <a:t>V = </a:t>
            </a:r>
            <a:r>
              <a:rPr lang="en" b="1" err="1">
                <a:latin typeface="Arial" panose="020B0604020202020204" pitchFamily="34" charset="0"/>
                <a:cs typeface="Arial" panose="020B0604020202020204" pitchFamily="34" charset="0"/>
              </a:rPr>
              <a:t>I</a:t>
            </a:r>
            <a:r>
              <a:rPr lang="en" b="1" baseline="-25000" err="1">
                <a:latin typeface="Arial" panose="020B0604020202020204" pitchFamily="34" charset="0"/>
                <a:cs typeface="Arial" panose="020B0604020202020204" pitchFamily="34" charset="0"/>
              </a:rPr>
              <a:t>f</a:t>
            </a:r>
            <a:r>
              <a:rPr lang="en" b="1" err="1">
                <a:latin typeface="Arial" panose="020B0604020202020204" pitchFamily="34" charset="0"/>
                <a:cs typeface="Arial" panose="020B0604020202020204" pitchFamily="34" charset="0"/>
              </a:rPr>
              <a:t>R</a:t>
            </a:r>
            <a:r>
              <a:rPr lang="en" b="1" baseline="-25000" err="1">
                <a:latin typeface="Arial" panose="020B0604020202020204" pitchFamily="34" charset="0"/>
                <a:cs typeface="Arial" panose="020B0604020202020204" pitchFamily="34" charset="0"/>
              </a:rPr>
              <a:t>f</a:t>
            </a:r>
            <a:endParaRPr b="1" baseline="-25000">
              <a:latin typeface="Arial" panose="020B0604020202020204" pitchFamily="34" charset="0"/>
              <a:cs typeface="Arial" panose="020B0604020202020204" pitchFamily="34" charset="0"/>
            </a:endParaRPr>
          </a:p>
        </p:txBody>
      </p:sp>
      <p:sp>
        <p:nvSpPr>
          <p:cNvPr id="15" name="Content Placeholder 11">
            <a:extLst>
              <a:ext uri="{FF2B5EF4-FFF2-40B4-BE49-F238E27FC236}">
                <a16:creationId xmlns:a16="http://schemas.microsoft.com/office/drawing/2014/main" id="{DD92BCF0-07DE-B1AF-E326-91A8D2B6B7A7}"/>
              </a:ext>
            </a:extLst>
          </p:cNvPr>
          <p:cNvSpPr txBox="1">
            <a:spLocks/>
          </p:cNvSpPr>
          <p:nvPr/>
        </p:nvSpPr>
        <p:spPr>
          <a:xfrm>
            <a:off x="564573" y="4304384"/>
            <a:ext cx="5574959" cy="3418886"/>
          </a:xfrm>
          <a:prstGeom prst="rect">
            <a:avLst/>
          </a:prstGeom>
          <a:ln w="28575">
            <a:gradFill flip="none" rotWithShape="1">
              <a:gsLst>
                <a:gs pos="21000">
                  <a:srgbClr val="B2BFF0"/>
                </a:gs>
                <a:gs pos="100000">
                  <a:srgbClr val="D91C5C"/>
                </a:gs>
              </a:gsLst>
              <a:lin ang="18900000" scaled="1"/>
              <a:tileRect/>
            </a:gradFill>
          </a:ln>
        </p:spPr>
        <p:txBody>
          <a:bodyPr vert="horz" lIns="288000" tIns="288000" rIns="288000" bIns="288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52400" marR="0" lvl="0" algn="l" rtl="0">
              <a:lnSpc>
                <a:spcPct val="100000"/>
              </a:lnSpc>
              <a:spcBef>
                <a:spcPts val="0"/>
              </a:spcBef>
              <a:spcAft>
                <a:spcPts val="600"/>
              </a:spcAft>
              <a:buClr>
                <a:srgbClr val="000000"/>
              </a:buClr>
              <a:buSzPct val="70000"/>
            </a:pPr>
            <a:endParaRPr lang="en-GB" sz="1800" b="0" i="0" u="none" strike="noStrike" cap="none">
              <a:solidFill>
                <a:srgbClr val="000000"/>
              </a:solidFill>
              <a:latin typeface="Arial"/>
              <a:ea typeface="Arial"/>
              <a:cs typeface="Arial"/>
              <a:sym typeface="Arial"/>
            </a:endParaRPr>
          </a:p>
        </p:txBody>
      </p:sp>
      <p:sp>
        <p:nvSpPr>
          <p:cNvPr id="35" name="Google Shape;270;g1a5c3edd3ac_0_0">
            <a:extLst>
              <a:ext uri="{FF2B5EF4-FFF2-40B4-BE49-F238E27FC236}">
                <a16:creationId xmlns:a16="http://schemas.microsoft.com/office/drawing/2014/main" id="{F9809B3C-8B26-E956-AE18-D237A4A7C7DE}"/>
              </a:ext>
            </a:extLst>
          </p:cNvPr>
          <p:cNvSpPr txBox="1"/>
          <p:nvPr/>
        </p:nvSpPr>
        <p:spPr>
          <a:xfrm>
            <a:off x="4484304" y="6188178"/>
            <a:ext cx="3000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D91C5C"/>
                </a:solidFill>
                <a:latin typeface="Arial" panose="020B0604020202020204" pitchFamily="34" charset="0"/>
                <a:cs typeface="Arial" panose="020B0604020202020204" pitchFamily="34" charset="0"/>
              </a:rPr>
              <a:t>E</a:t>
            </a:r>
            <a:endParaRPr sz="2000">
              <a:solidFill>
                <a:srgbClr val="D91C5C"/>
              </a:solidFill>
              <a:latin typeface="Arial" panose="020B0604020202020204" pitchFamily="34" charset="0"/>
              <a:cs typeface="Arial" panose="020B0604020202020204" pitchFamily="34" charset="0"/>
            </a:endParaRPr>
          </a:p>
        </p:txBody>
      </p:sp>
      <p:sp>
        <p:nvSpPr>
          <p:cNvPr id="37" name="Google Shape;287;g1a5c3edd3ac_0_0">
            <a:extLst>
              <a:ext uri="{FF2B5EF4-FFF2-40B4-BE49-F238E27FC236}">
                <a16:creationId xmlns:a16="http://schemas.microsoft.com/office/drawing/2014/main" id="{4FFA1254-6DB2-D6DC-E214-8B5542B7BD2B}"/>
              </a:ext>
            </a:extLst>
          </p:cNvPr>
          <p:cNvSpPr txBox="1"/>
          <p:nvPr/>
        </p:nvSpPr>
        <p:spPr>
          <a:xfrm>
            <a:off x="3471214" y="6125538"/>
            <a:ext cx="575587"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D91C5C"/>
                </a:solidFill>
                <a:latin typeface="Arial" panose="020B0604020202020204" pitchFamily="34" charset="0"/>
                <a:cs typeface="Arial" panose="020B0604020202020204" pitchFamily="34" charset="0"/>
              </a:rPr>
              <a:t>R</a:t>
            </a:r>
            <a:r>
              <a:rPr lang="en" sz="2000" baseline="-25000">
                <a:solidFill>
                  <a:srgbClr val="D91C5C"/>
                </a:solidFill>
                <a:latin typeface="Arial" panose="020B0604020202020204" pitchFamily="34" charset="0"/>
                <a:cs typeface="Arial" panose="020B0604020202020204" pitchFamily="34" charset="0"/>
              </a:rPr>
              <a:t>a</a:t>
            </a:r>
            <a:endParaRPr sz="2000" baseline="-25000">
              <a:solidFill>
                <a:srgbClr val="D91C5C"/>
              </a:solidFill>
              <a:latin typeface="Arial" panose="020B0604020202020204" pitchFamily="34" charset="0"/>
              <a:cs typeface="Arial" panose="020B0604020202020204" pitchFamily="34" charset="0"/>
            </a:endParaRPr>
          </a:p>
        </p:txBody>
      </p:sp>
      <p:sp>
        <p:nvSpPr>
          <p:cNvPr id="41" name="Google Shape;288;g1a5c3edd3ac_0_0">
            <a:extLst>
              <a:ext uri="{FF2B5EF4-FFF2-40B4-BE49-F238E27FC236}">
                <a16:creationId xmlns:a16="http://schemas.microsoft.com/office/drawing/2014/main" id="{4ED5FD92-36CE-0DD8-7F89-9EF2BBF0014B}"/>
              </a:ext>
            </a:extLst>
          </p:cNvPr>
          <p:cNvSpPr txBox="1"/>
          <p:nvPr/>
        </p:nvSpPr>
        <p:spPr>
          <a:xfrm>
            <a:off x="2548940" y="5317665"/>
            <a:ext cx="564703"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D91C5C"/>
                </a:solidFill>
                <a:latin typeface="Arial" panose="020B0604020202020204" pitchFamily="34" charset="0"/>
                <a:cs typeface="Arial" panose="020B0604020202020204" pitchFamily="34" charset="0"/>
              </a:rPr>
              <a:t>R</a:t>
            </a:r>
            <a:r>
              <a:rPr lang="en" sz="2000" baseline="-25000">
                <a:solidFill>
                  <a:srgbClr val="D91C5C"/>
                </a:solidFill>
                <a:latin typeface="Arial" panose="020B0604020202020204" pitchFamily="34" charset="0"/>
                <a:cs typeface="Arial" panose="020B0604020202020204" pitchFamily="34" charset="0"/>
              </a:rPr>
              <a:t>f</a:t>
            </a:r>
            <a:endParaRPr sz="2000" baseline="-25000">
              <a:solidFill>
                <a:srgbClr val="D91C5C"/>
              </a:solidFill>
              <a:latin typeface="Arial" panose="020B0604020202020204" pitchFamily="34" charset="0"/>
              <a:cs typeface="Arial" panose="020B0604020202020204" pitchFamily="34" charset="0"/>
            </a:endParaRPr>
          </a:p>
        </p:txBody>
      </p:sp>
      <p:sp>
        <p:nvSpPr>
          <p:cNvPr id="42" name="Google Shape;291;g1a5c3edd3ac_0_0">
            <a:extLst>
              <a:ext uri="{FF2B5EF4-FFF2-40B4-BE49-F238E27FC236}">
                <a16:creationId xmlns:a16="http://schemas.microsoft.com/office/drawing/2014/main" id="{68E62070-36B8-1708-F47C-7B70B3BEF1D6}"/>
              </a:ext>
            </a:extLst>
          </p:cNvPr>
          <p:cNvSpPr txBox="1"/>
          <p:nvPr/>
        </p:nvSpPr>
        <p:spPr>
          <a:xfrm>
            <a:off x="3847089" y="5281232"/>
            <a:ext cx="3000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D91C5C"/>
                </a:solidFill>
                <a:latin typeface="Arial" panose="020B0604020202020204" pitchFamily="34" charset="0"/>
                <a:cs typeface="Arial" panose="020B0604020202020204" pitchFamily="34" charset="0"/>
              </a:rPr>
              <a:t>I</a:t>
            </a:r>
            <a:endParaRPr sz="2000">
              <a:solidFill>
                <a:srgbClr val="D91C5C"/>
              </a:solidFill>
              <a:latin typeface="Arial" panose="020B0604020202020204" pitchFamily="34" charset="0"/>
              <a:cs typeface="Arial" panose="020B0604020202020204" pitchFamily="34" charset="0"/>
            </a:endParaRPr>
          </a:p>
        </p:txBody>
      </p:sp>
      <p:pic>
        <p:nvPicPr>
          <p:cNvPr id="55" name="Graphic 54">
            <a:extLst>
              <a:ext uri="{FF2B5EF4-FFF2-40B4-BE49-F238E27FC236}">
                <a16:creationId xmlns:a16="http://schemas.microsoft.com/office/drawing/2014/main" id="{DB616DE3-DC54-FE54-B4A3-DF9DE52A734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1108329" y="6171959"/>
            <a:ext cx="169804" cy="169804"/>
          </a:xfrm>
          <a:prstGeom prst="rect">
            <a:avLst/>
          </a:prstGeom>
        </p:spPr>
      </p:pic>
      <p:cxnSp>
        <p:nvCxnSpPr>
          <p:cNvPr id="60" name="Straight Arrow Connector 59">
            <a:extLst>
              <a:ext uri="{FF2B5EF4-FFF2-40B4-BE49-F238E27FC236}">
                <a16:creationId xmlns:a16="http://schemas.microsoft.com/office/drawing/2014/main" id="{4BB07CFF-071B-C52C-D228-F0F815FD9DD9}"/>
              </a:ext>
            </a:extLst>
          </p:cNvPr>
          <p:cNvCxnSpPr>
            <a:cxnSpLocks/>
          </p:cNvCxnSpPr>
          <p:nvPr/>
        </p:nvCxnSpPr>
        <p:spPr>
          <a:xfrm flipV="1">
            <a:off x="4371715" y="6042821"/>
            <a:ext cx="0" cy="761694"/>
          </a:xfrm>
          <a:prstGeom prst="straightConnector1">
            <a:avLst/>
          </a:prstGeom>
          <a:ln w="28575">
            <a:solidFill>
              <a:srgbClr val="D91C5C"/>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58" name="Graphic 57">
            <a:extLst>
              <a:ext uri="{FF2B5EF4-FFF2-40B4-BE49-F238E27FC236}">
                <a16:creationId xmlns:a16="http://schemas.microsoft.com/office/drawing/2014/main" id="{61E23168-E3DD-E046-EC9A-C5EB9CB5A3E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3614006" y="5485465"/>
            <a:ext cx="169804" cy="169804"/>
          </a:xfrm>
          <a:prstGeom prst="rect">
            <a:avLst/>
          </a:prstGeom>
        </p:spPr>
      </p:pic>
      <p:sp>
        <p:nvSpPr>
          <p:cNvPr id="64" name="Google Shape;295;g1a5c3edd3ac_0_0">
            <a:extLst>
              <a:ext uri="{FF2B5EF4-FFF2-40B4-BE49-F238E27FC236}">
                <a16:creationId xmlns:a16="http://schemas.microsoft.com/office/drawing/2014/main" id="{4748ED5F-0C97-E43B-0522-C50FF7F1D90D}"/>
              </a:ext>
            </a:extLst>
          </p:cNvPr>
          <p:cNvSpPr txBox="1"/>
          <p:nvPr/>
        </p:nvSpPr>
        <p:spPr>
          <a:xfrm>
            <a:off x="10666728" y="5369840"/>
            <a:ext cx="539767"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D91C5C"/>
                </a:solidFill>
                <a:latin typeface="Arial" panose="020B0604020202020204" pitchFamily="34" charset="0"/>
                <a:cs typeface="Arial" panose="020B0604020202020204" pitchFamily="34" charset="0"/>
              </a:rPr>
              <a:t>I</a:t>
            </a:r>
            <a:r>
              <a:rPr lang="en" sz="2000" baseline="-25000">
                <a:solidFill>
                  <a:srgbClr val="D91C5C"/>
                </a:solidFill>
                <a:latin typeface="Arial" panose="020B0604020202020204" pitchFamily="34" charset="0"/>
                <a:cs typeface="Arial" panose="020B0604020202020204" pitchFamily="34" charset="0"/>
              </a:rPr>
              <a:t>f</a:t>
            </a:r>
            <a:endParaRPr sz="2000" baseline="-25000">
              <a:solidFill>
                <a:srgbClr val="D91C5C"/>
              </a:solidFill>
              <a:latin typeface="Arial" panose="020B0604020202020204" pitchFamily="34" charset="0"/>
              <a:cs typeface="Arial" panose="020B0604020202020204" pitchFamily="34" charset="0"/>
            </a:endParaRPr>
          </a:p>
        </p:txBody>
      </p:sp>
      <p:sp>
        <p:nvSpPr>
          <p:cNvPr id="65" name="Google Shape;296;g1a5c3edd3ac_0_0">
            <a:extLst>
              <a:ext uri="{FF2B5EF4-FFF2-40B4-BE49-F238E27FC236}">
                <a16:creationId xmlns:a16="http://schemas.microsoft.com/office/drawing/2014/main" id="{3C757BBF-0911-7A1C-77EE-A4AB5E71969B}"/>
              </a:ext>
            </a:extLst>
          </p:cNvPr>
          <p:cNvSpPr txBox="1"/>
          <p:nvPr/>
        </p:nvSpPr>
        <p:spPr>
          <a:xfrm>
            <a:off x="12698950" y="5202565"/>
            <a:ext cx="475352"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err="1">
                <a:solidFill>
                  <a:srgbClr val="D91C5C"/>
                </a:solidFill>
                <a:latin typeface="Arial" panose="020B0604020202020204" pitchFamily="34" charset="0"/>
                <a:cs typeface="Arial" panose="020B0604020202020204" pitchFamily="34" charset="0"/>
              </a:rPr>
              <a:t>I</a:t>
            </a:r>
            <a:r>
              <a:rPr lang="en" sz="2000" baseline="-25000" err="1">
                <a:solidFill>
                  <a:srgbClr val="D91C5C"/>
                </a:solidFill>
                <a:latin typeface="Arial" panose="020B0604020202020204" pitchFamily="34" charset="0"/>
                <a:cs typeface="Arial" panose="020B0604020202020204" pitchFamily="34" charset="0"/>
              </a:rPr>
              <a:t>a</a:t>
            </a:r>
            <a:endParaRPr sz="2000" baseline="-25000">
              <a:solidFill>
                <a:srgbClr val="D91C5C"/>
              </a:solidFill>
              <a:latin typeface="Arial" panose="020B0604020202020204" pitchFamily="34" charset="0"/>
              <a:cs typeface="Arial" panose="020B0604020202020204" pitchFamily="34" charset="0"/>
            </a:endParaRPr>
          </a:p>
        </p:txBody>
      </p:sp>
      <p:sp>
        <p:nvSpPr>
          <p:cNvPr id="66" name="Google Shape;288;g1a5c3edd3ac_0_0">
            <a:extLst>
              <a:ext uri="{FF2B5EF4-FFF2-40B4-BE49-F238E27FC236}">
                <a16:creationId xmlns:a16="http://schemas.microsoft.com/office/drawing/2014/main" id="{045CAB4D-721D-86A2-3635-B9C69DCBFF64}"/>
              </a:ext>
            </a:extLst>
          </p:cNvPr>
          <p:cNvSpPr txBox="1"/>
          <p:nvPr/>
        </p:nvSpPr>
        <p:spPr>
          <a:xfrm>
            <a:off x="10777990" y="6056486"/>
            <a:ext cx="564703"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D91C5C"/>
                </a:solidFill>
                <a:latin typeface="Arial" panose="020B0604020202020204" pitchFamily="34" charset="0"/>
                <a:cs typeface="Arial" panose="020B0604020202020204" pitchFamily="34" charset="0"/>
              </a:rPr>
              <a:t>R</a:t>
            </a:r>
            <a:r>
              <a:rPr lang="en" sz="2000" baseline="-25000">
                <a:solidFill>
                  <a:srgbClr val="D91C5C"/>
                </a:solidFill>
                <a:latin typeface="Arial" panose="020B0604020202020204" pitchFamily="34" charset="0"/>
                <a:cs typeface="Arial" panose="020B0604020202020204" pitchFamily="34" charset="0"/>
              </a:rPr>
              <a:t>f</a:t>
            </a:r>
            <a:endParaRPr sz="2000" baseline="-25000">
              <a:solidFill>
                <a:srgbClr val="D91C5C"/>
              </a:solidFill>
              <a:latin typeface="Arial" panose="020B0604020202020204" pitchFamily="34" charset="0"/>
              <a:cs typeface="Arial" panose="020B0604020202020204" pitchFamily="34" charset="0"/>
            </a:endParaRPr>
          </a:p>
        </p:txBody>
      </p:sp>
      <p:sp>
        <p:nvSpPr>
          <p:cNvPr id="69" name="Google Shape;287;g1a5c3edd3ac_0_0">
            <a:extLst>
              <a:ext uri="{FF2B5EF4-FFF2-40B4-BE49-F238E27FC236}">
                <a16:creationId xmlns:a16="http://schemas.microsoft.com/office/drawing/2014/main" id="{8297010C-B441-335F-8DE5-B4D573141234}"/>
              </a:ext>
            </a:extLst>
          </p:cNvPr>
          <p:cNvSpPr txBox="1"/>
          <p:nvPr/>
        </p:nvSpPr>
        <p:spPr>
          <a:xfrm>
            <a:off x="12370589" y="6069610"/>
            <a:ext cx="575587"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D91C5C"/>
                </a:solidFill>
                <a:latin typeface="Arial" panose="020B0604020202020204" pitchFamily="34" charset="0"/>
                <a:cs typeface="Arial" panose="020B0604020202020204" pitchFamily="34" charset="0"/>
              </a:rPr>
              <a:t>R</a:t>
            </a:r>
            <a:r>
              <a:rPr lang="en" sz="2000" baseline="-25000">
                <a:solidFill>
                  <a:srgbClr val="D91C5C"/>
                </a:solidFill>
                <a:latin typeface="Arial" panose="020B0604020202020204" pitchFamily="34" charset="0"/>
                <a:cs typeface="Arial" panose="020B0604020202020204" pitchFamily="34" charset="0"/>
              </a:rPr>
              <a:t>a</a:t>
            </a:r>
            <a:endParaRPr sz="2000" baseline="-25000">
              <a:solidFill>
                <a:srgbClr val="D91C5C"/>
              </a:solidFill>
              <a:latin typeface="Arial" panose="020B0604020202020204" pitchFamily="34" charset="0"/>
              <a:cs typeface="Arial" panose="020B0604020202020204" pitchFamily="34" charset="0"/>
            </a:endParaRPr>
          </a:p>
        </p:txBody>
      </p:sp>
      <p:sp>
        <p:nvSpPr>
          <p:cNvPr id="70" name="Google Shape;270;g1a5c3edd3ac_0_0">
            <a:extLst>
              <a:ext uri="{FF2B5EF4-FFF2-40B4-BE49-F238E27FC236}">
                <a16:creationId xmlns:a16="http://schemas.microsoft.com/office/drawing/2014/main" id="{5ACE9AC2-FB11-DD2B-8D96-BCBEF1EB58F0}"/>
              </a:ext>
            </a:extLst>
          </p:cNvPr>
          <p:cNvSpPr txBox="1"/>
          <p:nvPr/>
        </p:nvSpPr>
        <p:spPr>
          <a:xfrm>
            <a:off x="13242281" y="6060629"/>
            <a:ext cx="3000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D91C5C"/>
                </a:solidFill>
                <a:latin typeface="Arial" panose="020B0604020202020204" pitchFamily="34" charset="0"/>
                <a:cs typeface="Arial" panose="020B0604020202020204" pitchFamily="34" charset="0"/>
              </a:rPr>
              <a:t>E</a:t>
            </a:r>
            <a:endParaRPr sz="2000">
              <a:solidFill>
                <a:srgbClr val="D91C5C"/>
              </a:solidFill>
              <a:latin typeface="Arial" panose="020B0604020202020204" pitchFamily="34" charset="0"/>
              <a:cs typeface="Arial" panose="020B0604020202020204" pitchFamily="34" charset="0"/>
            </a:endParaRPr>
          </a:p>
        </p:txBody>
      </p:sp>
      <p:cxnSp>
        <p:nvCxnSpPr>
          <p:cNvPr id="71" name="Straight Arrow Connector 70">
            <a:extLst>
              <a:ext uri="{FF2B5EF4-FFF2-40B4-BE49-F238E27FC236}">
                <a16:creationId xmlns:a16="http://schemas.microsoft.com/office/drawing/2014/main" id="{CACA647A-D1A8-6331-9E98-CBC18E5C29D0}"/>
              </a:ext>
            </a:extLst>
          </p:cNvPr>
          <p:cNvCxnSpPr>
            <a:cxnSpLocks/>
          </p:cNvCxnSpPr>
          <p:nvPr/>
        </p:nvCxnSpPr>
        <p:spPr>
          <a:xfrm flipV="1">
            <a:off x="13129692" y="5915272"/>
            <a:ext cx="0" cy="761694"/>
          </a:xfrm>
          <a:prstGeom prst="straightConnector1">
            <a:avLst/>
          </a:prstGeom>
          <a:ln w="28575">
            <a:solidFill>
              <a:srgbClr val="D91C5C"/>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590B890-4904-7292-43B6-F7D32D556859}"/>
              </a:ext>
            </a:extLst>
          </p:cNvPr>
          <p:cNvCxnSpPr>
            <a:cxnSpLocks/>
          </p:cNvCxnSpPr>
          <p:nvPr/>
        </p:nvCxnSpPr>
        <p:spPr>
          <a:xfrm flipV="1">
            <a:off x="8674568" y="5587482"/>
            <a:ext cx="0" cy="1541387"/>
          </a:xfrm>
          <a:prstGeom prst="straightConnector1">
            <a:avLst/>
          </a:prstGeom>
          <a:ln w="28575">
            <a:solidFill>
              <a:srgbClr val="D91C5C"/>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77" name="Graphic 76">
            <a:extLst>
              <a:ext uri="{FF2B5EF4-FFF2-40B4-BE49-F238E27FC236}">
                <a16:creationId xmlns:a16="http://schemas.microsoft.com/office/drawing/2014/main" id="{F02B047B-1E3F-D533-132E-12C29B7A147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8432348" y="6300048"/>
            <a:ext cx="169804" cy="169804"/>
          </a:xfrm>
          <a:prstGeom prst="rect">
            <a:avLst/>
          </a:prstGeom>
        </p:spPr>
      </p:pic>
      <p:cxnSp>
        <p:nvCxnSpPr>
          <p:cNvPr id="79" name="Straight Arrow Connector 78">
            <a:extLst>
              <a:ext uri="{FF2B5EF4-FFF2-40B4-BE49-F238E27FC236}">
                <a16:creationId xmlns:a16="http://schemas.microsoft.com/office/drawing/2014/main" id="{C905EB0D-5F1E-AA84-C72A-FE99C44F18D8}"/>
              </a:ext>
            </a:extLst>
          </p:cNvPr>
          <p:cNvCxnSpPr>
            <a:cxnSpLocks/>
          </p:cNvCxnSpPr>
          <p:nvPr/>
        </p:nvCxnSpPr>
        <p:spPr>
          <a:xfrm flipV="1">
            <a:off x="1384239" y="5613430"/>
            <a:ext cx="0" cy="1541387"/>
          </a:xfrm>
          <a:prstGeom prst="straightConnector1">
            <a:avLst/>
          </a:prstGeom>
          <a:ln w="28575">
            <a:solidFill>
              <a:srgbClr val="D91C5C"/>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67" name="Graphic 66">
            <a:extLst>
              <a:ext uri="{FF2B5EF4-FFF2-40B4-BE49-F238E27FC236}">
                <a16:creationId xmlns:a16="http://schemas.microsoft.com/office/drawing/2014/main" id="{4A1AD91D-B495-1133-9B62-D891ED29A9F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10526926" y="5459517"/>
            <a:ext cx="169804" cy="169804"/>
          </a:xfrm>
          <a:prstGeom prst="rect">
            <a:avLst/>
          </a:prstGeom>
        </p:spPr>
      </p:pic>
      <p:pic>
        <p:nvPicPr>
          <p:cNvPr id="68" name="Graphic 67">
            <a:extLst>
              <a:ext uri="{FF2B5EF4-FFF2-40B4-BE49-F238E27FC236}">
                <a16:creationId xmlns:a16="http://schemas.microsoft.com/office/drawing/2014/main" id="{C3603C08-3EF0-091F-C905-C25AD5D4CB2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12529146" y="5459517"/>
            <a:ext cx="169804" cy="169804"/>
          </a:xfrm>
          <a:prstGeom prst="rect">
            <a:avLst/>
          </a:prstGeom>
        </p:spPr>
      </p:pic>
      <p:sp>
        <p:nvSpPr>
          <p:cNvPr id="9" name="Content Placeholder 11">
            <a:extLst>
              <a:ext uri="{FF2B5EF4-FFF2-40B4-BE49-F238E27FC236}">
                <a16:creationId xmlns:a16="http://schemas.microsoft.com/office/drawing/2014/main" id="{C51D68A6-4C0D-19BD-7E4E-F165288A27D8}"/>
              </a:ext>
            </a:extLst>
          </p:cNvPr>
          <p:cNvSpPr txBox="1">
            <a:spLocks/>
          </p:cNvSpPr>
          <p:nvPr/>
        </p:nvSpPr>
        <p:spPr>
          <a:xfrm>
            <a:off x="8126587" y="4274897"/>
            <a:ext cx="5574959" cy="3418886"/>
          </a:xfrm>
          <a:prstGeom prst="rect">
            <a:avLst/>
          </a:prstGeom>
          <a:ln w="28575">
            <a:gradFill flip="none" rotWithShape="1">
              <a:gsLst>
                <a:gs pos="21000">
                  <a:srgbClr val="B2BFF0"/>
                </a:gs>
                <a:gs pos="100000">
                  <a:srgbClr val="D91C5C"/>
                </a:gs>
              </a:gsLst>
              <a:lin ang="18900000" scaled="1"/>
              <a:tileRect/>
            </a:gradFill>
          </a:ln>
        </p:spPr>
        <p:txBody>
          <a:bodyPr vert="horz" lIns="288000" tIns="288000" rIns="288000" bIns="288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52400" marR="0" lvl="0" algn="l" rtl="0">
              <a:lnSpc>
                <a:spcPct val="100000"/>
              </a:lnSpc>
              <a:spcBef>
                <a:spcPts val="0"/>
              </a:spcBef>
              <a:spcAft>
                <a:spcPts val="600"/>
              </a:spcAft>
              <a:buClr>
                <a:srgbClr val="000000"/>
              </a:buClr>
              <a:buSzPct val="70000"/>
            </a:pPr>
            <a:endParaRPr lang="en-GB" sz="1800" b="0" i="0" u="none" strike="noStrike" cap="none">
              <a:solidFill>
                <a:srgbClr val="000000"/>
              </a:solidFill>
              <a:latin typeface="Arial"/>
              <a:ea typeface="Arial"/>
              <a:cs typeface="Arial"/>
              <a:sym typeface="Arial"/>
            </a:endParaRPr>
          </a:p>
        </p:txBody>
      </p:sp>
      <p:sp>
        <p:nvSpPr>
          <p:cNvPr id="3" name="Rectangle 2">
            <a:extLst>
              <a:ext uri="{FF2B5EF4-FFF2-40B4-BE49-F238E27FC236}">
                <a16:creationId xmlns:a16="http://schemas.microsoft.com/office/drawing/2014/main" id="{074FCDE9-C8A1-64DB-DA0D-4C3575600741}"/>
              </a:ext>
            </a:extLst>
          </p:cNvPr>
          <p:cNvSpPr/>
          <p:nvPr/>
        </p:nvSpPr>
        <p:spPr>
          <a:xfrm>
            <a:off x="411858" y="2397697"/>
            <a:ext cx="11658222" cy="392159"/>
          </a:xfrm>
          <a:prstGeom prst="rect">
            <a:avLst/>
          </a:prstGeom>
        </p:spPr>
        <p:txBody>
          <a:bodyPr wrap="square">
            <a:spAutoFit/>
          </a:bodyPr>
          <a:lstStyle/>
          <a:p>
            <a:pPr marL="0" lvl="0" indent="0" algn="l" rtl="0">
              <a:lnSpc>
                <a:spcPct val="115000"/>
              </a:lnSpc>
              <a:spcBef>
                <a:spcPts val="0"/>
              </a:spcBef>
              <a:spcAft>
                <a:spcPts val="0"/>
              </a:spcAft>
              <a:buNone/>
            </a:pPr>
            <a:r>
              <a:rPr lang="en-GB" sz="1800">
                <a:latin typeface="Arial" panose="020B0604020202020204" pitchFamily="34" charset="0"/>
                <a:cs typeface="Arial" panose="020B0604020202020204" pitchFamily="34" charset="0"/>
              </a:rPr>
              <a:t>Since </a:t>
            </a:r>
            <a:r>
              <a:rPr lang="en-GB" sz="1800" b="1">
                <a:latin typeface="Arial" panose="020B0604020202020204" pitchFamily="34" charset="0"/>
                <a:cs typeface="Arial" panose="020B0604020202020204" pitchFamily="34" charset="0"/>
              </a:rPr>
              <a:t>P = VI</a:t>
            </a:r>
            <a:r>
              <a:rPr lang="en-GB" sz="1800">
                <a:latin typeface="Arial" panose="020B0604020202020204" pitchFamily="34" charset="0"/>
                <a:cs typeface="Arial" panose="020B0604020202020204" pitchFamily="34" charset="0"/>
              </a:rPr>
              <a:t> and </a:t>
            </a:r>
            <a:r>
              <a:rPr lang="en-GB" sz="1800" b="1">
                <a:latin typeface="Arial" panose="020B0604020202020204" pitchFamily="34" charset="0"/>
                <a:cs typeface="Arial" panose="020B0604020202020204" pitchFamily="34" charset="0"/>
              </a:rPr>
              <a:t>V = IR</a:t>
            </a:r>
            <a:r>
              <a:rPr lang="en-GB" sz="1800">
                <a:latin typeface="Arial" panose="020B0604020202020204" pitchFamily="34" charset="0"/>
                <a:cs typeface="Arial" panose="020B0604020202020204" pitchFamily="34" charset="0"/>
              </a:rPr>
              <a:t> we can write that </a:t>
            </a:r>
            <a:r>
              <a:rPr lang="en-GB" sz="1800" b="1">
                <a:latin typeface="Arial" panose="020B0604020202020204" pitchFamily="34" charset="0"/>
                <a:cs typeface="Arial" panose="020B0604020202020204" pitchFamily="34" charset="0"/>
              </a:rPr>
              <a:t>P = I</a:t>
            </a:r>
            <a:r>
              <a:rPr lang="en-GB" sz="1800" b="1" baseline="30000">
                <a:latin typeface="Arial" panose="020B0604020202020204" pitchFamily="34" charset="0"/>
                <a:cs typeface="Arial" panose="020B0604020202020204" pitchFamily="34" charset="0"/>
              </a:rPr>
              <a:t>2</a:t>
            </a:r>
            <a:r>
              <a:rPr lang="en-GB" sz="1800" b="1">
                <a:latin typeface="Arial" panose="020B0604020202020204" pitchFamily="34" charset="0"/>
                <a:cs typeface="Arial" panose="020B0604020202020204" pitchFamily="34" charset="0"/>
              </a:rPr>
              <a:t>R</a:t>
            </a:r>
            <a:r>
              <a:rPr lang="en-GB" sz="1800">
                <a:latin typeface="Arial" panose="020B0604020202020204" pitchFamily="34" charset="0"/>
                <a:cs typeface="Arial" panose="020B0604020202020204" pitchFamily="34" charset="0"/>
              </a:rPr>
              <a:t>. This lets us quantify the power losses in the copper windings:</a:t>
            </a:r>
          </a:p>
        </p:txBody>
      </p:sp>
      <p:sp>
        <p:nvSpPr>
          <p:cNvPr id="10" name="Google Shape;236;g1a5c25f560e_0_0">
            <a:extLst>
              <a:ext uri="{FF2B5EF4-FFF2-40B4-BE49-F238E27FC236}">
                <a16:creationId xmlns:a16="http://schemas.microsoft.com/office/drawing/2014/main" id="{066AA28F-818A-90DC-D33A-119650846771}"/>
              </a:ext>
            </a:extLst>
          </p:cNvPr>
          <p:cNvSpPr txBox="1"/>
          <p:nvPr/>
        </p:nvSpPr>
        <p:spPr>
          <a:xfrm>
            <a:off x="452588" y="2895092"/>
            <a:ext cx="6116581"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
                <a:latin typeface="Arial" panose="020B0604020202020204" pitchFamily="34" charset="0"/>
                <a:cs typeface="Arial" panose="020B0604020202020204" pitchFamily="34" charset="0"/>
              </a:rPr>
              <a:t>In a series-wound motor, the copper losses are given by:</a:t>
            </a:r>
            <a:endParaRPr>
              <a:latin typeface="Arial" panose="020B0604020202020204" pitchFamily="34" charset="0"/>
              <a:cs typeface="Arial" panose="020B0604020202020204" pitchFamily="34" charset="0"/>
            </a:endParaRPr>
          </a:p>
          <a:p>
            <a:pPr marL="0" lvl="0" indent="0" algn="l" rtl="0">
              <a:spcBef>
                <a:spcPts val="0"/>
              </a:spcBef>
              <a:spcAft>
                <a:spcPts val="1200"/>
              </a:spcAft>
              <a:buNone/>
            </a:pPr>
            <a:r>
              <a:rPr lang="en" b="1">
                <a:latin typeface="Arial"/>
                <a:cs typeface="Arial"/>
              </a:rPr>
              <a:t>P = I</a:t>
            </a:r>
            <a:r>
              <a:rPr lang="en" b="1" baseline="-25000">
                <a:latin typeface="Arial"/>
                <a:cs typeface="Arial"/>
              </a:rPr>
              <a:t>a</a:t>
            </a:r>
            <a:r>
              <a:rPr lang="en" b="1" baseline="30000">
                <a:latin typeface="Arial"/>
                <a:cs typeface="Arial"/>
              </a:rPr>
              <a:t>2</a:t>
            </a:r>
            <a:r>
              <a:rPr lang="en" b="1">
                <a:latin typeface="Arial"/>
                <a:cs typeface="Arial"/>
              </a:rPr>
              <a:t> (R</a:t>
            </a:r>
            <a:r>
              <a:rPr lang="en" b="1" baseline="-25000">
                <a:latin typeface="Arial"/>
                <a:cs typeface="Arial"/>
              </a:rPr>
              <a:t>a</a:t>
            </a:r>
            <a:r>
              <a:rPr lang="en" b="1">
                <a:latin typeface="Arial"/>
                <a:cs typeface="Arial"/>
              </a:rPr>
              <a:t> + R</a:t>
            </a:r>
            <a:r>
              <a:rPr lang="en" b="1" baseline="-25000">
                <a:latin typeface="Arial"/>
                <a:cs typeface="Arial"/>
              </a:rPr>
              <a:t>f</a:t>
            </a:r>
            <a:r>
              <a:rPr lang="en" b="1">
                <a:latin typeface="Arial"/>
                <a:cs typeface="Arial"/>
              </a:rPr>
              <a:t>)</a:t>
            </a:r>
            <a:endParaRPr b="1">
              <a:latin typeface="Arial"/>
              <a:cs typeface="Arial"/>
            </a:endParaRPr>
          </a:p>
        </p:txBody>
      </p:sp>
      <p:sp>
        <p:nvSpPr>
          <p:cNvPr id="11" name="Google Shape;237;g1a5c25f560e_0_0">
            <a:extLst>
              <a:ext uri="{FF2B5EF4-FFF2-40B4-BE49-F238E27FC236}">
                <a16:creationId xmlns:a16="http://schemas.microsoft.com/office/drawing/2014/main" id="{BC7E7E28-8BE3-5268-E90B-F5315B8167CF}"/>
              </a:ext>
            </a:extLst>
          </p:cNvPr>
          <p:cNvSpPr txBox="1"/>
          <p:nvPr/>
        </p:nvSpPr>
        <p:spPr>
          <a:xfrm>
            <a:off x="8032530" y="2911045"/>
            <a:ext cx="6116581" cy="14772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
                <a:latin typeface="Arial"/>
                <a:cs typeface="Arial"/>
              </a:rPr>
              <a:t>In a shunt-wound motor, the copper losses are given by:</a:t>
            </a:r>
            <a:endParaRPr>
              <a:latin typeface="Arial" panose="020B0604020202020204" pitchFamily="34" charset="0"/>
              <a:cs typeface="Arial" panose="020B0604020202020204" pitchFamily="34" charset="0"/>
            </a:endParaRPr>
          </a:p>
          <a:p>
            <a:pPr>
              <a:spcAft>
                <a:spcPts val="1200"/>
              </a:spcAft>
            </a:pPr>
            <a:r>
              <a:rPr lang="en" b="1">
                <a:latin typeface="Arial"/>
                <a:cs typeface="Arial"/>
              </a:rPr>
              <a:t>P = I</a:t>
            </a:r>
            <a:r>
              <a:rPr lang="en" b="1" baseline="-25000">
                <a:latin typeface="Arial"/>
                <a:cs typeface="Arial"/>
              </a:rPr>
              <a:t>a</a:t>
            </a:r>
            <a:r>
              <a:rPr lang="en" b="1" baseline="30000">
                <a:latin typeface="Arial"/>
                <a:cs typeface="Arial"/>
              </a:rPr>
              <a:t>2</a:t>
            </a:r>
            <a:r>
              <a:rPr lang="en" b="1">
                <a:latin typeface="Arial"/>
                <a:cs typeface="Arial"/>
              </a:rPr>
              <a:t>R</a:t>
            </a:r>
            <a:r>
              <a:rPr lang="en" b="1" baseline="-25000">
                <a:latin typeface="Arial"/>
                <a:cs typeface="Arial"/>
              </a:rPr>
              <a:t>a</a:t>
            </a:r>
            <a:r>
              <a:rPr lang="en" b="1">
                <a:latin typeface="Arial"/>
                <a:cs typeface="Arial"/>
              </a:rPr>
              <a:t> + I</a:t>
            </a:r>
            <a:r>
              <a:rPr lang="en" b="1" baseline="-25000">
                <a:latin typeface="Arial"/>
                <a:cs typeface="Arial"/>
              </a:rPr>
              <a:t>f</a:t>
            </a:r>
            <a:r>
              <a:rPr lang="en" b="1" baseline="30000">
                <a:latin typeface="Arial"/>
                <a:cs typeface="Arial"/>
              </a:rPr>
              <a:t>2</a:t>
            </a:r>
            <a:r>
              <a:rPr lang="en" b="1">
                <a:latin typeface="Arial"/>
                <a:cs typeface="Arial"/>
              </a:rPr>
              <a:t>R</a:t>
            </a:r>
            <a:r>
              <a:rPr lang="en" b="1" baseline="-25000">
                <a:latin typeface="Arial"/>
                <a:cs typeface="Arial"/>
              </a:rPr>
              <a:t>f   </a:t>
            </a:r>
            <a:endParaRPr lang="en">
              <a:latin typeface="Arial"/>
              <a:cs typeface="Arial"/>
            </a:endParaRPr>
          </a:p>
          <a:p>
            <a:pPr>
              <a:spcAft>
                <a:spcPts val="1200"/>
              </a:spcAft>
            </a:pPr>
            <a:r>
              <a:rPr lang="en">
                <a:latin typeface="Arial"/>
                <a:cs typeface="Arial"/>
              </a:rPr>
              <a:t>(Remember that the total current I = I</a:t>
            </a:r>
            <a:r>
              <a:rPr lang="en" baseline="-25000">
                <a:latin typeface="Arial"/>
                <a:cs typeface="Arial"/>
              </a:rPr>
              <a:t>a</a:t>
            </a:r>
            <a:r>
              <a:rPr lang="en">
                <a:latin typeface="Arial"/>
                <a:cs typeface="Arial"/>
              </a:rPr>
              <a:t> + I</a:t>
            </a:r>
            <a:r>
              <a:rPr lang="en" baseline="-25000">
                <a:latin typeface="Arial"/>
                <a:cs typeface="Arial"/>
              </a:rPr>
              <a:t>f</a:t>
            </a:r>
            <a:r>
              <a:rPr lang="en">
                <a:latin typeface="Arial"/>
                <a:cs typeface="Arial"/>
              </a:rPr>
              <a:t>)</a:t>
            </a:r>
            <a:endParaRPr>
              <a:latin typeface="Arial"/>
              <a:cs typeface="Arial"/>
            </a:endParaRPr>
          </a:p>
        </p:txBody>
      </p:sp>
      <p:sp>
        <p:nvSpPr>
          <p:cNvPr id="19" name="Footer Placeholder 3">
            <a:extLst>
              <a:ext uri="{FF2B5EF4-FFF2-40B4-BE49-F238E27FC236}">
                <a16:creationId xmlns:a16="http://schemas.microsoft.com/office/drawing/2014/main" id="{1DA940B8-8028-5AAE-AB21-EAE0DF5F013E}"/>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latin typeface="Arial"/>
                <a:ea typeface="Arial"/>
                <a:cs typeface="Arial"/>
                <a:sym typeface="Arial"/>
              </a:rPr>
              <a:t>3. Efficiency and motor selection</a:t>
            </a:r>
            <a:endParaRPr lang="en-US"/>
          </a:p>
        </p:txBody>
      </p:sp>
    </p:spTree>
    <p:extLst>
      <p:ext uri="{BB962C8B-B14F-4D97-AF65-F5344CB8AC3E}">
        <p14:creationId xmlns:p14="http://schemas.microsoft.com/office/powerpoint/2010/main" val="2507042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09D02-2A8A-7DD8-3FEC-16BB7151102E}"/>
              </a:ext>
            </a:extLst>
          </p:cNvPr>
          <p:cNvSpPr>
            <a:spLocks noGrp="1"/>
          </p:cNvSpPr>
          <p:nvPr>
            <p:ph type="title"/>
          </p:nvPr>
        </p:nvSpPr>
        <p:spPr/>
        <p:txBody>
          <a:bodyPr/>
          <a:lstStyle/>
          <a:p>
            <a:r>
              <a:rPr lang="en"/>
              <a:t>Motors, </a:t>
            </a:r>
            <a:r>
              <a:rPr lang="en">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8"/>
                  </a:ext>
                </a:extLst>
              </a:rPr>
              <a:t>global</a:t>
            </a:r>
            <a:r>
              <a:rPr lang="en"/>
              <a:t> energy and climate change</a:t>
            </a:r>
            <a:endParaRPr lang="en-US"/>
          </a:p>
        </p:txBody>
      </p:sp>
      <p:sp>
        <p:nvSpPr>
          <p:cNvPr id="5" name="Rectangle 4">
            <a:extLst>
              <a:ext uri="{FF2B5EF4-FFF2-40B4-BE49-F238E27FC236}">
                <a16:creationId xmlns:a16="http://schemas.microsoft.com/office/drawing/2014/main" id="{6114A7FE-FB21-6EB0-08FD-272A6DD5CDFA}"/>
              </a:ext>
            </a:extLst>
          </p:cNvPr>
          <p:cNvSpPr/>
          <p:nvPr/>
        </p:nvSpPr>
        <p:spPr>
          <a:xfrm>
            <a:off x="411858" y="2397697"/>
            <a:ext cx="14878567" cy="1174745"/>
          </a:xfrm>
          <a:prstGeom prst="rect">
            <a:avLst/>
          </a:prstGeom>
        </p:spPr>
        <p:txBody>
          <a:bodyPr wrap="square" lIns="91440" tIns="45720" rIns="91440" bIns="45720" anchor="t">
            <a:spAutoFit/>
          </a:bodyPr>
          <a:lstStyle/>
          <a:p>
            <a:pPr marL="0" lvl="0" indent="0" algn="l" rtl="0">
              <a:lnSpc>
                <a:spcPct val="115000"/>
              </a:lnSpc>
              <a:spcBef>
                <a:spcPts val="0"/>
              </a:spcBef>
              <a:spcAft>
                <a:spcPts val="0"/>
              </a:spcAft>
              <a:buClr>
                <a:schemeClr val="dk1"/>
              </a:buClr>
              <a:buSzPts val="1100"/>
              <a:buFont typeface="Arial"/>
              <a:buNone/>
            </a:pPr>
            <a:r>
              <a:rPr lang="en-GB" sz="1800">
                <a:latin typeface="Arial" panose="020B0604020202020204" pitchFamily="34" charset="0"/>
                <a:cs typeface="Arial" panose="020B0604020202020204" pitchFamily="34" charset="0"/>
              </a:rPr>
              <a:t>Industrial </a:t>
            </a:r>
            <a:r>
              <a:rPr lang="en-GB" sz="1800" b="1">
                <a:latin typeface="Arial" panose="020B0604020202020204" pitchFamily="34" charset="0"/>
                <a:cs typeface="Arial" panose="020B0604020202020204" pitchFamily="34" charset="0"/>
              </a:rPr>
              <a:t>electric-motor driven systems</a:t>
            </a:r>
            <a:r>
              <a:rPr lang="en-GB" sz="1800">
                <a:latin typeface="Arial" panose="020B0604020202020204" pitchFamily="34" charset="0"/>
                <a:cs typeface="Arial" panose="020B0604020202020204" pitchFamily="34" charset="0"/>
              </a:rPr>
              <a:t> around the world account for nearly 50% of the global total of </a:t>
            </a:r>
            <a:r>
              <a:rPr lang="en-GB" sz="1800">
                <a:latin typeface="Arial" panose="020B0604020202020204" pitchFamily="34" charset="0"/>
                <a:cs typeface="Arial" panose="020B0604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
                  </a:ext>
                </a:extLst>
              </a:rPr>
              <a:t>22.9 </a:t>
            </a:r>
            <a:r>
              <a:rPr lang="en-GB" sz="1800" err="1">
                <a:latin typeface="Arial" panose="020B0604020202020204" pitchFamily="34" charset="0"/>
                <a:cs typeface="Arial" panose="020B0604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
                  </a:ext>
                </a:extLst>
              </a:rPr>
              <a:t>TWh</a:t>
            </a:r>
            <a:r>
              <a:rPr lang="en-GB" sz="1800">
                <a:latin typeface="Arial" panose="020B0604020202020204" pitchFamily="34" charset="0"/>
                <a:cs typeface="Arial" panose="020B0604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
                  </a:ext>
                </a:extLst>
              </a:rPr>
              <a:t> electrical consumption and 13.2 Gt carbon emissions from electricity (IEA, 2011).</a:t>
            </a:r>
            <a:endParaRPr lang="en-GB" sz="1800">
              <a:latin typeface="Arial" panose="020B0604020202020204" pitchFamily="34" charset="0"/>
              <a:cs typeface="Arial" panose="020B0604020202020204" pitchFamily="34" charset="0"/>
            </a:endParaRPr>
          </a:p>
          <a:p>
            <a:pPr>
              <a:lnSpc>
                <a:spcPct val="115000"/>
              </a:lnSpc>
              <a:spcBef>
                <a:spcPts val="1200"/>
              </a:spcBef>
              <a:spcAft>
                <a:spcPts val="1200"/>
              </a:spcAft>
              <a:buSzPts val="1800"/>
            </a:pPr>
            <a:r>
              <a:rPr lang="en-GB" sz="1800">
                <a:latin typeface="Arial"/>
                <a:cs typeface="Arial"/>
              </a:rPr>
              <a:t>Four </a:t>
            </a:r>
            <a:r>
              <a:rPr lang="en-GB" b="1">
                <a:latin typeface="Arial"/>
                <a:cs typeface="Arial"/>
              </a:rPr>
              <a:t>engineering approaches</a:t>
            </a:r>
            <a:r>
              <a:rPr lang="en-GB" sz="1800">
                <a:latin typeface="Arial"/>
                <a:cs typeface="Arial"/>
              </a:rPr>
              <a:t> make a 25% reduction in this demand possible:</a:t>
            </a:r>
          </a:p>
        </p:txBody>
      </p:sp>
      <p:sp>
        <p:nvSpPr>
          <p:cNvPr id="6" name="Content Placeholder 11">
            <a:extLst>
              <a:ext uri="{FF2B5EF4-FFF2-40B4-BE49-F238E27FC236}">
                <a16:creationId xmlns:a16="http://schemas.microsoft.com/office/drawing/2014/main" id="{167468D9-2CA5-6755-93B9-5C477CD14B02}"/>
              </a:ext>
            </a:extLst>
          </p:cNvPr>
          <p:cNvSpPr txBox="1">
            <a:spLocks/>
          </p:cNvSpPr>
          <p:nvPr/>
        </p:nvSpPr>
        <p:spPr>
          <a:xfrm>
            <a:off x="4059714" y="7058612"/>
            <a:ext cx="8138160" cy="1327641"/>
          </a:xfrm>
          <a:prstGeom prst="rect">
            <a:avLst/>
          </a:prstGeom>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9700" marR="0" lvl="0" algn="l" rtl="0">
              <a:lnSpc>
                <a:spcPct val="100000"/>
              </a:lnSpc>
              <a:spcBef>
                <a:spcPts val="0"/>
              </a:spcBef>
              <a:spcAft>
                <a:spcPts val="0"/>
              </a:spcAft>
              <a:buClr>
                <a:srgbClr val="000000"/>
              </a:buClr>
              <a:buSzPts val="1400"/>
            </a:pPr>
            <a:r>
              <a:rPr lang="en-GB" sz="1800" b="0" i="0" u="none" strike="noStrike" cap="none">
                <a:solidFill>
                  <a:srgbClr val="000000"/>
                </a:solidFill>
                <a:latin typeface="Arial"/>
                <a:ea typeface="Arial"/>
                <a:cs typeface="Arial"/>
                <a:sym typeface="Arial"/>
              </a:rPr>
              <a:t>Discuss how you might </a:t>
            </a:r>
            <a:r>
              <a:rPr lang="en-GB" sz="1800" b="0" i="0" u="none" strike="noStrike" cap="none">
                <a:solidFill>
                  <a:schemeClr val="dk1"/>
                </a:solidFill>
                <a:latin typeface="Arial"/>
                <a:ea typeface="Arial"/>
                <a:cs typeface="Arial"/>
                <a:sym typeface="Arial"/>
              </a:rPr>
              <a:t>contribute to one or more of these </a:t>
            </a:r>
            <a:br>
              <a:rPr lang="en-GB" sz="1800" b="0" i="0" u="none" strike="noStrike" cap="none">
                <a:solidFill>
                  <a:schemeClr val="dk1"/>
                </a:solidFill>
                <a:latin typeface="Arial"/>
                <a:ea typeface="Arial"/>
                <a:cs typeface="Arial"/>
                <a:sym typeface="Arial"/>
              </a:rPr>
            </a:br>
            <a:r>
              <a:rPr lang="en-GB" sz="1800" b="0" i="0" u="none" strike="noStrike" cap="none">
                <a:solidFill>
                  <a:schemeClr val="dk1"/>
                </a:solidFill>
                <a:latin typeface="Arial"/>
                <a:ea typeface="Arial"/>
                <a:cs typeface="Arial"/>
                <a:sym typeface="Arial"/>
              </a:rPr>
              <a:t>vital areas of improvement in your </a:t>
            </a:r>
            <a:r>
              <a:rPr lang="en-GB" sz="1800" b="0" i="0" u="none" strike="noStrike" cap="none">
                <a:solidFill>
                  <a:srgbClr val="000000"/>
                </a:solidFill>
                <a:latin typeface="Arial"/>
                <a:ea typeface="Arial"/>
                <a:cs typeface="Arial"/>
                <a:sym typeface="Arial"/>
              </a:rPr>
              <a:t>engineering or manufacturing career. </a:t>
            </a:r>
          </a:p>
        </p:txBody>
      </p:sp>
      <p:pic>
        <p:nvPicPr>
          <p:cNvPr id="7" name="Graphic 6">
            <a:extLst>
              <a:ext uri="{FF2B5EF4-FFF2-40B4-BE49-F238E27FC236}">
                <a16:creationId xmlns:a16="http://schemas.microsoft.com/office/drawing/2014/main" id="{BC4A52C6-967F-478C-FE05-BBBA4A2B66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681" y="6577780"/>
            <a:ext cx="994826" cy="961665"/>
          </a:xfrm>
          <a:prstGeom prst="rect">
            <a:avLst/>
          </a:prstGeom>
        </p:spPr>
      </p:pic>
      <p:sp>
        <p:nvSpPr>
          <p:cNvPr id="10" name="Graphic 5">
            <a:extLst>
              <a:ext uri="{FF2B5EF4-FFF2-40B4-BE49-F238E27FC236}">
                <a16:creationId xmlns:a16="http://schemas.microsoft.com/office/drawing/2014/main" id="{E87AE74B-B301-56ED-A826-9D1FF19ED62A}"/>
              </a:ext>
            </a:extLst>
          </p:cNvPr>
          <p:cNvSpPr/>
          <p:nvPr/>
        </p:nvSpPr>
        <p:spPr>
          <a:xfrm>
            <a:off x="4779887" y="3873372"/>
            <a:ext cx="2649887" cy="2600457"/>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63500" cap="flat">
            <a:gradFill>
              <a:gsLst>
                <a:gs pos="20000">
                  <a:srgbClr val="B2BFF0"/>
                </a:gs>
                <a:gs pos="81000">
                  <a:srgbClr val="D91C5C"/>
                </a:gs>
              </a:gsLst>
              <a:lin ang="18900000" scaled="0"/>
            </a:gradFill>
            <a:prstDash val="solid"/>
            <a:miter/>
          </a:ln>
        </p:spPr>
        <p:txBody>
          <a:bodyPr tIns="503999" rIns="108000" bIns="0" rtlCol="0" anchor="t" anchorCtr="0"/>
          <a:lstStyle/>
          <a:p>
            <a:pPr marL="0" marR="0" lvl="0" indent="0" algn="ctr" rtl="0">
              <a:lnSpc>
                <a:spcPct val="100000"/>
              </a:lnSpc>
              <a:spcBef>
                <a:spcPts val="0"/>
              </a:spcBef>
              <a:spcAft>
                <a:spcPts val="0"/>
              </a:spcAft>
              <a:buClr>
                <a:srgbClr val="000000"/>
              </a:buClr>
              <a:buSzPts val="1400"/>
              <a:buFont typeface="Arial"/>
              <a:buNone/>
            </a:pPr>
            <a:endParaRPr lang="en-GB"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1200"/>
              </a:spcAft>
              <a:buClr>
                <a:srgbClr val="000000"/>
              </a:buClr>
              <a:buSzPts val="1400"/>
              <a:buFont typeface="Arial"/>
              <a:buNone/>
            </a:pPr>
            <a:r>
              <a:rPr lang="en-GB" sz="1800" b="1" i="0" u="none" strike="noStrike" cap="none">
                <a:solidFill>
                  <a:srgbClr val="000000"/>
                </a:solidFill>
                <a:latin typeface="Arial"/>
                <a:ea typeface="Arial"/>
                <a:cs typeface="Arial"/>
                <a:sym typeface="Arial"/>
              </a:rPr>
              <a:t>Matching</a:t>
            </a:r>
          </a:p>
          <a:p>
            <a:pPr marL="0" marR="0" lvl="0" indent="0" algn="ctr" rtl="0">
              <a:lnSpc>
                <a:spcPct val="100000"/>
              </a:lnSpc>
              <a:spcBef>
                <a:spcPts val="0"/>
              </a:spcBef>
              <a:spcAft>
                <a:spcPts val="0"/>
              </a:spcAft>
              <a:buClr>
                <a:srgbClr val="000000"/>
              </a:buClr>
              <a:buSzPts val="1400"/>
              <a:buFont typeface="Arial"/>
              <a:buNone/>
            </a:pPr>
            <a:r>
              <a:rPr lang="en-GB" sz="1800" b="0" i="0" u="none" strike="noStrike" cap="none">
                <a:solidFill>
                  <a:srgbClr val="000000"/>
                </a:solidFill>
                <a:latin typeface="Arial"/>
                <a:ea typeface="Arial"/>
                <a:cs typeface="Arial"/>
                <a:sym typeface="Arial"/>
              </a:rPr>
              <a:t>Choosing the right motor for every application.</a:t>
            </a:r>
          </a:p>
          <a:p>
            <a:pPr marL="0" marR="0" lvl="0" indent="0" algn="ctr" rtl="0">
              <a:lnSpc>
                <a:spcPct val="100000"/>
              </a:lnSpc>
              <a:spcBef>
                <a:spcPts val="0"/>
              </a:spcBef>
              <a:spcAft>
                <a:spcPts val="0"/>
              </a:spcAft>
              <a:buClr>
                <a:srgbClr val="000000"/>
              </a:buClr>
              <a:buSzPts val="1400"/>
              <a:buFont typeface="Arial"/>
              <a:buNone/>
            </a:pPr>
            <a:endParaRPr lang="en-GB" sz="1800" b="1" i="0" u="none" strike="noStrike" cap="none">
              <a:solidFill>
                <a:srgbClr val="000000"/>
              </a:solidFill>
              <a:latin typeface="Arial"/>
              <a:ea typeface="Arial"/>
              <a:cs typeface="Arial"/>
              <a:sym typeface="Arial"/>
            </a:endParaRPr>
          </a:p>
        </p:txBody>
      </p:sp>
      <p:sp>
        <p:nvSpPr>
          <p:cNvPr id="9" name="Graphic 5">
            <a:extLst>
              <a:ext uri="{FF2B5EF4-FFF2-40B4-BE49-F238E27FC236}">
                <a16:creationId xmlns:a16="http://schemas.microsoft.com/office/drawing/2014/main" id="{2140B4A8-FAF8-DEDF-DA32-450C11F69BA6}"/>
              </a:ext>
            </a:extLst>
          </p:cNvPr>
          <p:cNvSpPr/>
          <p:nvPr/>
        </p:nvSpPr>
        <p:spPr>
          <a:xfrm>
            <a:off x="1646670" y="3873372"/>
            <a:ext cx="2649887" cy="2600457"/>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63500" cap="flat">
            <a:gradFill>
              <a:gsLst>
                <a:gs pos="20000">
                  <a:srgbClr val="B2BFF0"/>
                </a:gs>
                <a:gs pos="81000">
                  <a:srgbClr val="D91C5C"/>
                </a:gs>
              </a:gsLst>
              <a:lin ang="18900000" scaled="0"/>
            </a:gradFill>
            <a:prstDash val="solid"/>
            <a:miter/>
          </a:ln>
        </p:spPr>
        <p:txBody>
          <a:bodyPr tIns="792000" rIns="108000" bIns="0" rtlCol="0" anchor="t" anchorCtr="0"/>
          <a:lstStyle/>
          <a:p>
            <a:pPr marL="0" marR="0" lvl="0" indent="0" algn="ctr" rtl="0">
              <a:lnSpc>
                <a:spcPct val="100000"/>
              </a:lnSpc>
              <a:spcBef>
                <a:spcPts val="0"/>
              </a:spcBef>
              <a:spcAft>
                <a:spcPts val="1200"/>
              </a:spcAft>
              <a:buClr>
                <a:srgbClr val="000000"/>
              </a:buClr>
              <a:buSzPts val="1400"/>
              <a:buFont typeface="Arial"/>
              <a:buNone/>
            </a:pPr>
            <a:r>
              <a:rPr lang="en-GB" sz="1800" b="1" i="0" u="none" strike="noStrike" cap="none">
                <a:solidFill>
                  <a:srgbClr val="000000"/>
                </a:solidFill>
                <a:latin typeface="Arial"/>
                <a:ea typeface="Arial"/>
                <a:cs typeface="Arial"/>
                <a:sym typeface="Arial"/>
              </a:rPr>
              <a:t>Efficiency</a:t>
            </a:r>
          </a:p>
          <a:p>
            <a:pPr algn="ctr">
              <a:buClr>
                <a:srgbClr val="000000"/>
              </a:buClr>
              <a:buSzPts val="1400"/>
            </a:pPr>
            <a:r>
              <a:rPr lang="en-GB" sz="1800" b="0" i="0" u="none" strike="noStrike" cap="none">
                <a:solidFill>
                  <a:srgbClr val="000000"/>
                </a:solidFill>
                <a:latin typeface="Arial"/>
                <a:ea typeface="Arial"/>
                <a:cs typeface="Arial"/>
                <a:sym typeface="Arial"/>
              </a:rPr>
              <a:t>Improving the ratio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of power out to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power in.</a:t>
            </a:r>
          </a:p>
          <a:p>
            <a:pPr marL="0" marR="0" lvl="0" indent="0" algn="ctr" rtl="0">
              <a:lnSpc>
                <a:spcPct val="100000"/>
              </a:lnSpc>
              <a:spcBef>
                <a:spcPts val="0"/>
              </a:spcBef>
              <a:spcAft>
                <a:spcPts val="0"/>
              </a:spcAft>
              <a:buClr>
                <a:srgbClr val="000000"/>
              </a:buClr>
              <a:buSzPts val="1400"/>
              <a:buFont typeface="Arial"/>
              <a:buNone/>
            </a:pPr>
            <a:endParaRPr lang="en-GB" sz="1800" b="1" i="0" u="none" strike="noStrike" cap="none">
              <a:solidFill>
                <a:srgbClr val="000000"/>
              </a:solidFill>
              <a:latin typeface="Arial"/>
              <a:ea typeface="Arial"/>
              <a:cs typeface="Arial"/>
              <a:sym typeface="Arial"/>
            </a:endParaRPr>
          </a:p>
        </p:txBody>
      </p:sp>
      <p:sp>
        <p:nvSpPr>
          <p:cNvPr id="15" name="Graphic 5">
            <a:extLst>
              <a:ext uri="{FF2B5EF4-FFF2-40B4-BE49-F238E27FC236}">
                <a16:creationId xmlns:a16="http://schemas.microsoft.com/office/drawing/2014/main" id="{B9A5D64D-1883-0E05-E15F-390D0AE1E20F}"/>
              </a:ext>
            </a:extLst>
          </p:cNvPr>
          <p:cNvSpPr/>
          <p:nvPr/>
        </p:nvSpPr>
        <p:spPr>
          <a:xfrm>
            <a:off x="7959658" y="3873373"/>
            <a:ext cx="2649887" cy="2600457"/>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63500" cap="flat">
            <a:gradFill>
              <a:gsLst>
                <a:gs pos="20000">
                  <a:srgbClr val="B2BFF0"/>
                </a:gs>
                <a:gs pos="81000">
                  <a:srgbClr val="D91C5C"/>
                </a:gs>
              </a:gsLst>
              <a:lin ang="18900000" scaled="0"/>
            </a:gradFill>
            <a:prstDash val="solid"/>
            <a:miter/>
          </a:ln>
        </p:spPr>
        <p:txBody>
          <a:bodyPr tIns="360000" rIns="72000" bIns="0" rtlCol="0" anchor="t" anchorCtr="0"/>
          <a:lstStyle/>
          <a:p>
            <a:pPr marL="0" marR="0" lvl="0" indent="0" algn="ctr" rtl="0">
              <a:lnSpc>
                <a:spcPct val="100000"/>
              </a:lnSpc>
              <a:spcBef>
                <a:spcPts val="0"/>
              </a:spcBef>
              <a:spcAft>
                <a:spcPts val="0"/>
              </a:spcAft>
              <a:buClr>
                <a:srgbClr val="000000"/>
              </a:buClr>
              <a:buSzPts val="1400"/>
              <a:buFont typeface="Arial"/>
              <a:buNone/>
            </a:pPr>
            <a:endParaRPr lang="en-GB"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1200"/>
              </a:spcAft>
              <a:buClr>
                <a:srgbClr val="000000"/>
              </a:buClr>
              <a:buSzPts val="1400"/>
              <a:buFont typeface="Arial"/>
              <a:buNone/>
            </a:pPr>
            <a:r>
              <a:rPr lang="en-GB" sz="1800" b="1" i="0" u="none" strike="noStrike" cap="none">
                <a:solidFill>
                  <a:srgbClr val="000000"/>
                </a:solidFill>
                <a:latin typeface="Arial"/>
                <a:ea typeface="Arial"/>
                <a:cs typeface="Arial"/>
                <a:sym typeface="Arial"/>
              </a:rPr>
              <a:t>Variable </a:t>
            </a:r>
            <a:br>
              <a:rPr lang="en-GB" sz="1800" b="1" i="0" u="none" strike="noStrike" cap="none">
                <a:solidFill>
                  <a:srgbClr val="000000"/>
                </a:solidFill>
                <a:latin typeface="Arial"/>
                <a:ea typeface="Arial"/>
                <a:cs typeface="Arial"/>
                <a:sym typeface="Arial"/>
              </a:rPr>
            </a:br>
            <a:r>
              <a:rPr lang="en-GB" sz="1800" b="1" i="0" u="none" strike="noStrike" cap="none">
                <a:solidFill>
                  <a:srgbClr val="000000"/>
                </a:solidFill>
                <a:latin typeface="Arial"/>
                <a:ea typeface="Arial"/>
                <a:cs typeface="Arial"/>
                <a:sym typeface="Arial"/>
              </a:rPr>
              <a:t>speed drives</a:t>
            </a:r>
          </a:p>
          <a:p>
            <a:pPr algn="ctr">
              <a:buClr>
                <a:srgbClr val="000000"/>
              </a:buClr>
              <a:buSzPts val="1400"/>
            </a:pPr>
            <a:r>
              <a:rPr lang="en" sz="1800" b="0" i="0" u="none" strike="noStrike" cap="none">
                <a:solidFill>
                  <a:srgbClr val="000000"/>
                </a:solidFill>
                <a:latin typeface="Arial"/>
                <a:ea typeface="Arial"/>
                <a:cs typeface="Arial"/>
                <a:sym typeface="Arial"/>
              </a:rPr>
              <a:t>Electronic controls match speed to load requirements.</a:t>
            </a:r>
            <a:endParaRPr lang="en-GB" sz="1800" b="1" i="0" u="none" strike="noStrike" cap="none">
              <a:solidFill>
                <a:srgbClr val="000000"/>
              </a:solidFill>
              <a:latin typeface="Arial"/>
              <a:ea typeface="Arial"/>
              <a:cs typeface="Arial"/>
              <a:sym typeface="Arial"/>
            </a:endParaRPr>
          </a:p>
        </p:txBody>
      </p:sp>
      <p:sp>
        <p:nvSpPr>
          <p:cNvPr id="16" name="Graphic 5">
            <a:extLst>
              <a:ext uri="{FF2B5EF4-FFF2-40B4-BE49-F238E27FC236}">
                <a16:creationId xmlns:a16="http://schemas.microsoft.com/office/drawing/2014/main" id="{E35F6427-B77D-4858-CA31-67ACA868FE31}"/>
              </a:ext>
            </a:extLst>
          </p:cNvPr>
          <p:cNvSpPr/>
          <p:nvPr/>
        </p:nvSpPr>
        <p:spPr>
          <a:xfrm>
            <a:off x="11092876" y="3873372"/>
            <a:ext cx="2649887" cy="2600457"/>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63500" cap="flat">
            <a:gradFill>
              <a:gsLst>
                <a:gs pos="20000">
                  <a:srgbClr val="B2BFF0"/>
                </a:gs>
                <a:gs pos="81000">
                  <a:srgbClr val="D91C5C"/>
                </a:gs>
              </a:gsLst>
              <a:lin ang="18900000" scaled="0"/>
            </a:gradFill>
            <a:prstDash val="solid"/>
            <a:miter/>
          </a:ln>
        </p:spPr>
        <p:txBody>
          <a:bodyPr tIns="288000" rIns="72000" bIns="0" rtlCol="0" anchor="t" anchorCtr="0"/>
          <a:lstStyle/>
          <a:p>
            <a:pPr marL="0" marR="0" lvl="0" indent="0" algn="ctr" rtl="0">
              <a:lnSpc>
                <a:spcPct val="100000"/>
              </a:lnSpc>
              <a:spcBef>
                <a:spcPts val="0"/>
              </a:spcBef>
              <a:spcAft>
                <a:spcPts val="0"/>
              </a:spcAft>
              <a:buClr>
                <a:srgbClr val="000000"/>
              </a:buClr>
              <a:buSzPts val="1400"/>
              <a:buFont typeface="Arial"/>
              <a:buNone/>
            </a:pPr>
            <a:endParaRPr lang="en-GB"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1200"/>
              </a:spcAft>
              <a:buClr>
                <a:srgbClr val="000000"/>
              </a:buClr>
              <a:buSzPts val="1400"/>
              <a:buFont typeface="Arial"/>
              <a:buNone/>
            </a:pPr>
            <a:r>
              <a:rPr lang="en-GB" sz="1800" b="1" i="0" u="none" strike="noStrike" cap="none">
                <a:solidFill>
                  <a:srgbClr val="000000"/>
                </a:solidFill>
                <a:latin typeface="Arial"/>
                <a:ea typeface="Arial"/>
                <a:cs typeface="Arial"/>
                <a:sym typeface="Arial"/>
              </a:rPr>
              <a:t>System </a:t>
            </a:r>
            <a:br>
              <a:rPr lang="en-GB" sz="1800" b="1" i="0" u="none" strike="noStrike" cap="none">
                <a:solidFill>
                  <a:srgbClr val="000000"/>
                </a:solidFill>
                <a:latin typeface="Arial"/>
                <a:ea typeface="Arial"/>
                <a:cs typeface="Arial"/>
                <a:sym typeface="Arial"/>
              </a:rPr>
            </a:br>
            <a:r>
              <a:rPr lang="en-GB" sz="1800" b="1" i="0" u="none" strike="noStrike" cap="none">
                <a:solidFill>
                  <a:srgbClr val="000000"/>
                </a:solidFill>
                <a:latin typeface="Arial"/>
                <a:ea typeface="Arial"/>
                <a:cs typeface="Arial"/>
                <a:sym typeface="Arial"/>
              </a:rPr>
              <a:t>optimisation</a:t>
            </a:r>
          </a:p>
          <a:p>
            <a:pPr marL="0" marR="0" lvl="0" indent="0" algn="ctr" rtl="0">
              <a:lnSpc>
                <a:spcPct val="100000"/>
              </a:lnSpc>
              <a:spcBef>
                <a:spcPts val="0"/>
              </a:spcBef>
              <a:spcAft>
                <a:spcPts val="0"/>
              </a:spcAft>
              <a:buClr>
                <a:srgbClr val="000000"/>
              </a:buClr>
              <a:buSzPts val="1400"/>
              <a:buFont typeface="Arial"/>
              <a:buNone/>
            </a:pPr>
            <a:r>
              <a:rPr lang="en-GB" sz="1800" b="0" i="0" u="none" strike="noStrike" cap="none">
                <a:solidFill>
                  <a:srgbClr val="000000"/>
                </a:solidFill>
                <a:latin typeface="Arial"/>
                <a:ea typeface="Arial"/>
                <a:cs typeface="Arial"/>
                <a:sym typeface="Arial"/>
              </a:rPr>
              <a:t>Mechanical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systems improved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for fewer losses.</a:t>
            </a:r>
          </a:p>
        </p:txBody>
      </p:sp>
      <p:sp>
        <p:nvSpPr>
          <p:cNvPr id="17" name="Slide Number Placeholder 5">
            <a:extLst>
              <a:ext uri="{FF2B5EF4-FFF2-40B4-BE49-F238E27FC236}">
                <a16:creationId xmlns:a16="http://schemas.microsoft.com/office/drawing/2014/main" id="{777D8F7F-937D-1ABF-9646-6E02B22BAD3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17</a:t>
            </a:fld>
            <a:endParaRPr lang="en-US" b="0">
              <a:solidFill>
                <a:schemeClr val="bg1"/>
              </a:solidFill>
            </a:endParaRPr>
          </a:p>
        </p:txBody>
      </p:sp>
      <p:sp>
        <p:nvSpPr>
          <p:cNvPr id="18" name="Footer Placeholder 3">
            <a:extLst>
              <a:ext uri="{FF2B5EF4-FFF2-40B4-BE49-F238E27FC236}">
                <a16:creationId xmlns:a16="http://schemas.microsoft.com/office/drawing/2014/main" id="{03C2E059-BE4D-61CB-F3AE-E791B64B0F34}"/>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latin typeface="Arial"/>
                <a:ea typeface="Arial"/>
                <a:cs typeface="Arial"/>
                <a:sym typeface="Arial"/>
              </a:rPr>
              <a:t>3. Efficiency and motor selection</a:t>
            </a:r>
            <a:endParaRPr lang="en-US"/>
          </a:p>
        </p:txBody>
      </p:sp>
    </p:spTree>
    <p:extLst>
      <p:ext uri="{BB962C8B-B14F-4D97-AF65-F5344CB8AC3E}">
        <p14:creationId xmlns:p14="http://schemas.microsoft.com/office/powerpoint/2010/main" val="2334340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09D02-2A8A-7DD8-3FEC-16BB7151102E}"/>
              </a:ext>
            </a:extLst>
          </p:cNvPr>
          <p:cNvSpPr>
            <a:spLocks noGrp="1"/>
          </p:cNvSpPr>
          <p:nvPr>
            <p:ph type="title"/>
          </p:nvPr>
        </p:nvSpPr>
        <p:spPr/>
        <p:txBody>
          <a:bodyPr/>
          <a:lstStyle/>
          <a:p>
            <a:r>
              <a:rPr lang="en"/>
              <a:t>Motors, </a:t>
            </a:r>
            <a:r>
              <a:rPr lang="en">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global</a:t>
            </a:r>
            <a:r>
              <a:rPr lang="en"/>
              <a:t> energy </a:t>
            </a:r>
            <a:br>
              <a:rPr lang="en"/>
            </a:br>
            <a:r>
              <a:rPr lang="en"/>
              <a:t>and climate change</a:t>
            </a:r>
            <a:endParaRPr lang="en-US"/>
          </a:p>
        </p:txBody>
      </p:sp>
      <p:sp>
        <p:nvSpPr>
          <p:cNvPr id="6" name="Content Placeholder 11">
            <a:extLst>
              <a:ext uri="{FF2B5EF4-FFF2-40B4-BE49-F238E27FC236}">
                <a16:creationId xmlns:a16="http://schemas.microsoft.com/office/drawing/2014/main" id="{167468D9-2CA5-6755-93B9-5C477CD14B02}"/>
              </a:ext>
            </a:extLst>
          </p:cNvPr>
          <p:cNvSpPr txBox="1">
            <a:spLocks/>
          </p:cNvSpPr>
          <p:nvPr/>
        </p:nvSpPr>
        <p:spPr>
          <a:xfrm>
            <a:off x="568876" y="6143263"/>
            <a:ext cx="8032806" cy="2109844"/>
          </a:xfrm>
          <a:prstGeom prst="rect">
            <a:avLst/>
          </a:prstGeom>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15000"/>
              </a:lnSpc>
              <a:spcBef>
                <a:spcPts val="0"/>
              </a:spcBef>
              <a:spcAft>
                <a:spcPts val="1200"/>
              </a:spcAft>
              <a:buNone/>
            </a:pPr>
            <a:r>
              <a:rPr lang="en-GB" sz="1800"/>
              <a:t>Whether designing, specifying, building or maintaining </a:t>
            </a:r>
            <a:br>
              <a:rPr lang="en-GB" sz="1800"/>
            </a:br>
            <a:r>
              <a:rPr lang="en-GB" sz="1800"/>
              <a:t>motor-driven systems, you are likely to work with motors in your career.</a:t>
            </a:r>
          </a:p>
          <a:p>
            <a:pPr marL="457200" lvl="0" indent="-317500" algn="l" rtl="0">
              <a:lnSpc>
                <a:spcPct val="115000"/>
              </a:lnSpc>
              <a:spcBef>
                <a:spcPts val="0"/>
              </a:spcBef>
              <a:spcAft>
                <a:spcPts val="0"/>
              </a:spcAft>
              <a:buClr>
                <a:schemeClr val="dk1"/>
              </a:buClr>
              <a:buSzPct val="70000"/>
              <a:buFont typeface="Arial" panose="020B0604020202020204" pitchFamily="34" charset="0"/>
              <a:buChar char="•"/>
            </a:pPr>
            <a:r>
              <a:rPr lang="en-GB" sz="1800"/>
              <a:t>How could you contribute to greater </a:t>
            </a:r>
            <a:r>
              <a:rPr lang="en-GB" sz="180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20"/>
                  </a:ext>
                </a:extLst>
              </a:rPr>
              <a:t>efficiency</a:t>
            </a:r>
            <a:r>
              <a:rPr lang="en-GB" sz="1800"/>
              <a:t> in one </a:t>
            </a:r>
            <a:br>
              <a:rPr lang="en-GB" sz="1800"/>
            </a:br>
            <a:r>
              <a:rPr lang="en-GB" sz="1800"/>
              <a:t>or more of these areas?</a:t>
            </a:r>
          </a:p>
        </p:txBody>
      </p:sp>
      <p:pic>
        <p:nvPicPr>
          <p:cNvPr id="7" name="Graphic 6">
            <a:extLst>
              <a:ext uri="{FF2B5EF4-FFF2-40B4-BE49-F238E27FC236}">
                <a16:creationId xmlns:a16="http://schemas.microsoft.com/office/drawing/2014/main" id="{BC4A52C6-967F-478C-FE05-BBBA4A2B66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1211" y="5662428"/>
            <a:ext cx="994826" cy="961665"/>
          </a:xfrm>
          <a:prstGeom prst="rect">
            <a:avLst/>
          </a:prstGeom>
        </p:spPr>
      </p:pic>
      <p:sp>
        <p:nvSpPr>
          <p:cNvPr id="10" name="Graphic 5">
            <a:extLst>
              <a:ext uri="{FF2B5EF4-FFF2-40B4-BE49-F238E27FC236}">
                <a16:creationId xmlns:a16="http://schemas.microsoft.com/office/drawing/2014/main" id="{E87AE74B-B301-56ED-A826-9D1FF19ED62A}"/>
              </a:ext>
            </a:extLst>
          </p:cNvPr>
          <p:cNvSpPr/>
          <p:nvPr/>
        </p:nvSpPr>
        <p:spPr>
          <a:xfrm>
            <a:off x="2619604" y="3194369"/>
            <a:ext cx="1965224" cy="1928565"/>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63500" cap="flat">
            <a:gradFill>
              <a:gsLst>
                <a:gs pos="20000">
                  <a:srgbClr val="B2BFF0"/>
                </a:gs>
                <a:gs pos="81000">
                  <a:srgbClr val="D91C5C"/>
                </a:gs>
              </a:gsLst>
              <a:lin ang="18900000" scaled="0"/>
            </a:gradFill>
            <a:prstDash val="solid"/>
            <a:miter/>
          </a:ln>
        </p:spPr>
        <p:txBody>
          <a:bodyPr tIns="576000" rIns="108000" bIns="0" rtlCol="0" anchor="t" anchorCtr="0"/>
          <a:lstStyle/>
          <a:p>
            <a:pPr marL="0" marR="0" lvl="0" indent="0" algn="ctr" rtl="0">
              <a:lnSpc>
                <a:spcPct val="100000"/>
              </a:lnSpc>
              <a:spcBef>
                <a:spcPts val="0"/>
              </a:spcBef>
              <a:spcAft>
                <a:spcPts val="0"/>
              </a:spcAft>
              <a:buClr>
                <a:srgbClr val="000000"/>
              </a:buClr>
              <a:buSzPts val="1400"/>
              <a:buFont typeface="Arial"/>
              <a:buNone/>
            </a:pPr>
            <a:endParaRPr lang="en-GB"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1200"/>
              </a:spcAft>
              <a:buClr>
                <a:srgbClr val="000000"/>
              </a:buClr>
              <a:buSzPts val="1400"/>
              <a:buFont typeface="Arial"/>
              <a:buNone/>
            </a:pPr>
            <a:r>
              <a:rPr lang="en-GB" sz="1800" b="1" i="0" u="none" strike="noStrike" cap="none">
                <a:solidFill>
                  <a:srgbClr val="000000"/>
                </a:solidFill>
                <a:latin typeface="Arial"/>
                <a:ea typeface="Arial"/>
                <a:cs typeface="Arial"/>
                <a:sym typeface="Arial"/>
              </a:rPr>
              <a:t>Matching</a:t>
            </a:r>
          </a:p>
        </p:txBody>
      </p:sp>
      <p:sp>
        <p:nvSpPr>
          <p:cNvPr id="9" name="Graphic 5">
            <a:extLst>
              <a:ext uri="{FF2B5EF4-FFF2-40B4-BE49-F238E27FC236}">
                <a16:creationId xmlns:a16="http://schemas.microsoft.com/office/drawing/2014/main" id="{2140B4A8-FAF8-DEDF-DA32-450C11F69BA6}"/>
              </a:ext>
            </a:extLst>
          </p:cNvPr>
          <p:cNvSpPr/>
          <p:nvPr/>
        </p:nvSpPr>
        <p:spPr>
          <a:xfrm>
            <a:off x="411407" y="3247918"/>
            <a:ext cx="1965223" cy="1928564"/>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63500" cap="flat">
            <a:gradFill>
              <a:gsLst>
                <a:gs pos="20000">
                  <a:srgbClr val="B2BFF0"/>
                </a:gs>
                <a:gs pos="81000">
                  <a:srgbClr val="D91C5C"/>
                </a:gs>
              </a:gsLst>
              <a:lin ang="18900000" scaled="0"/>
            </a:gradFill>
            <a:prstDash val="solid"/>
            <a:miter/>
          </a:ln>
        </p:spPr>
        <p:txBody>
          <a:bodyPr tIns="864000" rIns="108000" bIns="0" rtlCol="0" anchor="t" anchorCtr="0"/>
          <a:lstStyle/>
          <a:p>
            <a:pPr marL="0" marR="0" lvl="0" indent="0" algn="ctr" rtl="0">
              <a:lnSpc>
                <a:spcPct val="100000"/>
              </a:lnSpc>
              <a:spcBef>
                <a:spcPts val="0"/>
              </a:spcBef>
              <a:spcAft>
                <a:spcPts val="1200"/>
              </a:spcAft>
              <a:buClr>
                <a:srgbClr val="000000"/>
              </a:buClr>
              <a:buSzPts val="1400"/>
              <a:buFont typeface="Arial"/>
              <a:buNone/>
            </a:pPr>
            <a:r>
              <a:rPr lang="en-GB" sz="1800" b="1" i="0" u="none" strike="noStrike" cap="none">
                <a:solidFill>
                  <a:srgbClr val="000000"/>
                </a:solidFill>
                <a:latin typeface="Arial"/>
                <a:ea typeface="Arial"/>
                <a:cs typeface="Arial"/>
                <a:sym typeface="Arial"/>
              </a:rPr>
              <a:t>Efficiency</a:t>
            </a:r>
          </a:p>
          <a:p>
            <a:pPr algn="ctr">
              <a:buClr>
                <a:srgbClr val="000000"/>
              </a:buClr>
              <a:buSzPts val="1400"/>
            </a:pPr>
            <a:endParaRPr lang="en-GB"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lang="en-GB" sz="1800" b="1" i="0" u="none" strike="noStrike" cap="none">
              <a:solidFill>
                <a:srgbClr val="000000"/>
              </a:solidFill>
              <a:latin typeface="Arial"/>
              <a:ea typeface="Arial"/>
              <a:cs typeface="Arial"/>
              <a:sym typeface="Arial"/>
            </a:endParaRPr>
          </a:p>
        </p:txBody>
      </p:sp>
      <p:sp>
        <p:nvSpPr>
          <p:cNvPr id="15" name="Graphic 5">
            <a:extLst>
              <a:ext uri="{FF2B5EF4-FFF2-40B4-BE49-F238E27FC236}">
                <a16:creationId xmlns:a16="http://schemas.microsoft.com/office/drawing/2014/main" id="{B9A5D64D-1883-0E05-E15F-390D0AE1E20F}"/>
              </a:ext>
            </a:extLst>
          </p:cNvPr>
          <p:cNvSpPr/>
          <p:nvPr/>
        </p:nvSpPr>
        <p:spPr>
          <a:xfrm>
            <a:off x="4827802" y="3194369"/>
            <a:ext cx="1965223" cy="1928564"/>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63500" cap="flat">
            <a:gradFill>
              <a:gsLst>
                <a:gs pos="20000">
                  <a:srgbClr val="B2BFF0"/>
                </a:gs>
                <a:gs pos="81000">
                  <a:srgbClr val="D91C5C"/>
                </a:gs>
              </a:gsLst>
              <a:lin ang="18900000" scaled="0"/>
            </a:gradFill>
            <a:prstDash val="solid"/>
            <a:miter/>
          </a:ln>
        </p:spPr>
        <p:txBody>
          <a:bodyPr tIns="432000" rIns="72000" bIns="0" rtlCol="0" anchor="t" anchorCtr="0"/>
          <a:lstStyle/>
          <a:p>
            <a:pPr marL="0" marR="0" lvl="0" indent="0" algn="ctr" rtl="0">
              <a:lnSpc>
                <a:spcPct val="100000"/>
              </a:lnSpc>
              <a:spcBef>
                <a:spcPts val="0"/>
              </a:spcBef>
              <a:spcAft>
                <a:spcPts val="0"/>
              </a:spcAft>
              <a:buClr>
                <a:srgbClr val="000000"/>
              </a:buClr>
              <a:buSzPts val="1400"/>
              <a:buFont typeface="Arial"/>
              <a:buNone/>
            </a:pPr>
            <a:endParaRPr lang="en-GB"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1200"/>
              </a:spcAft>
              <a:buClr>
                <a:srgbClr val="000000"/>
              </a:buClr>
              <a:buSzPts val="1400"/>
              <a:buFont typeface="Arial"/>
              <a:buNone/>
            </a:pPr>
            <a:r>
              <a:rPr lang="en-GB" sz="1800" b="1" i="0" u="none" strike="noStrike" cap="none">
                <a:solidFill>
                  <a:srgbClr val="000000"/>
                </a:solidFill>
                <a:latin typeface="Arial"/>
                <a:ea typeface="Arial"/>
                <a:cs typeface="Arial"/>
                <a:sym typeface="Arial"/>
              </a:rPr>
              <a:t>Variable </a:t>
            </a:r>
            <a:br>
              <a:rPr lang="en-GB" sz="1800" b="1" i="0" u="none" strike="noStrike" cap="none">
                <a:solidFill>
                  <a:srgbClr val="000000"/>
                </a:solidFill>
                <a:latin typeface="Arial"/>
                <a:ea typeface="Arial"/>
                <a:cs typeface="Arial"/>
                <a:sym typeface="Arial"/>
              </a:rPr>
            </a:br>
            <a:r>
              <a:rPr lang="en-GB" sz="1800" b="1" i="0" u="none" strike="noStrike" cap="none">
                <a:solidFill>
                  <a:srgbClr val="000000"/>
                </a:solidFill>
                <a:latin typeface="Arial"/>
                <a:ea typeface="Arial"/>
                <a:cs typeface="Arial"/>
                <a:sym typeface="Arial"/>
              </a:rPr>
              <a:t>speed drives</a:t>
            </a:r>
          </a:p>
        </p:txBody>
      </p:sp>
      <p:sp>
        <p:nvSpPr>
          <p:cNvPr id="16" name="Graphic 5">
            <a:extLst>
              <a:ext uri="{FF2B5EF4-FFF2-40B4-BE49-F238E27FC236}">
                <a16:creationId xmlns:a16="http://schemas.microsoft.com/office/drawing/2014/main" id="{E35F6427-B77D-4858-CA31-67ACA868FE31}"/>
              </a:ext>
            </a:extLst>
          </p:cNvPr>
          <p:cNvSpPr/>
          <p:nvPr/>
        </p:nvSpPr>
        <p:spPr>
          <a:xfrm>
            <a:off x="7035999" y="3247918"/>
            <a:ext cx="1965225" cy="1928566"/>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63500" cap="flat">
            <a:gradFill>
              <a:gsLst>
                <a:gs pos="20000">
                  <a:srgbClr val="B2BFF0"/>
                </a:gs>
                <a:gs pos="81000">
                  <a:srgbClr val="D91C5C"/>
                </a:gs>
              </a:gsLst>
              <a:lin ang="18900000" scaled="0"/>
            </a:gradFill>
            <a:prstDash val="solid"/>
            <a:miter/>
          </a:ln>
        </p:spPr>
        <p:txBody>
          <a:bodyPr tIns="396000" rIns="72000" bIns="0" rtlCol="0" anchor="t" anchorCtr="0"/>
          <a:lstStyle/>
          <a:p>
            <a:pPr marL="0" marR="0" lvl="0" indent="0" algn="ctr" rtl="0">
              <a:lnSpc>
                <a:spcPct val="100000"/>
              </a:lnSpc>
              <a:spcBef>
                <a:spcPts val="0"/>
              </a:spcBef>
              <a:spcAft>
                <a:spcPts val="0"/>
              </a:spcAft>
              <a:buClr>
                <a:srgbClr val="000000"/>
              </a:buClr>
              <a:buSzPts val="1400"/>
              <a:buFont typeface="Arial"/>
              <a:buNone/>
            </a:pPr>
            <a:endParaRPr lang="en-GB"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1200"/>
              </a:spcAft>
              <a:buClr>
                <a:srgbClr val="000000"/>
              </a:buClr>
              <a:buSzPts val="1400"/>
              <a:buFont typeface="Arial"/>
              <a:buNone/>
            </a:pPr>
            <a:r>
              <a:rPr lang="en-GB" sz="1800" b="1" i="0" u="none" strike="noStrike" cap="none">
                <a:solidFill>
                  <a:srgbClr val="000000"/>
                </a:solidFill>
                <a:latin typeface="Arial"/>
                <a:ea typeface="Arial"/>
                <a:cs typeface="Arial"/>
                <a:sym typeface="Arial"/>
              </a:rPr>
              <a:t>System </a:t>
            </a:r>
            <a:br>
              <a:rPr lang="en-GB" sz="1800" b="1" i="0" u="none" strike="noStrike" cap="none">
                <a:solidFill>
                  <a:srgbClr val="000000"/>
                </a:solidFill>
                <a:latin typeface="Arial"/>
                <a:ea typeface="Arial"/>
                <a:cs typeface="Arial"/>
                <a:sym typeface="Arial"/>
              </a:rPr>
            </a:br>
            <a:r>
              <a:rPr lang="en-GB" sz="1800" b="1" i="0" u="none" strike="noStrike" cap="none">
                <a:solidFill>
                  <a:srgbClr val="000000"/>
                </a:solidFill>
                <a:latin typeface="Arial"/>
                <a:ea typeface="Arial"/>
                <a:cs typeface="Arial"/>
                <a:sym typeface="Arial"/>
              </a:rPr>
              <a:t>optimisation</a:t>
            </a:r>
          </a:p>
        </p:txBody>
      </p:sp>
      <p:sp>
        <p:nvSpPr>
          <p:cNvPr id="17" name="Slide Number Placeholder 5">
            <a:extLst>
              <a:ext uri="{FF2B5EF4-FFF2-40B4-BE49-F238E27FC236}">
                <a16:creationId xmlns:a16="http://schemas.microsoft.com/office/drawing/2014/main" id="{777D8F7F-937D-1ABF-9646-6E02B22BAD3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18</a:t>
            </a:fld>
            <a:endParaRPr lang="en-US" b="0">
              <a:solidFill>
                <a:schemeClr val="bg1"/>
              </a:solidFill>
            </a:endParaRPr>
          </a:p>
        </p:txBody>
      </p:sp>
      <p:sp>
        <p:nvSpPr>
          <p:cNvPr id="18" name="Footer Placeholder 3">
            <a:extLst>
              <a:ext uri="{FF2B5EF4-FFF2-40B4-BE49-F238E27FC236}">
                <a16:creationId xmlns:a16="http://schemas.microsoft.com/office/drawing/2014/main" id="{03C2E059-BE4D-61CB-F3AE-E791B64B0F34}"/>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bg1"/>
                </a:solidFill>
                <a:latin typeface="Arial"/>
                <a:ea typeface="Arial"/>
                <a:cs typeface="Arial"/>
                <a:sym typeface="Arial"/>
              </a:rPr>
              <a:t>3. Efficiency and motor selection</a:t>
            </a:r>
            <a:endParaRPr lang="en-US">
              <a:solidFill>
                <a:schemeClr val="bg1"/>
              </a:solidFill>
            </a:endParaRPr>
          </a:p>
        </p:txBody>
      </p:sp>
      <p:sp>
        <p:nvSpPr>
          <p:cNvPr id="3" name="Google Shape;539;p3">
            <a:extLst>
              <a:ext uri="{FF2B5EF4-FFF2-40B4-BE49-F238E27FC236}">
                <a16:creationId xmlns:a16="http://schemas.microsoft.com/office/drawing/2014/main" id="{35B8274A-DA2B-0E34-118B-473F0CE78839}"/>
              </a:ext>
            </a:extLst>
          </p:cNvPr>
          <p:cNvSpPr txBox="1"/>
          <p:nvPr/>
        </p:nvSpPr>
        <p:spPr>
          <a:xfrm>
            <a:off x="443118" y="8488755"/>
            <a:ext cx="7280229" cy="25120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sz="1400" b="0" i="0" u="none" strike="noStrike" cap="none">
                <a:solidFill>
                  <a:schemeClr val="tx1"/>
                </a:solidFill>
                <a:latin typeface="Arial"/>
                <a:ea typeface="Arial"/>
                <a:cs typeface="Arial"/>
                <a:sym typeface="Arial"/>
              </a:rPr>
              <a:t>Image © This Is Engineering</a:t>
            </a:r>
            <a:endParaRPr sz="1400" b="0" i="0" u="none" strike="noStrike" cap="none">
              <a:solidFill>
                <a:schemeClr val="tx1"/>
              </a:solidFill>
              <a:latin typeface="Arial"/>
              <a:ea typeface="Arial"/>
              <a:cs typeface="Arial"/>
              <a:sym typeface="Arial"/>
            </a:endParaRPr>
          </a:p>
        </p:txBody>
      </p:sp>
    </p:spTree>
    <p:extLst>
      <p:ext uri="{BB962C8B-B14F-4D97-AF65-F5344CB8AC3E}">
        <p14:creationId xmlns:p14="http://schemas.microsoft.com/office/powerpoint/2010/main" val="924823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US"/>
              <a:t>Learning outcomes</a:t>
            </a:r>
          </a:p>
        </p:txBody>
      </p:sp>
      <p:sp>
        <p:nvSpPr>
          <p:cNvPr id="15" name="Rectangle 14">
            <a:extLst>
              <a:ext uri="{FF2B5EF4-FFF2-40B4-BE49-F238E27FC236}">
                <a16:creationId xmlns:a16="http://schemas.microsoft.com/office/drawing/2014/main" id="{45CF07FC-8880-5B63-C634-11003758F81A}"/>
              </a:ext>
            </a:extLst>
          </p:cNvPr>
          <p:cNvSpPr/>
          <p:nvPr/>
        </p:nvSpPr>
        <p:spPr>
          <a:xfrm>
            <a:off x="411858" y="2291753"/>
            <a:ext cx="2313967" cy="400110"/>
          </a:xfrm>
          <a:prstGeom prst="rect">
            <a:avLst/>
          </a:prstGeom>
        </p:spPr>
        <p:txBody>
          <a:bodyPr wrap="none">
            <a:spAutoFit/>
          </a:bodyPr>
          <a:lstStyle/>
          <a:p>
            <a:r>
              <a:rPr lang="en-US" sz="2000">
                <a:latin typeface="Arial" panose="020B0604020202020204" pitchFamily="34" charset="0"/>
                <a:cs typeface="Arial" panose="020B0604020202020204" pitchFamily="34" charset="0"/>
              </a:rPr>
              <a:t>You will be able to:</a:t>
            </a:r>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Graphic 5">
            <a:extLst>
              <a:ext uri="{FF2B5EF4-FFF2-40B4-BE49-F238E27FC236}">
                <a16:creationId xmlns:a16="http://schemas.microsoft.com/office/drawing/2014/main" id="{BF405E5E-E38C-2246-17F5-8996E364D9D1}"/>
              </a:ext>
            </a:extLst>
          </p:cNvPr>
          <p:cNvSpPr/>
          <p:nvPr/>
        </p:nvSpPr>
        <p:spPr>
          <a:xfrm>
            <a:off x="3062002" y="4740845"/>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20000">
                  <a:srgbClr val="B2BFF0"/>
                </a:gs>
                <a:gs pos="81000">
                  <a:srgbClr val="D91C5C"/>
                </a:gs>
              </a:gsLst>
              <a:lin ang="18900242" scaled="1"/>
            </a:gradFill>
            <a:prstDash val="solid"/>
            <a:miter/>
          </a:ln>
        </p:spPr>
        <p:txBody>
          <a:bodyPr tIns="72000" rIns="180000" bIns="0" rtlCol="0" anchor="ctr"/>
          <a:lstStyle/>
          <a:p>
            <a:pPr marL="114300" lvl="0" algn="ctr" rtl="0">
              <a:spcBef>
                <a:spcPts val="0"/>
              </a:spcBef>
              <a:spcAft>
                <a:spcPts val="0"/>
              </a:spcAft>
              <a:buSzPts val="1800"/>
            </a:pPr>
            <a:r>
              <a:rPr lang="en-GB">
                <a:latin typeface="Arial" panose="020B0604020202020204" pitchFamily="34" charset="0"/>
                <a:cs typeface="Arial" panose="020B0604020202020204" pitchFamily="34" charset="0"/>
              </a:rPr>
              <a:t>Select the most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efficient motor for an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engineering application.</a:t>
            </a:r>
          </a:p>
        </p:txBody>
      </p:sp>
      <p:sp>
        <p:nvSpPr>
          <p:cNvPr id="13" name="Google Shape;539;p3">
            <a:extLst>
              <a:ext uri="{FF2B5EF4-FFF2-40B4-BE49-F238E27FC236}">
                <a16:creationId xmlns:a16="http://schemas.microsoft.com/office/drawing/2014/main" id="{2EDECC3A-3353-BC2B-4289-40DE5B847343}"/>
              </a:ext>
            </a:extLst>
          </p:cNvPr>
          <p:cNvSpPr txBox="1"/>
          <p:nvPr/>
        </p:nvSpPr>
        <p:spPr>
          <a:xfrm>
            <a:off x="443118" y="8488755"/>
            <a:ext cx="7280229" cy="25120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sz="1400" b="0" i="0" u="none" strike="noStrike" cap="none">
                <a:solidFill>
                  <a:schemeClr val="tx1"/>
                </a:solidFill>
                <a:latin typeface="Arial"/>
                <a:ea typeface="Arial"/>
                <a:cs typeface="Arial"/>
                <a:sym typeface="Arial"/>
              </a:rPr>
              <a:t>Image © This Is Engineering</a:t>
            </a:r>
            <a:endParaRPr sz="1400" b="0" i="0" u="none" strike="noStrike" cap="none">
              <a:solidFill>
                <a:schemeClr val="tx1"/>
              </a:solidFill>
              <a:latin typeface="Arial"/>
              <a:ea typeface="Arial"/>
              <a:cs typeface="Arial"/>
              <a:sym typeface="Arial"/>
            </a:endParaRPr>
          </a:p>
        </p:txBody>
      </p:sp>
      <p:sp>
        <p:nvSpPr>
          <p:cNvPr id="14" name="Slide Number Placeholder 5">
            <a:extLst>
              <a:ext uri="{FF2B5EF4-FFF2-40B4-BE49-F238E27FC236}">
                <a16:creationId xmlns:a16="http://schemas.microsoft.com/office/drawing/2014/main" id="{184F7A0B-7B24-5B87-DB91-3DB3643AB4D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19</a:t>
            </a:fld>
            <a:endParaRPr lang="en-US" b="0">
              <a:solidFill>
                <a:schemeClr val="bg1"/>
              </a:solidFill>
            </a:endParaRPr>
          </a:p>
        </p:txBody>
      </p:sp>
      <p:sp>
        <p:nvSpPr>
          <p:cNvPr id="10" name="Footer Placeholder 3">
            <a:extLst>
              <a:ext uri="{FF2B5EF4-FFF2-40B4-BE49-F238E27FC236}">
                <a16:creationId xmlns:a16="http://schemas.microsoft.com/office/drawing/2014/main" id="{E5178B76-5A69-5E1D-EBD4-4DE6A50E6B6E}"/>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bg1"/>
                </a:solidFill>
                <a:latin typeface="Arial"/>
                <a:ea typeface="Arial"/>
                <a:cs typeface="Arial"/>
                <a:sym typeface="Arial"/>
              </a:rPr>
              <a:t>3. Efficiency and motor selection</a:t>
            </a:r>
            <a:endParaRPr lang="en-US">
              <a:solidFill>
                <a:schemeClr val="bg1"/>
              </a:solidFill>
            </a:endParaRPr>
          </a:p>
        </p:txBody>
      </p:sp>
      <p:sp>
        <p:nvSpPr>
          <p:cNvPr id="5" name="Graphic 5">
            <a:extLst>
              <a:ext uri="{FF2B5EF4-FFF2-40B4-BE49-F238E27FC236}">
                <a16:creationId xmlns:a16="http://schemas.microsoft.com/office/drawing/2014/main" id="{D3785ED7-44CA-CC3B-C4EE-4B35C604FB1C}"/>
              </a:ext>
            </a:extLst>
          </p:cNvPr>
          <p:cNvSpPr/>
          <p:nvPr/>
        </p:nvSpPr>
        <p:spPr>
          <a:xfrm>
            <a:off x="5680887" y="2946861"/>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20000">
                  <a:srgbClr val="B2BFF0"/>
                </a:gs>
                <a:gs pos="81000">
                  <a:srgbClr val="D91C5C"/>
                </a:gs>
              </a:gsLst>
              <a:lin ang="18900242" scaled="1"/>
            </a:gradFill>
            <a:prstDash val="solid"/>
            <a:miter/>
          </a:ln>
        </p:spPr>
        <p:txBody>
          <a:bodyPr tIns="360000" rIns="180000" bIns="0" rtlCol="0" anchor="ctr"/>
          <a:lstStyle/>
          <a:p>
            <a:pPr marL="114300" lvl="0" algn="ctr" rtl="0">
              <a:spcBef>
                <a:spcPts val="0"/>
              </a:spcBef>
              <a:spcAft>
                <a:spcPts val="0"/>
              </a:spcAft>
              <a:buSzPts val="1800"/>
            </a:pPr>
            <a:r>
              <a:rPr lang="en-GB">
                <a:latin typeface="Arial" panose="020B0604020202020204" pitchFamily="34" charset="0"/>
                <a:cs typeface="Arial" panose="020B0604020202020204" pitchFamily="34" charset="0"/>
              </a:rPr>
              <a:t>Interpret a motor data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sheet </a:t>
            </a:r>
            <a:r>
              <a:rPr lang="en-GB">
                <a:latin typeface="Arial" panose="020B0604020202020204" pitchFamily="34" charset="0"/>
                <a:cs typeface="Arial" panose="020B060402020202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graph</a:t>
            </a:r>
            <a:r>
              <a:rPr lang="en-GB">
                <a:latin typeface="Arial" panose="020B0604020202020204" pitchFamily="34" charset="0"/>
                <a:cs typeface="Arial" panose="020B0604020202020204" pitchFamily="34" charset="0"/>
              </a:rPr>
              <a:t>, showing how power and efficiency vary with torque.</a:t>
            </a:r>
          </a:p>
        </p:txBody>
      </p:sp>
      <p:sp>
        <p:nvSpPr>
          <p:cNvPr id="6" name="Graphic 5">
            <a:extLst>
              <a:ext uri="{FF2B5EF4-FFF2-40B4-BE49-F238E27FC236}">
                <a16:creationId xmlns:a16="http://schemas.microsoft.com/office/drawing/2014/main" id="{89DA2589-344E-96F7-A1A0-0451F6245017}"/>
              </a:ext>
            </a:extLst>
          </p:cNvPr>
          <p:cNvSpPr/>
          <p:nvPr/>
        </p:nvSpPr>
        <p:spPr>
          <a:xfrm>
            <a:off x="443117" y="2946861"/>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20000">
                  <a:srgbClr val="B2BFF0"/>
                </a:gs>
                <a:gs pos="81000">
                  <a:srgbClr val="D91C5C"/>
                </a:gs>
              </a:gsLst>
              <a:lin ang="18900000" scaled="0"/>
            </a:gradFill>
            <a:prstDash val="solid"/>
            <a:miter/>
          </a:ln>
        </p:spPr>
        <p:txBody>
          <a:bodyPr tIns="36000" rIns="180000" bIns="0" rtlCol="0" anchor="ctr"/>
          <a:lstStyle/>
          <a:p>
            <a:pPr marL="114300" algn="ctr">
              <a:spcBef>
                <a:spcPts val="1200"/>
              </a:spcBef>
              <a:buSzPts val="1800"/>
            </a:pP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Calculate the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input power to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an electric motor.</a:t>
            </a:r>
          </a:p>
          <a:p>
            <a:pPr marL="114300" lvl="0" algn="ctr" rtl="0">
              <a:spcBef>
                <a:spcPts val="1200"/>
              </a:spcBef>
              <a:spcAft>
                <a:spcPts val="0"/>
              </a:spcAft>
              <a:buSzPts val="1800"/>
            </a:pPr>
            <a:endParaRPr lang="en-GB">
              <a:latin typeface="Arial" panose="020B0604020202020204" pitchFamily="34" charset="0"/>
              <a:cs typeface="Arial" panose="020B0604020202020204" pitchFamily="34" charset="0"/>
            </a:endParaRPr>
          </a:p>
        </p:txBody>
      </p:sp>
      <p:sp>
        <p:nvSpPr>
          <p:cNvPr id="2" name="Graphic 5">
            <a:extLst>
              <a:ext uri="{FF2B5EF4-FFF2-40B4-BE49-F238E27FC236}">
                <a16:creationId xmlns:a16="http://schemas.microsoft.com/office/drawing/2014/main" id="{9154B518-4299-8E4E-1827-B1320CE42C04}"/>
              </a:ext>
            </a:extLst>
          </p:cNvPr>
          <p:cNvSpPr/>
          <p:nvPr/>
        </p:nvSpPr>
        <p:spPr>
          <a:xfrm>
            <a:off x="8299772" y="4740845"/>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20000">
                  <a:srgbClr val="B2BFF0"/>
                </a:gs>
                <a:gs pos="81000">
                  <a:srgbClr val="D91C5C"/>
                </a:gs>
              </a:gsLst>
              <a:lin ang="18900242" scaled="1"/>
            </a:gradFill>
            <a:prstDash val="solid"/>
            <a:miter/>
          </a:ln>
        </p:spPr>
        <p:txBody>
          <a:bodyPr tIns="216000" rIns="180000" bIns="0" rtlCol="0" anchor="ctr"/>
          <a:lstStyle/>
          <a:p>
            <a:pPr marL="114300" lvl="0" algn="ctr" rtl="0">
              <a:spcBef>
                <a:spcPts val="0"/>
              </a:spcBef>
              <a:spcAft>
                <a:spcPts val="0"/>
              </a:spcAft>
              <a:buSzPts val="1800"/>
            </a:pP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List four engineering approaches that will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help to reduce the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global energy demand from electric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motor-driven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systems.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07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472FF56-B2B4-9CD4-A75C-2E1D6CB5E14B}"/>
              </a:ext>
            </a:extLst>
          </p:cNvPr>
          <p:cNvSpPr>
            <a:spLocks noGrp="1"/>
          </p:cNvSpPr>
          <p:nvPr>
            <p:ph type="title"/>
          </p:nvPr>
        </p:nvSpPr>
        <p:spPr>
          <a:xfrm>
            <a:off x="4938729" y="1037779"/>
            <a:ext cx="6380130" cy="6910070"/>
          </a:xfrm>
        </p:spPr>
        <p:txBody>
          <a:bodyPr/>
          <a:lstStyle/>
          <a:p>
            <a:pPr>
              <a:lnSpc>
                <a:spcPct val="100000"/>
              </a:lnSpc>
              <a:spcBef>
                <a:spcPts val="0"/>
              </a:spcBef>
            </a:pPr>
            <a:r>
              <a:rPr lang="en-US"/>
              <a:t>Practitioner</a:t>
            </a:r>
            <a:br>
              <a:rPr lang="en-US"/>
            </a:br>
            <a:r>
              <a:rPr lang="en-US"/>
              <a:t>guide</a:t>
            </a:r>
            <a:br>
              <a:rPr lang="en-US"/>
            </a:br>
            <a:endParaRPr lang="en-US" sz="2500"/>
          </a:p>
        </p:txBody>
      </p:sp>
      <p:sp>
        <p:nvSpPr>
          <p:cNvPr id="6" name="Title 11">
            <a:extLst>
              <a:ext uri="{FF2B5EF4-FFF2-40B4-BE49-F238E27FC236}">
                <a16:creationId xmlns:a16="http://schemas.microsoft.com/office/drawing/2014/main" id="{30744565-5C1D-7F75-936E-CC42DB086210}"/>
              </a:ext>
            </a:extLst>
          </p:cNvPr>
          <p:cNvSpPr txBox="1">
            <a:spLocks/>
          </p:cNvSpPr>
          <p:nvPr/>
        </p:nvSpPr>
        <p:spPr>
          <a:xfrm>
            <a:off x="4920068" y="2148343"/>
            <a:ext cx="6380130" cy="6910070"/>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lvl="0" indent="0" algn="ctr" rtl="0">
              <a:lnSpc>
                <a:spcPct val="100000"/>
              </a:lnSpc>
              <a:spcBef>
                <a:spcPts val="1200"/>
              </a:spcBef>
              <a:spcAft>
                <a:spcPts val="0"/>
              </a:spcAft>
              <a:buSzPct val="100000"/>
              <a:buNone/>
            </a:pPr>
            <a:br>
              <a:rPr lang="en-US"/>
            </a:br>
            <a:r>
              <a:rPr lang="en-GB" sz="2500" b="0"/>
              <a:t>3. Efficiency and motor selection</a:t>
            </a:r>
            <a:endParaRPr lang="en-NZ" sz="2500" b="0"/>
          </a:p>
          <a:p>
            <a:pPr>
              <a:lnSpc>
                <a:spcPct val="100000"/>
              </a:lnSpc>
              <a:spcBef>
                <a:spcPts val="1200"/>
              </a:spcBef>
            </a:pPr>
            <a:br>
              <a:rPr lang="en-US" sz="2500" b="0"/>
            </a:br>
            <a:endParaRPr lang="en-US" sz="2500"/>
          </a:p>
        </p:txBody>
      </p:sp>
      <p:sp>
        <p:nvSpPr>
          <p:cNvPr id="2" name="Slide Number Placeholder 5">
            <a:extLst>
              <a:ext uri="{FF2B5EF4-FFF2-40B4-BE49-F238E27FC236}">
                <a16:creationId xmlns:a16="http://schemas.microsoft.com/office/drawing/2014/main" id="{88B88D78-8628-907E-946B-3275ED8D93E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2</a:t>
            </a:fld>
            <a:endParaRPr lang="en-US" b="0">
              <a:solidFill>
                <a:schemeClr val="bg1"/>
              </a:solidFill>
            </a:endParaRPr>
          </a:p>
        </p:txBody>
      </p:sp>
    </p:spTree>
    <p:extLst>
      <p:ext uri="{BB962C8B-B14F-4D97-AF65-F5344CB8AC3E}">
        <p14:creationId xmlns:p14="http://schemas.microsoft.com/office/powerpoint/2010/main" val="423848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CCD1-09F1-94A3-57E2-095EA57D7210}"/>
              </a:ext>
            </a:extLst>
          </p:cNvPr>
          <p:cNvSpPr>
            <a:spLocks noGrp="1"/>
          </p:cNvSpPr>
          <p:nvPr>
            <p:ph type="title"/>
          </p:nvPr>
        </p:nvSpPr>
        <p:spPr>
          <a:xfrm>
            <a:off x="411858" y="1445908"/>
            <a:ext cx="14022170" cy="728133"/>
          </a:xfrm>
        </p:spPr>
        <p:txBody>
          <a:bodyPr>
            <a:normAutofit/>
          </a:bodyPr>
          <a:lstStyle/>
          <a:p>
            <a:r>
              <a:rPr lang="en-NZ"/>
              <a:t>Introduction and overview</a:t>
            </a:r>
            <a:endParaRPr lang="en-US"/>
          </a:p>
        </p:txBody>
      </p:sp>
      <p:sp>
        <p:nvSpPr>
          <p:cNvPr id="4" name="Content Placeholder 3">
            <a:extLst>
              <a:ext uri="{FF2B5EF4-FFF2-40B4-BE49-F238E27FC236}">
                <a16:creationId xmlns:a16="http://schemas.microsoft.com/office/drawing/2014/main" id="{EC168DEF-4851-9EA4-624D-B8BADDE14C15}"/>
              </a:ext>
            </a:extLst>
          </p:cNvPr>
          <p:cNvSpPr>
            <a:spLocks noGrp="1"/>
          </p:cNvSpPr>
          <p:nvPr>
            <p:ph idx="4294967295"/>
          </p:nvPr>
        </p:nvSpPr>
        <p:spPr>
          <a:xfrm>
            <a:off x="411858" y="2561646"/>
            <a:ext cx="14893791" cy="1007118"/>
          </a:xfrm>
        </p:spPr>
        <p:txBody>
          <a:bodyPr>
            <a:noAutofit/>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rgbClr val="000000"/>
                </a:solidFill>
              </a:rPr>
              <a:t>These resources help practitioners to deliver the </a:t>
            </a:r>
            <a:r>
              <a:rPr lang="en-GB" sz="1400" u="none" strike="noStrike" cap="none"/>
              <a:t>electrical machines </a:t>
            </a:r>
            <a:r>
              <a:rPr lang="en-GB" sz="1400" u="none" strike="noStrike" cap="none">
                <a:solidFill>
                  <a:srgbClr val="000000"/>
                </a:solidFill>
              </a:rPr>
              <a:t>components of engineering and manufacturing-related qualifications at levels 2 and 3. They introduce the topic and stimulate learners to explore and reflect on key concepts, and are designed to complement and enhance practitioners</a:t>
            </a:r>
            <a:r>
              <a:rPr lang="en-GB" sz="1400" u="none" strike="noStrike" cap="none"/>
              <a:t>’</a:t>
            </a:r>
            <a:r>
              <a:rPr lang="en-GB" sz="1400" u="none" strike="noStrike" cap="none">
                <a:solidFill>
                  <a:srgbClr val="000000"/>
                </a:solidFill>
              </a:rPr>
              <a:t> own lesson materials and schemes of work.</a:t>
            </a:r>
          </a:p>
        </p:txBody>
      </p:sp>
      <p:sp>
        <p:nvSpPr>
          <p:cNvPr id="5" name="Text Placeholder 4">
            <a:extLst>
              <a:ext uri="{FF2B5EF4-FFF2-40B4-BE49-F238E27FC236}">
                <a16:creationId xmlns:a16="http://schemas.microsoft.com/office/drawing/2014/main" id="{84FC9109-6995-618F-DD2B-0AC648071D83}"/>
              </a:ext>
            </a:extLst>
          </p:cNvPr>
          <p:cNvSpPr>
            <a:spLocks noGrp="1"/>
          </p:cNvSpPr>
          <p:nvPr>
            <p:ph type="body" sz="quarter" idx="4294967295"/>
          </p:nvPr>
        </p:nvSpPr>
        <p:spPr>
          <a:xfrm>
            <a:off x="411857" y="3211688"/>
            <a:ext cx="15119879" cy="1166794"/>
          </a:xfrm>
        </p:spPr>
        <p:txBody>
          <a:bodyPr>
            <a:noAutofit/>
          </a:bodyPr>
          <a:lstStyle/>
          <a:p>
            <a:pPr marL="0" marR="0" lvl="0" indent="0" algn="l" rtl="0">
              <a:lnSpc>
                <a:spcPct val="100000"/>
              </a:lnSpc>
              <a:spcBef>
                <a:spcPts val="0"/>
              </a:spcBef>
              <a:spcAft>
                <a:spcPts val="600"/>
              </a:spcAft>
              <a:buClr>
                <a:srgbClr val="000000"/>
              </a:buClr>
              <a:buSzPts val="1100"/>
              <a:buFont typeface="Arial"/>
              <a:buNone/>
            </a:pPr>
            <a:r>
              <a:rPr lang="en-GB" sz="2000" b="1" u="none" strike="noStrike" cap="none">
                <a:solidFill>
                  <a:srgbClr val="000000"/>
                </a:solidFill>
              </a:rPr>
              <a:t>Resources summary</a:t>
            </a:r>
          </a:p>
          <a:p>
            <a:pPr marL="0" marR="0" lvl="0" indent="0" algn="l" rtl="0">
              <a:lnSpc>
                <a:spcPct val="100000"/>
              </a:lnSpc>
              <a:spcBef>
                <a:spcPts val="0"/>
              </a:spcBef>
              <a:spcAft>
                <a:spcPts val="0"/>
              </a:spcAft>
              <a:buClr>
                <a:schemeClr val="dk1"/>
              </a:buClr>
              <a:buSzPts val="1100"/>
              <a:buFont typeface="Arial"/>
              <a:buNone/>
            </a:pPr>
            <a:r>
              <a:rPr lang="en-GB" sz="1400" b="1" u="none" strike="noStrike" cap="none">
                <a:solidFill>
                  <a:schemeClr val="dk1"/>
                </a:solidFill>
              </a:rPr>
              <a:t>Prerequisites</a:t>
            </a:r>
            <a:r>
              <a:rPr lang="en-GB" sz="1400" u="none" strike="noStrike" cap="none">
                <a:solidFill>
                  <a:schemeClr val="dk1"/>
                </a:solidFill>
              </a:rPr>
              <a:t> – it is recommended that learners complete </a:t>
            </a:r>
            <a:r>
              <a:rPr lang="en-GB" sz="1400" b="1" u="none" strike="noStrike" cap="none">
                <a:solidFill>
                  <a:schemeClr val="dk1"/>
                </a:solidFill>
              </a:rPr>
              <a:t>1. Introducing electric motors </a:t>
            </a:r>
            <a:r>
              <a:rPr lang="en-GB" sz="1400" u="none" strike="noStrike" cap="none">
                <a:solidFill>
                  <a:schemeClr val="dk1"/>
                </a:solidFill>
              </a:rPr>
              <a:t>and </a:t>
            </a:r>
            <a:r>
              <a:rPr lang="en-GB" sz="1400" b="1" u="none" strike="noStrike" cap="none">
                <a:solidFill>
                  <a:schemeClr val="dk1"/>
                </a:solidFill>
              </a:rPr>
              <a:t>2. Investigating torque, speed and current </a:t>
            </a:r>
            <a:r>
              <a:rPr lang="en-GB" sz="1400" u="none" strike="noStrike" cap="none">
                <a:solidFill>
                  <a:schemeClr val="dk1"/>
                </a:solidFill>
              </a:rPr>
              <a:t>before starting this resource</a:t>
            </a:r>
            <a:endParaRPr lang="en-GB" sz="1800" b="1" u="none" strike="noStrike" cap="none"/>
          </a:p>
          <a:p>
            <a:pPr marL="0" marR="0" lvl="0" indent="0" algn="l" rtl="0">
              <a:lnSpc>
                <a:spcPct val="100000"/>
              </a:lnSpc>
              <a:spcBef>
                <a:spcPts val="0"/>
              </a:spcBef>
              <a:spcAft>
                <a:spcPts val="0"/>
              </a:spcAft>
              <a:buClr>
                <a:srgbClr val="000000"/>
              </a:buClr>
              <a:buSzPts val="1100"/>
              <a:buFont typeface="Arial"/>
              <a:buNone/>
            </a:pPr>
            <a:endParaRPr lang="en-GB" sz="2000" b="1" u="none" strike="noStrike" cap="none">
              <a:solidFill>
                <a:srgbClr val="000000"/>
              </a:solidFill>
            </a:endParaRPr>
          </a:p>
          <a:p>
            <a:pPr marL="0" lvl="0" indent="0" algn="l" rtl="0">
              <a:lnSpc>
                <a:spcPct val="90000"/>
              </a:lnSpc>
              <a:spcBef>
                <a:spcPts val="0"/>
              </a:spcBef>
              <a:spcAft>
                <a:spcPts val="0"/>
              </a:spcAft>
              <a:buClr>
                <a:schemeClr val="dk1"/>
              </a:buClr>
              <a:buSzPts val="1100"/>
              <a:buFont typeface="Arial"/>
              <a:buNone/>
            </a:pPr>
            <a:endParaRPr lang="en-GB" sz="1400" b="1"/>
          </a:p>
        </p:txBody>
      </p:sp>
      <p:sp>
        <p:nvSpPr>
          <p:cNvPr id="6" name="Text Placeholder 5">
            <a:extLst>
              <a:ext uri="{FF2B5EF4-FFF2-40B4-BE49-F238E27FC236}">
                <a16:creationId xmlns:a16="http://schemas.microsoft.com/office/drawing/2014/main" id="{227327AC-94C5-0175-30D1-86F3D3996436}"/>
              </a:ext>
            </a:extLst>
          </p:cNvPr>
          <p:cNvSpPr>
            <a:spLocks noGrp="1"/>
          </p:cNvSpPr>
          <p:nvPr>
            <p:ph type="body" sz="quarter" idx="4294967295"/>
          </p:nvPr>
        </p:nvSpPr>
        <p:spPr>
          <a:xfrm>
            <a:off x="8302084" y="5451187"/>
            <a:ext cx="7229652" cy="4078017"/>
          </a:xfrm>
        </p:spPr>
        <p:txBody>
          <a:bodyPr>
            <a:normAutofit/>
          </a:bodyPr>
          <a:lstStyle/>
          <a:p>
            <a:pPr marL="0" lvl="0" indent="0" algn="l" rtl="0">
              <a:spcBef>
                <a:spcPts val="0"/>
              </a:spcBef>
              <a:spcAft>
                <a:spcPts val="0"/>
              </a:spcAft>
              <a:buClr>
                <a:schemeClr val="dk1"/>
              </a:buClr>
              <a:buSzPts val="1100"/>
              <a:buFont typeface="Arial"/>
              <a:buNone/>
            </a:pPr>
            <a:r>
              <a:rPr lang="en-GB" sz="1400">
                <a:solidFill>
                  <a:schemeClr val="dk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Level 3 resources introduce characteristic curves for DC series, shunt and compound motors, including for torque, current, speed and power. They continue with an exploration of power output and efficiency, and how this affects real-world performance. The importance of electric motor efficiency is considered in the wider context of sustainability.</a:t>
            </a:r>
            <a:endParaRPr lang="en-GB" sz="1400">
              <a:solidFill>
                <a:schemeClr val="dk1"/>
              </a:solidFill>
            </a:endParaRPr>
          </a:p>
        </p:txBody>
      </p:sp>
      <p:graphicFrame>
        <p:nvGraphicFramePr>
          <p:cNvPr id="9" name="Table 9">
            <a:extLst>
              <a:ext uri="{FF2B5EF4-FFF2-40B4-BE49-F238E27FC236}">
                <a16:creationId xmlns:a16="http://schemas.microsoft.com/office/drawing/2014/main" id="{94E333A9-57E9-2930-08FC-2F5FAA06F171}"/>
              </a:ext>
            </a:extLst>
          </p:cNvPr>
          <p:cNvGraphicFramePr>
            <a:graphicFrameLocks noGrp="1"/>
          </p:cNvGraphicFramePr>
          <p:nvPr>
            <p:extLst>
              <p:ext uri="{D42A27DB-BD31-4B8C-83A1-F6EECF244321}">
                <p14:modId xmlns:p14="http://schemas.microsoft.com/office/powerpoint/2010/main" val="3878527818"/>
              </p:ext>
            </p:extLst>
          </p:nvPr>
        </p:nvGraphicFramePr>
        <p:xfrm>
          <a:off x="473222" y="4034830"/>
          <a:ext cx="15351960" cy="674399"/>
        </p:xfrm>
        <a:graphic>
          <a:graphicData uri="http://schemas.openxmlformats.org/drawingml/2006/table">
            <a:tbl>
              <a:tblPr firstRow="1" bandRow="1">
                <a:tableStyleId>{F2DE63D5-997A-4646-A377-4702673A728D}</a:tableStyleId>
              </a:tblPr>
              <a:tblGrid>
                <a:gridCol w="4454378">
                  <a:extLst>
                    <a:ext uri="{9D8B030D-6E8A-4147-A177-3AD203B41FA5}">
                      <a16:colId xmlns:a16="http://schemas.microsoft.com/office/drawing/2014/main" val="775593405"/>
                    </a:ext>
                  </a:extLst>
                </a:gridCol>
                <a:gridCol w="812800">
                  <a:extLst>
                    <a:ext uri="{9D8B030D-6E8A-4147-A177-3AD203B41FA5}">
                      <a16:colId xmlns:a16="http://schemas.microsoft.com/office/drawing/2014/main" val="1341920397"/>
                    </a:ext>
                  </a:extLst>
                </a:gridCol>
                <a:gridCol w="3572933">
                  <a:extLst>
                    <a:ext uri="{9D8B030D-6E8A-4147-A177-3AD203B41FA5}">
                      <a16:colId xmlns:a16="http://schemas.microsoft.com/office/drawing/2014/main" val="2584098693"/>
                    </a:ext>
                  </a:extLst>
                </a:gridCol>
                <a:gridCol w="2353734">
                  <a:extLst>
                    <a:ext uri="{9D8B030D-6E8A-4147-A177-3AD203B41FA5}">
                      <a16:colId xmlns:a16="http://schemas.microsoft.com/office/drawing/2014/main" val="4119896531"/>
                    </a:ext>
                  </a:extLst>
                </a:gridCol>
                <a:gridCol w="2048933">
                  <a:extLst>
                    <a:ext uri="{9D8B030D-6E8A-4147-A177-3AD203B41FA5}">
                      <a16:colId xmlns:a16="http://schemas.microsoft.com/office/drawing/2014/main" val="946961469"/>
                    </a:ext>
                  </a:extLst>
                </a:gridCol>
                <a:gridCol w="795867">
                  <a:extLst>
                    <a:ext uri="{9D8B030D-6E8A-4147-A177-3AD203B41FA5}">
                      <a16:colId xmlns:a16="http://schemas.microsoft.com/office/drawing/2014/main" val="2540207167"/>
                    </a:ext>
                  </a:extLst>
                </a:gridCol>
                <a:gridCol w="1313315">
                  <a:extLst>
                    <a:ext uri="{9D8B030D-6E8A-4147-A177-3AD203B41FA5}">
                      <a16:colId xmlns:a16="http://schemas.microsoft.com/office/drawing/2014/main" val="185756884"/>
                    </a:ext>
                  </a:extLst>
                </a:gridCol>
              </a:tblGrid>
              <a:tr h="339119">
                <a:tc>
                  <a:txBody>
                    <a:bodyPr/>
                    <a:lstStyle/>
                    <a:p>
                      <a:pPr algn="ctr"/>
                      <a:r>
                        <a:rPr lang="en-US" sz="1600">
                          <a:latin typeface="Arial" panose="020B0604020202020204" pitchFamily="34" charset="0"/>
                          <a:cs typeface="Arial" panose="020B0604020202020204" pitchFamily="34" charset="0"/>
                        </a:rPr>
                        <a:t>Resource name</a:t>
                      </a:r>
                    </a:p>
                  </a:txBody>
                  <a:tcPr>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Level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PPT slides + notes - practitioner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PPT slides - learner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Activity sheets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Film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Interactive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11087963"/>
                  </a:ext>
                </a:extLst>
              </a:tr>
              <a:tr h="247540">
                <a:tc>
                  <a:txBody>
                    <a:bodyPr/>
                    <a:lstStyle/>
                    <a:p>
                      <a:pPr marL="91440" marR="9144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Arial"/>
                          <a:ea typeface="Arial"/>
                          <a:cs typeface="Arial"/>
                          <a:sym typeface="Arial"/>
                        </a:rPr>
                        <a:t>3. Efficiency and motor selection </a:t>
                      </a:r>
                      <a:endParaRPr lang="en-GB" sz="1600" u="none" strike="noStrike" cap="none">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solidFill>
                          <a:schemeClr val="accent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6966545"/>
                  </a:ext>
                </a:extLst>
              </a:tr>
            </a:tbl>
          </a:graphicData>
        </a:graphic>
      </p:graphicFrame>
      <p:sp>
        <p:nvSpPr>
          <p:cNvPr id="10" name="Rectangle 9">
            <a:extLst>
              <a:ext uri="{FF2B5EF4-FFF2-40B4-BE49-F238E27FC236}">
                <a16:creationId xmlns:a16="http://schemas.microsoft.com/office/drawing/2014/main" id="{B29B837E-AECA-25E9-AD7B-E6D21CE8C578}"/>
              </a:ext>
            </a:extLst>
          </p:cNvPr>
          <p:cNvSpPr/>
          <p:nvPr/>
        </p:nvSpPr>
        <p:spPr>
          <a:xfrm>
            <a:off x="411857" y="5052844"/>
            <a:ext cx="7543648" cy="3200876"/>
          </a:xfrm>
          <a:prstGeom prst="rect">
            <a:avLst/>
          </a:prstGeom>
        </p:spPr>
        <p:txBody>
          <a:bodyPr wrap="square" lIns="91440" tIns="45720" rIns="91440" bIns="45720" anchor="t">
            <a:spAutoFit/>
          </a:bodyPr>
          <a:lstStyle/>
          <a:p>
            <a:pPr>
              <a:spcAft>
                <a:spcPts val="600"/>
              </a:spcAft>
            </a:pPr>
            <a:r>
              <a:rPr lang="en-NZ" sz="2000" b="1">
                <a:latin typeface="Arial" panose="020B0604020202020204" pitchFamily="34" charset="0"/>
                <a:cs typeface="Arial" panose="020B0604020202020204" pitchFamily="34" charset="0"/>
              </a:rPr>
              <a:t>Delivery</a:t>
            </a:r>
          </a:p>
          <a:p>
            <a:pPr marL="0" marR="0" lvl="0" indent="0" algn="l" rtl="0">
              <a:lnSpc>
                <a:spcPct val="100000"/>
              </a:lnSpc>
              <a:spcBef>
                <a:spcPts val="0"/>
              </a:spcBef>
              <a:spcAft>
                <a:spcPts val="0"/>
              </a:spcAft>
              <a:buClr>
                <a:srgbClr val="000000"/>
              </a:buClr>
              <a:buSzPts val="1100"/>
              <a:buFont typeface="Arial"/>
              <a:buNone/>
            </a:pPr>
            <a:r>
              <a:rPr lang="en-GB" sz="1400">
                <a:latin typeface="Arial" panose="020B0604020202020204" pitchFamily="34" charset="0"/>
                <a:cs typeface="Arial" panose="020B0604020202020204" pitchFamily="34" charset="0"/>
              </a:rPr>
              <a:t>Delivery</a:t>
            </a:r>
            <a:r>
              <a:rPr lang="en-GB" sz="1400" u="none" strike="noStrike" cap="none">
                <a:solidFill>
                  <a:srgbClr val="000000"/>
                </a:solidFill>
                <a:latin typeface="Arial" panose="020B0604020202020204" pitchFamily="34" charset="0"/>
                <a:cs typeface="Arial" panose="020B0604020202020204" pitchFamily="34" charset="0"/>
              </a:rPr>
              <a:t> suggestions for practitioners, and suggested answers where appropriate, are in the presenter’s notes for each slide. The core activities in each resource provide around 60 mins of learning time, though additional suggestions, including independent learning, can extend this time significantly. </a:t>
            </a:r>
          </a:p>
          <a:p>
            <a:pPr>
              <a:spcBef>
                <a:spcPts val="1200"/>
              </a:spcBef>
              <a:spcAft>
                <a:spcPts val="600"/>
              </a:spcAft>
            </a:pPr>
            <a:r>
              <a:rPr lang="en-NZ" sz="2000" b="1">
                <a:latin typeface="Arial" panose="020B0604020202020204" pitchFamily="34" charset="0"/>
                <a:cs typeface="Arial" panose="020B0604020202020204" pitchFamily="34" charset="0"/>
              </a:rPr>
              <a:t>Overarching theme/big questions</a:t>
            </a:r>
          </a:p>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latin typeface="Arial" panose="020B0604020202020204" pitchFamily="34" charset="0"/>
                <a:cs typeface="Arial" panose="020B0604020202020204" pitchFamily="34" charset="0"/>
              </a:rPr>
              <a:t>How do we choose the right motor for the work we need to do?</a:t>
            </a:r>
            <a:endParaRPr lang="en-GB" sz="1400" u="none" strike="noStrike" cap="none">
              <a:latin typeface="Arial" panose="020B0604020202020204" pitchFamily="34" charset="0"/>
              <a:cs typeface="Arial" panose="020B0604020202020204" pitchFamily="34" charset="0"/>
            </a:endParaRPr>
          </a:p>
          <a:p>
            <a:pPr lvl="0">
              <a:spcBef>
                <a:spcPts val="1200"/>
              </a:spcBef>
              <a:buClr>
                <a:srgbClr val="000000"/>
              </a:buClr>
              <a:buSzPts val="1000"/>
            </a:pPr>
            <a:r>
              <a:rPr lang="en-NZ" sz="2000" b="1">
                <a:latin typeface="Arial" panose="020B0604020202020204" pitchFamily="34" charset="0"/>
                <a:cs typeface="Arial" panose="020B0604020202020204" pitchFamily="34" charset="0"/>
              </a:rPr>
              <a:t>Overview</a:t>
            </a:r>
          </a:p>
          <a:p>
            <a:pPr marL="0" lvl="0" indent="0" algn="l" rtl="0">
              <a:spcBef>
                <a:spcPts val="0"/>
              </a:spcBef>
              <a:spcAft>
                <a:spcPts val="0"/>
              </a:spcAft>
              <a:buClr>
                <a:schemeClr val="dk1"/>
              </a:buClr>
              <a:buSzPts val="1100"/>
              <a:buFont typeface="Arial"/>
              <a:buNone/>
            </a:pPr>
            <a:r>
              <a:rPr lang="en-GB" sz="1400">
                <a:solidFill>
                  <a:schemeClr val="dk1"/>
                </a:solidFill>
                <a:latin typeface="Arial"/>
                <a:cs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The Level 2 resource introduces some basic classifications of DC and AC motors before exploring in simple terms what differences lead to their various characteristics and applications.</a:t>
            </a:r>
            <a:endParaRPr lang="en-GB" sz="1400">
              <a:solidFill>
                <a:schemeClr val="dk1"/>
              </a:solidFill>
              <a:latin typeface="Arial"/>
              <a:cs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p:txBody>
      </p:sp>
      <p:pic>
        <p:nvPicPr>
          <p:cNvPr id="14" name="Graphic 13" descr="Tick with solid fill">
            <a:extLst>
              <a:ext uri="{FF2B5EF4-FFF2-40B4-BE49-F238E27FC236}">
                <a16:creationId xmlns:a16="http://schemas.microsoft.com/office/drawing/2014/main" id="{B059E57B-E673-F052-24D0-E351EE0F727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61171" y="4381042"/>
            <a:ext cx="329406" cy="329406"/>
          </a:xfrm>
          <a:prstGeom prst="rect">
            <a:avLst/>
          </a:prstGeom>
        </p:spPr>
      </p:pic>
      <p:pic>
        <p:nvPicPr>
          <p:cNvPr id="18" name="Graphic 17" descr="Tick with solid fill">
            <a:extLst>
              <a:ext uri="{FF2B5EF4-FFF2-40B4-BE49-F238E27FC236}">
                <a16:creationId xmlns:a16="http://schemas.microsoft.com/office/drawing/2014/main" id="{F7F35B20-BFEA-2937-A5ED-B9B930C702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3750" y="4379701"/>
            <a:ext cx="329406" cy="329406"/>
          </a:xfrm>
          <a:prstGeom prst="rect">
            <a:avLst/>
          </a:prstGeom>
        </p:spPr>
      </p:pic>
      <p:sp>
        <p:nvSpPr>
          <p:cNvPr id="15" name="Slide Number Placeholder 5">
            <a:extLst>
              <a:ext uri="{FF2B5EF4-FFF2-40B4-BE49-F238E27FC236}">
                <a16:creationId xmlns:a16="http://schemas.microsoft.com/office/drawing/2014/main" id="{74243A20-BB5E-B9DF-99D5-85EC32CBB5BD}"/>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3</a:t>
            </a:fld>
            <a:endParaRPr lang="en-US" b="0">
              <a:solidFill>
                <a:schemeClr val="bg1"/>
              </a:solidFill>
            </a:endParaRPr>
          </a:p>
        </p:txBody>
      </p:sp>
      <p:sp>
        <p:nvSpPr>
          <p:cNvPr id="21" name="Footer Placeholder 3">
            <a:extLst>
              <a:ext uri="{FF2B5EF4-FFF2-40B4-BE49-F238E27FC236}">
                <a16:creationId xmlns:a16="http://schemas.microsoft.com/office/drawing/2014/main" id="{3C337FED-F556-82F3-744A-0C046AF75A6A}"/>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3. Efficiency and motor selection </a:t>
            </a:r>
            <a:r>
              <a:rPr lang="en-US"/>
              <a:t>| Practitioner guide</a:t>
            </a:r>
          </a:p>
        </p:txBody>
      </p:sp>
      <p:pic>
        <p:nvPicPr>
          <p:cNvPr id="3" name="Graphic 2" descr="Tick with solid fill">
            <a:extLst>
              <a:ext uri="{FF2B5EF4-FFF2-40B4-BE49-F238E27FC236}">
                <a16:creationId xmlns:a16="http://schemas.microsoft.com/office/drawing/2014/main" id="{0E3A28D5-2507-0E77-E68A-B4890DC8911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01128" y="4379701"/>
            <a:ext cx="329406" cy="329406"/>
          </a:xfrm>
          <a:prstGeom prst="rect">
            <a:avLst/>
          </a:prstGeom>
        </p:spPr>
      </p:pic>
    </p:spTree>
    <p:extLst>
      <p:ext uri="{BB962C8B-B14F-4D97-AF65-F5344CB8AC3E}">
        <p14:creationId xmlns:p14="http://schemas.microsoft.com/office/powerpoint/2010/main" val="1525105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a:xfrm>
            <a:off x="411858" y="1445908"/>
            <a:ext cx="14022170" cy="728133"/>
          </a:xfrm>
        </p:spPr>
        <p:txBody>
          <a:bodyPr/>
          <a:lstStyle/>
          <a:p>
            <a:r>
              <a:rPr lang="en-US"/>
              <a:t>Learning outcomes and resource links </a:t>
            </a:r>
          </a:p>
        </p:txBody>
      </p:sp>
      <p:sp>
        <p:nvSpPr>
          <p:cNvPr id="7" name="Text Placeholder 9">
            <a:extLst>
              <a:ext uri="{FF2B5EF4-FFF2-40B4-BE49-F238E27FC236}">
                <a16:creationId xmlns:a16="http://schemas.microsoft.com/office/drawing/2014/main" id="{33FEE8A9-8F83-D3F8-DDD1-F15E9A5938FE}"/>
              </a:ext>
            </a:extLst>
          </p:cNvPr>
          <p:cNvSpPr>
            <a:spLocks noGrp="1"/>
          </p:cNvSpPr>
          <p:nvPr>
            <p:ph type="body" sz="quarter" idx="4294967295"/>
          </p:nvPr>
        </p:nvSpPr>
        <p:spPr>
          <a:xfrm>
            <a:off x="411858" y="2715066"/>
            <a:ext cx="7716936" cy="5578036"/>
          </a:xfrm>
        </p:spPr>
        <p:txBody>
          <a:bodyPr/>
          <a:lstStyle/>
          <a:p>
            <a:pPr marL="0" lvl="0" indent="0" algn="l" rtl="0">
              <a:lnSpc>
                <a:spcPct val="100000"/>
              </a:lnSpc>
              <a:spcBef>
                <a:spcPts val="0"/>
              </a:spcBef>
              <a:spcAft>
                <a:spcPts val="1200"/>
              </a:spcAft>
              <a:buSzPts val="1800"/>
              <a:buNone/>
            </a:pPr>
            <a:r>
              <a:rPr lang="en-GB" sz="2000" b="1">
                <a:solidFill>
                  <a:schemeClr val="dk1"/>
                </a:solidFill>
              </a:rPr>
              <a:t>Level 3 resource 2</a:t>
            </a:r>
          </a:p>
          <a:p>
            <a:pPr marL="0" lvl="0" indent="0" algn="l" rtl="0">
              <a:lnSpc>
                <a:spcPct val="100000"/>
              </a:lnSpc>
              <a:spcBef>
                <a:spcPts val="0"/>
              </a:spcBef>
              <a:spcAft>
                <a:spcPts val="1200"/>
              </a:spcAft>
              <a:buSzPts val="1800"/>
              <a:buNone/>
            </a:pPr>
            <a:r>
              <a:rPr lang="en-GB" sz="2000" b="1">
                <a:solidFill>
                  <a:schemeClr val="dk1"/>
                </a:solidFill>
              </a:rPr>
              <a:t>Efficiency and motor selection</a:t>
            </a:r>
          </a:p>
          <a:p>
            <a:pPr marL="482600" lvl="0" indent="-342900" algn="l" rtl="0">
              <a:lnSpc>
                <a:spcPct val="115000"/>
              </a:lnSpc>
              <a:spcBef>
                <a:spcPts val="0"/>
              </a:spcBef>
              <a:spcAft>
                <a:spcPts val="1200"/>
              </a:spcAft>
              <a:buClr>
                <a:schemeClr val="dk1"/>
              </a:buClr>
              <a:buSzPts val="1400"/>
              <a:buFont typeface="Arial" panose="020B0604020202020204" pitchFamily="34" charset="0"/>
              <a:buChar char="•"/>
            </a:pPr>
            <a:r>
              <a:rPr lang="en-GB" sz="2000">
                <a:solidFill>
                  <a:schemeClr val="dk1"/>
                </a:solidFill>
              </a:rPr>
              <a:t>Calculate the input power to an electric motor.</a:t>
            </a:r>
          </a:p>
          <a:p>
            <a:pPr marL="482600" lvl="0" indent="-342900" algn="l" rtl="0">
              <a:lnSpc>
                <a:spcPct val="115000"/>
              </a:lnSpc>
              <a:spcBef>
                <a:spcPts val="0"/>
              </a:spcBef>
              <a:spcAft>
                <a:spcPts val="1200"/>
              </a:spcAft>
              <a:buClr>
                <a:schemeClr val="dk1"/>
              </a:buClr>
              <a:buSzPts val="1400"/>
              <a:buFont typeface="Arial" panose="020B0604020202020204" pitchFamily="34" charset="0"/>
              <a:buChar char="•"/>
            </a:pPr>
            <a:r>
              <a:rPr lang="en-GB" sz="2000">
                <a:solidFill>
                  <a:schemeClr val="dk1"/>
                </a:solidFill>
              </a:rPr>
              <a:t>Interpret a motor data sheet graph, showing how power and efficiency vary with torque.</a:t>
            </a:r>
          </a:p>
          <a:p>
            <a:pPr marL="482600" lvl="0" indent="-342900" algn="l" rtl="0">
              <a:lnSpc>
                <a:spcPct val="115000"/>
              </a:lnSpc>
              <a:spcBef>
                <a:spcPts val="0"/>
              </a:spcBef>
              <a:spcAft>
                <a:spcPts val="1200"/>
              </a:spcAft>
              <a:buClr>
                <a:schemeClr val="dk1"/>
              </a:buClr>
              <a:buSzPts val="1400"/>
              <a:buFont typeface="Arial" panose="020B0604020202020204" pitchFamily="34" charset="0"/>
              <a:buChar char="•"/>
            </a:pPr>
            <a:r>
              <a:rPr lang="en-GB" sz="2000">
                <a:solidFill>
                  <a:schemeClr val="dk1"/>
                </a:solidFill>
              </a:rPr>
              <a:t>Select the most efficient motor for an engineering application.</a:t>
            </a:r>
          </a:p>
          <a:p>
            <a:pPr marL="482600" lvl="0" indent="-342900" algn="l" rtl="0">
              <a:lnSpc>
                <a:spcPct val="115000"/>
              </a:lnSpc>
              <a:spcBef>
                <a:spcPts val="0"/>
              </a:spcBef>
              <a:spcAft>
                <a:spcPts val="1200"/>
              </a:spcAft>
              <a:buClr>
                <a:schemeClr val="dk1"/>
              </a:buClr>
              <a:buSzPts val="1400"/>
              <a:buFont typeface="Arial" panose="020B0604020202020204" pitchFamily="34" charset="0"/>
              <a:buChar char="•"/>
            </a:pPr>
            <a:r>
              <a:rPr lang="en-GB" sz="2000">
                <a:solidFill>
                  <a:schemeClr val="dk1"/>
                </a:solidFill>
              </a:rPr>
              <a:t>List four engineering approaches that will help to reduce the global energy demand from electric motor-driven systems.</a:t>
            </a:r>
          </a:p>
          <a:p>
            <a:pPr lvl="0">
              <a:lnSpc>
                <a:spcPct val="100000"/>
              </a:lnSpc>
              <a:spcBef>
                <a:spcPts val="1200"/>
              </a:spcBef>
              <a:buSzPct val="100000"/>
            </a:pPr>
            <a:endParaRPr lang="en-GB" sz="2000"/>
          </a:p>
        </p:txBody>
      </p:sp>
      <p:sp>
        <p:nvSpPr>
          <p:cNvPr id="8" name="Text Placeholder 10">
            <a:extLst>
              <a:ext uri="{FF2B5EF4-FFF2-40B4-BE49-F238E27FC236}">
                <a16:creationId xmlns:a16="http://schemas.microsoft.com/office/drawing/2014/main" id="{0BCFED62-256B-7F6F-6885-48013D2E5677}"/>
              </a:ext>
            </a:extLst>
          </p:cNvPr>
          <p:cNvSpPr>
            <a:spLocks noGrp="1"/>
          </p:cNvSpPr>
          <p:nvPr>
            <p:ph type="body" sz="quarter" idx="4294967295"/>
          </p:nvPr>
        </p:nvSpPr>
        <p:spPr>
          <a:xfrm>
            <a:off x="8540652" y="2731108"/>
            <a:ext cx="7716936" cy="5578036"/>
          </a:xfrm>
        </p:spPr>
        <p:txBody>
          <a:bodyPr/>
          <a:lstStyle/>
          <a:p>
            <a:pPr marL="0" marR="0" lvl="0" indent="0" algn="l" rtl="0">
              <a:lnSpc>
                <a:spcPct val="100000"/>
              </a:lnSpc>
              <a:spcBef>
                <a:spcPts val="0"/>
              </a:spcBef>
              <a:spcAft>
                <a:spcPts val="0"/>
              </a:spcAft>
              <a:buClr>
                <a:schemeClr val="dk1"/>
              </a:buClr>
              <a:buSzPts val="1100"/>
              <a:buFont typeface="Arial"/>
              <a:buNone/>
            </a:pPr>
            <a:r>
              <a:rPr lang="en-GB" sz="2000" b="1" i="0" u="none" strike="noStrike" cap="none">
                <a:solidFill>
                  <a:schemeClr val="dk1"/>
                </a:solidFill>
                <a:latin typeface="Arial"/>
                <a:ea typeface="Arial"/>
                <a:cs typeface="Arial"/>
                <a:sym typeface="Arial"/>
              </a:rPr>
              <a:t>Full resource list available for the topic of </a:t>
            </a:r>
            <a:br>
              <a:rPr lang="en-GB" sz="2000" b="1" i="0" u="none" strike="noStrike" cap="none">
                <a:solidFill>
                  <a:schemeClr val="dk1"/>
                </a:solidFill>
                <a:latin typeface="Arial"/>
                <a:ea typeface="Arial"/>
                <a:cs typeface="Arial"/>
                <a:sym typeface="Arial"/>
              </a:rPr>
            </a:br>
            <a:r>
              <a:rPr lang="en-GB" sz="2000" b="1" i="0" u="none" strike="noStrike" cap="none">
                <a:solidFill>
                  <a:schemeClr val="dk1"/>
                </a:solidFill>
                <a:latin typeface="Arial"/>
                <a:ea typeface="Arial"/>
                <a:cs typeface="Arial"/>
                <a:sym typeface="Arial"/>
              </a:rPr>
              <a:t>Electrical machines:</a:t>
            </a:r>
          </a:p>
          <a:p>
            <a:pPr marL="0" marR="0" lvl="0" indent="0" algn="l" rtl="0">
              <a:lnSpc>
                <a:spcPct val="100000"/>
              </a:lnSpc>
              <a:spcBef>
                <a:spcPts val="0"/>
              </a:spcBef>
              <a:spcAft>
                <a:spcPts val="0"/>
              </a:spcAft>
              <a:buClr>
                <a:schemeClr val="dk1"/>
              </a:buClr>
              <a:buSzPts val="1100"/>
              <a:buFont typeface="Arial"/>
              <a:buNone/>
            </a:pPr>
            <a:endParaRPr lang="en-GB"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2000" b="0" i="0" u="none" strike="noStrike" cap="none">
                <a:solidFill>
                  <a:schemeClr val="dk1"/>
                </a:solidFill>
                <a:latin typeface="Arial"/>
                <a:ea typeface="Arial"/>
                <a:cs typeface="Arial"/>
                <a:sym typeface="Arial"/>
              </a:rPr>
              <a:t>1. Introducing electric motors (Level 2)</a:t>
            </a:r>
          </a:p>
          <a:p>
            <a:pPr marL="0" marR="0" lvl="0" indent="0" algn="l" rtl="0">
              <a:lnSpc>
                <a:spcPct val="100000"/>
              </a:lnSpc>
              <a:spcBef>
                <a:spcPts val="0"/>
              </a:spcBef>
              <a:spcAft>
                <a:spcPts val="0"/>
              </a:spcAft>
              <a:buClr>
                <a:schemeClr val="dk1"/>
              </a:buClr>
              <a:buSzPts val="1100"/>
              <a:buFont typeface="Arial"/>
              <a:buNone/>
            </a:pPr>
            <a:r>
              <a:rPr lang="en-GB" sz="2000" b="0" i="0" u="none" strike="noStrike" cap="none">
                <a:solidFill>
                  <a:schemeClr val="dk1"/>
                </a:solidFill>
                <a:latin typeface="Arial"/>
                <a:ea typeface="Arial"/>
                <a:cs typeface="Arial"/>
                <a:sym typeface="Arial"/>
              </a:rPr>
              <a:t>2. Investigating torque, speed and current (Level 3)</a:t>
            </a:r>
          </a:p>
          <a:p>
            <a:pPr marL="0" marR="0" lvl="0" indent="0" algn="l" rtl="0">
              <a:lnSpc>
                <a:spcPct val="100000"/>
              </a:lnSpc>
              <a:spcBef>
                <a:spcPts val="0"/>
              </a:spcBef>
              <a:spcAft>
                <a:spcPts val="0"/>
              </a:spcAft>
              <a:buClr>
                <a:schemeClr val="dk1"/>
              </a:buClr>
              <a:buSzPts val="1100"/>
              <a:buFont typeface="Arial"/>
              <a:buNone/>
            </a:pPr>
            <a:r>
              <a:rPr lang="en-GB" sz="2000" b="1" i="0" u="none" strike="noStrike" cap="none">
                <a:solidFill>
                  <a:schemeClr val="dk1"/>
                </a:solidFill>
                <a:latin typeface="Arial"/>
                <a:ea typeface="Arial"/>
                <a:cs typeface="Arial"/>
                <a:sym typeface="Arial"/>
              </a:rPr>
              <a:t>3. Efficiency and motor selection (Level 3)</a:t>
            </a:r>
          </a:p>
          <a:p>
            <a:pPr marL="0" marR="0" lvl="0" indent="0" algn="l" rtl="0">
              <a:lnSpc>
                <a:spcPct val="100000"/>
              </a:lnSpc>
              <a:spcBef>
                <a:spcPts val="0"/>
              </a:spcBef>
              <a:spcAft>
                <a:spcPts val="0"/>
              </a:spcAft>
              <a:buClr>
                <a:schemeClr val="dk1"/>
              </a:buClr>
              <a:buSzPts val="1100"/>
              <a:buFont typeface="Arial"/>
              <a:buNone/>
            </a:pPr>
            <a:endParaRPr lang="en-GB" sz="20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2000" b="1" i="0" u="none" strike="noStrike" cap="none">
                <a:solidFill>
                  <a:srgbClr val="000000"/>
                </a:solidFill>
                <a:latin typeface="Arial"/>
                <a:ea typeface="Arial"/>
                <a:cs typeface="Arial"/>
                <a:sym typeface="Arial"/>
              </a:rPr>
              <a:t>Links to other supported topics</a:t>
            </a:r>
          </a:p>
          <a:p>
            <a:pPr marL="0" marR="0" lvl="0" indent="0" algn="l" rtl="0">
              <a:lnSpc>
                <a:spcPct val="100000"/>
              </a:lnSpc>
              <a:spcBef>
                <a:spcPts val="0"/>
              </a:spcBef>
              <a:spcAft>
                <a:spcPts val="0"/>
              </a:spcAft>
              <a:buClr>
                <a:srgbClr val="000000"/>
              </a:buClr>
              <a:buSzPts val="1100"/>
              <a:buFont typeface="Arial"/>
              <a:buNone/>
            </a:pPr>
            <a:endParaRPr lang="en-GB" sz="2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2000" b="0" i="0" u="none" strike="noStrike" cap="none">
                <a:solidFill>
                  <a:schemeClr val="dk1"/>
                </a:solidFill>
                <a:latin typeface="Arial"/>
                <a:ea typeface="Arial"/>
                <a:cs typeface="Arial"/>
                <a:sym typeface="Arial"/>
              </a:rPr>
              <a:t>Renewable energy, Sustainability.</a:t>
            </a:r>
            <a:endParaRPr lang="en-GB" sz="2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en-GB" sz="2000" b="0" i="0" u="none" strike="noStrike" cap="none">
              <a:solidFill>
                <a:schemeClr val="dk1"/>
              </a:solidFill>
              <a:latin typeface="Arial"/>
              <a:ea typeface="Arial"/>
              <a:cs typeface="Arial"/>
              <a:sym typeface="Arial"/>
            </a:endParaRPr>
          </a:p>
        </p:txBody>
      </p:sp>
      <p:sp>
        <p:nvSpPr>
          <p:cNvPr id="5" name="Slide Number Placeholder 5">
            <a:extLst>
              <a:ext uri="{FF2B5EF4-FFF2-40B4-BE49-F238E27FC236}">
                <a16:creationId xmlns:a16="http://schemas.microsoft.com/office/drawing/2014/main" id="{4DB3F62C-BD37-6289-8D6B-F67FC43747B9}"/>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4</a:t>
            </a:fld>
            <a:endParaRPr lang="en-US" b="0">
              <a:solidFill>
                <a:schemeClr val="bg1"/>
              </a:solidFill>
            </a:endParaRPr>
          </a:p>
        </p:txBody>
      </p:sp>
      <p:sp>
        <p:nvSpPr>
          <p:cNvPr id="6" name="Footer Placeholder 3">
            <a:extLst>
              <a:ext uri="{FF2B5EF4-FFF2-40B4-BE49-F238E27FC236}">
                <a16:creationId xmlns:a16="http://schemas.microsoft.com/office/drawing/2014/main" id="{B332F533-8E77-6ECE-360E-56422B0B2103}"/>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3. Efficiency and motor selection </a:t>
            </a:r>
            <a:r>
              <a:rPr lang="en-US"/>
              <a:t>| Practitioner guide</a:t>
            </a:r>
          </a:p>
        </p:txBody>
      </p:sp>
    </p:spTree>
    <p:extLst>
      <p:ext uri="{BB962C8B-B14F-4D97-AF65-F5344CB8AC3E}">
        <p14:creationId xmlns:p14="http://schemas.microsoft.com/office/powerpoint/2010/main" val="932396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382864-2219-8F7B-D17A-E4AD78A319B6}"/>
              </a:ext>
            </a:extLst>
          </p:cNvPr>
          <p:cNvSpPr>
            <a:spLocks noGrp="1"/>
          </p:cNvSpPr>
          <p:nvPr>
            <p:ph type="title"/>
          </p:nvPr>
        </p:nvSpPr>
        <p:spPr>
          <a:xfrm>
            <a:off x="411858" y="1445908"/>
            <a:ext cx="14022170" cy="728133"/>
          </a:xfrm>
        </p:spPr>
        <p:txBody>
          <a:bodyPr>
            <a:normAutofit/>
          </a:bodyPr>
          <a:lstStyle/>
          <a:p>
            <a:r>
              <a:rPr lang="en-NZ"/>
              <a:t>Subject coverage</a:t>
            </a:r>
            <a:endParaRPr lang="en-US"/>
          </a:p>
        </p:txBody>
      </p:sp>
      <p:sp>
        <p:nvSpPr>
          <p:cNvPr id="5" name="Text Placeholder 4">
            <a:extLst>
              <a:ext uri="{FF2B5EF4-FFF2-40B4-BE49-F238E27FC236}">
                <a16:creationId xmlns:a16="http://schemas.microsoft.com/office/drawing/2014/main" id="{93F189E8-2A7F-3B11-0D93-54EFAA707803}"/>
              </a:ext>
            </a:extLst>
          </p:cNvPr>
          <p:cNvSpPr txBox="1">
            <a:spLocks/>
          </p:cNvSpPr>
          <p:nvPr/>
        </p:nvSpPr>
        <p:spPr>
          <a:xfrm>
            <a:off x="5431761" y="2605928"/>
            <a:ext cx="4871343" cy="2682210"/>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a:lnSpc>
                <a:spcPct val="100000"/>
              </a:lnSpc>
              <a:spcBef>
                <a:spcPts val="0"/>
              </a:spcBef>
              <a:buClr>
                <a:srgbClr val="000000"/>
              </a:buClr>
              <a:buSzPts val="1100"/>
            </a:pPr>
            <a:endParaRPr lang="en-GB" sz="1400" b="1">
              <a:solidFill>
                <a:srgbClr val="000000"/>
              </a:solidFill>
            </a:endParaRPr>
          </a:p>
        </p:txBody>
      </p:sp>
      <p:sp>
        <p:nvSpPr>
          <p:cNvPr id="4" name="Slide Number Placeholder 5">
            <a:extLst>
              <a:ext uri="{FF2B5EF4-FFF2-40B4-BE49-F238E27FC236}">
                <a16:creationId xmlns:a16="http://schemas.microsoft.com/office/drawing/2014/main" id="{A4B52539-ED96-FF72-DF8F-BFBAE22D6D0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5</a:t>
            </a:fld>
            <a:endParaRPr lang="en-US" b="0">
              <a:solidFill>
                <a:schemeClr val="bg1"/>
              </a:solidFill>
            </a:endParaRPr>
          </a:p>
        </p:txBody>
      </p:sp>
      <p:sp>
        <p:nvSpPr>
          <p:cNvPr id="6" name="Text Placeholder 4">
            <a:extLst>
              <a:ext uri="{FF2B5EF4-FFF2-40B4-BE49-F238E27FC236}">
                <a16:creationId xmlns:a16="http://schemas.microsoft.com/office/drawing/2014/main" id="{3BC1F492-A997-0CC5-F746-D1BDD82CCE23}"/>
              </a:ext>
            </a:extLst>
          </p:cNvPr>
          <p:cNvSpPr txBox="1">
            <a:spLocks/>
          </p:cNvSpPr>
          <p:nvPr/>
        </p:nvSpPr>
        <p:spPr>
          <a:xfrm>
            <a:off x="469686" y="2751003"/>
            <a:ext cx="6384380"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80000"/>
              </a:lnSpc>
              <a:spcBef>
                <a:spcPts val="0"/>
              </a:spcBef>
              <a:spcAft>
                <a:spcPts val="0"/>
              </a:spcAft>
              <a:buClr>
                <a:srgbClr val="000000"/>
              </a:buClr>
              <a:buSzPts val="1100"/>
              <a:buFont typeface="Arial"/>
              <a:buNone/>
            </a:pPr>
            <a:r>
              <a:rPr lang="en-GB" sz="2000" b="1" u="none" strike="noStrike" cap="none">
                <a:solidFill>
                  <a:schemeClr val="dk1"/>
                </a:solidFill>
              </a:rPr>
              <a:t>Electrical machines/Electric motors</a:t>
            </a:r>
            <a:endParaRPr lang="en-GB" sz="2000" u="none" strike="noStrike" cap="none">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lang="en-GB" sz="2000" u="none" strike="noStrike" cap="none">
              <a:solidFill>
                <a:srgbClr val="0000FF"/>
              </a:solidFill>
            </a:endParaRPr>
          </a:p>
          <a:p>
            <a:pPr marL="501650" marR="0" lvl="0" indent="-342900" algn="l" rtl="0">
              <a:lnSpc>
                <a:spcPct val="100000"/>
              </a:lnSpc>
              <a:spcBef>
                <a:spcPts val="0"/>
              </a:spcBef>
              <a:spcAft>
                <a:spcPts val="1200"/>
              </a:spcAft>
              <a:buClr>
                <a:schemeClr val="dk1"/>
              </a:buClr>
              <a:buSzPct val="70000"/>
              <a:buFont typeface="Arial" panose="020B0604020202020204" pitchFamily="34" charset="0"/>
              <a:buChar char="•"/>
            </a:pPr>
            <a:r>
              <a:rPr lang="en-GB" sz="2000" u="none" strike="noStrike" cap="none">
                <a:solidFill>
                  <a:schemeClr val="dk1"/>
                </a:solidFill>
              </a:rPr>
              <a:t>Power consumption</a:t>
            </a:r>
          </a:p>
          <a:p>
            <a:pPr marL="501650" marR="0" lvl="0" indent="-342900" algn="l" rtl="0">
              <a:lnSpc>
                <a:spcPct val="100000"/>
              </a:lnSpc>
              <a:spcBef>
                <a:spcPts val="0"/>
              </a:spcBef>
              <a:spcAft>
                <a:spcPts val="1200"/>
              </a:spcAft>
              <a:buClr>
                <a:schemeClr val="dk1"/>
              </a:buClr>
              <a:buSzPct val="70000"/>
              <a:buFont typeface="Arial" panose="020B0604020202020204" pitchFamily="34" charset="0"/>
              <a:buChar char="•"/>
            </a:pPr>
            <a:r>
              <a:rPr lang="en-GB" sz="2000" u="none" strike="noStrike" cap="none">
                <a:solidFill>
                  <a:schemeClr val="dk1"/>
                </a:solidFill>
              </a:rPr>
              <a:t>Efficiency and energy losses</a:t>
            </a:r>
          </a:p>
          <a:p>
            <a:pPr marL="501650" marR="0" lvl="0" indent="-342900" algn="l" rtl="0">
              <a:lnSpc>
                <a:spcPct val="100000"/>
              </a:lnSpc>
              <a:spcBef>
                <a:spcPts val="0"/>
              </a:spcBef>
              <a:spcAft>
                <a:spcPts val="1200"/>
              </a:spcAft>
              <a:buClr>
                <a:schemeClr val="dk1"/>
              </a:buClr>
              <a:buSzPct val="70000"/>
              <a:buFont typeface="Arial" panose="020B0604020202020204" pitchFamily="34" charset="0"/>
              <a:buChar char="•"/>
            </a:pPr>
            <a:r>
              <a:rPr lang="en-GB" sz="2000" u="none" strike="noStrike" cap="none">
                <a:solidFill>
                  <a:schemeClr val="dk1"/>
                </a:solidFill>
              </a:rPr>
              <a:t>Efficiency v power characteristics</a:t>
            </a:r>
          </a:p>
          <a:p>
            <a:pPr marL="501650" marR="0" lvl="0" indent="-342900" algn="l" rtl="0">
              <a:lnSpc>
                <a:spcPct val="100000"/>
              </a:lnSpc>
              <a:spcBef>
                <a:spcPts val="0"/>
              </a:spcBef>
              <a:spcAft>
                <a:spcPts val="1200"/>
              </a:spcAft>
              <a:buClr>
                <a:schemeClr val="dk1"/>
              </a:buClr>
              <a:buSzPct val="70000"/>
              <a:buFont typeface="Arial" panose="020B0604020202020204" pitchFamily="34" charset="0"/>
              <a:buChar char="•"/>
            </a:pPr>
            <a:r>
              <a:rPr lang="en-GB" sz="2000" u="none" strike="noStrike" cap="none">
                <a:solidFill>
                  <a:schemeClr val="dk1"/>
                </a:solidFill>
              </a:rPr>
              <a:t>Interpreting DC motor data sheets</a:t>
            </a:r>
          </a:p>
          <a:p>
            <a:pPr marL="501650" marR="0" lvl="0" indent="-342900" algn="l" rtl="0">
              <a:lnSpc>
                <a:spcPct val="100000"/>
              </a:lnSpc>
              <a:spcBef>
                <a:spcPts val="0"/>
              </a:spcBef>
              <a:spcAft>
                <a:spcPts val="1200"/>
              </a:spcAft>
              <a:buClr>
                <a:schemeClr val="dk1"/>
              </a:buClr>
              <a:buSzPct val="70000"/>
              <a:buFont typeface="Arial" panose="020B0604020202020204" pitchFamily="34" charset="0"/>
              <a:buChar char="•"/>
            </a:pPr>
            <a:r>
              <a:rPr lang="en-GB" sz="2000" u="none" strike="noStrike" cap="none">
                <a:solidFill>
                  <a:schemeClr val="dk1"/>
                </a:solidFill>
              </a:rPr>
              <a:t>Selecting motors to suit the application</a:t>
            </a:r>
          </a:p>
          <a:p>
            <a:pPr marL="501650" lvl="0" indent="-342900">
              <a:lnSpc>
                <a:spcPct val="100000"/>
              </a:lnSpc>
              <a:spcBef>
                <a:spcPts val="0"/>
              </a:spcBef>
              <a:buClr>
                <a:srgbClr val="000000"/>
              </a:buClr>
              <a:buSzPct val="70000"/>
              <a:buFont typeface="Arial" panose="020B0604020202020204" pitchFamily="34" charset="0"/>
              <a:buChar char="•"/>
            </a:pPr>
            <a:endParaRPr lang="en-GB" sz="2000">
              <a:solidFill>
                <a:srgbClr val="000000"/>
              </a:solidFill>
            </a:endParaRPr>
          </a:p>
        </p:txBody>
      </p:sp>
      <p:sp>
        <p:nvSpPr>
          <p:cNvPr id="3" name="Text Placeholder 4">
            <a:extLst>
              <a:ext uri="{FF2B5EF4-FFF2-40B4-BE49-F238E27FC236}">
                <a16:creationId xmlns:a16="http://schemas.microsoft.com/office/drawing/2014/main" id="{A3D6C862-3CDC-D248-3D30-6AE6DFE43F0F}"/>
              </a:ext>
            </a:extLst>
          </p:cNvPr>
          <p:cNvSpPr txBox="1">
            <a:spLocks/>
          </p:cNvSpPr>
          <p:nvPr/>
        </p:nvSpPr>
        <p:spPr>
          <a:xfrm>
            <a:off x="6505929" y="2767847"/>
            <a:ext cx="8290622"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80000"/>
              </a:lnSpc>
              <a:spcBef>
                <a:spcPts val="0"/>
              </a:spcBef>
              <a:spcAft>
                <a:spcPts val="0"/>
              </a:spcAft>
              <a:buClr>
                <a:schemeClr val="dk1"/>
              </a:buClr>
              <a:buSzPts val="1100"/>
              <a:buFont typeface="Arial"/>
              <a:buNone/>
            </a:pPr>
            <a:r>
              <a:rPr lang="en-GB" sz="2000" b="1">
                <a:solidFill>
                  <a:schemeClr val="dk1"/>
                </a:solidFill>
              </a:rPr>
              <a:t>Maths</a:t>
            </a:r>
            <a:endParaRPr lang="en-GB" sz="2000">
              <a:solidFill>
                <a:schemeClr val="dk1"/>
              </a:solidFill>
            </a:endParaRPr>
          </a:p>
          <a:p>
            <a:pPr marL="0" lvl="0" indent="0" algn="l" rtl="0">
              <a:spcBef>
                <a:spcPts val="0"/>
              </a:spcBef>
              <a:spcAft>
                <a:spcPts val="0"/>
              </a:spcAft>
              <a:buClr>
                <a:schemeClr val="dk1"/>
              </a:buClr>
              <a:buSzPts val="1100"/>
              <a:buFont typeface="Arial"/>
              <a:buNone/>
            </a:pPr>
            <a:endParaRPr lang="en-GB" sz="2000">
              <a:solidFill>
                <a:srgbClr val="0000FF"/>
              </a:solidFill>
            </a:endParaRPr>
          </a:p>
          <a:p>
            <a:pPr marL="501650" marR="0" lvl="0" indent="-342900" algn="l" rtl="0">
              <a:lnSpc>
                <a:spcPct val="100000"/>
              </a:lnSpc>
              <a:spcBef>
                <a:spcPts val="0"/>
              </a:spcBef>
              <a:spcAft>
                <a:spcPts val="1200"/>
              </a:spcAft>
              <a:buClr>
                <a:schemeClr val="dk1"/>
              </a:buClr>
              <a:buSzPts val="1100"/>
              <a:buFont typeface="Arial" panose="020B0604020202020204" pitchFamily="34" charset="0"/>
              <a:buChar char="•"/>
            </a:pPr>
            <a:r>
              <a:rPr lang="en-GB" sz="2000" u="none" strike="noStrike" cap="none">
                <a:solidFill>
                  <a:schemeClr val="dk1"/>
                </a:solidFill>
              </a:rPr>
              <a:t>Making measurements</a:t>
            </a:r>
          </a:p>
          <a:p>
            <a:pPr marL="501650" marR="0" lvl="0" indent="-342900" algn="l" rtl="0">
              <a:lnSpc>
                <a:spcPct val="100000"/>
              </a:lnSpc>
              <a:spcBef>
                <a:spcPts val="0"/>
              </a:spcBef>
              <a:spcAft>
                <a:spcPts val="1200"/>
              </a:spcAft>
              <a:buClr>
                <a:schemeClr val="dk1"/>
              </a:buClr>
              <a:buSzPts val="1100"/>
              <a:buFont typeface="Arial" panose="020B0604020202020204" pitchFamily="34" charset="0"/>
              <a:buChar char="•"/>
            </a:pPr>
            <a:r>
              <a:rPr lang="en-GB" sz="2000" u="none" strike="noStrike" cap="none">
                <a:solidFill>
                  <a:schemeClr val="dk1"/>
                </a:solidFill>
              </a:rPr>
              <a:t>Working with formulas</a:t>
            </a:r>
          </a:p>
          <a:p>
            <a:pPr marL="501650" marR="0" lvl="0" indent="-342900" algn="l" rtl="0">
              <a:lnSpc>
                <a:spcPct val="100000"/>
              </a:lnSpc>
              <a:spcBef>
                <a:spcPts val="0"/>
              </a:spcBef>
              <a:spcAft>
                <a:spcPts val="1200"/>
              </a:spcAft>
              <a:buClr>
                <a:schemeClr val="dk1"/>
              </a:buClr>
              <a:buSzPts val="1100"/>
              <a:buFont typeface="Arial" panose="020B0604020202020204" pitchFamily="34" charset="0"/>
              <a:buChar char="•"/>
            </a:pPr>
            <a:r>
              <a:rPr lang="en-GB" sz="2000" u="none" strike="noStrike" cap="none">
                <a:solidFill>
                  <a:schemeClr val="dk1"/>
                </a:solidFill>
              </a:rPr>
              <a:t>Interpreting charts and tables</a:t>
            </a:r>
          </a:p>
          <a:p>
            <a:pPr marL="501650" lvl="0" indent="-342900">
              <a:lnSpc>
                <a:spcPct val="100000"/>
              </a:lnSpc>
              <a:spcBef>
                <a:spcPts val="0"/>
              </a:spcBef>
              <a:buClr>
                <a:srgbClr val="000000"/>
              </a:buClr>
              <a:buSzPct val="70000"/>
              <a:buFont typeface="Arial" panose="020B0604020202020204" pitchFamily="34" charset="0"/>
              <a:buChar char="•"/>
            </a:pPr>
            <a:endParaRPr lang="en-GB" sz="2000">
              <a:solidFill>
                <a:srgbClr val="000000"/>
              </a:solidFill>
            </a:endParaRPr>
          </a:p>
        </p:txBody>
      </p:sp>
      <p:sp>
        <p:nvSpPr>
          <p:cNvPr id="8" name="Text Placeholder 4">
            <a:extLst>
              <a:ext uri="{FF2B5EF4-FFF2-40B4-BE49-F238E27FC236}">
                <a16:creationId xmlns:a16="http://schemas.microsoft.com/office/drawing/2014/main" id="{0704DEB5-8F9F-9ED7-DB77-05C728472C3C}"/>
              </a:ext>
            </a:extLst>
          </p:cNvPr>
          <p:cNvSpPr txBox="1">
            <a:spLocks/>
          </p:cNvSpPr>
          <p:nvPr/>
        </p:nvSpPr>
        <p:spPr>
          <a:xfrm>
            <a:off x="10999376" y="2767847"/>
            <a:ext cx="8290622"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80000"/>
              </a:lnSpc>
              <a:spcBef>
                <a:spcPts val="0"/>
              </a:spcBef>
              <a:spcAft>
                <a:spcPts val="0"/>
              </a:spcAft>
              <a:buClr>
                <a:schemeClr val="dk1"/>
              </a:buClr>
              <a:buSzPts val="1100"/>
              <a:buFont typeface="Arial"/>
              <a:buNone/>
            </a:pPr>
            <a:r>
              <a:rPr lang="en-GB" sz="2000" b="1" u="none" strike="noStrike" cap="none">
                <a:solidFill>
                  <a:schemeClr val="dk1"/>
                </a:solidFill>
              </a:rPr>
              <a:t>Including careers</a:t>
            </a:r>
            <a:endParaRPr lang="en-GB" sz="2000" u="none" strike="noStrike" cap="none">
              <a:solidFill>
                <a:schemeClr val="dk1"/>
              </a:solidFill>
            </a:endParaRPr>
          </a:p>
          <a:p>
            <a:pPr marL="0" lvl="0" indent="0" algn="l" rtl="0">
              <a:spcBef>
                <a:spcPts val="0"/>
              </a:spcBef>
              <a:spcAft>
                <a:spcPts val="0"/>
              </a:spcAft>
              <a:buClr>
                <a:schemeClr val="dk1"/>
              </a:buClr>
              <a:buSzPts val="1100"/>
              <a:buFont typeface="Arial"/>
              <a:buNone/>
            </a:pPr>
            <a:endParaRPr lang="en-GB" sz="2000">
              <a:solidFill>
                <a:srgbClr val="0000FF"/>
              </a:solidFill>
            </a:endParaRPr>
          </a:p>
          <a:p>
            <a:pPr marL="501650" marR="0" lvl="0" indent="-342900" algn="l" rtl="0">
              <a:lnSpc>
                <a:spcPct val="100000"/>
              </a:lnSpc>
              <a:spcBef>
                <a:spcPts val="0"/>
              </a:spcBef>
              <a:spcAft>
                <a:spcPts val="0"/>
              </a:spcAft>
              <a:buClr>
                <a:schemeClr val="dk1"/>
              </a:buClr>
              <a:buSzPts val="1100"/>
              <a:buFont typeface="Arial" panose="020B0604020202020204" pitchFamily="34" charset="0"/>
              <a:buChar char="•"/>
            </a:pPr>
            <a:r>
              <a:rPr lang="en-GB" sz="2000" u="none" strike="noStrike" cap="none">
                <a:solidFill>
                  <a:schemeClr val="dk1"/>
                </a:solidFill>
              </a:rPr>
              <a:t>Careers that use electric motor </a:t>
            </a:r>
            <a:br>
              <a:rPr lang="en-GB" sz="2000" u="none" strike="noStrike" cap="none">
                <a:solidFill>
                  <a:schemeClr val="dk1"/>
                </a:solidFill>
              </a:rPr>
            </a:br>
            <a:r>
              <a:rPr lang="en-GB" sz="2000" u="none" strike="noStrike" cap="none">
                <a:solidFill>
                  <a:schemeClr val="dk1"/>
                </a:solidFill>
              </a:rPr>
              <a:t>knowledge and understanding</a:t>
            </a:r>
            <a:endParaRPr lang="en-GB" sz="2000" b="1" u="none" strike="noStrike" cap="none">
              <a:solidFill>
                <a:schemeClr val="dk1"/>
              </a:solidFill>
            </a:endParaRPr>
          </a:p>
          <a:p>
            <a:pPr marL="501650" lvl="0" indent="-342900">
              <a:lnSpc>
                <a:spcPct val="100000"/>
              </a:lnSpc>
              <a:spcBef>
                <a:spcPts val="0"/>
              </a:spcBef>
              <a:buClr>
                <a:srgbClr val="000000"/>
              </a:buClr>
              <a:buSzPct val="70000"/>
              <a:buFont typeface="Arial" panose="020B0604020202020204" pitchFamily="34" charset="0"/>
              <a:buChar char="•"/>
            </a:pPr>
            <a:endParaRPr lang="en-GB" sz="2000">
              <a:solidFill>
                <a:srgbClr val="000000"/>
              </a:solidFill>
            </a:endParaRPr>
          </a:p>
        </p:txBody>
      </p:sp>
      <p:sp>
        <p:nvSpPr>
          <p:cNvPr id="9" name="Footer Placeholder 3">
            <a:extLst>
              <a:ext uri="{FF2B5EF4-FFF2-40B4-BE49-F238E27FC236}">
                <a16:creationId xmlns:a16="http://schemas.microsoft.com/office/drawing/2014/main" id="{B75AD72E-8F34-DD0C-3AA4-CA81998F4551}"/>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3. Efficiency and motor selection </a:t>
            </a:r>
            <a:r>
              <a:rPr lang="en-US"/>
              <a:t>| Practitioner guide</a:t>
            </a:r>
          </a:p>
        </p:txBody>
      </p:sp>
    </p:spTree>
    <p:extLst>
      <p:ext uri="{BB962C8B-B14F-4D97-AF65-F5344CB8AC3E}">
        <p14:creationId xmlns:p14="http://schemas.microsoft.com/office/powerpoint/2010/main" val="25633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43D2945-F1DD-97FA-08BE-3E3AA1860EDF}"/>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6</a:t>
            </a:fld>
            <a:endParaRPr lang="en-US" b="0">
              <a:solidFill>
                <a:schemeClr val="bg1"/>
              </a:solidFill>
            </a:endParaRPr>
          </a:p>
        </p:txBody>
      </p:sp>
      <p:sp>
        <p:nvSpPr>
          <p:cNvPr id="5" name="Title 1">
            <a:extLst>
              <a:ext uri="{FF2B5EF4-FFF2-40B4-BE49-F238E27FC236}">
                <a16:creationId xmlns:a16="http://schemas.microsoft.com/office/drawing/2014/main" id="{530CCA84-1FB0-8CAE-A16B-5CE0D09B0723}"/>
              </a:ext>
            </a:extLst>
          </p:cNvPr>
          <p:cNvSpPr txBox="1">
            <a:spLocks/>
          </p:cNvSpPr>
          <p:nvPr/>
        </p:nvSpPr>
        <p:spPr>
          <a:xfrm>
            <a:off x="5024646" y="1533201"/>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lvl="0" indent="0" algn="ctr" rtl="0">
              <a:lnSpc>
                <a:spcPts val="6080"/>
              </a:lnSpc>
              <a:spcBef>
                <a:spcPts val="0"/>
              </a:spcBef>
              <a:spcAft>
                <a:spcPts val="0"/>
              </a:spcAft>
              <a:buSzPct val="100000"/>
              <a:buNone/>
            </a:pPr>
            <a:r>
              <a:rPr lang="en-GB"/>
              <a:t>Electrical </a:t>
            </a:r>
            <a:br>
              <a:rPr lang="en-GB"/>
            </a:br>
            <a:r>
              <a:rPr lang="en-GB"/>
              <a:t>machines</a:t>
            </a:r>
            <a:endParaRPr lang="en-NZ"/>
          </a:p>
          <a:p>
            <a:pPr>
              <a:lnSpc>
                <a:spcPts val="5500"/>
              </a:lnSpc>
              <a:spcBef>
                <a:spcPts val="0"/>
              </a:spcBef>
            </a:pPr>
            <a:endParaRPr lang="en-NZ" sz="2500" b="0"/>
          </a:p>
        </p:txBody>
      </p:sp>
      <p:sp>
        <p:nvSpPr>
          <p:cNvPr id="4" name="Title 11">
            <a:extLst>
              <a:ext uri="{FF2B5EF4-FFF2-40B4-BE49-F238E27FC236}">
                <a16:creationId xmlns:a16="http://schemas.microsoft.com/office/drawing/2014/main" id="{48478F6D-A806-C1C7-B44E-E9983931BAD6}"/>
              </a:ext>
            </a:extLst>
          </p:cNvPr>
          <p:cNvSpPr txBox="1">
            <a:spLocks/>
          </p:cNvSpPr>
          <p:nvPr/>
        </p:nvSpPr>
        <p:spPr>
          <a:xfrm>
            <a:off x="4920068" y="2072143"/>
            <a:ext cx="6380130" cy="6910070"/>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lvl="0" indent="0" algn="ctr" rtl="0">
              <a:lnSpc>
                <a:spcPct val="100000"/>
              </a:lnSpc>
              <a:spcBef>
                <a:spcPts val="1200"/>
              </a:spcBef>
              <a:spcAft>
                <a:spcPts val="0"/>
              </a:spcAft>
              <a:buSzPct val="100000"/>
              <a:buNone/>
            </a:pPr>
            <a:br>
              <a:rPr lang="en-US"/>
            </a:br>
            <a:r>
              <a:rPr lang="en-GB" sz="2500" b="0"/>
              <a:t>3. Efficiency and motor selection</a:t>
            </a:r>
            <a:endParaRPr lang="en-NZ" sz="2500" b="0"/>
          </a:p>
          <a:p>
            <a:pPr>
              <a:lnSpc>
                <a:spcPct val="100000"/>
              </a:lnSpc>
              <a:spcBef>
                <a:spcPts val="1200"/>
              </a:spcBef>
            </a:pPr>
            <a:br>
              <a:rPr lang="en-US" sz="2500" b="0"/>
            </a:br>
            <a:endParaRPr lang="en-US" sz="2500"/>
          </a:p>
        </p:txBody>
      </p:sp>
    </p:spTree>
    <p:extLst>
      <p:ext uri="{BB962C8B-B14F-4D97-AF65-F5344CB8AC3E}">
        <p14:creationId xmlns:p14="http://schemas.microsoft.com/office/powerpoint/2010/main" val="12458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US"/>
              <a:t>Learning outcomes</a:t>
            </a:r>
          </a:p>
        </p:txBody>
      </p:sp>
      <p:sp>
        <p:nvSpPr>
          <p:cNvPr id="15" name="Rectangle 14">
            <a:extLst>
              <a:ext uri="{FF2B5EF4-FFF2-40B4-BE49-F238E27FC236}">
                <a16:creationId xmlns:a16="http://schemas.microsoft.com/office/drawing/2014/main" id="{45CF07FC-8880-5B63-C634-11003758F81A}"/>
              </a:ext>
            </a:extLst>
          </p:cNvPr>
          <p:cNvSpPr/>
          <p:nvPr/>
        </p:nvSpPr>
        <p:spPr>
          <a:xfrm>
            <a:off x="411858" y="2291753"/>
            <a:ext cx="2313967" cy="400110"/>
          </a:xfrm>
          <a:prstGeom prst="rect">
            <a:avLst/>
          </a:prstGeom>
        </p:spPr>
        <p:txBody>
          <a:bodyPr wrap="none">
            <a:spAutoFit/>
          </a:bodyPr>
          <a:lstStyle/>
          <a:p>
            <a:r>
              <a:rPr lang="en-US" sz="2000">
                <a:latin typeface="Arial" panose="020B0604020202020204" pitchFamily="34" charset="0"/>
                <a:cs typeface="Arial" panose="020B0604020202020204" pitchFamily="34" charset="0"/>
              </a:rPr>
              <a:t>You will be able to:</a:t>
            </a:r>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Graphic 5">
            <a:extLst>
              <a:ext uri="{FF2B5EF4-FFF2-40B4-BE49-F238E27FC236}">
                <a16:creationId xmlns:a16="http://schemas.microsoft.com/office/drawing/2014/main" id="{BF405E5E-E38C-2246-17F5-8996E364D9D1}"/>
              </a:ext>
            </a:extLst>
          </p:cNvPr>
          <p:cNvSpPr/>
          <p:nvPr/>
        </p:nvSpPr>
        <p:spPr>
          <a:xfrm>
            <a:off x="3062002" y="4740845"/>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20000">
                  <a:srgbClr val="B2BFF0"/>
                </a:gs>
                <a:gs pos="81000">
                  <a:srgbClr val="D91C5C"/>
                </a:gs>
              </a:gsLst>
              <a:lin ang="18900242" scaled="1"/>
            </a:gradFill>
            <a:prstDash val="solid"/>
            <a:miter/>
          </a:ln>
        </p:spPr>
        <p:txBody>
          <a:bodyPr tIns="72000" rIns="180000" bIns="0" rtlCol="0" anchor="ctr"/>
          <a:lstStyle/>
          <a:p>
            <a:pPr marL="114300" lvl="0" algn="ctr" rtl="0">
              <a:spcBef>
                <a:spcPts val="0"/>
              </a:spcBef>
              <a:spcAft>
                <a:spcPts val="0"/>
              </a:spcAft>
              <a:buSzPts val="1800"/>
            </a:pPr>
            <a:r>
              <a:rPr lang="en-GB">
                <a:latin typeface="Arial" panose="020B0604020202020204" pitchFamily="34" charset="0"/>
                <a:cs typeface="Arial" panose="020B0604020202020204" pitchFamily="34" charset="0"/>
              </a:rPr>
              <a:t>Select the most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efficient motor for an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engineering application.</a:t>
            </a:r>
          </a:p>
        </p:txBody>
      </p:sp>
      <p:sp>
        <p:nvSpPr>
          <p:cNvPr id="13" name="Google Shape;539;p3">
            <a:extLst>
              <a:ext uri="{FF2B5EF4-FFF2-40B4-BE49-F238E27FC236}">
                <a16:creationId xmlns:a16="http://schemas.microsoft.com/office/drawing/2014/main" id="{2EDECC3A-3353-BC2B-4289-40DE5B847343}"/>
              </a:ext>
            </a:extLst>
          </p:cNvPr>
          <p:cNvSpPr txBox="1"/>
          <p:nvPr/>
        </p:nvSpPr>
        <p:spPr>
          <a:xfrm>
            <a:off x="443118" y="8488755"/>
            <a:ext cx="7280229" cy="25120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sz="1400" b="0" i="0" u="none" strike="noStrike" cap="none">
                <a:solidFill>
                  <a:schemeClr val="tx1"/>
                </a:solidFill>
                <a:latin typeface="Arial"/>
                <a:ea typeface="Arial"/>
                <a:cs typeface="Arial"/>
                <a:sym typeface="Arial"/>
              </a:rPr>
              <a:t>Image © This Is Engineering</a:t>
            </a:r>
            <a:endParaRPr sz="1400" b="0" i="0" u="none" strike="noStrike" cap="none">
              <a:solidFill>
                <a:schemeClr val="tx1"/>
              </a:solidFill>
              <a:latin typeface="Arial"/>
              <a:ea typeface="Arial"/>
              <a:cs typeface="Arial"/>
              <a:sym typeface="Arial"/>
            </a:endParaRPr>
          </a:p>
        </p:txBody>
      </p:sp>
      <p:sp>
        <p:nvSpPr>
          <p:cNvPr id="14" name="Slide Number Placeholder 5">
            <a:extLst>
              <a:ext uri="{FF2B5EF4-FFF2-40B4-BE49-F238E27FC236}">
                <a16:creationId xmlns:a16="http://schemas.microsoft.com/office/drawing/2014/main" id="{184F7A0B-7B24-5B87-DB91-3DB3643AB4D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7</a:t>
            </a:fld>
            <a:endParaRPr lang="en-US" b="0">
              <a:solidFill>
                <a:schemeClr val="bg1"/>
              </a:solidFill>
            </a:endParaRPr>
          </a:p>
        </p:txBody>
      </p:sp>
      <p:sp>
        <p:nvSpPr>
          <p:cNvPr id="10" name="Footer Placeholder 3">
            <a:extLst>
              <a:ext uri="{FF2B5EF4-FFF2-40B4-BE49-F238E27FC236}">
                <a16:creationId xmlns:a16="http://schemas.microsoft.com/office/drawing/2014/main" id="{E5178B76-5A69-5E1D-EBD4-4DE6A50E6B6E}"/>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bg1"/>
                </a:solidFill>
                <a:latin typeface="Arial"/>
                <a:ea typeface="Arial"/>
                <a:cs typeface="Arial"/>
                <a:sym typeface="Arial"/>
              </a:rPr>
              <a:t>3. Efficiency and motor selection</a:t>
            </a:r>
            <a:endParaRPr lang="en-US">
              <a:solidFill>
                <a:schemeClr val="bg1"/>
              </a:solidFill>
            </a:endParaRPr>
          </a:p>
        </p:txBody>
      </p:sp>
      <p:sp>
        <p:nvSpPr>
          <p:cNvPr id="5" name="Graphic 5">
            <a:extLst>
              <a:ext uri="{FF2B5EF4-FFF2-40B4-BE49-F238E27FC236}">
                <a16:creationId xmlns:a16="http://schemas.microsoft.com/office/drawing/2014/main" id="{D3785ED7-44CA-CC3B-C4EE-4B35C604FB1C}"/>
              </a:ext>
            </a:extLst>
          </p:cNvPr>
          <p:cNvSpPr/>
          <p:nvPr/>
        </p:nvSpPr>
        <p:spPr>
          <a:xfrm>
            <a:off x="5680887" y="2946861"/>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20000">
                  <a:srgbClr val="B2BFF0"/>
                </a:gs>
                <a:gs pos="81000">
                  <a:srgbClr val="D91C5C"/>
                </a:gs>
              </a:gsLst>
              <a:lin ang="18900242" scaled="1"/>
            </a:gradFill>
            <a:prstDash val="solid"/>
            <a:miter/>
          </a:ln>
        </p:spPr>
        <p:txBody>
          <a:bodyPr tIns="360000" rIns="180000" bIns="0" rtlCol="0" anchor="ctr"/>
          <a:lstStyle/>
          <a:p>
            <a:pPr marL="114300" lvl="0" algn="ctr" rtl="0">
              <a:spcBef>
                <a:spcPts val="0"/>
              </a:spcBef>
              <a:spcAft>
                <a:spcPts val="0"/>
              </a:spcAft>
              <a:buSzPts val="1800"/>
            </a:pPr>
            <a:r>
              <a:rPr lang="en-GB">
                <a:latin typeface="Arial" panose="020B0604020202020204" pitchFamily="34" charset="0"/>
                <a:cs typeface="Arial" panose="020B0604020202020204" pitchFamily="34" charset="0"/>
              </a:rPr>
              <a:t>Interpret a motor data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sheet </a:t>
            </a:r>
            <a:r>
              <a:rPr lang="en-GB">
                <a:latin typeface="Arial" panose="020B0604020202020204" pitchFamily="34" charset="0"/>
                <a:cs typeface="Arial" panose="020B060402020202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graph</a:t>
            </a:r>
            <a:r>
              <a:rPr lang="en-GB">
                <a:latin typeface="Arial" panose="020B0604020202020204" pitchFamily="34" charset="0"/>
                <a:cs typeface="Arial" panose="020B0604020202020204" pitchFamily="34" charset="0"/>
              </a:rPr>
              <a:t>, showing how power and efficiency vary with torque.</a:t>
            </a:r>
          </a:p>
        </p:txBody>
      </p:sp>
      <p:sp>
        <p:nvSpPr>
          <p:cNvPr id="6" name="Graphic 5">
            <a:extLst>
              <a:ext uri="{FF2B5EF4-FFF2-40B4-BE49-F238E27FC236}">
                <a16:creationId xmlns:a16="http://schemas.microsoft.com/office/drawing/2014/main" id="{89DA2589-344E-96F7-A1A0-0451F6245017}"/>
              </a:ext>
            </a:extLst>
          </p:cNvPr>
          <p:cNvSpPr/>
          <p:nvPr/>
        </p:nvSpPr>
        <p:spPr>
          <a:xfrm>
            <a:off x="443117" y="2946861"/>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20000">
                  <a:srgbClr val="B2BFF0"/>
                </a:gs>
                <a:gs pos="81000">
                  <a:srgbClr val="D91C5C"/>
                </a:gs>
              </a:gsLst>
              <a:lin ang="18900000" scaled="0"/>
            </a:gradFill>
            <a:prstDash val="solid"/>
            <a:miter/>
          </a:ln>
        </p:spPr>
        <p:txBody>
          <a:bodyPr tIns="36000" rIns="180000" bIns="0" rtlCol="0" anchor="ctr"/>
          <a:lstStyle/>
          <a:p>
            <a:pPr marL="114300" algn="ctr">
              <a:spcBef>
                <a:spcPts val="1200"/>
              </a:spcBef>
              <a:buSzPts val="1800"/>
            </a:pP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Calculate the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input power to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an electric motor.</a:t>
            </a:r>
          </a:p>
          <a:p>
            <a:pPr marL="114300" lvl="0" algn="ctr" rtl="0">
              <a:spcBef>
                <a:spcPts val="1200"/>
              </a:spcBef>
              <a:spcAft>
                <a:spcPts val="0"/>
              </a:spcAft>
              <a:buSzPts val="1800"/>
            </a:pPr>
            <a:endParaRPr lang="en-GB">
              <a:latin typeface="Arial" panose="020B0604020202020204" pitchFamily="34" charset="0"/>
              <a:cs typeface="Arial" panose="020B0604020202020204" pitchFamily="34" charset="0"/>
            </a:endParaRPr>
          </a:p>
        </p:txBody>
      </p:sp>
      <p:sp>
        <p:nvSpPr>
          <p:cNvPr id="2" name="Graphic 5">
            <a:extLst>
              <a:ext uri="{FF2B5EF4-FFF2-40B4-BE49-F238E27FC236}">
                <a16:creationId xmlns:a16="http://schemas.microsoft.com/office/drawing/2014/main" id="{9154B518-4299-8E4E-1827-B1320CE42C04}"/>
              </a:ext>
            </a:extLst>
          </p:cNvPr>
          <p:cNvSpPr/>
          <p:nvPr/>
        </p:nvSpPr>
        <p:spPr>
          <a:xfrm>
            <a:off x="8299772" y="4740845"/>
            <a:ext cx="3031641" cy="2975090"/>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20000">
                  <a:srgbClr val="B2BFF0"/>
                </a:gs>
                <a:gs pos="81000">
                  <a:srgbClr val="D91C5C"/>
                </a:gs>
              </a:gsLst>
              <a:lin ang="18900242" scaled="1"/>
            </a:gradFill>
            <a:prstDash val="solid"/>
            <a:miter/>
          </a:ln>
        </p:spPr>
        <p:txBody>
          <a:bodyPr tIns="216000" rIns="180000" bIns="0" rtlCol="0" anchor="ctr"/>
          <a:lstStyle/>
          <a:p>
            <a:pPr marL="114300" lvl="0" algn="ctr" rtl="0">
              <a:spcBef>
                <a:spcPts val="0"/>
              </a:spcBef>
              <a:spcAft>
                <a:spcPts val="0"/>
              </a:spcAft>
              <a:buSzPts val="1800"/>
            </a:pP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List four engineering approaches that will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help to reduce the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global energy demand from electric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motor-driven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systems.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73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2056-A70C-086C-3603-AD7DA383877A}"/>
              </a:ext>
            </a:extLst>
          </p:cNvPr>
          <p:cNvSpPr>
            <a:spLocks noGrp="1"/>
          </p:cNvSpPr>
          <p:nvPr>
            <p:ph type="title"/>
          </p:nvPr>
        </p:nvSpPr>
        <p:spPr/>
        <p:txBody>
          <a:bodyPr/>
          <a:lstStyle/>
          <a:p>
            <a:r>
              <a:rPr lang="en"/>
              <a:t>Voltage, current and power in</a:t>
            </a:r>
            <a:endParaRPr lang="en-US"/>
          </a:p>
        </p:txBody>
      </p:sp>
      <p:sp>
        <p:nvSpPr>
          <p:cNvPr id="3" name="Rectangle 2">
            <a:extLst>
              <a:ext uri="{FF2B5EF4-FFF2-40B4-BE49-F238E27FC236}">
                <a16:creationId xmlns:a16="http://schemas.microsoft.com/office/drawing/2014/main" id="{2CC13465-776B-B223-8FDB-8AD2DEAAF0F0}"/>
              </a:ext>
            </a:extLst>
          </p:cNvPr>
          <p:cNvSpPr/>
          <p:nvPr/>
        </p:nvSpPr>
        <p:spPr>
          <a:xfrm>
            <a:off x="411858" y="2291752"/>
            <a:ext cx="9972006" cy="1053237"/>
          </a:xfrm>
          <a:prstGeom prst="rect">
            <a:avLst/>
          </a:prstGeom>
        </p:spPr>
        <p:txBody>
          <a:bodyPr wrap="square">
            <a:spAutoFit/>
          </a:bodyPr>
          <a:lstStyle/>
          <a:p>
            <a:pPr marL="0" lvl="0" indent="0" algn="l" rtl="0">
              <a:lnSpc>
                <a:spcPct val="115000"/>
              </a:lnSpc>
              <a:spcBef>
                <a:spcPts val="0"/>
              </a:spcBef>
              <a:spcAft>
                <a:spcPts val="0"/>
              </a:spcAft>
              <a:buSzPts val="1800"/>
              <a:buNone/>
            </a:pPr>
            <a:r>
              <a:rPr lang="en-GB" sz="1800">
                <a:latin typeface="Arial" panose="020B0604020202020204" pitchFamily="34" charset="0"/>
                <a:cs typeface="Arial" panose="020B0604020202020204" pitchFamily="34" charset="0"/>
              </a:rPr>
              <a:t>The total power consumed by an electrical device equals the voltage multiplied by the current:</a:t>
            </a:r>
          </a:p>
          <a:p>
            <a:pPr marL="0" lvl="0" indent="0" algn="l" rtl="0">
              <a:lnSpc>
                <a:spcPct val="115000"/>
              </a:lnSpc>
              <a:spcBef>
                <a:spcPts val="0"/>
              </a:spcBef>
              <a:spcAft>
                <a:spcPts val="0"/>
              </a:spcAft>
              <a:buSzPts val="1800"/>
              <a:buNone/>
            </a:pPr>
            <a:endParaRPr lang="en-GB" sz="1800">
              <a:solidFill>
                <a:srgbClr val="FF0000"/>
              </a:solidFill>
              <a:latin typeface="Arial" panose="020B0604020202020204" pitchFamily="34" charset="0"/>
              <a:cs typeface="Arial" panose="020B0604020202020204" pitchFamily="34" charset="0"/>
            </a:endParaRPr>
          </a:p>
          <a:p>
            <a:pPr marL="0" lvl="0" indent="0" algn="l" rtl="0">
              <a:lnSpc>
                <a:spcPct val="115000"/>
              </a:lnSpc>
              <a:spcBef>
                <a:spcPts val="0"/>
              </a:spcBef>
              <a:spcAft>
                <a:spcPts val="0"/>
              </a:spcAft>
              <a:buSzPts val="1800"/>
              <a:buNone/>
            </a:pPr>
            <a:r>
              <a:rPr lang="en-GB" sz="2000" b="1">
                <a:solidFill>
                  <a:srgbClr val="D91C5C"/>
                </a:solidFill>
                <a:latin typeface="Arial" panose="020B0604020202020204" pitchFamily="34" charset="0"/>
                <a:cs typeface="Arial" panose="020B0604020202020204" pitchFamily="34" charset="0"/>
              </a:rPr>
              <a:t>P = VI</a:t>
            </a:r>
          </a:p>
        </p:txBody>
      </p:sp>
      <p:sp>
        <p:nvSpPr>
          <p:cNvPr id="6" name="Content Placeholder 11">
            <a:extLst>
              <a:ext uri="{FF2B5EF4-FFF2-40B4-BE49-F238E27FC236}">
                <a16:creationId xmlns:a16="http://schemas.microsoft.com/office/drawing/2014/main" id="{AB71902A-504C-A631-D92B-D35789BA2460}"/>
              </a:ext>
            </a:extLst>
          </p:cNvPr>
          <p:cNvSpPr txBox="1">
            <a:spLocks/>
          </p:cNvSpPr>
          <p:nvPr/>
        </p:nvSpPr>
        <p:spPr>
          <a:xfrm>
            <a:off x="552027" y="3865539"/>
            <a:ext cx="6995943" cy="3723981"/>
          </a:xfrm>
          <a:prstGeom prst="rect">
            <a:avLst/>
          </a:prstGeom>
          <a:noFill/>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46050" marR="0" lvl="0" algn="l" rtl="0">
              <a:lnSpc>
                <a:spcPts val="2260"/>
              </a:lnSpc>
              <a:spcBef>
                <a:spcPts val="0"/>
              </a:spcBef>
              <a:spcAft>
                <a:spcPts val="0"/>
              </a:spcAft>
              <a:buClr>
                <a:srgbClr val="000000"/>
              </a:buClr>
              <a:buSzPts val="1300"/>
            </a:pPr>
            <a:r>
              <a:rPr lang="en-GB" sz="1800" b="1" i="0" u="none" strike="noStrike" cap="none">
                <a:solidFill>
                  <a:srgbClr val="000000"/>
                </a:solidFill>
                <a:latin typeface="Arial"/>
                <a:ea typeface="Arial"/>
                <a:cs typeface="Arial"/>
                <a:sym typeface="Arial"/>
              </a:rPr>
              <a:t>1. </a:t>
            </a:r>
            <a:r>
              <a:rPr lang="en-GB" sz="1800" b="0" i="0" u="none" strike="noStrike" cap="none">
                <a:solidFill>
                  <a:srgbClr val="000000"/>
                </a:solidFill>
                <a:latin typeface="Arial"/>
                <a:ea typeface="Arial"/>
                <a:cs typeface="Arial"/>
                <a:sym typeface="Arial"/>
              </a:rPr>
              <a:t>An electric vehicle motor has an input voltage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of 132 V and a power input of 112.2 kW. What input current should the connecting cables be able to safely deliver?</a:t>
            </a:r>
          </a:p>
          <a:p>
            <a:pPr marL="146050" marR="0" lvl="0" algn="l" rtl="0">
              <a:lnSpc>
                <a:spcPts val="2260"/>
              </a:lnSpc>
              <a:spcBef>
                <a:spcPts val="0"/>
              </a:spcBef>
              <a:spcAft>
                <a:spcPts val="0"/>
              </a:spcAft>
              <a:buClr>
                <a:srgbClr val="000000"/>
              </a:buClr>
              <a:buSzPts val="1300"/>
            </a:pPr>
            <a:endParaRPr lang="en-GB" sz="1600">
              <a:solidFill>
                <a:srgbClr val="000000"/>
              </a:solidFill>
              <a:latin typeface="Arial"/>
              <a:ea typeface="Arial"/>
              <a:cs typeface="Arial"/>
              <a:sym typeface="Arial"/>
            </a:endParaRPr>
          </a:p>
          <a:p>
            <a:pPr marL="146050" marR="0" lvl="0" algn="l" rtl="0">
              <a:lnSpc>
                <a:spcPts val="2260"/>
              </a:lnSpc>
              <a:spcBef>
                <a:spcPts val="0"/>
              </a:spcBef>
              <a:spcAft>
                <a:spcPts val="0"/>
              </a:spcAft>
              <a:buClr>
                <a:srgbClr val="000000"/>
              </a:buClr>
              <a:buSzPts val="1300"/>
            </a:pPr>
            <a:r>
              <a:rPr lang="en-GB" sz="1800" b="1">
                <a:solidFill>
                  <a:srgbClr val="000000"/>
                </a:solidFill>
                <a:latin typeface="Arial"/>
                <a:ea typeface="Arial"/>
                <a:cs typeface="Arial"/>
                <a:sym typeface="Arial"/>
              </a:rPr>
              <a:t>2</a:t>
            </a:r>
            <a:r>
              <a:rPr lang="en-GB" sz="1800" b="1" i="0" u="none" strike="noStrike" cap="none">
                <a:solidFill>
                  <a:srgbClr val="000000"/>
                </a:solidFill>
                <a:latin typeface="Arial"/>
                <a:ea typeface="Arial"/>
                <a:cs typeface="Arial"/>
                <a:sym typeface="Arial"/>
              </a:rPr>
              <a:t>. </a:t>
            </a:r>
            <a:r>
              <a:rPr lang="en-GB" sz="1800" b="0" i="0" u="none" strike="noStrike" cap="none">
                <a:solidFill>
                  <a:srgbClr val="000000"/>
                </a:solidFill>
                <a:latin typeface="Arial"/>
                <a:ea typeface="Arial"/>
                <a:cs typeface="Arial"/>
                <a:sym typeface="Arial"/>
              </a:rPr>
              <a:t>A cordless impact driver motor running at maximum power draws 42.39 A and has an input power of 763.02 W. What is the voltage of the impact driver’s battery pack?</a:t>
            </a:r>
          </a:p>
          <a:p>
            <a:pPr marL="457200" marR="0" lvl="0" indent="0" algn="l" rtl="0">
              <a:lnSpc>
                <a:spcPts val="2260"/>
              </a:lnSpc>
              <a:spcBef>
                <a:spcPts val="0"/>
              </a:spcBef>
              <a:spcAft>
                <a:spcPts val="0"/>
              </a:spcAft>
              <a:buClr>
                <a:srgbClr val="000000"/>
              </a:buClr>
              <a:buSzPts val="1300"/>
              <a:buFont typeface="Arial"/>
              <a:buNone/>
            </a:pPr>
            <a:endParaRPr lang="en-GB" sz="1800" b="0" i="0" u="none" strike="noStrike" cap="none">
              <a:solidFill>
                <a:srgbClr val="000000"/>
              </a:solidFill>
              <a:latin typeface="Arial"/>
              <a:ea typeface="Arial"/>
              <a:cs typeface="Arial"/>
              <a:sym typeface="Arial"/>
            </a:endParaRPr>
          </a:p>
          <a:p>
            <a:pPr marL="146050" marR="0" lvl="0" algn="l" rtl="0">
              <a:lnSpc>
                <a:spcPts val="2260"/>
              </a:lnSpc>
              <a:spcBef>
                <a:spcPts val="0"/>
              </a:spcBef>
              <a:spcAft>
                <a:spcPts val="0"/>
              </a:spcAft>
              <a:buClr>
                <a:srgbClr val="000000"/>
              </a:buClr>
              <a:buSzPts val="1300"/>
            </a:pPr>
            <a:r>
              <a:rPr lang="en-GB" sz="1800" b="1">
                <a:solidFill>
                  <a:srgbClr val="000000"/>
                </a:solidFill>
                <a:latin typeface="Arial"/>
                <a:ea typeface="Arial"/>
                <a:cs typeface="Arial"/>
                <a:sym typeface="Arial"/>
              </a:rPr>
              <a:t>3</a:t>
            </a:r>
            <a:r>
              <a:rPr lang="en-GB" sz="1800" b="1" i="0" u="none" strike="noStrike" cap="none">
                <a:solidFill>
                  <a:srgbClr val="000000"/>
                </a:solidFill>
                <a:latin typeface="Arial"/>
                <a:ea typeface="Arial"/>
                <a:cs typeface="Arial"/>
                <a:sym typeface="Arial"/>
              </a:rPr>
              <a:t>. </a:t>
            </a:r>
            <a:r>
              <a:rPr lang="en-GB" sz="1800" b="0" i="0" u="none" strike="noStrike" cap="none">
                <a:solidFill>
                  <a:srgbClr val="000000"/>
                </a:solidFill>
                <a:latin typeface="Arial"/>
                <a:ea typeface="Arial"/>
                <a:cs typeface="Arial"/>
                <a:sym typeface="Arial"/>
              </a:rPr>
              <a:t>The spindle motor on a bench-top CNC mill draws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2.8 A at 230 V DC. What power does it draw?</a:t>
            </a:r>
          </a:p>
        </p:txBody>
      </p:sp>
      <p:cxnSp>
        <p:nvCxnSpPr>
          <p:cNvPr id="9" name="Google Shape;107;p8">
            <a:extLst>
              <a:ext uri="{FF2B5EF4-FFF2-40B4-BE49-F238E27FC236}">
                <a16:creationId xmlns:a16="http://schemas.microsoft.com/office/drawing/2014/main" id="{A5CE0C51-6030-DC2C-0490-B7EB912727F3}"/>
              </a:ext>
            </a:extLst>
          </p:cNvPr>
          <p:cNvCxnSpPr/>
          <p:nvPr/>
        </p:nvCxnSpPr>
        <p:spPr>
          <a:xfrm rot="10800000" flipH="1">
            <a:off x="10189191" y="3845377"/>
            <a:ext cx="1988257" cy="34171"/>
          </a:xfrm>
          <a:prstGeom prst="straightConnector1">
            <a:avLst/>
          </a:prstGeom>
          <a:noFill/>
          <a:ln w="15875" cap="flat" cmpd="sng">
            <a:solidFill>
              <a:schemeClr val="tx1"/>
            </a:solidFill>
            <a:prstDash val="solid"/>
            <a:round/>
            <a:headEnd type="none" w="sm" len="sm"/>
            <a:tailEnd type="none" w="sm" len="sm"/>
          </a:ln>
        </p:spPr>
      </p:cxnSp>
      <p:cxnSp>
        <p:nvCxnSpPr>
          <p:cNvPr id="10" name="Google Shape;108;p8">
            <a:extLst>
              <a:ext uri="{FF2B5EF4-FFF2-40B4-BE49-F238E27FC236}">
                <a16:creationId xmlns:a16="http://schemas.microsoft.com/office/drawing/2014/main" id="{31A8F0D2-E4BD-9D4E-80BC-3A696479697C}"/>
              </a:ext>
            </a:extLst>
          </p:cNvPr>
          <p:cNvCxnSpPr/>
          <p:nvPr/>
        </p:nvCxnSpPr>
        <p:spPr>
          <a:xfrm rot="10800000" flipH="1">
            <a:off x="10206123" y="6851336"/>
            <a:ext cx="1988257" cy="34171"/>
          </a:xfrm>
          <a:prstGeom prst="straightConnector1">
            <a:avLst/>
          </a:prstGeom>
          <a:noFill/>
          <a:ln w="15875" cap="flat" cmpd="sng">
            <a:solidFill>
              <a:schemeClr val="tx1"/>
            </a:solidFill>
            <a:prstDash val="solid"/>
            <a:round/>
            <a:headEnd type="none" w="sm" len="sm"/>
            <a:tailEnd type="none" w="sm" len="sm"/>
          </a:ln>
        </p:spPr>
      </p:cxnSp>
      <p:cxnSp>
        <p:nvCxnSpPr>
          <p:cNvPr id="11" name="Google Shape;109;p8">
            <a:extLst>
              <a:ext uri="{FF2B5EF4-FFF2-40B4-BE49-F238E27FC236}">
                <a16:creationId xmlns:a16="http://schemas.microsoft.com/office/drawing/2014/main" id="{A24A32C1-35C7-BAF3-7EA5-8C0C8AAD7E2F}"/>
              </a:ext>
            </a:extLst>
          </p:cNvPr>
          <p:cNvCxnSpPr>
            <a:cxnSpLocks/>
          </p:cNvCxnSpPr>
          <p:nvPr/>
        </p:nvCxnSpPr>
        <p:spPr>
          <a:xfrm flipH="1" flipV="1">
            <a:off x="12164688" y="3843456"/>
            <a:ext cx="34170" cy="3019322"/>
          </a:xfrm>
          <a:prstGeom prst="straightConnector1">
            <a:avLst/>
          </a:prstGeom>
          <a:noFill/>
          <a:ln w="15875" cap="flat" cmpd="sng">
            <a:solidFill>
              <a:schemeClr val="tx1"/>
            </a:solidFill>
            <a:prstDash val="solid"/>
            <a:round/>
            <a:headEnd type="none" w="sm" len="sm"/>
            <a:tailEnd type="none" w="sm" len="sm"/>
          </a:ln>
        </p:spPr>
      </p:cxnSp>
      <p:sp>
        <p:nvSpPr>
          <p:cNvPr id="13" name="Google Shape;112;p8">
            <a:extLst>
              <a:ext uri="{FF2B5EF4-FFF2-40B4-BE49-F238E27FC236}">
                <a16:creationId xmlns:a16="http://schemas.microsoft.com/office/drawing/2014/main" id="{E581151A-FA49-AF9F-CDFC-3B4CABC08894}"/>
              </a:ext>
            </a:extLst>
          </p:cNvPr>
          <p:cNvSpPr/>
          <p:nvPr/>
        </p:nvSpPr>
        <p:spPr>
          <a:xfrm rot="5400000">
            <a:off x="11131886" y="3737289"/>
            <a:ext cx="259515" cy="271126"/>
          </a:xfrm>
          <a:prstGeom prst="triangle">
            <a:avLst>
              <a:gd name="adj"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19;p8">
            <a:extLst>
              <a:ext uri="{FF2B5EF4-FFF2-40B4-BE49-F238E27FC236}">
                <a16:creationId xmlns:a16="http://schemas.microsoft.com/office/drawing/2014/main" id="{BCA486D8-4DAF-8630-89EB-FE230F4F5105}"/>
              </a:ext>
            </a:extLst>
          </p:cNvPr>
          <p:cNvSpPr/>
          <p:nvPr/>
        </p:nvSpPr>
        <p:spPr>
          <a:xfrm>
            <a:off x="11778011" y="4448460"/>
            <a:ext cx="778344" cy="227386"/>
          </a:xfrm>
          <a:prstGeom prst="rect">
            <a:avLst/>
          </a:prstGeom>
          <a:solidFill>
            <a:schemeClr val="lt2"/>
          </a:solidFill>
          <a:ln w="158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0;p8">
            <a:extLst>
              <a:ext uri="{FF2B5EF4-FFF2-40B4-BE49-F238E27FC236}">
                <a16:creationId xmlns:a16="http://schemas.microsoft.com/office/drawing/2014/main" id="{E99FC3FF-3C90-1357-46DD-C3BF4C3618D4}"/>
              </a:ext>
            </a:extLst>
          </p:cNvPr>
          <p:cNvSpPr/>
          <p:nvPr/>
        </p:nvSpPr>
        <p:spPr>
          <a:xfrm>
            <a:off x="11809687" y="6044627"/>
            <a:ext cx="778344" cy="227386"/>
          </a:xfrm>
          <a:prstGeom prst="rect">
            <a:avLst/>
          </a:prstGeom>
          <a:solidFill>
            <a:schemeClr val="lt2"/>
          </a:solidFill>
          <a:ln w="158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1;p8">
            <a:extLst>
              <a:ext uri="{FF2B5EF4-FFF2-40B4-BE49-F238E27FC236}">
                <a16:creationId xmlns:a16="http://schemas.microsoft.com/office/drawing/2014/main" id="{746A4A0A-0362-771A-A07B-040A96451C5F}"/>
              </a:ext>
            </a:extLst>
          </p:cNvPr>
          <p:cNvSpPr/>
          <p:nvPr/>
        </p:nvSpPr>
        <p:spPr>
          <a:xfrm>
            <a:off x="11358922" y="4593688"/>
            <a:ext cx="1679873" cy="1543188"/>
          </a:xfrm>
          <a:prstGeom prst="ellipse">
            <a:avLst/>
          </a:prstGeom>
          <a:solidFill>
            <a:schemeClr val="lt2"/>
          </a:solidFill>
          <a:ln w="158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Oval 18">
            <a:extLst>
              <a:ext uri="{FF2B5EF4-FFF2-40B4-BE49-F238E27FC236}">
                <a16:creationId xmlns:a16="http://schemas.microsoft.com/office/drawing/2014/main" id="{09A58FC3-320D-8AE5-9195-3B8AD24DAC17}"/>
              </a:ext>
            </a:extLst>
          </p:cNvPr>
          <p:cNvSpPr/>
          <p:nvPr/>
        </p:nvSpPr>
        <p:spPr>
          <a:xfrm>
            <a:off x="10072552" y="3795952"/>
            <a:ext cx="180202" cy="1802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12;p8">
            <a:extLst>
              <a:ext uri="{FF2B5EF4-FFF2-40B4-BE49-F238E27FC236}">
                <a16:creationId xmlns:a16="http://schemas.microsoft.com/office/drawing/2014/main" id="{47BAB731-196C-260F-0ACE-6E7F1CBB2D35}"/>
              </a:ext>
            </a:extLst>
          </p:cNvPr>
          <p:cNvSpPr/>
          <p:nvPr/>
        </p:nvSpPr>
        <p:spPr>
          <a:xfrm rot="16200000">
            <a:off x="11128756" y="6737912"/>
            <a:ext cx="259515" cy="271126"/>
          </a:xfrm>
          <a:prstGeom prst="triangle">
            <a:avLst>
              <a:gd name="adj"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Oval 20">
            <a:extLst>
              <a:ext uri="{FF2B5EF4-FFF2-40B4-BE49-F238E27FC236}">
                <a16:creationId xmlns:a16="http://schemas.microsoft.com/office/drawing/2014/main" id="{62FB8E81-8A44-D575-09F2-D11A44591444}"/>
              </a:ext>
            </a:extLst>
          </p:cNvPr>
          <p:cNvSpPr/>
          <p:nvPr/>
        </p:nvSpPr>
        <p:spPr>
          <a:xfrm>
            <a:off x="10072552" y="6815879"/>
            <a:ext cx="180202" cy="1802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110;p8">
            <a:extLst>
              <a:ext uri="{FF2B5EF4-FFF2-40B4-BE49-F238E27FC236}">
                <a16:creationId xmlns:a16="http://schemas.microsoft.com/office/drawing/2014/main" id="{8058729E-F8CF-1E20-8E3D-B350A6374C58}"/>
              </a:ext>
            </a:extLst>
          </p:cNvPr>
          <p:cNvSpPr txBox="1"/>
          <p:nvPr/>
        </p:nvSpPr>
        <p:spPr>
          <a:xfrm>
            <a:off x="9348144" y="5134464"/>
            <a:ext cx="447502"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000" b="1" i="0" u="none" strike="noStrike" cap="none">
                <a:solidFill>
                  <a:srgbClr val="000000"/>
                </a:solidFill>
                <a:latin typeface="Arial"/>
                <a:ea typeface="Arial"/>
                <a:cs typeface="Arial"/>
                <a:sym typeface="Arial"/>
              </a:rPr>
              <a:t>V</a:t>
            </a:r>
            <a:endParaRPr sz="2000" b="1" i="0" u="none" strike="noStrike" cap="none">
              <a:solidFill>
                <a:srgbClr val="000000"/>
              </a:solidFill>
              <a:latin typeface="Arial"/>
              <a:ea typeface="Arial"/>
              <a:cs typeface="Arial"/>
              <a:sym typeface="Arial"/>
            </a:endParaRPr>
          </a:p>
        </p:txBody>
      </p:sp>
      <p:sp>
        <p:nvSpPr>
          <p:cNvPr id="23" name="Google Shape;113;p8">
            <a:extLst>
              <a:ext uri="{FF2B5EF4-FFF2-40B4-BE49-F238E27FC236}">
                <a16:creationId xmlns:a16="http://schemas.microsoft.com/office/drawing/2014/main" id="{E325DDBB-2173-DD1B-FA5E-250F8F84A4C6}"/>
              </a:ext>
            </a:extLst>
          </p:cNvPr>
          <p:cNvSpPr txBox="1"/>
          <p:nvPr/>
        </p:nvSpPr>
        <p:spPr>
          <a:xfrm>
            <a:off x="11269487" y="2623199"/>
            <a:ext cx="2194081" cy="8155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a:latin typeface="Arial"/>
                <a:ea typeface="Arial"/>
                <a:cs typeface="Arial"/>
                <a:sym typeface="Arial"/>
              </a:rPr>
              <a:t>Electrical power in:</a:t>
            </a:r>
            <a:endParaRPr b="0" i="0" u="none" strike="noStrike" cap="none">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 sz="2000" b="1" i="0" u="none" strike="noStrike" cap="none">
                <a:solidFill>
                  <a:srgbClr val="D91C5C"/>
                </a:solidFill>
                <a:latin typeface="Arial"/>
                <a:ea typeface="Arial"/>
                <a:cs typeface="Arial"/>
                <a:sym typeface="Arial"/>
              </a:rPr>
              <a:t>P = VI</a:t>
            </a:r>
            <a:endParaRPr sz="2000" b="1" i="0" u="none" strike="noStrike" cap="none">
              <a:solidFill>
                <a:srgbClr val="D91C5C"/>
              </a:solidFill>
              <a:latin typeface="Arial"/>
              <a:ea typeface="Arial"/>
              <a:cs typeface="Arial"/>
              <a:sym typeface="Arial"/>
            </a:endParaRPr>
          </a:p>
        </p:txBody>
      </p:sp>
      <p:sp>
        <p:nvSpPr>
          <p:cNvPr id="24" name="Google Shape;115;p8">
            <a:extLst>
              <a:ext uri="{FF2B5EF4-FFF2-40B4-BE49-F238E27FC236}">
                <a16:creationId xmlns:a16="http://schemas.microsoft.com/office/drawing/2014/main" id="{6474291E-D64F-91F3-F210-D2E6DE53134A}"/>
              </a:ext>
            </a:extLst>
          </p:cNvPr>
          <p:cNvSpPr txBox="1"/>
          <p:nvPr/>
        </p:nvSpPr>
        <p:spPr>
          <a:xfrm>
            <a:off x="13336987" y="4572000"/>
            <a:ext cx="2194081" cy="152961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b="0" i="0" u="none" strike="noStrike" cap="none">
                <a:latin typeface="Arial"/>
                <a:ea typeface="Arial"/>
                <a:cs typeface="Arial"/>
                <a:sym typeface="Arial"/>
              </a:rPr>
              <a:t>Mechanical</a:t>
            </a:r>
            <a:endParaRPr b="0" i="0" u="none" strike="noStrike" cap="none">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b="0" i="0" u="none" strike="noStrike" cap="none">
                <a:latin typeface="Arial"/>
                <a:ea typeface="Arial"/>
                <a:cs typeface="Arial"/>
                <a:sym typeface="Arial"/>
              </a:rPr>
              <a:t>power out:</a:t>
            </a:r>
            <a:endParaRPr b="1" i="0" u="none" strike="noStrike" cap="none">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2000" b="1" i="0" u="none" strike="noStrike" cap="none">
                <a:solidFill>
                  <a:srgbClr val="D91C5C"/>
                </a:solidFill>
                <a:latin typeface="Arial"/>
                <a:ea typeface="Arial"/>
                <a:cs typeface="Arial"/>
                <a:sym typeface="Arial"/>
              </a:rPr>
              <a:t>P = </a:t>
            </a:r>
            <a:r>
              <a:rPr lang="en" sz="2000" b="1" i="0" u="sng" strike="noStrike" cap="none">
                <a:solidFill>
                  <a:srgbClr val="D91C5C"/>
                </a:solidFill>
                <a:latin typeface="Arial"/>
                <a:ea typeface="Arial"/>
                <a:cs typeface="Arial"/>
                <a:sym typeface="Arial"/>
              </a:rPr>
              <a:t>𝞽2πN</a:t>
            </a:r>
            <a:r>
              <a:rPr lang="en" sz="2000" b="0" i="0" u="sng" strike="noStrike" cap="none">
                <a:solidFill>
                  <a:srgbClr val="D91C5C"/>
                </a:solidFill>
                <a:latin typeface="Arial"/>
                <a:ea typeface="Arial"/>
                <a:cs typeface="Arial"/>
                <a:sym typeface="Arial"/>
              </a:rPr>
              <a:t> </a:t>
            </a:r>
            <a:endParaRPr sz="2000" b="0" i="0" u="sng" strike="noStrike" cap="none">
              <a:solidFill>
                <a:srgbClr val="D91C5C"/>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2000" b="1">
                <a:solidFill>
                  <a:srgbClr val="D91C5C"/>
                </a:solidFill>
                <a:latin typeface="Arial"/>
                <a:ea typeface="Arial"/>
                <a:cs typeface="Arial"/>
                <a:sym typeface="Arial"/>
              </a:rPr>
              <a:t>	  </a:t>
            </a:r>
            <a:r>
              <a:rPr lang="en" sz="2000" b="1" i="0" u="none" strike="noStrike" cap="none">
                <a:solidFill>
                  <a:srgbClr val="D91C5C"/>
                </a:solidFill>
                <a:latin typeface="Arial"/>
                <a:ea typeface="Arial"/>
                <a:cs typeface="Arial"/>
                <a:sym typeface="Arial"/>
              </a:rPr>
              <a:t>60</a:t>
            </a:r>
            <a:endParaRPr sz="2000" b="0" i="0" u="none" strike="noStrike" cap="none">
              <a:solidFill>
                <a:srgbClr val="D91C5C"/>
              </a:solidFill>
              <a:latin typeface="Arial"/>
              <a:ea typeface="Arial"/>
              <a:cs typeface="Arial"/>
              <a:sym typeface="Arial"/>
            </a:endParaRPr>
          </a:p>
        </p:txBody>
      </p:sp>
      <p:sp>
        <p:nvSpPr>
          <p:cNvPr id="27" name="Google Shape;114;p8">
            <a:extLst>
              <a:ext uri="{FF2B5EF4-FFF2-40B4-BE49-F238E27FC236}">
                <a16:creationId xmlns:a16="http://schemas.microsoft.com/office/drawing/2014/main" id="{921B7598-2545-0E67-6AE8-224AEE309DB6}"/>
              </a:ext>
            </a:extLst>
          </p:cNvPr>
          <p:cNvSpPr txBox="1"/>
          <p:nvPr/>
        </p:nvSpPr>
        <p:spPr>
          <a:xfrm>
            <a:off x="12294087" y="3812512"/>
            <a:ext cx="4266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000" b="1" i="0" u="none" strike="noStrike" cap="none">
                <a:solidFill>
                  <a:srgbClr val="000000"/>
                </a:solidFill>
                <a:latin typeface="Arial"/>
                <a:ea typeface="Arial"/>
                <a:cs typeface="Arial"/>
                <a:sym typeface="Arial"/>
              </a:rPr>
              <a:t>I</a:t>
            </a:r>
            <a:endParaRPr sz="2000" b="1" i="0" u="none" strike="noStrike" cap="none">
              <a:solidFill>
                <a:srgbClr val="000000"/>
              </a:solidFill>
              <a:latin typeface="Arial"/>
              <a:ea typeface="Arial"/>
              <a:cs typeface="Arial"/>
              <a:sym typeface="Arial"/>
            </a:endParaRPr>
          </a:p>
        </p:txBody>
      </p:sp>
      <p:pic>
        <p:nvPicPr>
          <p:cNvPr id="29" name="Graphic 28">
            <a:extLst>
              <a:ext uri="{FF2B5EF4-FFF2-40B4-BE49-F238E27FC236}">
                <a16:creationId xmlns:a16="http://schemas.microsoft.com/office/drawing/2014/main" id="{4A03F239-935F-C4C3-67AE-1A1254E0B3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5414" y="3362623"/>
            <a:ext cx="994826" cy="961665"/>
          </a:xfrm>
          <a:prstGeom prst="rect">
            <a:avLst/>
          </a:prstGeom>
        </p:spPr>
      </p:pic>
      <p:sp>
        <p:nvSpPr>
          <p:cNvPr id="30" name="Footer Placeholder 3">
            <a:extLst>
              <a:ext uri="{FF2B5EF4-FFF2-40B4-BE49-F238E27FC236}">
                <a16:creationId xmlns:a16="http://schemas.microsoft.com/office/drawing/2014/main" id="{7DF988AC-DE39-8108-3EDD-31D5220D77CC}"/>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latin typeface="Arial"/>
                <a:ea typeface="Arial"/>
                <a:cs typeface="Arial"/>
                <a:sym typeface="Arial"/>
              </a:rPr>
              <a:t>3. Efficiency and motor selection</a:t>
            </a:r>
            <a:endParaRPr lang="en-US"/>
          </a:p>
        </p:txBody>
      </p:sp>
      <p:sp>
        <p:nvSpPr>
          <p:cNvPr id="31" name="Slide Number Placeholder 5">
            <a:extLst>
              <a:ext uri="{FF2B5EF4-FFF2-40B4-BE49-F238E27FC236}">
                <a16:creationId xmlns:a16="http://schemas.microsoft.com/office/drawing/2014/main" id="{20ECC134-547D-F274-3F0C-4C61D14368B9}"/>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8</a:t>
            </a:fld>
            <a:endParaRPr lang="en-US" b="0">
              <a:solidFill>
                <a:schemeClr val="bg1"/>
              </a:solidFill>
            </a:endParaRPr>
          </a:p>
        </p:txBody>
      </p:sp>
      <p:pic>
        <p:nvPicPr>
          <p:cNvPr id="33" name="Graphic 32">
            <a:extLst>
              <a:ext uri="{FF2B5EF4-FFF2-40B4-BE49-F238E27FC236}">
                <a16:creationId xmlns:a16="http://schemas.microsoft.com/office/drawing/2014/main" id="{9C1FD5E6-6CA7-2FD6-0427-F068A370BA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3157" y="252717"/>
            <a:ext cx="1026665" cy="991863"/>
          </a:xfrm>
          <a:prstGeom prst="rect">
            <a:avLst/>
          </a:prstGeom>
        </p:spPr>
      </p:pic>
    </p:spTree>
    <p:extLst>
      <p:ext uri="{BB962C8B-B14F-4D97-AF65-F5344CB8AC3E}">
        <p14:creationId xmlns:p14="http://schemas.microsoft.com/office/powerpoint/2010/main" val="259048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310C-6B0E-8761-8F1D-057AA2DB359C}"/>
              </a:ext>
            </a:extLst>
          </p:cNvPr>
          <p:cNvSpPr>
            <a:spLocks noGrp="1"/>
          </p:cNvSpPr>
          <p:nvPr>
            <p:ph type="title"/>
          </p:nvPr>
        </p:nvSpPr>
        <p:spPr/>
        <p:txBody>
          <a:bodyPr/>
          <a:lstStyle/>
          <a:p>
            <a:r>
              <a:rPr lang="en"/>
              <a:t>Voltage, current and </a:t>
            </a:r>
            <a:br>
              <a:rPr lang="en"/>
            </a:br>
            <a:r>
              <a:rPr lang="en"/>
              <a:t>power in – answers </a:t>
            </a:r>
            <a:endParaRPr lang="en-US"/>
          </a:p>
        </p:txBody>
      </p:sp>
      <p:sp>
        <p:nvSpPr>
          <p:cNvPr id="5" name="Rectangle 4">
            <a:extLst>
              <a:ext uri="{FF2B5EF4-FFF2-40B4-BE49-F238E27FC236}">
                <a16:creationId xmlns:a16="http://schemas.microsoft.com/office/drawing/2014/main" id="{4B4F97FD-B73F-74F5-A4CE-861329863A14}"/>
              </a:ext>
            </a:extLst>
          </p:cNvPr>
          <p:cNvSpPr/>
          <p:nvPr/>
        </p:nvSpPr>
        <p:spPr>
          <a:xfrm>
            <a:off x="411858" y="3126653"/>
            <a:ext cx="9972006" cy="3804247"/>
          </a:xfrm>
          <a:prstGeom prst="rect">
            <a:avLst/>
          </a:prstGeom>
        </p:spPr>
        <p:txBody>
          <a:bodyPr wrap="square" lIns="91440" tIns="45720" rIns="91440" bIns="45720" anchor="t">
            <a:spAutoFit/>
          </a:bodyPr>
          <a:lstStyle/>
          <a:p>
            <a:pPr marL="148590">
              <a:lnSpc>
                <a:spcPct val="115000"/>
              </a:lnSpc>
              <a:spcBef>
                <a:spcPts val="1200"/>
              </a:spcBef>
              <a:buSzPct val="100000"/>
            </a:pPr>
            <a:r>
              <a:rPr lang="en-GB" b="1">
                <a:latin typeface="Arial"/>
                <a:cs typeface="Arial"/>
              </a:rPr>
              <a:t>1.  </a:t>
            </a:r>
            <a:r>
              <a:rPr lang="en-GB">
                <a:latin typeface="Arial"/>
                <a:cs typeface="Arial"/>
              </a:rPr>
              <a:t>112.2 kW </a:t>
            </a:r>
            <a:endParaRPr lang="en-US">
              <a:cs typeface="Calibri"/>
            </a:endParaRPr>
          </a:p>
          <a:p>
            <a:pPr marL="148590">
              <a:lnSpc>
                <a:spcPct val="115000"/>
              </a:lnSpc>
              <a:spcBef>
                <a:spcPts val="800"/>
              </a:spcBef>
              <a:buSzPct val="100000"/>
            </a:pPr>
            <a:r>
              <a:rPr lang="en-GB">
                <a:latin typeface="Arial"/>
                <a:cs typeface="Arial"/>
              </a:rPr>
              <a:t>     112,200/132 V</a:t>
            </a:r>
            <a:endParaRPr lang="en-GB">
              <a:latin typeface="Arial" panose="020B0604020202020204" pitchFamily="34" charset="0"/>
              <a:cs typeface="Arial" panose="020B0604020202020204" pitchFamily="34" charset="0"/>
            </a:endParaRPr>
          </a:p>
          <a:p>
            <a:pPr marL="148590">
              <a:lnSpc>
                <a:spcPct val="114999"/>
              </a:lnSpc>
              <a:spcBef>
                <a:spcPts val="800"/>
              </a:spcBef>
            </a:pPr>
            <a:r>
              <a:rPr lang="en-GB">
                <a:latin typeface="Arial"/>
                <a:cs typeface="Arial"/>
              </a:rPr>
              <a:t>  </a:t>
            </a:r>
            <a:endParaRPr lang="en-GB">
              <a:latin typeface="Arial" panose="020B0604020202020204" pitchFamily="34" charset="0"/>
              <a:cs typeface="Arial" panose="020B0604020202020204" pitchFamily="34" charset="0"/>
            </a:endParaRPr>
          </a:p>
          <a:p>
            <a:pPr marL="148590">
              <a:lnSpc>
                <a:spcPct val="115000"/>
              </a:lnSpc>
              <a:spcBef>
                <a:spcPts val="800"/>
              </a:spcBef>
              <a:buSzPct val="100000"/>
            </a:pPr>
            <a:r>
              <a:rPr lang="en-GB" b="1">
                <a:latin typeface="Arial"/>
                <a:cs typeface="Arial"/>
              </a:rPr>
              <a:t>2.  </a:t>
            </a:r>
            <a:r>
              <a:rPr lang="en-GB">
                <a:latin typeface="Arial"/>
                <a:cs typeface="Arial"/>
              </a:rPr>
              <a:t>763.02 W/42.39 A</a:t>
            </a:r>
            <a:endParaRPr lang="en-GB" b="1">
              <a:latin typeface="Arial"/>
              <a:cs typeface="Arial"/>
            </a:endParaRPr>
          </a:p>
          <a:p>
            <a:pPr marL="148590">
              <a:lnSpc>
                <a:spcPct val="114999"/>
              </a:lnSpc>
              <a:spcBef>
                <a:spcPts val="800"/>
              </a:spcBef>
            </a:pPr>
            <a:endParaRPr lang="en-GB">
              <a:latin typeface="Arial"/>
              <a:cs typeface="Arial"/>
            </a:endParaRPr>
          </a:p>
          <a:p>
            <a:pPr marL="148590">
              <a:lnSpc>
                <a:spcPct val="115000"/>
              </a:lnSpc>
              <a:spcBef>
                <a:spcPts val="1200"/>
              </a:spcBef>
              <a:buSzPct val="100000"/>
            </a:pPr>
            <a:r>
              <a:rPr lang="en-GB" b="1">
                <a:latin typeface="Arial"/>
                <a:cs typeface="Arial"/>
              </a:rPr>
              <a:t>3.  </a:t>
            </a:r>
            <a:r>
              <a:rPr lang="en-GB">
                <a:latin typeface="Arial"/>
                <a:cs typeface="Arial"/>
              </a:rPr>
              <a:t>230 V x 2.8 A </a:t>
            </a:r>
            <a:endParaRPr lang="en-GB">
              <a:latin typeface="Arial" panose="020B0604020202020204" pitchFamily="34" charset="0"/>
              <a:cs typeface="Arial" panose="020B0604020202020204" pitchFamily="34" charset="0"/>
            </a:endParaRPr>
          </a:p>
          <a:p>
            <a:pPr marL="148590" lvl="0" algn="l" rtl="0">
              <a:lnSpc>
                <a:spcPct val="115000"/>
              </a:lnSpc>
              <a:spcBef>
                <a:spcPts val="1200"/>
              </a:spcBef>
              <a:spcAft>
                <a:spcPts val="0"/>
              </a:spcAft>
              <a:buSzPct val="100000"/>
            </a:pPr>
            <a:r>
              <a:rPr lang="en-GB">
                <a:latin typeface="Arial" panose="020B0604020202020204" pitchFamily="34" charset="0"/>
                <a:cs typeface="Arial" panose="020B0604020202020204" pitchFamily="34" charset="0"/>
              </a:rPr>
              <a:t> </a:t>
            </a:r>
            <a:br>
              <a:rPr lang="en-GB">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a:p>
            <a:pPr marL="148590" lvl="0" algn="l" rtl="0">
              <a:lnSpc>
                <a:spcPct val="115000"/>
              </a:lnSpc>
              <a:spcBef>
                <a:spcPts val="1200"/>
              </a:spcBef>
              <a:spcAft>
                <a:spcPts val="0"/>
              </a:spcAft>
              <a:buSzPct val="100000"/>
            </a:pPr>
            <a:endParaRPr lang="en-GB">
              <a:latin typeface="Arial" panose="020B0604020202020204" pitchFamily="34" charset="0"/>
              <a:cs typeface="Arial" panose="020B0604020202020204" pitchFamily="34" charset="0"/>
            </a:endParaRPr>
          </a:p>
        </p:txBody>
      </p:sp>
      <p:sp>
        <p:nvSpPr>
          <p:cNvPr id="9" name="Content Placeholder 11">
            <a:extLst>
              <a:ext uri="{FF2B5EF4-FFF2-40B4-BE49-F238E27FC236}">
                <a16:creationId xmlns:a16="http://schemas.microsoft.com/office/drawing/2014/main" id="{07E68BFA-E37A-9D62-DF54-9676EFF20661}"/>
              </a:ext>
            </a:extLst>
          </p:cNvPr>
          <p:cNvSpPr txBox="1">
            <a:spLocks/>
          </p:cNvSpPr>
          <p:nvPr/>
        </p:nvSpPr>
        <p:spPr>
          <a:xfrm>
            <a:off x="564258" y="6997537"/>
            <a:ext cx="5762035" cy="1266528"/>
          </a:xfrm>
          <a:prstGeom prst="rect">
            <a:avLst/>
          </a:prstGeom>
          <a:solidFill>
            <a:srgbClr val="ECECED"/>
          </a:solidFill>
          <a:ln w="28575">
            <a:gradFill flip="none" rotWithShape="1">
              <a:gsLst>
                <a:gs pos="21000">
                  <a:srgbClr val="B2BFF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9700" marR="0" lvl="0" algn="l" rtl="0">
              <a:lnSpc>
                <a:spcPct val="100000"/>
              </a:lnSpc>
              <a:spcBef>
                <a:spcPts val="0"/>
              </a:spcBef>
              <a:spcAft>
                <a:spcPts val="0"/>
              </a:spcAft>
              <a:buClr>
                <a:srgbClr val="000000"/>
              </a:buClr>
              <a:buSzPts val="1400"/>
            </a:pPr>
            <a:r>
              <a:rPr lang="en-GB" sz="1800" b="0" i="0" u="none" strike="noStrike" cap="none">
                <a:solidFill>
                  <a:srgbClr val="000000"/>
                </a:solidFill>
                <a:latin typeface="Arial"/>
                <a:ea typeface="Arial"/>
                <a:cs typeface="Arial"/>
                <a:sym typeface="Arial"/>
              </a:rPr>
              <a:t>Discuss what engineering issues the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current demands of each motor might raise.</a:t>
            </a:r>
          </a:p>
        </p:txBody>
      </p:sp>
      <p:pic>
        <p:nvPicPr>
          <p:cNvPr id="10" name="Graphic 9">
            <a:extLst>
              <a:ext uri="{FF2B5EF4-FFF2-40B4-BE49-F238E27FC236}">
                <a16:creationId xmlns:a16="http://schemas.microsoft.com/office/drawing/2014/main" id="{C9225D03-C4A1-CE88-08C2-181CE2730A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6806" y="6516703"/>
            <a:ext cx="994826" cy="961665"/>
          </a:xfrm>
          <a:prstGeom prst="rect">
            <a:avLst/>
          </a:prstGeom>
        </p:spPr>
      </p:pic>
      <p:sp>
        <p:nvSpPr>
          <p:cNvPr id="12" name="Slide Number Placeholder 5">
            <a:extLst>
              <a:ext uri="{FF2B5EF4-FFF2-40B4-BE49-F238E27FC236}">
                <a16:creationId xmlns:a16="http://schemas.microsoft.com/office/drawing/2014/main" id="{F90C26BE-5D16-59AE-1D35-D7718C2CABFE}"/>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9</a:t>
            </a:fld>
            <a:endParaRPr lang="en-US" b="0">
              <a:solidFill>
                <a:schemeClr val="bg1"/>
              </a:solidFill>
            </a:endParaRPr>
          </a:p>
        </p:txBody>
      </p:sp>
      <p:sp>
        <p:nvSpPr>
          <p:cNvPr id="13" name="Footer Placeholder 3">
            <a:extLst>
              <a:ext uri="{FF2B5EF4-FFF2-40B4-BE49-F238E27FC236}">
                <a16:creationId xmlns:a16="http://schemas.microsoft.com/office/drawing/2014/main" id="{5E1C269A-F9B2-A380-8F5D-8506A0F680F6}"/>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bg1"/>
                </a:solidFill>
                <a:latin typeface="Arial"/>
                <a:ea typeface="Arial"/>
                <a:cs typeface="Arial"/>
                <a:sym typeface="Arial"/>
              </a:rPr>
              <a:t>3. Efficiency and motor selection</a:t>
            </a:r>
            <a:endParaRPr lang="en-US">
              <a:solidFill>
                <a:schemeClr val="bg1"/>
              </a:solidFill>
            </a:endParaRPr>
          </a:p>
        </p:txBody>
      </p:sp>
      <p:sp>
        <p:nvSpPr>
          <p:cNvPr id="8" name="TextBox 7">
            <a:extLst>
              <a:ext uri="{FF2B5EF4-FFF2-40B4-BE49-F238E27FC236}">
                <a16:creationId xmlns:a16="http://schemas.microsoft.com/office/drawing/2014/main" id="{19CF6141-E9C7-D035-DF9C-0ACD9F341C0C}"/>
              </a:ext>
            </a:extLst>
          </p:cNvPr>
          <p:cNvSpPr txBox="1"/>
          <p:nvPr/>
        </p:nvSpPr>
        <p:spPr>
          <a:xfrm>
            <a:off x="2865207" y="3123225"/>
            <a:ext cx="8403336" cy="383759"/>
          </a:xfrm>
          <a:prstGeom prst="rect">
            <a:avLst/>
          </a:prstGeom>
          <a:noFill/>
        </p:spPr>
        <p:txBody>
          <a:bodyPr wrap="square">
            <a:spAutoFit/>
          </a:bodyPr>
          <a:lstStyle/>
          <a:p>
            <a:pPr marL="148590" lvl="0" algn="l" rtl="0">
              <a:lnSpc>
                <a:spcPct val="115000"/>
              </a:lnSpc>
              <a:spcBef>
                <a:spcPts val="0"/>
              </a:spcBef>
              <a:spcAft>
                <a:spcPts val="0"/>
              </a:spcAft>
              <a:buSzPct val="100000"/>
            </a:pPr>
            <a:r>
              <a:rPr lang="en-GB">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112,200 W.</a:t>
            </a:r>
          </a:p>
        </p:txBody>
      </p:sp>
      <p:sp>
        <p:nvSpPr>
          <p:cNvPr id="14" name="TextBox 13">
            <a:extLst>
              <a:ext uri="{FF2B5EF4-FFF2-40B4-BE49-F238E27FC236}">
                <a16:creationId xmlns:a16="http://schemas.microsoft.com/office/drawing/2014/main" id="{89EF58B5-D143-ED13-8731-014E149B958B}"/>
              </a:ext>
            </a:extLst>
          </p:cNvPr>
          <p:cNvSpPr txBox="1"/>
          <p:nvPr/>
        </p:nvSpPr>
        <p:spPr>
          <a:xfrm>
            <a:off x="3030021" y="3537955"/>
            <a:ext cx="8403336" cy="369332"/>
          </a:xfrm>
          <a:prstGeom prst="rect">
            <a:avLst/>
          </a:prstGeom>
          <a:noFill/>
        </p:spPr>
        <p:txBody>
          <a:bodyPr wrap="square">
            <a:spAutoFit/>
          </a:bodyPr>
          <a:lstStyle/>
          <a:p>
            <a:r>
              <a:rPr lang="en-GB">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850 A through the cables.</a:t>
            </a:r>
            <a:endParaRPr lang="en-US"/>
          </a:p>
        </p:txBody>
      </p:sp>
      <p:sp>
        <p:nvSpPr>
          <p:cNvPr id="15" name="TextBox 14">
            <a:extLst>
              <a:ext uri="{FF2B5EF4-FFF2-40B4-BE49-F238E27FC236}">
                <a16:creationId xmlns:a16="http://schemas.microsoft.com/office/drawing/2014/main" id="{475C2B10-6A02-7ABD-1EA4-4F7AC060B7F4}"/>
              </a:ext>
            </a:extLst>
          </p:cNvPr>
          <p:cNvSpPr txBox="1"/>
          <p:nvPr/>
        </p:nvSpPr>
        <p:spPr>
          <a:xfrm>
            <a:off x="2865207" y="4370724"/>
            <a:ext cx="8403336" cy="383759"/>
          </a:xfrm>
          <a:prstGeom prst="rect">
            <a:avLst/>
          </a:prstGeom>
          <a:noFill/>
        </p:spPr>
        <p:txBody>
          <a:bodyPr wrap="square">
            <a:spAutoFit/>
          </a:bodyPr>
          <a:lstStyle/>
          <a:p>
            <a:pPr marL="148590" lvl="0" algn="l" rtl="0">
              <a:lnSpc>
                <a:spcPct val="115000"/>
              </a:lnSpc>
              <a:spcBef>
                <a:spcPts val="1200"/>
              </a:spcBef>
              <a:spcAft>
                <a:spcPts val="0"/>
              </a:spcAft>
              <a:buSzPct val="100000"/>
            </a:pPr>
            <a:r>
              <a:rPr lang="en-GB">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18 V battery pack.</a:t>
            </a:r>
          </a:p>
        </p:txBody>
      </p:sp>
      <p:sp>
        <p:nvSpPr>
          <p:cNvPr id="17" name="TextBox 16">
            <a:extLst>
              <a:ext uri="{FF2B5EF4-FFF2-40B4-BE49-F238E27FC236}">
                <a16:creationId xmlns:a16="http://schemas.microsoft.com/office/drawing/2014/main" id="{F2F6544B-5639-E54C-A4A1-695CE9C4D206}"/>
              </a:ext>
            </a:extLst>
          </p:cNvPr>
          <p:cNvSpPr txBox="1"/>
          <p:nvPr/>
        </p:nvSpPr>
        <p:spPr>
          <a:xfrm>
            <a:off x="2865207" y="5227342"/>
            <a:ext cx="8193024" cy="383759"/>
          </a:xfrm>
          <a:prstGeom prst="rect">
            <a:avLst/>
          </a:prstGeom>
          <a:noFill/>
        </p:spPr>
        <p:txBody>
          <a:bodyPr wrap="square">
            <a:spAutoFit/>
          </a:bodyPr>
          <a:lstStyle/>
          <a:p>
            <a:pPr marL="148590" lvl="0" algn="l" rtl="0">
              <a:lnSpc>
                <a:spcPct val="115000"/>
              </a:lnSpc>
              <a:spcBef>
                <a:spcPts val="0"/>
              </a:spcBef>
              <a:spcAft>
                <a:spcPts val="0"/>
              </a:spcAft>
              <a:buSzPct val="100000"/>
            </a:pPr>
            <a:r>
              <a:rPr lang="en-GB">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644 W spindle motor.</a:t>
            </a:r>
          </a:p>
        </p:txBody>
      </p:sp>
    </p:spTree>
    <p:extLst>
      <p:ext uri="{BB962C8B-B14F-4D97-AF65-F5344CB8AC3E}">
        <p14:creationId xmlns:p14="http://schemas.microsoft.com/office/powerpoint/2010/main" val="15968972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844CDCD9C00F46A1BCE9A463997082" ma:contentTypeVersion="13" ma:contentTypeDescription="Create a new document." ma:contentTypeScope="" ma:versionID="c264dbd3cde4180840d763f46b291697">
  <xsd:schema xmlns:xsd="http://www.w3.org/2001/XMLSchema" xmlns:xs="http://www.w3.org/2001/XMLSchema" xmlns:p="http://schemas.microsoft.com/office/2006/metadata/properties" xmlns:ns2="d1a1ca9c-76a7-47b7-9ef4-f14a26abf7af" xmlns:ns3="4fc865ed-9e33-4d03-b19f-b352596ecae9" targetNamespace="http://schemas.microsoft.com/office/2006/metadata/properties" ma:root="true" ma:fieldsID="7400bd4a18a24e34d0b1fb963a2d21dc" ns2:_="" ns3:_="">
    <xsd:import namespace="d1a1ca9c-76a7-47b7-9ef4-f14a26abf7af"/>
    <xsd:import namespace="4fc865ed-9e33-4d03-b19f-b352596eca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a1ca9c-76a7-47b7-9ef4-f14a26abf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da258e-6141-476b-a562-def2baa699f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c865ed-9e33-4d03-b19f-b352596eca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2d6f0c-c615-4f75-a032-12c38811d25d}" ma:internalName="TaxCatchAll" ma:showField="CatchAllData" ma:web="4fc865ed-9e33-4d03-b19f-b352596ecae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a1ca9c-76a7-47b7-9ef4-f14a26abf7af">
      <Terms xmlns="http://schemas.microsoft.com/office/infopath/2007/PartnerControls"/>
    </lcf76f155ced4ddcb4097134ff3c332f>
    <TaxCatchAll xmlns="4fc865ed-9e33-4d03-b19f-b352596ecae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C30E13-0151-4C6E-8802-2392D4453709}"/>
</file>

<file path=customXml/itemProps2.xml><?xml version="1.0" encoding="utf-8"?>
<ds:datastoreItem xmlns:ds="http://schemas.openxmlformats.org/officeDocument/2006/customXml" ds:itemID="{1B777040-AED1-49A2-A6F9-2D4544050B30}">
  <ds:schemaRefs>
    <ds:schemaRef ds:uri="0edf7d78-1330-49f6-bffc-7239953f04fe"/>
    <ds:schemaRef ds:uri="f97151d3-a763-4fee-95d1-c0b0132eac99"/>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F9A6F6EE-3114-467C-8F7F-ADB4FAB9F0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TotalTime>
  <Words>4285</Words>
  <Application>Microsoft Office PowerPoint</Application>
  <PresentationFormat>Custom</PresentationFormat>
  <Paragraphs>531</Paragraphs>
  <Slides>19</Slides>
  <Notes>19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Calibri</vt:lpstr>
      <vt:lpstr>Calibri Light</vt:lpstr>
      <vt:lpstr>Office Theme</vt:lpstr>
      <vt:lpstr>1_Custom Design</vt:lpstr>
      <vt:lpstr>Custom Design</vt:lpstr>
      <vt:lpstr>PowerPoint Presentation</vt:lpstr>
      <vt:lpstr>Practitioner guide </vt:lpstr>
      <vt:lpstr>Introduction and overview</vt:lpstr>
      <vt:lpstr>Learning outcomes and resource links </vt:lpstr>
      <vt:lpstr>Subject coverage</vt:lpstr>
      <vt:lpstr>PowerPoint Presentation</vt:lpstr>
      <vt:lpstr>Learning outcomes</vt:lpstr>
      <vt:lpstr>Voltage, current and power in</vt:lpstr>
      <vt:lpstr>Voltage, current and  power in – answers </vt:lpstr>
      <vt:lpstr>Investigating efficiency</vt:lpstr>
      <vt:lpstr>Investigating efficiency – answers </vt:lpstr>
      <vt:lpstr>Selecting electric motors</vt:lpstr>
      <vt:lpstr>Selecting electric motors</vt:lpstr>
      <vt:lpstr>Selecting electric motors</vt:lpstr>
      <vt:lpstr>Where are the losses in a motor?</vt:lpstr>
      <vt:lpstr>Copper losses in series and shunt-wound DC motors</vt:lpstr>
      <vt:lpstr>Motors, global energy and climate change</vt:lpstr>
      <vt:lpstr>Motors, global energy  and climate change</vt:lpstr>
      <vt:lpstr>Learning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Marks</dc:creator>
  <cp:lastModifiedBy>V-Bryony Yanney</cp:lastModifiedBy>
  <cp:revision>15</cp:revision>
  <dcterms:created xsi:type="dcterms:W3CDTF">2022-05-23T15:11:33Z</dcterms:created>
  <dcterms:modified xsi:type="dcterms:W3CDTF">2023-03-13T10:59:10Z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0x0101007C844CDCD9C00F46A1BCE9A463997082</vt:lpwstr>
  </property>
  <property fmtid="{D5CDD505-2E9C-101B-9397-08002B2CF9AE}" pid="3" name="MediaServiceImageTags">
    <vt:lpwstr/>
  </property>
</Properties>
</file>