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07" r:id="rId5"/>
    <p:sldMasterId id="2147483672" r:id="rId6"/>
  </p:sldMasterIdLst>
  <p:notesMasterIdLst>
    <p:notesMasterId r:id="rId25"/>
  </p:notesMasterIdLst>
  <p:sldIdLst>
    <p:sldId id="256" r:id="rId7"/>
    <p:sldId id="267" r:id="rId8"/>
    <p:sldId id="284" r:id="rId9"/>
    <p:sldId id="281" r:id="rId10"/>
    <p:sldId id="257" r:id="rId11"/>
    <p:sldId id="272" r:id="rId12"/>
    <p:sldId id="275" r:id="rId13"/>
    <p:sldId id="320" r:id="rId14"/>
    <p:sldId id="344" r:id="rId15"/>
    <p:sldId id="345" r:id="rId16"/>
    <p:sldId id="352" r:id="rId17"/>
    <p:sldId id="347" r:id="rId18"/>
    <p:sldId id="348" r:id="rId19"/>
    <p:sldId id="349" r:id="rId20"/>
    <p:sldId id="333" r:id="rId21"/>
    <p:sldId id="350" r:id="rId22"/>
    <p:sldId id="334" r:id="rId23"/>
    <p:sldId id="351" r:id="rId24"/>
  </p:sldIdLst>
  <p:sldSz cx="16257588" cy="9144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49" userDrawn="1">
          <p15:clr>
            <a:srgbClr val="A4A3A4"/>
          </p15:clr>
        </p15:guide>
        <p15:guide id="2" pos="51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2E3E04-DFCD-009C-E7C8-C19ACA976B3D}" name="Sidney Yanney" initials="SY" userId="d447cc76b536347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V-Mike Guilmant-Cush" initials="VG" lastIdx="3" clrIdx="6">
    <p:extLst>
      <p:ext uri="{19B8F6BF-5375-455C-9EA6-DF929625EA0E}">
        <p15:presenceInfo xmlns:p15="http://schemas.microsoft.com/office/powerpoint/2012/main" userId="S::mike.guilmant-cush@blackbaud.me::3c7f021d-b981-41a2-afc2-8c0dc9565e5f" providerId="AD"/>
      </p:ext>
    </p:extLst>
  </p:cmAuthor>
  <p:cmAuthor id="1" name="Minna Down" initials="MD" lastIdx="13" clrIdx="0">
    <p:extLst>
      <p:ext uri="{19B8F6BF-5375-455C-9EA6-DF929625EA0E}">
        <p15:presenceInfo xmlns:p15="http://schemas.microsoft.com/office/powerpoint/2012/main" userId="f49f9c9fde2637aa" providerId="Windows Live"/>
      </p:ext>
    </p:extLst>
  </p:cmAuthor>
  <p:cmAuthor id="2" name="Bryony" initials="B" lastIdx="38" clrIdx="1">
    <p:extLst>
      <p:ext uri="{19B8F6BF-5375-455C-9EA6-DF929625EA0E}">
        <p15:presenceInfo xmlns:p15="http://schemas.microsoft.com/office/powerpoint/2012/main" userId="fe1aad7348244552" providerId="Windows Live"/>
      </p:ext>
    </p:extLst>
  </p:cmAuthor>
  <p:cmAuthor id="3" name="Mike Guilmant-Cush" initials="MG" lastIdx="6" clrIdx="2">
    <p:extLst>
      <p:ext uri="{19B8F6BF-5375-455C-9EA6-DF929625EA0E}">
        <p15:presenceInfo xmlns:p15="http://schemas.microsoft.com/office/powerpoint/2012/main" userId="Mike Guilmant-Cush" providerId="None"/>
      </p:ext>
    </p:extLst>
  </p:cmAuthor>
  <p:cmAuthor id="4" name="Karen Wadsworth" initials="KW" lastIdx="31" clrIdx="3">
    <p:extLst>
      <p:ext uri="{19B8F6BF-5375-455C-9EA6-DF929625EA0E}">
        <p15:presenceInfo xmlns:p15="http://schemas.microsoft.com/office/powerpoint/2012/main" userId="Karen Wadsworth" providerId="None"/>
      </p:ext>
    </p:extLst>
  </p:cmAuthor>
  <p:cmAuthor id="5" name="Estelle Lloyd" initials="EL" lastIdx="17" clrIdx="4">
    <p:extLst>
      <p:ext uri="{19B8F6BF-5375-455C-9EA6-DF929625EA0E}">
        <p15:presenceInfo xmlns:p15="http://schemas.microsoft.com/office/powerpoint/2012/main" userId="Estelle Lloyd" providerId="None"/>
      </p:ext>
    </p:extLst>
  </p:cmAuthor>
  <p:cmAuthor id="6" name="Michael Guilmant-Cush" initials="MGC" lastIdx="1" clrIdx="5">
    <p:extLst>
      <p:ext uri="{19B8F6BF-5375-455C-9EA6-DF929625EA0E}">
        <p15:presenceInfo xmlns:p15="http://schemas.microsoft.com/office/powerpoint/2012/main" userId="S::mike@mgcwriting.onmicrosoft.com::1f83a091-1871-4096-b5ea-a328593590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1C5C"/>
    <a:srgbClr val="B2BFF0"/>
    <a:srgbClr val="22166B"/>
    <a:srgbClr val="ECECED"/>
    <a:srgbClr val="FF9EB8"/>
    <a:srgbClr val="FF7500"/>
    <a:srgbClr val="21176B"/>
    <a:srgbClr val="3DB876"/>
    <a:srgbClr val="00F291"/>
    <a:srgbClr val="24D6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10007A-24A5-7A33-5A73-FECB56261477}" v="7" dt="2023-02-24T15:16:33.073"/>
    <p1510:client id="{23D10EF1-EEA0-A4C7-0742-1B44C403040C}" v="262" dt="2023-03-08T14:37:13.7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89"/>
    <p:restoredTop sz="85185" autoAdjust="0"/>
  </p:normalViewPr>
  <p:slideViewPr>
    <p:cSldViewPr snapToGrid="0" snapToObjects="1">
      <p:cViewPr varScale="1">
        <p:scale>
          <a:sx n="40" d="100"/>
          <a:sy n="40" d="100"/>
        </p:scale>
        <p:origin x="508" y="60"/>
      </p:cViewPr>
      <p:guideLst>
        <p:guide orient="horz" pos="4649"/>
        <p:guide pos="5120"/>
      </p:guideLst>
    </p:cSldViewPr>
  </p:slideViewPr>
  <p:outlineViewPr>
    <p:cViewPr>
      <p:scale>
        <a:sx n="33" d="100"/>
        <a:sy n="33" d="100"/>
      </p:scale>
      <p:origin x="0" y="-24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Mike Guilmant-Cush" userId="S::mike.guilmant-cush@blackbaud.me::3c7f021d-b981-41a2-afc2-8c0dc9565e5f" providerId="AD" clId="Web-{23D10EF1-EEA0-A4C7-0742-1B44C403040C}"/>
    <pc:docChg chg="modSld">
      <pc:chgData name="V-Mike Guilmant-Cush" userId="S::mike.guilmant-cush@blackbaud.me::3c7f021d-b981-41a2-afc2-8c0dc9565e5f" providerId="AD" clId="Web-{23D10EF1-EEA0-A4C7-0742-1B44C403040C}" dt="2023-03-08T14:37:13.532" v="127" actId="20577"/>
      <pc:docMkLst>
        <pc:docMk/>
      </pc:docMkLst>
      <pc:sldChg chg="modSp">
        <pc:chgData name="V-Mike Guilmant-Cush" userId="S::mike.guilmant-cush@blackbaud.me::3c7f021d-b981-41a2-afc2-8c0dc9565e5f" providerId="AD" clId="Web-{23D10EF1-EEA0-A4C7-0742-1B44C403040C}" dt="2023-03-08T14:32:04.900" v="4" actId="20577"/>
        <pc:sldMkLst>
          <pc:docMk/>
          <pc:sldMk cId="2042572004" sldId="345"/>
        </pc:sldMkLst>
        <pc:spChg chg="mod">
          <ac:chgData name="V-Mike Guilmant-Cush" userId="S::mike.guilmant-cush@blackbaud.me::3c7f021d-b981-41a2-afc2-8c0dc9565e5f" providerId="AD" clId="Web-{23D10EF1-EEA0-A4C7-0742-1B44C403040C}" dt="2023-03-08T14:31:51.384" v="0" actId="20577"/>
          <ac:spMkLst>
            <pc:docMk/>
            <pc:sldMk cId="2042572004" sldId="345"/>
            <ac:spMk id="68" creationId="{77C95514-4DE4-873A-54E4-E313E6A839D4}"/>
          </ac:spMkLst>
        </pc:spChg>
        <pc:spChg chg="mod">
          <ac:chgData name="V-Mike Guilmant-Cush" userId="S::mike.guilmant-cush@blackbaud.me::3c7f021d-b981-41a2-afc2-8c0dc9565e5f" providerId="AD" clId="Web-{23D10EF1-EEA0-A4C7-0742-1B44C403040C}" dt="2023-03-08T14:31:56.634" v="1" actId="20577"/>
          <ac:spMkLst>
            <pc:docMk/>
            <pc:sldMk cId="2042572004" sldId="345"/>
            <ac:spMk id="69" creationId="{EC283D99-7ABA-7C05-0F4C-60AEE95FE099}"/>
          </ac:spMkLst>
        </pc:spChg>
        <pc:spChg chg="mod">
          <ac:chgData name="V-Mike Guilmant-Cush" userId="S::mike.guilmant-cush@blackbaud.me::3c7f021d-b981-41a2-afc2-8c0dc9565e5f" providerId="AD" clId="Web-{23D10EF1-EEA0-A4C7-0742-1B44C403040C}" dt="2023-03-08T14:31:59.666" v="2" actId="20577"/>
          <ac:spMkLst>
            <pc:docMk/>
            <pc:sldMk cId="2042572004" sldId="345"/>
            <ac:spMk id="70" creationId="{C58D8C10-41FC-01B2-4D38-8B300FFA9C9C}"/>
          </ac:spMkLst>
        </pc:spChg>
        <pc:spChg chg="mod">
          <ac:chgData name="V-Mike Guilmant-Cush" userId="S::mike.guilmant-cush@blackbaud.me::3c7f021d-b981-41a2-afc2-8c0dc9565e5f" providerId="AD" clId="Web-{23D10EF1-EEA0-A4C7-0742-1B44C403040C}" dt="2023-03-08T14:32:04.900" v="4" actId="20577"/>
          <ac:spMkLst>
            <pc:docMk/>
            <pc:sldMk cId="2042572004" sldId="345"/>
            <ac:spMk id="71" creationId="{92EA9836-5286-BAEB-C15B-8F45D7B7CE9C}"/>
          </ac:spMkLst>
        </pc:spChg>
      </pc:sldChg>
      <pc:sldChg chg="modSp">
        <pc:chgData name="V-Mike Guilmant-Cush" userId="S::mike.guilmant-cush@blackbaud.me::3c7f021d-b981-41a2-afc2-8c0dc9565e5f" providerId="AD" clId="Web-{23D10EF1-EEA0-A4C7-0742-1B44C403040C}" dt="2023-03-08T14:37:13.532" v="127" actId="20577"/>
        <pc:sldMkLst>
          <pc:docMk/>
          <pc:sldMk cId="2649657762" sldId="347"/>
        </pc:sldMkLst>
        <pc:spChg chg="mod">
          <ac:chgData name="V-Mike Guilmant-Cush" userId="S::mike.guilmant-cush@blackbaud.me::3c7f021d-b981-41a2-afc2-8c0dc9565e5f" providerId="AD" clId="Web-{23D10EF1-EEA0-A4C7-0742-1B44C403040C}" dt="2023-03-08T14:35:40.780" v="81" actId="20577"/>
          <ac:spMkLst>
            <pc:docMk/>
            <pc:sldMk cId="2649657762" sldId="347"/>
            <ac:spMk id="10" creationId="{8C74A5F2-189A-435B-E9EE-0780A8018153}"/>
          </ac:spMkLst>
        </pc:spChg>
        <pc:spChg chg="mod">
          <ac:chgData name="V-Mike Guilmant-Cush" userId="S::mike.guilmant-cush@blackbaud.me::3c7f021d-b981-41a2-afc2-8c0dc9565e5f" providerId="AD" clId="Web-{23D10EF1-EEA0-A4C7-0742-1B44C403040C}" dt="2023-03-08T14:36:26.515" v="93" actId="20577"/>
          <ac:spMkLst>
            <pc:docMk/>
            <pc:sldMk cId="2649657762" sldId="347"/>
            <ac:spMk id="11" creationId="{1FCCB4D9-E264-5CA5-26A2-25D6350B87BB}"/>
          </ac:spMkLst>
        </pc:spChg>
        <pc:spChg chg="mod">
          <ac:chgData name="V-Mike Guilmant-Cush" userId="S::mike.guilmant-cush@blackbaud.me::3c7f021d-b981-41a2-afc2-8c0dc9565e5f" providerId="AD" clId="Web-{23D10EF1-EEA0-A4C7-0742-1B44C403040C}" dt="2023-03-08T14:37:13.532" v="127" actId="20577"/>
          <ac:spMkLst>
            <pc:docMk/>
            <pc:sldMk cId="2649657762" sldId="347"/>
            <ac:spMk id="12" creationId="{328B632E-054C-795C-E94A-18D69875A93E}"/>
          </ac:spMkLst>
        </pc:spChg>
      </pc:sldChg>
      <pc:sldChg chg="modSp">
        <pc:chgData name="V-Mike Guilmant-Cush" userId="S::mike.guilmant-cush@blackbaud.me::3c7f021d-b981-41a2-afc2-8c0dc9565e5f" providerId="AD" clId="Web-{23D10EF1-EEA0-A4C7-0742-1B44C403040C}" dt="2023-03-08T14:33:13.339" v="7" actId="20577"/>
        <pc:sldMkLst>
          <pc:docMk/>
          <pc:sldMk cId="4216758114" sldId="352"/>
        </pc:sldMkLst>
        <pc:spChg chg="mod">
          <ac:chgData name="V-Mike Guilmant-Cush" userId="S::mike.guilmant-cush@blackbaud.me::3c7f021d-b981-41a2-afc2-8c0dc9565e5f" providerId="AD" clId="Web-{23D10EF1-EEA0-A4C7-0742-1B44C403040C}" dt="2023-03-08T14:33:09.105" v="5" actId="20577"/>
          <ac:spMkLst>
            <pc:docMk/>
            <pc:sldMk cId="4216758114" sldId="352"/>
            <ac:spMk id="5" creationId="{1B311A94-C364-2022-FC2F-AEFAD92B31B7}"/>
          </ac:spMkLst>
        </pc:spChg>
        <pc:spChg chg="mod">
          <ac:chgData name="V-Mike Guilmant-Cush" userId="S::mike.guilmant-cush@blackbaud.me::3c7f021d-b981-41a2-afc2-8c0dc9565e5f" providerId="AD" clId="Web-{23D10EF1-EEA0-A4C7-0742-1B44C403040C}" dt="2023-03-08T14:33:13.339" v="7" actId="20577"/>
          <ac:spMkLst>
            <pc:docMk/>
            <pc:sldMk cId="4216758114" sldId="352"/>
            <ac:spMk id="6" creationId="{346EDC81-782A-4131-E4B0-CC25924793C7}"/>
          </ac:spMkLst>
        </pc:spChg>
      </pc:sldChg>
    </pc:docChg>
  </pc:docChgLst>
  <pc:docChgLst>
    <pc:chgData name="V-Mike Guilmant-Cush" userId="S::mike.guilmant-cush@blackbaud.me::3c7f021d-b981-41a2-afc2-8c0dc9565e5f" providerId="AD" clId="Web-{1F10007A-24A5-7A33-5A73-FECB56261477}"/>
    <pc:docChg chg="modSld">
      <pc:chgData name="V-Mike Guilmant-Cush" userId="S::mike.guilmant-cush@blackbaud.me::3c7f021d-b981-41a2-afc2-8c0dc9565e5f" providerId="AD" clId="Web-{1F10007A-24A5-7A33-5A73-FECB56261477}" dt="2023-02-24T15:16:33.073" v="4"/>
      <pc:docMkLst>
        <pc:docMk/>
      </pc:docMkLst>
      <pc:sldChg chg="delSp modSp">
        <pc:chgData name="V-Mike Guilmant-Cush" userId="S::mike.guilmant-cush@blackbaud.me::3c7f021d-b981-41a2-afc2-8c0dc9565e5f" providerId="AD" clId="Web-{1F10007A-24A5-7A33-5A73-FECB56261477}" dt="2023-02-24T15:16:33.073" v="4"/>
        <pc:sldMkLst>
          <pc:docMk/>
          <pc:sldMk cId="2042572004" sldId="345"/>
        </pc:sldMkLst>
        <pc:spChg chg="mod">
          <ac:chgData name="V-Mike Guilmant-Cush" userId="S::mike.guilmant-cush@blackbaud.me::3c7f021d-b981-41a2-afc2-8c0dc9565e5f" providerId="AD" clId="Web-{1F10007A-24A5-7A33-5A73-FECB56261477}" dt="2023-02-24T15:16:21.463" v="2"/>
          <ac:spMkLst>
            <pc:docMk/>
            <pc:sldMk cId="2042572004" sldId="345"/>
            <ac:spMk id="35" creationId="{3EBFF11E-EAB6-9775-703F-3D1B6C219408}"/>
          </ac:spMkLst>
        </pc:spChg>
        <pc:spChg chg="mod">
          <ac:chgData name="V-Mike Guilmant-Cush" userId="S::mike.guilmant-cush@blackbaud.me::3c7f021d-b981-41a2-afc2-8c0dc9565e5f" providerId="AD" clId="Web-{1F10007A-24A5-7A33-5A73-FECB56261477}" dt="2023-02-24T15:16:16.197" v="1"/>
          <ac:spMkLst>
            <pc:docMk/>
            <pc:sldMk cId="2042572004" sldId="345"/>
            <ac:spMk id="36" creationId="{CE779032-5AD5-ABD3-C8D4-21ED50C9515F}"/>
          </ac:spMkLst>
        </pc:spChg>
        <pc:spChg chg="mod">
          <ac:chgData name="V-Mike Guilmant-Cush" userId="S::mike.guilmant-cush@blackbaud.me::3c7f021d-b981-41a2-afc2-8c0dc9565e5f" providerId="AD" clId="Web-{1F10007A-24A5-7A33-5A73-FECB56261477}" dt="2023-02-24T15:15:50.617" v="0" actId="1076"/>
          <ac:spMkLst>
            <pc:docMk/>
            <pc:sldMk cId="2042572004" sldId="345"/>
            <ac:spMk id="74" creationId="{A56ECC92-706B-DBAF-F79F-447061D2705D}"/>
          </ac:spMkLst>
        </pc:spChg>
        <pc:cxnChg chg="del">
          <ac:chgData name="V-Mike Guilmant-Cush" userId="S::mike.guilmant-cush@blackbaud.me::3c7f021d-b981-41a2-afc2-8c0dc9565e5f" providerId="AD" clId="Web-{1F10007A-24A5-7A33-5A73-FECB56261477}" dt="2023-02-24T15:16:30.511" v="3"/>
          <ac:cxnSpMkLst>
            <pc:docMk/>
            <pc:sldMk cId="2042572004" sldId="345"/>
            <ac:cxnSpMk id="37" creationId="{F58703EC-C1EC-BAE8-7982-57FB4809BA43}"/>
          </ac:cxnSpMkLst>
        </pc:cxnChg>
        <pc:cxnChg chg="del">
          <ac:chgData name="V-Mike Guilmant-Cush" userId="S::mike.guilmant-cush@blackbaud.me::3c7f021d-b981-41a2-afc2-8c0dc9565e5f" providerId="AD" clId="Web-{1F10007A-24A5-7A33-5A73-FECB56261477}" dt="2023-02-24T15:16:33.073" v="4"/>
          <ac:cxnSpMkLst>
            <pc:docMk/>
            <pc:sldMk cId="2042572004" sldId="345"/>
            <ac:cxnSpMk id="48" creationId="{61B251F7-9985-3E9F-264F-C5C21F8CEDDA}"/>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177F610-3751-F945-A338-751CC6F6B176}" type="datetimeFigureOut">
              <a:rPr lang="en-US" smtClean="0"/>
              <a:t>3/13/2023</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7713ECE-1B03-7F4B-8F63-1FC03E6A284A}" type="slidenum">
              <a:rPr lang="en-US" smtClean="0"/>
              <a:t>‹#›</a:t>
            </a:fld>
            <a:endParaRPr lang="en-US"/>
          </a:p>
        </p:txBody>
      </p:sp>
    </p:spTree>
    <p:extLst>
      <p:ext uri="{BB962C8B-B14F-4D97-AF65-F5344CB8AC3E}">
        <p14:creationId xmlns:p14="http://schemas.microsoft.com/office/powerpoint/2010/main" val="119672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1</a:t>
            </a:fld>
            <a:endParaRPr lang="en-US" dirty="0"/>
          </a:p>
        </p:txBody>
      </p:sp>
    </p:spTree>
    <p:extLst>
      <p:ext uri="{BB962C8B-B14F-4D97-AF65-F5344CB8AC3E}">
        <p14:creationId xmlns:p14="http://schemas.microsoft.com/office/powerpoint/2010/main" val="1021879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Practitioner delivery notes</a:t>
            </a:r>
          </a:p>
          <a:p>
            <a:pPr marL="0" lvl="0" indent="0" algn="l" rtl="0">
              <a:lnSpc>
                <a:spcPct val="100000"/>
              </a:lnSpc>
              <a:spcBef>
                <a:spcPts val="0"/>
              </a:spcBef>
              <a:spcAft>
                <a:spcPts val="0"/>
              </a:spcAft>
              <a:buClr>
                <a:schemeClr val="dk1"/>
              </a:buClr>
              <a:buSzPts val="1100"/>
              <a:buFont typeface="Arial"/>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This activity introduces the two main types of both DC and AC motor (the next slides add more detail on types of brushed DC motor).</a:t>
            </a:r>
          </a:p>
          <a:p>
            <a:pPr marL="0" lvl="0" indent="0" algn="l" rtl="0">
              <a:lnSpc>
                <a:spcPct val="100000"/>
              </a:lnSpc>
              <a:spcBef>
                <a:spcPts val="0"/>
              </a:spcBef>
              <a:spcAft>
                <a:spcPts val="0"/>
              </a:spcAft>
              <a:buSzPts val="1100"/>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You could begin this activity by asking learners to recall what they can remember about electric motors from their prior Level 2 science study.</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If possible, have a physical example of a commutator and slip rings to show learners. The next slide briefly explains commutators and slip rings.</a:t>
            </a:r>
          </a:p>
          <a:p>
            <a:pPr marL="0" lvl="0" indent="0" algn="l" rtl="0">
              <a:lnSpc>
                <a:spcPct val="100000"/>
              </a:lnSpc>
              <a:spcBef>
                <a:spcPts val="0"/>
              </a:spcBef>
              <a:spcAft>
                <a:spcPts val="0"/>
              </a:spcAft>
              <a:buClr>
                <a:schemeClr val="dk1"/>
              </a:buClr>
              <a:buSzPts val="1100"/>
              <a:buFont typeface="Arial"/>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Activity</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Review that every electric motor relies on electromagnetism (hence the connection to an electrical supply). When a wire carries a current it will experience a force when it is placed into a magnetic field. Electric motors are arranged so that this force is a rotating force which we call torque. Torque is easily experienced elsewhere such as when using a spanner or screwdriver.</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Some learners may recall learning about moments in physics: these are static turning forces about a point. When a moment is able to rotate, it becomes torque.</a:t>
            </a:r>
          </a:p>
          <a:p>
            <a:pPr marL="457200" indent="-298450">
              <a:buClr>
                <a:schemeClr val="dk1"/>
              </a:buClr>
              <a:buSzPts val="1100"/>
              <a:buChar char="●"/>
            </a:pPr>
            <a:r>
              <a:rPr lang="en-GB" dirty="0">
                <a:solidFill>
                  <a:schemeClr val="dk1"/>
                </a:solidFill>
                <a:latin typeface="Arial" panose="020B0604020202020204" pitchFamily="34" charset="0"/>
                <a:cs typeface="Arial" panose="020B0604020202020204" pitchFamily="34" charset="0"/>
              </a:rPr>
              <a:t>Review how the slide divides electric motors into DC and AC motors, which can each then be classified as brushed or brushless, induction or synchronous motors. These form the four major groups of electric motors. (Learners don’t need to understand the differences between induction and synchronous motors for the purposes of this resource and activity, but may need to do so for their qualification.)</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An induced current is one that is produced by a changing magnetic field and not because of a direct electrical connection.</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Example answers</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Learners should identify from the diagrams that:</a:t>
            </a:r>
          </a:p>
          <a:p>
            <a:pPr marL="457200" indent="-298450">
              <a:buClr>
                <a:schemeClr val="dk1"/>
              </a:buClr>
              <a:buSzPts val="1100"/>
              <a:buChar char="●"/>
            </a:pPr>
            <a:r>
              <a:rPr lang="en-GB" dirty="0">
                <a:solidFill>
                  <a:schemeClr val="dk1"/>
                </a:solidFill>
                <a:latin typeface="Arial" panose="020B0604020202020204" pitchFamily="34" charset="0"/>
                <a:cs typeface="Arial" panose="020B0604020202020204" pitchFamily="34" charset="0"/>
              </a:rPr>
              <a:t>The small centre circle represents the axle. (Note that the outer coils, which do not move, are sometimes called the stator.)</a:t>
            </a:r>
          </a:p>
          <a:p>
            <a:pPr marL="457200" indent="-298450">
              <a:buClr>
                <a:schemeClr val="dk1"/>
              </a:buClr>
              <a:buSzPts val="1100"/>
              <a:buChar char="●"/>
            </a:pPr>
            <a:r>
              <a:rPr lang="en-GB" dirty="0">
                <a:solidFill>
                  <a:schemeClr val="dk1"/>
                </a:solidFill>
                <a:latin typeface="Arial" panose="020B0604020202020204" pitchFamily="34" charset="0"/>
                <a:cs typeface="Arial" panose="020B0604020202020204" pitchFamily="34" charset="0"/>
              </a:rPr>
              <a:t>Brushed motors always have coils at the centre. Brushes and a commutator connect current to the rotating coils. Some brushed motors have outer coils to create the magnetic field (learners will explore this on a later slide) and these will need their own connections.</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Brushless motors always have a permanent magnet on the rotor and coils on the outside, to which current is connected. (An electronic controller creates a rotating magnetic field in brushless motors.)</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Induction motors have coils on the rotor and on the outside stator. But only the stator has connections. This is because the field created by the stator induces a current in the rotor.</a:t>
            </a:r>
          </a:p>
          <a:p>
            <a:pPr marL="457200" indent="-298450">
              <a:buClr>
                <a:schemeClr val="dk1"/>
              </a:buClr>
              <a:buSzPts val="1100"/>
              <a:buChar char="●"/>
            </a:pPr>
            <a:r>
              <a:rPr lang="en-GB" dirty="0">
                <a:solidFill>
                  <a:schemeClr val="dk1"/>
                </a:solidFill>
                <a:latin typeface="Arial" panose="020B0604020202020204" pitchFamily="34" charset="0"/>
                <a:cs typeface="Arial" panose="020B0604020202020204" pitchFamily="34" charset="0"/>
              </a:rPr>
              <a:t>Synchronous motors have two connections, but are different to a brushed DC motor with a stator coil. In a synchronous motor the rotor is not supplied by brushes and a commutator, but via a separate DC current applied to slip rings.</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Assessment</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Discussion and verbal answers.</a:t>
            </a: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Ability to discern differences between the basic construction of each type of motor.</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solidFill>
                  <a:schemeClr val="dk1"/>
                </a:solidFill>
                <a:latin typeface="Arial" panose="020B0604020202020204" pitchFamily="34" charset="0"/>
                <a:cs typeface="Arial" panose="020B0604020202020204" pitchFamily="34" charset="0"/>
              </a:rPr>
              <a:t>Extension</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Learners research and explain the operation of commutators and slip rings, identifying that commutators reverse the current flow every half turn (or more), while slip rings maintain a constant connection.</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Learners can investigate universal motors that can run on both DC and AC: en.wikipedia.org/wiki/</a:t>
            </a:r>
            <a:r>
              <a:rPr lang="en-GB" dirty="0" err="1">
                <a:solidFill>
                  <a:schemeClr val="dk1"/>
                </a:solidFill>
                <a:latin typeface="Arial" panose="020B0604020202020204" pitchFamily="34" charset="0"/>
                <a:cs typeface="Arial" panose="020B0604020202020204" pitchFamily="34" charset="0"/>
              </a:rPr>
              <a:t>Universal_motor</a:t>
            </a:r>
            <a:endParaRPr lang="en-GB" b="1" dirty="0">
              <a:solidFill>
                <a:schemeClr val="dk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10</a:t>
            </a:fld>
            <a:endParaRPr lang="en-US"/>
          </a:p>
        </p:txBody>
      </p:sp>
    </p:spTree>
    <p:extLst>
      <p:ext uri="{BB962C8B-B14F-4D97-AF65-F5344CB8AC3E}">
        <p14:creationId xmlns:p14="http://schemas.microsoft.com/office/powerpoint/2010/main" val="4221109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Activity</a:t>
            </a:r>
          </a:p>
          <a:p>
            <a:pPr marL="457200" lvl="0"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Use this slide to briefly discuss the difference between how slip rings and commutators can each deliver current to rotor (armature) coils.</a:t>
            </a:r>
          </a:p>
          <a:p>
            <a:pPr marL="457200" lvl="0"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Learners can discuss brush wear and the need to inspect and replace brushes.</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Extension</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Learners can inspect disassembled brushed DC and AC synchronous motors to observe the difference between commutators and slip rings.</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Learners can use Fleming’s left-hand rule to consider the forces acting on a simple rotor coil in a fixed magnetic field, to deduce the need for commutators.</a:t>
            </a:r>
          </a:p>
          <a:p>
            <a:r>
              <a:rPr lang="en-GB" dirty="0">
                <a:latin typeface="Arial" panose="020B0604020202020204" pitchFamily="34" charset="0"/>
                <a:cs typeface="Arial" panose="020B0604020202020204" pitchFamily="34" charset="0"/>
              </a:rPr>
              <a:t>Learners can research replacement brushes on the internet and identify why their materials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carbon/graphite) are chosen.</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11</a:t>
            </a:fld>
            <a:endParaRPr lang="en-US"/>
          </a:p>
        </p:txBody>
      </p:sp>
    </p:spTree>
    <p:extLst>
      <p:ext uri="{BB962C8B-B14F-4D97-AF65-F5344CB8AC3E}">
        <p14:creationId xmlns:p14="http://schemas.microsoft.com/office/powerpoint/2010/main" val="2450565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Practitioner delivery notes</a:t>
            </a:r>
          </a:p>
          <a:p>
            <a:pPr marL="0" lvl="0" indent="0" algn="l" rtl="0">
              <a:lnSpc>
                <a:spcPct val="100000"/>
              </a:lnSpc>
              <a:spcBef>
                <a:spcPts val="0"/>
              </a:spcBef>
              <a:spcAft>
                <a:spcPts val="0"/>
              </a:spcAft>
              <a:buClr>
                <a:schemeClr val="dk1"/>
              </a:buClr>
              <a:buSzPts val="1100"/>
              <a:buFont typeface="Arial"/>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While electronic controllers now make speed and torque control possible, it is still important for learners to understand the distinction between traditional series, shunt and compound-wound motors that were devised before electronic control became available.</a:t>
            </a:r>
          </a:p>
          <a:p>
            <a:pPr marL="0" lvl="0" indent="0" algn="l" rtl="0">
              <a:lnSpc>
                <a:spcPct val="100000"/>
              </a:lnSpc>
              <a:spcBef>
                <a:spcPts val="0"/>
              </a:spcBef>
              <a:spcAft>
                <a:spcPts val="0"/>
              </a:spcAft>
              <a:buSzPts val="1100"/>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Prior learning: You may first wish to review with learners their Level 2 learning about series and parallel circuits. Highlight that components in series share the voltage across them and the current remains the same, while components in parallel share the current between them and the voltage across each component is the same full voltage.</a:t>
            </a:r>
          </a:p>
          <a:p>
            <a:pPr marL="0" lvl="0" indent="0" algn="l" rtl="0">
              <a:lnSpc>
                <a:spcPct val="100000"/>
              </a:lnSpc>
              <a:spcBef>
                <a:spcPts val="0"/>
              </a:spcBef>
              <a:spcAft>
                <a:spcPts val="0"/>
              </a:spcAft>
              <a:buSzPts val="1100"/>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Link this brief theory to practical investigations of the speed and torque characteristics of series, shunt and compound brushed DC motors.</a:t>
            </a:r>
          </a:p>
          <a:p>
            <a:pPr marL="0" lvl="0" indent="0" algn="l" rtl="0">
              <a:lnSpc>
                <a:spcPct val="100000"/>
              </a:lnSpc>
              <a:spcBef>
                <a:spcPts val="0"/>
              </a:spcBef>
              <a:spcAft>
                <a:spcPts val="0"/>
              </a:spcAft>
              <a:buClr>
                <a:schemeClr val="dk1"/>
              </a:buClr>
              <a:buSzPts val="1100"/>
              <a:buFont typeface="Arial"/>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Activity</a:t>
            </a:r>
          </a:p>
          <a:p>
            <a:pPr marL="457200" indent="-298450">
              <a:buClr>
                <a:schemeClr val="dk1"/>
              </a:buClr>
              <a:buSzPts val="1100"/>
              <a:buChar char="●"/>
            </a:pPr>
            <a:r>
              <a:rPr lang="en-GB" dirty="0">
                <a:solidFill>
                  <a:schemeClr val="dk1"/>
                </a:solidFill>
                <a:latin typeface="Arial" panose="020B0604020202020204" pitchFamily="34" charset="0"/>
                <a:cs typeface="Arial" panose="020B0604020202020204" pitchFamily="34" charset="0"/>
              </a:rPr>
              <a:t>Recall that when brushed DC motors were introduced on an earlier slide, some brushed DC motors will have permanent field magnets around the outside, while others (usually industrial versions of these motors) will have field or stator windings that create the magnetic field.</a:t>
            </a:r>
          </a:p>
          <a:p>
            <a:pPr marL="457200" indent="-298450">
              <a:buClr>
                <a:schemeClr val="dk1"/>
              </a:buClr>
              <a:buSzPts val="1100"/>
              <a:buChar char="●"/>
            </a:pPr>
            <a:r>
              <a:rPr lang="en-GB" dirty="0">
                <a:solidFill>
                  <a:schemeClr val="dk1"/>
                </a:solidFill>
                <a:latin typeface="Arial" panose="020B0604020202020204" pitchFamily="34" charset="0"/>
                <a:cs typeface="Arial" panose="020B0604020202020204" pitchFamily="34" charset="0"/>
              </a:rPr>
              <a:t>Review the three motor circuits on the slide. Highlight that each diagram shows the circuit within the motor - the field coil and armature are all within the motor, rather than the field coil being a separate, external component.</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Ask learners to describe the voltage and current in the series motor diagram. Next, discuss what is happening with the supply voltage and current in the shunt motor diagram. Finally, consider the compound motor diagram, which includes two field coils: one in series and one in parallel.</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Then, discuss the nature of the field coils in each type of brushed DC motor. Series motors have a small number of thick coils. Shunt motors have many coils made of fine wire. Compound motors include both types of coil.</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Challenge learners to use their understanding of the voltage and current in each circuit to explain why the number and type of coils differs (highlight that in each design the total power produced is exactly the same), remembering that it is important to maximise the current flowing through the rotor coils.</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Example answers</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In the series motor the field coils must carry the full load current. These need to be thick so that the coils don’t heat up due to resistance in the wire. (This resistance would reduce the current through the rotor coils.)</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In the shunt motor the field coils carry part of the load current. These need to keep this current low so that most current flows through the rotor coils. Hence the wire is thin. To create a strong field, many coils are used.</a:t>
            </a: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The compound motor will have both types of coil and an inspection will reveal many thin turns with a few thick turns on top.</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Assessment</a:t>
            </a: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Discussion and verbal answers.</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solidFill>
                  <a:schemeClr val="dk1"/>
                </a:solidFill>
                <a:latin typeface="Arial" panose="020B0604020202020204" pitchFamily="34" charset="0"/>
                <a:cs typeface="Arial" panose="020B0604020202020204" pitchFamily="34" charset="0"/>
              </a:rPr>
              <a:t>Extension</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Explore how it is the armature current that does the ‘work’ within the motor, (</a:t>
            </a:r>
            <a:r>
              <a:rPr lang="en-GB" dirty="0" err="1">
                <a:solidFill>
                  <a:schemeClr val="dk1"/>
                </a:solidFill>
                <a:latin typeface="Arial" panose="020B0604020202020204" pitchFamily="34" charset="0"/>
                <a:cs typeface="Arial" panose="020B0604020202020204" pitchFamily="34" charset="0"/>
              </a:rPr>
              <a:t>ie</a:t>
            </a:r>
            <a:r>
              <a:rPr lang="en-GB" dirty="0">
                <a:solidFill>
                  <a:schemeClr val="dk1"/>
                </a:solidFill>
                <a:latin typeface="Arial" panose="020B0604020202020204" pitchFamily="34" charset="0"/>
                <a:cs typeface="Arial" panose="020B0604020202020204" pitchFamily="34" charset="0"/>
              </a:rPr>
              <a:t> where electrical energy is converted into kinetic energy).</a:t>
            </a: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Use ampere-turns to explore quantitatively how the turns might differ between series and shunt, for example using V = 230 V and I = 13 A.</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12</a:t>
            </a:fld>
            <a:endParaRPr lang="en-US"/>
          </a:p>
        </p:txBody>
      </p:sp>
    </p:spTree>
    <p:extLst>
      <p:ext uri="{BB962C8B-B14F-4D97-AF65-F5344CB8AC3E}">
        <p14:creationId xmlns:p14="http://schemas.microsoft.com/office/powerpoint/2010/main" val="3305471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This slide introduces the concept of back emf and supports a brief discussion of the basic formulas linking input voltage, back emf, current and resistance, to extend learners’ initial observations of the reasons for thick or thin field windings in series and shunt-wound DC motors. </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Your discussion of back emf may first require a brief discussion of DC generators if you have not already covered this content.</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Activity</a:t>
            </a:r>
          </a:p>
          <a:p>
            <a:pPr marL="457200" lvl="0"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Introduce the concept of a back emf. This can be hard for learners to understand, but a demonstration of measuring current into a DC motor on startup and in operation can help to illustrate that the operating current is low. Highlight that two opposing processes are taking place at once: the input voltage causes the rotor to spin but in turn, the spinning rotor induces its own voltage, in the opposite direction to the input.</a:t>
            </a:r>
          </a:p>
          <a:p>
            <a:pPr marL="457200" lvl="0"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Highlight that the presence of back emf makes the DC motor a self-regulating machine. The motor draws just enough armature current to create the torque required by the load. When the motor is running on no load, a small torque is still needed to overcome the friction and windage losses. This is the ‘no-load current’ of the motor.</a:t>
            </a:r>
          </a:p>
          <a:p>
            <a:pPr marL="457200" lvl="0"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Review the circuit diagrams again with learners.</a:t>
            </a:r>
          </a:p>
          <a:p>
            <a:pPr marL="914400" lvl="1"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Remind learners that in a circuit, or across any component, V=IR.</a:t>
            </a:r>
          </a:p>
          <a:p>
            <a:pPr marL="914400" lvl="1" indent="-298450">
              <a:buSzPts val="1100"/>
              <a:buChar char="○"/>
            </a:pPr>
            <a:r>
              <a:rPr lang="en-GB" dirty="0">
                <a:latin typeface="Arial" panose="020B0604020202020204" pitchFamily="34" charset="0"/>
                <a:cs typeface="Arial" panose="020B0604020202020204" pitchFamily="34" charset="0"/>
              </a:rPr>
              <a:t>Make sure learners understand how a and f denote the current I or resistance R in the field (f) and armature (a) windings.</a:t>
            </a:r>
          </a:p>
          <a:p>
            <a:pPr marL="914400" lvl="1"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Trace the flow of current through each one to identify that </a:t>
            </a:r>
            <a:r>
              <a:rPr lang="en-GB" dirty="0">
                <a:solidFill>
                  <a:schemeClr val="dk1"/>
                </a:solidFill>
                <a:latin typeface="Arial" panose="020B0604020202020204" pitchFamily="34" charset="0"/>
                <a:cs typeface="Arial" panose="020B0604020202020204" pitchFamily="34" charset="0"/>
              </a:rPr>
              <a:t>I</a:t>
            </a:r>
            <a:r>
              <a:rPr lang="en-GB" baseline="-25000" dirty="0">
                <a:solidFill>
                  <a:schemeClr val="dk1"/>
                </a:solidFill>
                <a:latin typeface="Arial" panose="020B0604020202020204" pitchFamily="34" charset="0"/>
                <a:cs typeface="Arial" panose="020B0604020202020204" pitchFamily="34" charset="0"/>
              </a:rPr>
              <a:t>f</a:t>
            </a:r>
            <a:r>
              <a:rPr lang="en-GB" dirty="0">
                <a:solidFill>
                  <a:schemeClr val="dk1"/>
                </a:solidFill>
                <a:latin typeface="Arial" panose="020B0604020202020204" pitchFamily="34" charset="0"/>
                <a:cs typeface="Arial" panose="020B0604020202020204" pitchFamily="34" charset="0"/>
              </a:rPr>
              <a:t> = I</a:t>
            </a:r>
            <a:r>
              <a:rPr lang="en-GB" baseline="-25000" dirty="0">
                <a:solidFill>
                  <a:schemeClr val="dk1"/>
                </a:solidFill>
                <a:latin typeface="Arial" panose="020B0604020202020204" pitchFamily="34" charset="0"/>
                <a:cs typeface="Arial" panose="020B0604020202020204" pitchFamily="34" charset="0"/>
              </a:rPr>
              <a:t>a</a:t>
            </a:r>
            <a:r>
              <a:rPr lang="en-GB" dirty="0">
                <a:solidFill>
                  <a:schemeClr val="dk1"/>
                </a:solidFill>
                <a:latin typeface="Arial" panose="020B0604020202020204" pitchFamily="34" charset="0"/>
                <a:cs typeface="Arial" panose="020B0604020202020204" pitchFamily="34" charset="0"/>
              </a:rPr>
              <a:t> in the series-wound motor (denoted just as I) but I</a:t>
            </a:r>
            <a:r>
              <a:rPr lang="en-GB" baseline="-25000" dirty="0">
                <a:solidFill>
                  <a:schemeClr val="dk1"/>
                </a:solidFill>
                <a:latin typeface="Arial" panose="020B0604020202020204" pitchFamily="34" charset="0"/>
                <a:cs typeface="Arial" panose="020B0604020202020204" pitchFamily="34" charset="0"/>
              </a:rPr>
              <a:t>f</a:t>
            </a:r>
            <a:r>
              <a:rPr lang="en-GB" dirty="0">
                <a:solidFill>
                  <a:schemeClr val="dk1"/>
                </a:solidFill>
                <a:latin typeface="Arial" panose="020B0604020202020204" pitchFamily="34" charset="0"/>
                <a:cs typeface="Arial" panose="020B0604020202020204" pitchFamily="34" charset="0"/>
              </a:rPr>
              <a:t> and I</a:t>
            </a:r>
            <a:r>
              <a:rPr lang="en-GB" baseline="-25000" dirty="0">
                <a:solidFill>
                  <a:schemeClr val="dk1"/>
                </a:solidFill>
                <a:latin typeface="Arial" panose="020B0604020202020204" pitchFamily="34" charset="0"/>
                <a:cs typeface="Arial" panose="020B0604020202020204" pitchFamily="34" charset="0"/>
              </a:rPr>
              <a:t>a</a:t>
            </a:r>
            <a:r>
              <a:rPr lang="en-GB" dirty="0">
                <a:solidFill>
                  <a:schemeClr val="dk1"/>
                </a:solidFill>
                <a:latin typeface="Arial" panose="020B0604020202020204" pitchFamily="34" charset="0"/>
                <a:cs typeface="Arial" panose="020B0604020202020204" pitchFamily="34" charset="0"/>
              </a:rPr>
              <a:t> will differ in the shunt-wound motor.</a:t>
            </a:r>
          </a:p>
          <a:p>
            <a:pPr marL="914400" lvl="1" indent="-298450" algn="l" rtl="0">
              <a:spcBef>
                <a:spcPts val="0"/>
              </a:spcBef>
              <a:spcAft>
                <a:spcPts val="0"/>
              </a:spcAft>
              <a:buSzPts val="1100"/>
              <a:buChar char="○"/>
            </a:pPr>
            <a:r>
              <a:rPr lang="en-GB" dirty="0">
                <a:solidFill>
                  <a:schemeClr val="dk1"/>
                </a:solidFill>
                <a:latin typeface="Arial" panose="020B0604020202020204" pitchFamily="34" charset="0"/>
                <a:cs typeface="Arial" panose="020B0604020202020204" pitchFamily="34" charset="0"/>
              </a:rPr>
              <a:t>Learners should be able to generate each of the formulas to verify them.</a:t>
            </a: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Example answers</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In the series motor by verifying that </a:t>
            </a:r>
            <a:r>
              <a:rPr lang="en-GB" dirty="0">
                <a:solidFill>
                  <a:schemeClr val="dk1"/>
                </a:solidFill>
                <a:latin typeface="Arial" panose="020B0604020202020204" pitchFamily="34" charset="0"/>
                <a:cs typeface="Arial" panose="020B0604020202020204" pitchFamily="34" charset="0"/>
              </a:rPr>
              <a:t>I</a:t>
            </a:r>
            <a:r>
              <a:rPr lang="en-GB" baseline="-25000" dirty="0">
                <a:solidFill>
                  <a:schemeClr val="dk1"/>
                </a:solidFill>
                <a:latin typeface="Arial" panose="020B0604020202020204" pitchFamily="34" charset="0"/>
                <a:cs typeface="Arial" panose="020B0604020202020204" pitchFamily="34" charset="0"/>
              </a:rPr>
              <a:t>f</a:t>
            </a:r>
            <a:r>
              <a:rPr lang="en-GB" dirty="0">
                <a:solidFill>
                  <a:schemeClr val="dk1"/>
                </a:solidFill>
                <a:latin typeface="Arial" panose="020B0604020202020204" pitchFamily="34" charset="0"/>
                <a:cs typeface="Arial" panose="020B0604020202020204" pitchFamily="34" charset="0"/>
              </a:rPr>
              <a:t> = I</a:t>
            </a:r>
            <a:r>
              <a:rPr lang="en-GB" baseline="-25000" dirty="0">
                <a:solidFill>
                  <a:schemeClr val="dk1"/>
                </a:solidFill>
                <a:latin typeface="Arial" panose="020B0604020202020204" pitchFamily="34" charset="0"/>
                <a:cs typeface="Arial" panose="020B0604020202020204" pitchFamily="34" charset="0"/>
              </a:rPr>
              <a:t>a</a:t>
            </a:r>
            <a:r>
              <a:rPr lang="en-GB" dirty="0">
                <a:solidFill>
                  <a:schemeClr val="dk1"/>
                </a:solidFill>
                <a:latin typeface="Arial" panose="020B0604020202020204" pitchFamily="34" charset="0"/>
                <a:cs typeface="Arial" panose="020B0604020202020204" pitchFamily="34" charset="0"/>
              </a:rPr>
              <a:t> learners will see why the field windings are a few thick coils that carry the full current.</a:t>
            </a:r>
          </a:p>
          <a:p>
            <a:pPr marL="0" lvl="0" indent="0" algn="l" rtl="0">
              <a:spcBef>
                <a:spcPts val="0"/>
              </a:spcBef>
              <a:spcAft>
                <a:spcPts val="0"/>
              </a:spcAft>
              <a:buNone/>
            </a:pPr>
            <a:r>
              <a:rPr lang="en-GB" dirty="0">
                <a:solidFill>
                  <a:schemeClr val="dk1"/>
                </a:solidFill>
                <a:latin typeface="Arial" panose="020B0604020202020204" pitchFamily="34" charset="0"/>
                <a:cs typeface="Arial" panose="020B0604020202020204" pitchFamily="34" charset="0"/>
              </a:rPr>
              <a:t>In the shunt motor learners will verify that the current splits through the field and armature windings but the voltage V will be the same across both, hence since V = E + </a:t>
            </a:r>
            <a:r>
              <a:rPr lang="en-GB" dirty="0" err="1">
                <a:solidFill>
                  <a:schemeClr val="dk1"/>
                </a:solidFill>
                <a:latin typeface="Arial" panose="020B0604020202020204" pitchFamily="34" charset="0"/>
                <a:cs typeface="Arial" panose="020B0604020202020204" pitchFamily="34" charset="0"/>
              </a:rPr>
              <a:t>I</a:t>
            </a:r>
            <a:r>
              <a:rPr lang="en-GB" baseline="-25000" dirty="0" err="1">
                <a:solidFill>
                  <a:schemeClr val="dk1"/>
                </a:solidFill>
                <a:latin typeface="Arial" panose="020B0604020202020204" pitchFamily="34" charset="0"/>
                <a:cs typeface="Arial" panose="020B0604020202020204" pitchFamily="34" charset="0"/>
              </a:rPr>
              <a:t>a</a:t>
            </a:r>
            <a:r>
              <a:rPr lang="en-GB" dirty="0" err="1">
                <a:solidFill>
                  <a:schemeClr val="dk1"/>
                </a:solidFill>
                <a:latin typeface="Arial" panose="020B0604020202020204" pitchFamily="34" charset="0"/>
                <a:cs typeface="Arial" panose="020B0604020202020204" pitchFamily="34" charset="0"/>
              </a:rPr>
              <a:t>R</a:t>
            </a:r>
            <a:r>
              <a:rPr lang="en-GB" baseline="-25000" dirty="0" err="1">
                <a:solidFill>
                  <a:schemeClr val="dk1"/>
                </a:solidFill>
                <a:latin typeface="Arial" panose="020B0604020202020204" pitchFamily="34" charset="0"/>
                <a:cs typeface="Arial" panose="020B0604020202020204" pitchFamily="34" charset="0"/>
              </a:rPr>
              <a:t>a</a:t>
            </a:r>
            <a:r>
              <a:rPr lang="en-GB" dirty="0">
                <a:solidFill>
                  <a:schemeClr val="dk1"/>
                </a:solidFill>
                <a:latin typeface="Arial" panose="020B0604020202020204" pitchFamily="34" charset="0"/>
                <a:cs typeface="Arial" panose="020B0604020202020204" pitchFamily="34" charset="0"/>
              </a:rPr>
              <a:t> and V = </a:t>
            </a:r>
            <a:r>
              <a:rPr lang="en-GB" dirty="0" err="1">
                <a:solidFill>
                  <a:schemeClr val="dk1"/>
                </a:solidFill>
                <a:latin typeface="Arial" panose="020B0604020202020204" pitchFamily="34" charset="0"/>
                <a:cs typeface="Arial" panose="020B0604020202020204" pitchFamily="34" charset="0"/>
              </a:rPr>
              <a:t>I</a:t>
            </a:r>
            <a:r>
              <a:rPr lang="en-GB" baseline="-25000" dirty="0" err="1">
                <a:solidFill>
                  <a:schemeClr val="dk1"/>
                </a:solidFill>
                <a:latin typeface="Arial" panose="020B0604020202020204" pitchFamily="34" charset="0"/>
                <a:cs typeface="Arial" panose="020B0604020202020204" pitchFamily="34" charset="0"/>
              </a:rPr>
              <a:t>f</a:t>
            </a:r>
            <a:r>
              <a:rPr lang="en-GB" dirty="0" err="1">
                <a:solidFill>
                  <a:schemeClr val="dk1"/>
                </a:solidFill>
                <a:latin typeface="Arial" panose="020B0604020202020204" pitchFamily="34" charset="0"/>
                <a:cs typeface="Arial" panose="020B0604020202020204" pitchFamily="34" charset="0"/>
              </a:rPr>
              <a:t>R</a:t>
            </a:r>
            <a:r>
              <a:rPr lang="en-GB" baseline="-25000" dirty="0" err="1">
                <a:solidFill>
                  <a:schemeClr val="dk1"/>
                </a:solidFill>
                <a:latin typeface="Arial" panose="020B0604020202020204" pitchFamily="34" charset="0"/>
                <a:cs typeface="Arial" panose="020B0604020202020204" pitchFamily="34" charset="0"/>
              </a:rPr>
              <a:t>f</a:t>
            </a:r>
            <a:r>
              <a:rPr lang="en-GB" dirty="0">
                <a:solidFill>
                  <a:schemeClr val="dk1"/>
                </a:solidFill>
                <a:latin typeface="Arial" panose="020B0604020202020204" pitchFamily="34" charset="0"/>
                <a:cs typeface="Arial" panose="020B0604020202020204" pitchFamily="34" charset="0"/>
              </a:rPr>
              <a:t> it follows that E + </a:t>
            </a:r>
            <a:r>
              <a:rPr lang="en-GB" dirty="0" err="1">
                <a:solidFill>
                  <a:schemeClr val="dk1"/>
                </a:solidFill>
                <a:latin typeface="Arial" panose="020B0604020202020204" pitchFamily="34" charset="0"/>
                <a:cs typeface="Arial" panose="020B0604020202020204" pitchFamily="34" charset="0"/>
              </a:rPr>
              <a:t>I</a:t>
            </a:r>
            <a:r>
              <a:rPr lang="en-GB" baseline="-25000" dirty="0" err="1">
                <a:solidFill>
                  <a:schemeClr val="dk1"/>
                </a:solidFill>
                <a:latin typeface="Arial" panose="020B0604020202020204" pitchFamily="34" charset="0"/>
                <a:cs typeface="Arial" panose="020B0604020202020204" pitchFamily="34" charset="0"/>
              </a:rPr>
              <a:t>a</a:t>
            </a:r>
            <a:r>
              <a:rPr lang="en-GB" dirty="0" err="1">
                <a:solidFill>
                  <a:schemeClr val="dk1"/>
                </a:solidFill>
                <a:latin typeface="Arial" panose="020B0604020202020204" pitchFamily="34" charset="0"/>
                <a:cs typeface="Arial" panose="020B0604020202020204" pitchFamily="34" charset="0"/>
              </a:rPr>
              <a:t>R</a:t>
            </a:r>
            <a:r>
              <a:rPr lang="en-GB" baseline="-25000" dirty="0" err="1">
                <a:solidFill>
                  <a:schemeClr val="dk1"/>
                </a:solidFill>
                <a:latin typeface="Arial" panose="020B0604020202020204" pitchFamily="34" charset="0"/>
                <a:cs typeface="Arial" panose="020B0604020202020204" pitchFamily="34" charset="0"/>
              </a:rPr>
              <a:t>a</a:t>
            </a:r>
            <a:r>
              <a:rPr lang="en-GB" dirty="0">
                <a:solidFill>
                  <a:schemeClr val="dk1"/>
                </a:solidFill>
                <a:latin typeface="Arial" panose="020B0604020202020204" pitchFamily="34" charset="0"/>
                <a:cs typeface="Arial" panose="020B0604020202020204" pitchFamily="34" charset="0"/>
              </a:rPr>
              <a:t> = </a:t>
            </a:r>
            <a:r>
              <a:rPr lang="en-GB" dirty="0" err="1">
                <a:solidFill>
                  <a:schemeClr val="dk1"/>
                </a:solidFill>
                <a:latin typeface="Arial" panose="020B0604020202020204" pitchFamily="34" charset="0"/>
                <a:cs typeface="Arial" panose="020B0604020202020204" pitchFamily="34" charset="0"/>
              </a:rPr>
              <a:t>I</a:t>
            </a:r>
            <a:r>
              <a:rPr lang="en-GB" baseline="-25000" dirty="0" err="1">
                <a:solidFill>
                  <a:schemeClr val="dk1"/>
                </a:solidFill>
                <a:latin typeface="Arial" panose="020B0604020202020204" pitchFamily="34" charset="0"/>
                <a:cs typeface="Arial" panose="020B0604020202020204" pitchFamily="34" charset="0"/>
              </a:rPr>
              <a:t>f</a:t>
            </a:r>
            <a:r>
              <a:rPr lang="en-GB" dirty="0" err="1">
                <a:solidFill>
                  <a:schemeClr val="dk1"/>
                </a:solidFill>
                <a:latin typeface="Arial" panose="020B0604020202020204" pitchFamily="34" charset="0"/>
                <a:cs typeface="Arial" panose="020B0604020202020204" pitchFamily="34" charset="0"/>
              </a:rPr>
              <a:t>R</a:t>
            </a:r>
            <a:r>
              <a:rPr lang="en-GB" baseline="-25000" dirty="0" err="1">
                <a:solidFill>
                  <a:schemeClr val="dk1"/>
                </a:solidFill>
                <a:latin typeface="Arial" panose="020B0604020202020204" pitchFamily="34" charset="0"/>
                <a:cs typeface="Arial" panose="020B0604020202020204" pitchFamily="34" charset="0"/>
              </a:rPr>
              <a:t>f</a:t>
            </a:r>
            <a:r>
              <a:rPr lang="en-GB" baseline="-25000" dirty="0">
                <a:solidFill>
                  <a:schemeClr val="dk1"/>
                </a:solidFill>
                <a:latin typeface="Arial" panose="020B0604020202020204" pitchFamily="34" charset="0"/>
                <a:cs typeface="Arial" panose="020B0604020202020204" pitchFamily="34" charset="0"/>
              </a:rPr>
              <a:t> </a:t>
            </a:r>
            <a:r>
              <a:rPr lang="en-GB" dirty="0">
                <a:solidFill>
                  <a:schemeClr val="dk1"/>
                </a:solidFill>
                <a:latin typeface="Arial" panose="020B0604020202020204" pitchFamily="34" charset="0"/>
                <a:cs typeface="Arial" panose="020B0604020202020204" pitchFamily="34" charset="0"/>
              </a:rPr>
              <a:t>To keep the field current low and ensure sufficient armature current, the windings must create a large resistance compared with the armature windings, hence many thin coils.</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Assessment</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Discussion.</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Ability to verify formulas by identifying field and armature current and resistance.</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Extension</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Learners can measure current on startup and operation of DC motors.</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13</a:t>
            </a:fld>
            <a:endParaRPr lang="en-US"/>
          </a:p>
        </p:txBody>
      </p:sp>
    </p:spTree>
    <p:extLst>
      <p:ext uri="{BB962C8B-B14F-4D97-AF65-F5344CB8AC3E}">
        <p14:creationId xmlns:p14="http://schemas.microsoft.com/office/powerpoint/2010/main" val="1468903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Practitioner delivery notes</a:t>
            </a:r>
          </a:p>
          <a:p>
            <a:pPr marL="0" lvl="0" indent="0" algn="l" rtl="0">
              <a:lnSpc>
                <a:spcPct val="100000"/>
              </a:lnSpc>
              <a:spcBef>
                <a:spcPts val="0"/>
              </a:spcBef>
              <a:spcAft>
                <a:spcPts val="0"/>
              </a:spcAft>
              <a:buClr>
                <a:schemeClr val="dk1"/>
              </a:buClr>
              <a:buSzPts val="1100"/>
              <a:buFont typeface="Arial"/>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The Level 3 resources in the rest of the </a:t>
            </a:r>
            <a:r>
              <a:rPr lang="en-GB" b="1" dirty="0">
                <a:solidFill>
                  <a:schemeClr val="dk1"/>
                </a:solidFill>
                <a:latin typeface="Arial" panose="020B0604020202020204" pitchFamily="34" charset="0"/>
                <a:cs typeface="Arial" panose="020B0604020202020204" pitchFamily="34" charset="0"/>
              </a:rPr>
              <a:t>Electrical machines</a:t>
            </a:r>
            <a:r>
              <a:rPr lang="en-GB" dirty="0">
                <a:solidFill>
                  <a:schemeClr val="dk1"/>
                </a:solidFill>
                <a:latin typeface="Arial" panose="020B0604020202020204" pitchFamily="34" charset="0"/>
                <a:cs typeface="Arial" panose="020B0604020202020204" pitchFamily="34" charset="0"/>
              </a:rPr>
              <a:t> module will build on this introduction to operating characteristics in order to interpret speed and torque graphs and select the right motor.</a:t>
            </a:r>
          </a:p>
          <a:p>
            <a:pPr marL="0" lvl="0" indent="0" algn="l" rtl="0">
              <a:lnSpc>
                <a:spcPct val="100000"/>
              </a:lnSpc>
              <a:spcBef>
                <a:spcPts val="0"/>
              </a:spcBef>
              <a:spcAft>
                <a:spcPts val="0"/>
              </a:spcAft>
              <a:buClr>
                <a:schemeClr val="dk1"/>
              </a:buClr>
              <a:buSzPts val="1100"/>
              <a:buFont typeface="Arial"/>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Activity</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Highlight that while a series, shunt or compound brushed DC motor might be the same size and contain the same mass of copper wire, the different wiring configurations deliver different operating characteristics.</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Review the qualitative differences between DC motors and then AC motors.</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Learners discuss and share examples of when speed or torque might be more important.</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Highlight that learners need to understand and remember these distinctive characteristics.</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Example answers</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Torque matters when the motor needs to drive a heavy load - any application that might include lifting or moving heavy objects or vehicles, accelerating or starting from a standstill.</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Speed matters when the motor needs to vary the rate at which it does work, for example to vary the flow of moving air or fluids.</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Sometimes both speed and torque matter, for example to control a cordless drill.</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Assessment</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Discussion and verbal answers.</a:t>
            </a: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Ability to match characteristic to an example application.</a:t>
            </a:r>
          </a:p>
          <a:p>
            <a:pPr marL="0" lvl="0" indent="0" algn="l" rtl="0">
              <a:lnSpc>
                <a:spcPct val="100000"/>
              </a:lnSpc>
              <a:spcBef>
                <a:spcPts val="0"/>
              </a:spcBef>
              <a:spcAft>
                <a:spcPts val="0"/>
              </a:spcAft>
              <a:buSzPts val="1100"/>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solidFill>
                  <a:schemeClr val="dk1"/>
                </a:solidFill>
                <a:latin typeface="Arial" panose="020B0604020202020204" pitchFamily="34" charset="0"/>
                <a:cs typeface="Arial" panose="020B0604020202020204" pitchFamily="34" charset="0"/>
              </a:rPr>
              <a:t>Extension</a:t>
            </a: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Learners could research the types of motor used in a real factory environment, for example when on industry placement.</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14</a:t>
            </a:fld>
            <a:endParaRPr lang="en-US"/>
          </a:p>
        </p:txBody>
      </p:sp>
    </p:spTree>
    <p:extLst>
      <p:ext uri="{BB962C8B-B14F-4D97-AF65-F5344CB8AC3E}">
        <p14:creationId xmlns:p14="http://schemas.microsoft.com/office/powerpoint/2010/main" val="1892626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Practitioner delivery notes</a:t>
            </a:r>
          </a:p>
          <a:p>
            <a:pPr marL="0" lvl="0" indent="0" algn="l" rtl="0">
              <a:lnSpc>
                <a:spcPct val="100000"/>
              </a:lnSpc>
              <a:spcBef>
                <a:spcPts val="0"/>
              </a:spcBef>
              <a:spcAft>
                <a:spcPts val="0"/>
              </a:spcAft>
              <a:buClr>
                <a:schemeClr val="dk1"/>
              </a:buClr>
              <a:buSzPts val="1100"/>
              <a:buFont typeface="Arial"/>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This activity provides an opportunity for learners to make qualitative matches between motors and applications</a:t>
            </a:r>
            <a:r>
              <a:rPr lang="en-GB" b="1" dirty="0">
                <a:solidFill>
                  <a:schemeClr val="dk1"/>
                </a:solidFill>
                <a:latin typeface="Arial" panose="020B0604020202020204" pitchFamily="34" charset="0"/>
                <a:cs typeface="Arial" panose="020B0604020202020204" pitchFamily="34" charset="0"/>
              </a:rPr>
              <a:t>.</a:t>
            </a:r>
          </a:p>
          <a:p>
            <a:pPr marL="0" lvl="0" indent="0" algn="l" rtl="0">
              <a:lnSpc>
                <a:spcPct val="100000"/>
              </a:lnSpc>
              <a:spcBef>
                <a:spcPts val="0"/>
              </a:spcBef>
              <a:spcAft>
                <a:spcPts val="0"/>
              </a:spcAft>
              <a:buClr>
                <a:schemeClr val="dk1"/>
              </a:buClr>
              <a:buSzPts val="1100"/>
              <a:buFont typeface="Arial"/>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Activity</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Learners apply the information from the previous slide to suggest an appropriate type of motor for each application.</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Activity sheet</a:t>
            </a: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Learners complete </a:t>
            </a:r>
            <a:r>
              <a:rPr lang="en-GB" b="1" dirty="0">
                <a:solidFill>
                  <a:schemeClr val="dk1"/>
                </a:solidFill>
                <a:latin typeface="Arial" panose="020B0604020202020204" pitchFamily="34" charset="0"/>
                <a:cs typeface="Arial" panose="020B0604020202020204" pitchFamily="34" charset="0"/>
              </a:rPr>
              <a:t>Electrical machines - Activity sheet 2</a:t>
            </a:r>
            <a:r>
              <a:rPr lang="en-GB" dirty="0">
                <a:solidFill>
                  <a:schemeClr val="dk1"/>
                </a:solidFill>
                <a:latin typeface="Arial" panose="020B0604020202020204" pitchFamily="34" charset="0"/>
                <a:cs typeface="Arial" panose="020B0604020202020204" pitchFamily="34" charset="0"/>
              </a:rPr>
              <a:t>.</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Example answers</a:t>
            </a: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Please see the next slide.</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Assessment</a:t>
            </a: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Written answers.</a:t>
            </a:r>
          </a:p>
          <a:p>
            <a:pPr marL="0" lvl="0" indent="0" algn="l" rtl="0">
              <a:lnSpc>
                <a:spcPct val="100000"/>
              </a:lnSpc>
              <a:spcBef>
                <a:spcPts val="0"/>
              </a:spcBef>
              <a:spcAft>
                <a:spcPts val="0"/>
              </a:spcAft>
              <a:buClr>
                <a:schemeClr val="dk1"/>
              </a:buClr>
              <a:buSzPts val="1100"/>
              <a:buFont typeface="Arial"/>
              <a:buNone/>
            </a:pPr>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15</a:t>
            </a:fld>
            <a:endParaRPr lang="en-US"/>
          </a:p>
        </p:txBody>
      </p:sp>
    </p:spTree>
    <p:extLst>
      <p:ext uri="{BB962C8B-B14F-4D97-AF65-F5344CB8AC3E}">
        <p14:creationId xmlns:p14="http://schemas.microsoft.com/office/powerpoint/2010/main" val="1299709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Practitioner delivery notes</a:t>
            </a:r>
          </a:p>
          <a:p>
            <a:pPr marL="0" lvl="0" indent="0" algn="l" rtl="0">
              <a:lnSpc>
                <a:spcPct val="100000"/>
              </a:lnSpc>
              <a:spcBef>
                <a:spcPts val="0"/>
              </a:spcBef>
              <a:spcAft>
                <a:spcPts val="0"/>
              </a:spcAft>
              <a:buClr>
                <a:schemeClr val="dk1"/>
              </a:buClr>
              <a:buSzPts val="1100"/>
              <a:buFont typeface="Arial"/>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Activity</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Review the example answers on the slide.</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Highlight that since motors are everywhere, they account for a large proportion of global energy consumption.</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Learners have begun to explore the importance of matching motors with the right characteristics for their application. Discuss what other considerations would help engineers to minimise their energy use.</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Example answers</a:t>
            </a: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Please see the next slide.</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Assessment</a:t>
            </a: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Discussion and verbal answers.</a:t>
            </a:r>
          </a:p>
          <a:p>
            <a:pPr marL="0" lvl="0" indent="0" algn="l" rtl="0">
              <a:lnSpc>
                <a:spcPct val="100000"/>
              </a:lnSpc>
              <a:spcBef>
                <a:spcPts val="0"/>
              </a:spcBef>
              <a:spcAft>
                <a:spcPts val="0"/>
              </a:spcAft>
              <a:buClr>
                <a:schemeClr val="dk1"/>
              </a:buClr>
              <a:buSzPts val="1100"/>
              <a:buFont typeface="Arial"/>
              <a:buNone/>
            </a:pPr>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16</a:t>
            </a:fld>
            <a:endParaRPr lang="en-US"/>
          </a:p>
        </p:txBody>
      </p:sp>
    </p:spTree>
    <p:extLst>
      <p:ext uri="{BB962C8B-B14F-4D97-AF65-F5344CB8AC3E}">
        <p14:creationId xmlns:p14="http://schemas.microsoft.com/office/powerpoint/2010/main" val="2406185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Practitioner delivery notes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is an open-ended discussion to support learners who may progress into a wide range of industrial or engineering settings.</a:t>
            </a:r>
          </a:p>
          <a:p>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Activity</a:t>
            </a:r>
          </a:p>
          <a:p>
            <a:pPr marL="457200" lvl="0"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Learners use the discussion questions and prompts to consider more specifically what motor-driven equipment, tools and applications they might encounter.</a:t>
            </a:r>
          </a:p>
          <a:p>
            <a:pPr marL="457200" lvl="0"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Use the discussion to emphasise the importance of electric motor-driven systems in modern engineering and manufacturing, and in turn, to highlight that importance of understanding electric motor selection, maintenance and safe, correct use.</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Assessment</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Discussion and verbal answers.</a:t>
            </a:r>
          </a:p>
          <a:p>
            <a:r>
              <a:rPr lang="en-GB" dirty="0">
                <a:latin typeface="Arial" panose="020B0604020202020204" pitchFamily="34" charset="0"/>
                <a:cs typeface="Arial" panose="020B0604020202020204" pitchFamily="34" charset="0"/>
              </a:rPr>
              <a:t>Link to industry placements or employment.</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17</a:t>
            </a:fld>
            <a:endParaRPr lang="en-US"/>
          </a:p>
        </p:txBody>
      </p:sp>
    </p:spTree>
    <p:extLst>
      <p:ext uri="{BB962C8B-B14F-4D97-AF65-F5344CB8AC3E}">
        <p14:creationId xmlns:p14="http://schemas.microsoft.com/office/powerpoint/2010/main" val="1109660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18</a:t>
            </a:fld>
            <a:endParaRPr lang="en-US"/>
          </a:p>
        </p:txBody>
      </p:sp>
    </p:spTree>
    <p:extLst>
      <p:ext uri="{BB962C8B-B14F-4D97-AF65-F5344CB8AC3E}">
        <p14:creationId xmlns:p14="http://schemas.microsoft.com/office/powerpoint/2010/main" val="3924542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713ECE-1B03-7F4B-8F63-1FC03E6A284A}" type="slidenum">
              <a:rPr lang="en-US" smtClean="0"/>
              <a:t>2</a:t>
            </a:fld>
            <a:endParaRPr lang="en-US" dirty="0"/>
          </a:p>
        </p:txBody>
      </p:sp>
    </p:spTree>
    <p:extLst>
      <p:ext uri="{BB962C8B-B14F-4D97-AF65-F5344CB8AC3E}">
        <p14:creationId xmlns:p14="http://schemas.microsoft.com/office/powerpoint/2010/main" val="173796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713ECE-1B03-7F4B-8F63-1FC03E6A284A}" type="slidenum">
              <a:rPr lang="en-US" smtClean="0"/>
              <a:t>3</a:t>
            </a:fld>
            <a:endParaRPr lang="en-US"/>
          </a:p>
        </p:txBody>
      </p:sp>
    </p:spTree>
    <p:extLst>
      <p:ext uri="{BB962C8B-B14F-4D97-AF65-F5344CB8AC3E}">
        <p14:creationId xmlns:p14="http://schemas.microsoft.com/office/powerpoint/2010/main" val="74394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713ECE-1B03-7F4B-8F63-1FC03E6A284A}" type="slidenum">
              <a:rPr lang="en-US" smtClean="0"/>
              <a:t>4</a:t>
            </a:fld>
            <a:endParaRPr lang="en-US"/>
          </a:p>
        </p:txBody>
      </p:sp>
    </p:spTree>
    <p:extLst>
      <p:ext uri="{BB962C8B-B14F-4D97-AF65-F5344CB8AC3E}">
        <p14:creationId xmlns:p14="http://schemas.microsoft.com/office/powerpoint/2010/main" val="1846464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5</a:t>
            </a:fld>
            <a:endParaRPr lang="en-US"/>
          </a:p>
        </p:txBody>
      </p:sp>
    </p:spTree>
    <p:extLst>
      <p:ext uri="{BB962C8B-B14F-4D97-AF65-F5344CB8AC3E}">
        <p14:creationId xmlns:p14="http://schemas.microsoft.com/office/powerpoint/2010/main" val="301445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713ECE-1B03-7F4B-8F63-1FC03E6A284A}" type="slidenum">
              <a:rPr lang="en-US" smtClean="0"/>
              <a:t>6</a:t>
            </a:fld>
            <a:endParaRPr lang="en-US"/>
          </a:p>
        </p:txBody>
      </p:sp>
    </p:spTree>
    <p:extLst>
      <p:ext uri="{BB962C8B-B14F-4D97-AF65-F5344CB8AC3E}">
        <p14:creationId xmlns:p14="http://schemas.microsoft.com/office/powerpoint/2010/main" val="378399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7</a:t>
            </a:fld>
            <a:endParaRPr lang="en-US"/>
          </a:p>
        </p:txBody>
      </p:sp>
    </p:spTree>
    <p:extLst>
      <p:ext uri="{BB962C8B-B14F-4D97-AF65-F5344CB8AC3E}">
        <p14:creationId xmlns:p14="http://schemas.microsoft.com/office/powerpoint/2010/main" val="3107348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Practitioner delivery notes</a:t>
            </a:r>
          </a:p>
          <a:p>
            <a:pPr marL="0" lvl="0" indent="0" algn="l" rtl="0">
              <a:lnSpc>
                <a:spcPct val="100000"/>
              </a:lnSpc>
              <a:spcBef>
                <a:spcPts val="0"/>
              </a:spcBef>
              <a:spcAft>
                <a:spcPts val="0"/>
              </a:spcAft>
              <a:buClr>
                <a:schemeClr val="dk1"/>
              </a:buClr>
              <a:buSzPts val="1100"/>
              <a:buFont typeface="Arial"/>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This resource introduces some key types of electric motor and helps learners to consider the widespread application of electrical motors in all aspects of engineering or manufacturing. Use it to help learners consider motors in the context of their occupational specialism or industry placement.</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Film</a:t>
            </a: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Before starting this activity, learners could watch the</a:t>
            </a:r>
            <a:r>
              <a:rPr lang="en-GB" b="1" dirty="0">
                <a:solidFill>
                  <a:schemeClr val="dk1"/>
                </a:solidFill>
                <a:latin typeface="Arial" panose="020B0604020202020204" pitchFamily="34" charset="0"/>
                <a:cs typeface="Arial" panose="020B0604020202020204" pitchFamily="34" charset="0"/>
              </a:rPr>
              <a:t> Electrical machines film.</a:t>
            </a:r>
          </a:p>
          <a:p>
            <a:pPr marL="0" lvl="0" indent="0" algn="l" rtl="0">
              <a:lnSpc>
                <a:spcPct val="100000"/>
              </a:lnSpc>
              <a:spcBef>
                <a:spcPts val="0"/>
              </a:spcBef>
              <a:spcAft>
                <a:spcPts val="0"/>
              </a:spcAft>
              <a:buClr>
                <a:schemeClr val="dk1"/>
              </a:buClr>
              <a:buSzPts val="1100"/>
              <a:buFont typeface="Arial"/>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Activity</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Learners identify example applications for electric motors in domestic and workplace scenarios.</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Learners can personalise their thinking by considering a workplace they might like to work in or that they will visit/have visited for an industrial placement.</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Activity sheet</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Learners can use </a:t>
            </a:r>
            <a:r>
              <a:rPr lang="en-GB" b="1" dirty="0">
                <a:solidFill>
                  <a:schemeClr val="dk1"/>
                </a:solidFill>
                <a:latin typeface="Arial" panose="020B0604020202020204" pitchFamily="34" charset="0"/>
                <a:cs typeface="Arial" panose="020B0604020202020204" pitchFamily="34" charset="0"/>
              </a:rPr>
              <a:t>Electrical machines - Activity sheet 1</a:t>
            </a:r>
            <a:r>
              <a:rPr lang="en-GB" dirty="0">
                <a:solidFill>
                  <a:schemeClr val="dk1"/>
                </a:solidFill>
                <a:latin typeface="Arial" panose="020B0604020202020204" pitchFamily="34" charset="0"/>
                <a:cs typeface="Arial" panose="020B0604020202020204" pitchFamily="34" charset="0"/>
              </a:rPr>
              <a:t> to write or draw lists or concept maps of their ideas. </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solidFill>
                  <a:schemeClr val="dk1"/>
                </a:solidFill>
                <a:latin typeface="Arial" panose="020B0604020202020204" pitchFamily="34" charset="0"/>
                <a:cs typeface="Arial" panose="020B0604020202020204" pitchFamily="34" charset="0"/>
              </a:rPr>
              <a:t>Example answers</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Please see the next slide.</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Most motors will be connected to an AC power supply, while motors in portable devices will be connected to the DC supply from the battery pack.</a:t>
            </a:r>
          </a:p>
          <a:p>
            <a:pPr marL="0" lvl="0" indent="0" algn="l" rtl="0">
              <a:lnSpc>
                <a:spcPct val="100000"/>
              </a:lnSpc>
              <a:spcBef>
                <a:spcPts val="0"/>
              </a:spcBef>
              <a:spcAft>
                <a:spcPts val="0"/>
              </a:spcAft>
              <a:buSzPts val="1100"/>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Assessment</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Suggestions and lists or concept maps.</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Discussion and verbal answers.</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solidFill>
                  <a:schemeClr val="dk1"/>
                </a:solidFill>
                <a:latin typeface="Arial" panose="020B0604020202020204" pitchFamily="34" charset="0"/>
                <a:cs typeface="Arial" panose="020B0604020202020204" pitchFamily="34" charset="0"/>
              </a:rPr>
              <a:t>Extension</a:t>
            </a: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Learners could complete a tour of your workshop to identify the electric motors that power and control each machine and tool. They could examine a range of motors or motor data sheets.</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8</a:t>
            </a:fld>
            <a:endParaRPr lang="en-US"/>
          </a:p>
        </p:txBody>
      </p:sp>
    </p:spTree>
    <p:extLst>
      <p:ext uri="{BB962C8B-B14F-4D97-AF65-F5344CB8AC3E}">
        <p14:creationId xmlns:p14="http://schemas.microsoft.com/office/powerpoint/2010/main" val="663973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Practitioner delivery notes</a:t>
            </a:r>
          </a:p>
          <a:p>
            <a:pPr marL="0" lvl="0" indent="0" algn="l" rtl="0">
              <a:lnSpc>
                <a:spcPct val="100000"/>
              </a:lnSpc>
              <a:spcBef>
                <a:spcPts val="0"/>
              </a:spcBef>
              <a:spcAft>
                <a:spcPts val="0"/>
              </a:spcAft>
              <a:buClr>
                <a:schemeClr val="dk1"/>
              </a:buClr>
              <a:buSzPts val="1100"/>
              <a:buFont typeface="Arial"/>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Activity</a:t>
            </a:r>
          </a:p>
          <a:p>
            <a:pPr marL="457200" indent="-298450">
              <a:buClr>
                <a:schemeClr val="dk1"/>
              </a:buClr>
              <a:buSzPts val="1100"/>
              <a:buChar char="●"/>
            </a:pPr>
            <a:r>
              <a:rPr lang="en-GB" dirty="0">
                <a:solidFill>
                  <a:schemeClr val="dk1"/>
                </a:solidFill>
                <a:latin typeface="Arial" panose="020B0604020202020204" pitchFamily="34" charset="0"/>
                <a:cs typeface="Arial" panose="020B0604020202020204" pitchFamily="34" charset="0"/>
              </a:rPr>
              <a:t>Review the example answers on the slide. (Note that these are generalisations.)</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Note the importance of how each motor will have been matched to its application. Learners could discuss how different applications place different requirements on a motor, such as how much torque (rotating force) it can generate, whether this torque is the same at all times (and especially on startup) and whether the speed of the motor needs to be varied. (Learners will begin to explore this later in this resource.)</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Example answers</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The motors could be classified as AC (alternating current) or DC (direct current) motors.</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Other classifications that learners might suggest could include low voltage (</a:t>
            </a:r>
            <a:r>
              <a:rPr lang="en-GB" dirty="0" err="1">
                <a:solidFill>
                  <a:schemeClr val="dk1"/>
                </a:solidFill>
                <a:latin typeface="Arial" panose="020B0604020202020204" pitchFamily="34" charset="0"/>
                <a:cs typeface="Arial" panose="020B0604020202020204" pitchFamily="34" charset="0"/>
              </a:rPr>
              <a:t>eg</a:t>
            </a:r>
            <a:r>
              <a:rPr lang="en-GB" dirty="0">
                <a:solidFill>
                  <a:schemeClr val="dk1"/>
                </a:solidFill>
                <a:latin typeface="Arial" panose="020B0604020202020204" pitchFamily="34" charset="0"/>
                <a:cs typeface="Arial" panose="020B0604020202020204" pitchFamily="34" charset="0"/>
              </a:rPr>
              <a:t> 5 or 12 V), mains voltage and high voltage motors. Some learners may mention other forms of motor they will explore later in this resource, such as induction, brushed, brushless, synchronous or 3 phase. Other types might include stepper or servo motors.</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Assessment</a:t>
            </a: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Discussion and verbal answers.</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Extension</a:t>
            </a:r>
          </a:p>
          <a:p>
            <a:pPr marL="0" lvl="0" indent="0" algn="l" rtl="0">
              <a:lnSpc>
                <a:spcPct val="100000"/>
              </a:lnSpc>
              <a:spcBef>
                <a:spcPts val="0"/>
              </a:spcBef>
              <a:spcAft>
                <a:spcPts val="0"/>
              </a:spcAft>
              <a:buClr>
                <a:schemeClr val="dk1"/>
              </a:buClr>
              <a:buSzPts val="1100"/>
              <a:buFont typeface="Arial"/>
              <a:buNone/>
            </a:pPr>
            <a:r>
              <a:rPr lang="en-GB" dirty="0">
                <a:latin typeface="Arial" panose="020B0604020202020204" pitchFamily="34" charset="0"/>
                <a:cs typeface="Arial" panose="020B0604020202020204" pitchFamily="34" charset="0"/>
              </a:rPr>
              <a:t>Learners could research classification tables for industrial motors.</a:t>
            </a:r>
          </a:p>
          <a:p>
            <a:pPr marL="0" lvl="0" indent="0" algn="l" rtl="0">
              <a:lnSpc>
                <a:spcPct val="100000"/>
              </a:lnSpc>
              <a:spcBef>
                <a:spcPts val="0"/>
              </a:spcBef>
              <a:spcAft>
                <a:spcPts val="0"/>
              </a:spcAft>
              <a:buClr>
                <a:schemeClr val="dk1"/>
              </a:buClr>
              <a:buSzPts val="1100"/>
              <a:buFont typeface="Arial"/>
              <a:buNone/>
            </a:pPr>
            <a:endParaRPr lang="en-GB"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9</a:t>
            </a:fld>
            <a:endParaRPr lang="en-US"/>
          </a:p>
        </p:txBody>
      </p:sp>
    </p:spTree>
    <p:extLst>
      <p:ext uri="{BB962C8B-B14F-4D97-AF65-F5344CB8AC3E}">
        <p14:creationId xmlns:p14="http://schemas.microsoft.com/office/powerpoint/2010/main" val="1301110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37221" y="1496484"/>
            <a:ext cx="6208295" cy="6251853"/>
          </a:xfrm>
        </p:spPr>
        <p:txBody>
          <a:bodyPr anchor="ctr">
            <a:normAutofit/>
          </a:bodyPr>
          <a:lstStyle>
            <a:lvl1pPr algn="ctr">
              <a:defRPr sz="5400"/>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BF2EAAA0-1EDA-BE19-1612-350625794AE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257588" cy="9152042"/>
          </a:xfrm>
          <a:prstGeom prst="rect">
            <a:avLst/>
          </a:prstGeom>
        </p:spPr>
      </p:pic>
    </p:spTree>
    <p:extLst>
      <p:ext uri="{BB962C8B-B14F-4D97-AF65-F5344CB8AC3E}">
        <p14:creationId xmlns:p14="http://schemas.microsoft.com/office/powerpoint/2010/main" val="274860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8729" y="1167130"/>
            <a:ext cx="6380130" cy="6910070"/>
          </a:xfrm>
        </p:spPr>
        <p:txBody>
          <a:bodyPr anchor="ctr">
            <a:normAutofit/>
          </a:bodyPr>
          <a:lstStyle>
            <a:lvl1pPr algn="ctr">
              <a:defRPr sz="5400"/>
            </a:lvl1p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a:t>Sustainability  |</a:t>
            </a:r>
          </a:p>
        </p:txBody>
      </p:sp>
      <p:sp>
        <p:nvSpPr>
          <p:cNvPr id="7" name="Slide Number Placeholder 5">
            <a:extLst>
              <a:ext uri="{FF2B5EF4-FFF2-40B4-BE49-F238E27FC236}">
                <a16:creationId xmlns:a16="http://schemas.microsoft.com/office/drawing/2014/main" id="{C3CD62CC-58C0-5E0E-BABB-F71C515C4120}"/>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pic>
        <p:nvPicPr>
          <p:cNvPr id="3" name="Picture 2">
            <a:extLst>
              <a:ext uri="{FF2B5EF4-FFF2-40B4-BE49-F238E27FC236}">
                <a16:creationId xmlns:a16="http://schemas.microsoft.com/office/drawing/2014/main" id="{F093576F-7F1D-5EFB-17B8-81732A533EE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990" y="0"/>
            <a:ext cx="16272578" cy="9160480"/>
          </a:xfrm>
          <a:prstGeom prst="rect">
            <a:avLst/>
          </a:prstGeom>
        </p:spPr>
      </p:pic>
    </p:spTree>
    <p:extLst>
      <p:ext uri="{BB962C8B-B14F-4D97-AF65-F5344CB8AC3E}">
        <p14:creationId xmlns:p14="http://schemas.microsoft.com/office/powerpoint/2010/main" val="263877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Sustainability  |</a:t>
            </a:r>
          </a:p>
        </p:txBody>
      </p:sp>
      <p:sp>
        <p:nvSpPr>
          <p:cNvPr id="5" name="Slide Number Placeholder 5">
            <a:extLst>
              <a:ext uri="{FF2B5EF4-FFF2-40B4-BE49-F238E27FC236}">
                <a16:creationId xmlns:a16="http://schemas.microsoft.com/office/drawing/2014/main" id="{7F260835-944E-7CBD-3997-491A87F1EAE2}"/>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2626419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Content Placeholder 2"/>
          <p:cNvSpPr>
            <a:spLocks noGrp="1"/>
          </p:cNvSpPr>
          <p:nvPr>
            <p:ph idx="1"/>
          </p:nvPr>
        </p:nvSpPr>
        <p:spPr>
          <a:xfrm>
            <a:off x="6911592" y="1316567"/>
            <a:ext cx="8230404"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D4245972-D3D9-B483-0041-8D9AFD4A144F}"/>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173886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Picture Placeholder 2"/>
          <p:cNvSpPr>
            <a:spLocks noGrp="1" noChangeAspect="1"/>
          </p:cNvSpPr>
          <p:nvPr>
            <p:ph type="pic" idx="1"/>
          </p:nvPr>
        </p:nvSpPr>
        <p:spPr>
          <a:xfrm>
            <a:off x="6911592" y="1316567"/>
            <a:ext cx="8230404"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GB"/>
              <a:t>Click icon to add picture</a:t>
            </a:r>
            <a:endParaRPr lang="en-US"/>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7D9F9920-B0B6-28A2-62FE-A54B339F4348}"/>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1941319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10B00B66-1DD8-6CEF-8ECF-43ED974D05BE}"/>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183168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4337" y="486834"/>
            <a:ext cx="3505542"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17709" y="486834"/>
            <a:ext cx="10313407"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96A4707-2BE5-C8B2-2A71-D40AE0F1F27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972138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CAB0-5DC4-29D6-2C01-847AE9BCFED5}"/>
              </a:ext>
            </a:extLst>
          </p:cNvPr>
          <p:cNvSpPr>
            <a:spLocks noGrp="1"/>
          </p:cNvSpPr>
          <p:nvPr>
            <p:ph type="ctrTitle"/>
          </p:nvPr>
        </p:nvSpPr>
        <p:spPr>
          <a:xfrm>
            <a:off x="2032000" y="1497013"/>
            <a:ext cx="12193588" cy="3182937"/>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00FA068-6A62-67D6-CD15-8DE22D429291}"/>
              </a:ext>
            </a:extLst>
          </p:cNvPr>
          <p:cNvSpPr>
            <a:spLocks noGrp="1"/>
          </p:cNvSpPr>
          <p:nvPr>
            <p:ph type="subTitle" idx="1"/>
          </p:nvPr>
        </p:nvSpPr>
        <p:spPr>
          <a:xfrm>
            <a:off x="2032000" y="4802188"/>
            <a:ext cx="12193588"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1D82920-9D38-DE5A-0C9F-D516D712D6C9}"/>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5" name="Footer Placeholder 4">
            <a:extLst>
              <a:ext uri="{FF2B5EF4-FFF2-40B4-BE49-F238E27FC236}">
                <a16:creationId xmlns:a16="http://schemas.microsoft.com/office/drawing/2014/main" id="{50E3578C-5160-AC26-FB6B-4D30E133CE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40772-5D16-70EE-791F-E32E70E8673E}"/>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3846220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F62B0-CDF7-FCE2-13FE-7EFA89C297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0DC3CDC-5DF9-1B39-51CA-E3C655FD42B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14A827-F422-5898-D4BA-37B6D583A994}"/>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5" name="Footer Placeholder 4">
            <a:extLst>
              <a:ext uri="{FF2B5EF4-FFF2-40B4-BE49-F238E27FC236}">
                <a16:creationId xmlns:a16="http://schemas.microsoft.com/office/drawing/2014/main" id="{7CC12F9B-C13A-5ECC-766B-343D4E0A0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EC9919-81D5-51D9-CD5C-99E76338688F}"/>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2057950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ADA0E-5C8B-1F84-905D-5B57816DA687}"/>
              </a:ext>
            </a:extLst>
          </p:cNvPr>
          <p:cNvSpPr>
            <a:spLocks noGrp="1"/>
          </p:cNvSpPr>
          <p:nvPr>
            <p:ph type="title"/>
          </p:nvPr>
        </p:nvSpPr>
        <p:spPr>
          <a:xfrm>
            <a:off x="1109663" y="2279650"/>
            <a:ext cx="14022387" cy="38036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9CA75B0-770D-822E-4A42-98E1F9F554C6}"/>
              </a:ext>
            </a:extLst>
          </p:cNvPr>
          <p:cNvSpPr>
            <a:spLocks noGrp="1"/>
          </p:cNvSpPr>
          <p:nvPr>
            <p:ph type="body" idx="1"/>
          </p:nvPr>
        </p:nvSpPr>
        <p:spPr>
          <a:xfrm>
            <a:off x="1109663" y="6119813"/>
            <a:ext cx="14022387"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823664-4D98-7B5A-07FE-0B34080E55DB}"/>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5" name="Footer Placeholder 4">
            <a:extLst>
              <a:ext uri="{FF2B5EF4-FFF2-40B4-BE49-F238E27FC236}">
                <a16:creationId xmlns:a16="http://schemas.microsoft.com/office/drawing/2014/main" id="{2BE7B4E7-B8F2-84BC-922B-C7AF04F7A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C1A7E-BBA7-152C-421C-AC14607DFC29}"/>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3534902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C0BA7-47BB-CA0C-D664-363D45C9B95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E4801E5-7656-F0BE-FE56-76E13F924E00}"/>
              </a:ext>
            </a:extLst>
          </p:cNvPr>
          <p:cNvSpPr>
            <a:spLocks noGrp="1"/>
          </p:cNvSpPr>
          <p:nvPr>
            <p:ph sz="half" idx="1"/>
          </p:nvPr>
        </p:nvSpPr>
        <p:spPr>
          <a:xfrm>
            <a:off x="1117600" y="2433638"/>
            <a:ext cx="6934200"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FCAE179-E434-56A1-4C6F-DF9621D1C75E}"/>
              </a:ext>
            </a:extLst>
          </p:cNvPr>
          <p:cNvSpPr>
            <a:spLocks noGrp="1"/>
          </p:cNvSpPr>
          <p:nvPr>
            <p:ph sz="half" idx="2"/>
          </p:nvPr>
        </p:nvSpPr>
        <p:spPr>
          <a:xfrm>
            <a:off x="8204200" y="2433638"/>
            <a:ext cx="6935788"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F7C09F7-6E47-0B6E-F69F-60BCA8EAC156}"/>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6" name="Footer Placeholder 5">
            <a:extLst>
              <a:ext uri="{FF2B5EF4-FFF2-40B4-BE49-F238E27FC236}">
                <a16:creationId xmlns:a16="http://schemas.microsoft.com/office/drawing/2014/main" id="{90F2903F-F690-52C4-07E4-63526DD64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E208C2-74ED-8DE4-A83F-72A01EAF8AF0}"/>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3583461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3" name="Picture 2">
            <a:extLst>
              <a:ext uri="{FF2B5EF4-FFF2-40B4-BE49-F238E27FC236}">
                <a16:creationId xmlns:a16="http://schemas.microsoft.com/office/drawing/2014/main" id="{3404689C-D456-0524-6D9D-0F06DFE532B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pic>
        <p:nvPicPr>
          <p:cNvPr id="8" name="Picture 7">
            <a:extLst>
              <a:ext uri="{FF2B5EF4-FFF2-40B4-BE49-F238E27FC236}">
                <a16:creationId xmlns:a16="http://schemas.microsoft.com/office/drawing/2014/main" id="{D91D153C-2691-E06D-2D89-9E726D9E96D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75" y="1"/>
            <a:ext cx="16257587" cy="9152042"/>
          </a:xfrm>
          <a:prstGeom prst="rect">
            <a:avLst/>
          </a:prstGeom>
        </p:spPr>
      </p:pic>
    </p:spTree>
    <p:extLst>
      <p:ext uri="{BB962C8B-B14F-4D97-AF65-F5344CB8AC3E}">
        <p14:creationId xmlns:p14="http://schemas.microsoft.com/office/powerpoint/2010/main" val="4075265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8EB71-AEB4-6D73-A212-6070B24146B8}"/>
              </a:ext>
            </a:extLst>
          </p:cNvPr>
          <p:cNvSpPr>
            <a:spLocks noGrp="1"/>
          </p:cNvSpPr>
          <p:nvPr>
            <p:ph type="title"/>
          </p:nvPr>
        </p:nvSpPr>
        <p:spPr>
          <a:xfrm>
            <a:off x="1119188" y="487363"/>
            <a:ext cx="14022387" cy="1766887"/>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3745E57-8121-C433-904C-BA757B3483C0}"/>
              </a:ext>
            </a:extLst>
          </p:cNvPr>
          <p:cNvSpPr>
            <a:spLocks noGrp="1"/>
          </p:cNvSpPr>
          <p:nvPr>
            <p:ph type="body" idx="1"/>
          </p:nvPr>
        </p:nvSpPr>
        <p:spPr>
          <a:xfrm>
            <a:off x="1119188" y="2241550"/>
            <a:ext cx="68786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522EE77-1016-F879-37D1-268995C1F936}"/>
              </a:ext>
            </a:extLst>
          </p:cNvPr>
          <p:cNvSpPr>
            <a:spLocks noGrp="1"/>
          </p:cNvSpPr>
          <p:nvPr>
            <p:ph sz="half" idx="2"/>
          </p:nvPr>
        </p:nvSpPr>
        <p:spPr>
          <a:xfrm>
            <a:off x="1119188" y="3340100"/>
            <a:ext cx="687863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6C975AA-EAE7-D776-D2CF-02D57F94C849}"/>
              </a:ext>
            </a:extLst>
          </p:cNvPr>
          <p:cNvSpPr>
            <a:spLocks noGrp="1"/>
          </p:cNvSpPr>
          <p:nvPr>
            <p:ph type="body" sz="quarter" idx="3"/>
          </p:nvPr>
        </p:nvSpPr>
        <p:spPr>
          <a:xfrm>
            <a:off x="8231188" y="2241550"/>
            <a:ext cx="691038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C005B17-3335-2DE6-CCDE-D8036C69EB49}"/>
              </a:ext>
            </a:extLst>
          </p:cNvPr>
          <p:cNvSpPr>
            <a:spLocks noGrp="1"/>
          </p:cNvSpPr>
          <p:nvPr>
            <p:ph sz="quarter" idx="4"/>
          </p:nvPr>
        </p:nvSpPr>
        <p:spPr>
          <a:xfrm>
            <a:off x="8231188" y="3340100"/>
            <a:ext cx="691038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FA0732D-8883-3C10-BF83-FB6D75AB3B36}"/>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8" name="Footer Placeholder 7">
            <a:extLst>
              <a:ext uri="{FF2B5EF4-FFF2-40B4-BE49-F238E27FC236}">
                <a16:creationId xmlns:a16="http://schemas.microsoft.com/office/drawing/2014/main" id="{100FF39D-C1A7-6DD1-E70A-FB00469399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E7CC07-3929-7B42-4320-0965E4AB70DE}"/>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914360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098D-816B-A804-41B1-4877F009849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46C527A-D9E2-6881-6DFC-B08C9213CDA0}"/>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4" name="Footer Placeholder 3">
            <a:extLst>
              <a:ext uri="{FF2B5EF4-FFF2-40B4-BE49-F238E27FC236}">
                <a16:creationId xmlns:a16="http://schemas.microsoft.com/office/drawing/2014/main" id="{78761A88-8D77-EFD3-50B4-830C09B78A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9DD20D-1719-E6EB-297F-1C609D36E527}"/>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2257817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E3DA2E-0464-23CB-3593-11B7F4C977E1}"/>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3" name="Footer Placeholder 2">
            <a:extLst>
              <a:ext uri="{FF2B5EF4-FFF2-40B4-BE49-F238E27FC236}">
                <a16:creationId xmlns:a16="http://schemas.microsoft.com/office/drawing/2014/main" id="{8CF2CC8F-027E-D863-6926-F23B85B920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500D28-9F81-851F-E2F8-527BC9FC37B7}"/>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687163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BEDCD-D4E9-E6CE-38AD-68192E473F5B}"/>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3E273C2-7900-321B-4778-930F6C402EF7}"/>
              </a:ext>
            </a:extLst>
          </p:cNvPr>
          <p:cNvSpPr>
            <a:spLocks noGrp="1"/>
          </p:cNvSpPr>
          <p:nvPr>
            <p:ph idx="1"/>
          </p:nvPr>
        </p:nvSpPr>
        <p:spPr>
          <a:xfrm>
            <a:off x="6911975" y="1316038"/>
            <a:ext cx="82296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FE7D4FA-A2BD-8544-FDDC-CB45C741EC61}"/>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33C6558-C683-4A08-D578-64BD383C346B}"/>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6" name="Footer Placeholder 5">
            <a:extLst>
              <a:ext uri="{FF2B5EF4-FFF2-40B4-BE49-F238E27FC236}">
                <a16:creationId xmlns:a16="http://schemas.microsoft.com/office/drawing/2014/main" id="{91C36BB5-BAEA-0352-A5DA-0DB2FE977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D8B17A-3E92-B794-FDA2-4635E1D8CB0C}"/>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648368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D34B-DF48-4D34-80CB-754E30F5556E}"/>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C997C01-8029-0E14-55C2-AF96D43AB296}"/>
              </a:ext>
            </a:extLst>
          </p:cNvPr>
          <p:cNvSpPr>
            <a:spLocks noGrp="1"/>
          </p:cNvSpPr>
          <p:nvPr>
            <p:ph type="pic" idx="1"/>
          </p:nvPr>
        </p:nvSpPr>
        <p:spPr>
          <a:xfrm>
            <a:off x="6911975" y="1316038"/>
            <a:ext cx="82296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6C267D-602C-93AC-3D10-800F29067DA6}"/>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C1358C-D0D7-1F52-7B00-A0FFFCAE26C0}"/>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6" name="Footer Placeholder 5">
            <a:extLst>
              <a:ext uri="{FF2B5EF4-FFF2-40B4-BE49-F238E27FC236}">
                <a16:creationId xmlns:a16="http://schemas.microsoft.com/office/drawing/2014/main" id="{4B18D67C-07F6-3767-3DF7-85FD2092D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F8F7E5-27BA-46A6-BC1C-F57530CE0394}"/>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1349490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1DE55-E961-BE3A-BAC1-90F1B701A74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43C0D7A-9700-5E35-C80F-2638B7973CD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56C45D-794F-3955-C8B4-AD7D6F2F4F8D}"/>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5" name="Footer Placeholder 4">
            <a:extLst>
              <a:ext uri="{FF2B5EF4-FFF2-40B4-BE49-F238E27FC236}">
                <a16:creationId xmlns:a16="http://schemas.microsoft.com/office/drawing/2014/main" id="{3B3F188E-E7F2-8153-63F2-06407F924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9AE01-4E2A-A77B-F656-0ACCB6CB4176}"/>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37125585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450DB8-B543-F6B9-615E-976D7CABB43F}"/>
              </a:ext>
            </a:extLst>
          </p:cNvPr>
          <p:cNvSpPr>
            <a:spLocks noGrp="1"/>
          </p:cNvSpPr>
          <p:nvPr>
            <p:ph type="title" orient="vert"/>
          </p:nvPr>
        </p:nvSpPr>
        <p:spPr>
          <a:xfrm>
            <a:off x="11634788" y="487363"/>
            <a:ext cx="3505200" cy="77485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959D7FC-195F-FB91-0298-4EE8CD49A1B1}"/>
              </a:ext>
            </a:extLst>
          </p:cNvPr>
          <p:cNvSpPr>
            <a:spLocks noGrp="1"/>
          </p:cNvSpPr>
          <p:nvPr>
            <p:ph type="body" orient="vert" idx="1"/>
          </p:nvPr>
        </p:nvSpPr>
        <p:spPr>
          <a:xfrm>
            <a:off x="1117600" y="487363"/>
            <a:ext cx="10364788" cy="77485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13A4EE-BC76-85BA-A2FA-F91A6D211F40}"/>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5" name="Footer Placeholder 4">
            <a:extLst>
              <a:ext uri="{FF2B5EF4-FFF2-40B4-BE49-F238E27FC236}">
                <a16:creationId xmlns:a16="http://schemas.microsoft.com/office/drawing/2014/main" id="{192D71B3-1841-0B67-0552-DCB6E47C21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2473C2-0C7C-DD86-569D-5C05A1F1511C}"/>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3043195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E7AF-1298-7727-ACE8-E99754474DED}"/>
              </a:ext>
            </a:extLst>
          </p:cNvPr>
          <p:cNvSpPr>
            <a:spLocks noGrp="1"/>
          </p:cNvSpPr>
          <p:nvPr>
            <p:ph type="ctrTitle"/>
          </p:nvPr>
        </p:nvSpPr>
        <p:spPr>
          <a:xfrm>
            <a:off x="2032000" y="1497013"/>
            <a:ext cx="12193588" cy="3182937"/>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5C3538C-AFC8-5EBD-11BC-16A8D87966C2}"/>
              </a:ext>
            </a:extLst>
          </p:cNvPr>
          <p:cNvSpPr>
            <a:spLocks noGrp="1"/>
          </p:cNvSpPr>
          <p:nvPr>
            <p:ph type="subTitle" idx="1"/>
          </p:nvPr>
        </p:nvSpPr>
        <p:spPr>
          <a:xfrm>
            <a:off x="2032000" y="4802188"/>
            <a:ext cx="12193588"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C776375-923B-BBD3-E153-118134ACA230}"/>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5" name="Footer Placeholder 4">
            <a:extLst>
              <a:ext uri="{FF2B5EF4-FFF2-40B4-BE49-F238E27FC236}">
                <a16:creationId xmlns:a16="http://schemas.microsoft.com/office/drawing/2014/main" id="{4A0E00CF-14C1-7BBB-EF95-89DC1BB9F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A2F6D-29F9-58E4-688B-DA1E5E1F8E44}"/>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8435725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DE5E-C45B-5C30-6A45-E4304B608C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B8EEE0-D309-955A-C1A2-73AC06397D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0565BB-C942-DE28-7F7E-DC71B0DACB08}"/>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5" name="Footer Placeholder 4">
            <a:extLst>
              <a:ext uri="{FF2B5EF4-FFF2-40B4-BE49-F238E27FC236}">
                <a16:creationId xmlns:a16="http://schemas.microsoft.com/office/drawing/2014/main" id="{95F092E4-D234-612F-BA10-A169AF20A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8E7E5-8A29-4398-2BC8-F95A680CECDC}"/>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958076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DCE4-9E53-3D0E-ABE4-43F7B0A47DA6}"/>
              </a:ext>
            </a:extLst>
          </p:cNvPr>
          <p:cNvSpPr>
            <a:spLocks noGrp="1"/>
          </p:cNvSpPr>
          <p:nvPr>
            <p:ph type="title"/>
          </p:nvPr>
        </p:nvSpPr>
        <p:spPr>
          <a:xfrm>
            <a:off x="1109663" y="2279650"/>
            <a:ext cx="14022387" cy="38036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32D0B7-62BC-25D8-E753-B55CC7E2A468}"/>
              </a:ext>
            </a:extLst>
          </p:cNvPr>
          <p:cNvSpPr>
            <a:spLocks noGrp="1"/>
          </p:cNvSpPr>
          <p:nvPr>
            <p:ph type="body" idx="1"/>
          </p:nvPr>
        </p:nvSpPr>
        <p:spPr>
          <a:xfrm>
            <a:off x="1109663" y="6119813"/>
            <a:ext cx="14022387"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59E874-F06A-1983-AA94-18929772B002}"/>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5" name="Footer Placeholder 4">
            <a:extLst>
              <a:ext uri="{FF2B5EF4-FFF2-40B4-BE49-F238E27FC236}">
                <a16:creationId xmlns:a16="http://schemas.microsoft.com/office/drawing/2014/main" id="{7D833F51-1C52-585D-9E48-E72550D68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5DE76-BA89-D917-8C76-6EC3C4DDF2BE}"/>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034880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9" name="Picture 8">
            <a:extLst>
              <a:ext uri="{FF2B5EF4-FFF2-40B4-BE49-F238E27FC236}">
                <a16:creationId xmlns:a16="http://schemas.microsoft.com/office/drawing/2014/main" id="{DD919469-B195-8DD3-2DB3-28AD95D2E02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4" y="0"/>
            <a:ext cx="16267961" cy="9157882"/>
          </a:xfrm>
          <a:prstGeom prst="rect">
            <a:avLst/>
          </a:prstGeom>
        </p:spPr>
      </p:pic>
    </p:spTree>
    <p:extLst>
      <p:ext uri="{BB962C8B-B14F-4D97-AF65-F5344CB8AC3E}">
        <p14:creationId xmlns:p14="http://schemas.microsoft.com/office/powerpoint/2010/main" val="1953392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7FD9-51D9-BAF0-C0F2-28586B5F799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B716B93-5B89-C74D-27E7-FA600F4303E5}"/>
              </a:ext>
            </a:extLst>
          </p:cNvPr>
          <p:cNvSpPr>
            <a:spLocks noGrp="1"/>
          </p:cNvSpPr>
          <p:nvPr>
            <p:ph sz="half" idx="1"/>
          </p:nvPr>
        </p:nvSpPr>
        <p:spPr>
          <a:xfrm>
            <a:off x="1117600" y="2433638"/>
            <a:ext cx="6934200"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CA3582A-6D7F-FB3C-37BF-9033C5E0A58F}"/>
              </a:ext>
            </a:extLst>
          </p:cNvPr>
          <p:cNvSpPr>
            <a:spLocks noGrp="1"/>
          </p:cNvSpPr>
          <p:nvPr>
            <p:ph sz="half" idx="2"/>
          </p:nvPr>
        </p:nvSpPr>
        <p:spPr>
          <a:xfrm>
            <a:off x="8204200" y="2433638"/>
            <a:ext cx="6935788"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8E8699B-214C-4B7C-CCEE-C96EC858C376}"/>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6" name="Footer Placeholder 5">
            <a:extLst>
              <a:ext uri="{FF2B5EF4-FFF2-40B4-BE49-F238E27FC236}">
                <a16:creationId xmlns:a16="http://schemas.microsoft.com/office/drawing/2014/main" id="{5DE7A2D2-7D61-7D92-EB9D-B60FB6870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3A09E8-EB0B-2C43-3A09-3EC3DD8FC1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6718339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4DB3-EC2F-E6B6-EE9A-FD909C982794}"/>
              </a:ext>
            </a:extLst>
          </p:cNvPr>
          <p:cNvSpPr>
            <a:spLocks noGrp="1"/>
          </p:cNvSpPr>
          <p:nvPr>
            <p:ph type="title"/>
          </p:nvPr>
        </p:nvSpPr>
        <p:spPr>
          <a:xfrm>
            <a:off x="1119188" y="487363"/>
            <a:ext cx="14022387" cy="1766887"/>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B017415-E951-C3DD-5354-9C1EDDB69D57}"/>
              </a:ext>
            </a:extLst>
          </p:cNvPr>
          <p:cNvSpPr>
            <a:spLocks noGrp="1"/>
          </p:cNvSpPr>
          <p:nvPr>
            <p:ph type="body" idx="1"/>
          </p:nvPr>
        </p:nvSpPr>
        <p:spPr>
          <a:xfrm>
            <a:off x="1119188" y="2241550"/>
            <a:ext cx="68786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ED3CBA-356F-E158-0AD7-60F9E83D5E88}"/>
              </a:ext>
            </a:extLst>
          </p:cNvPr>
          <p:cNvSpPr>
            <a:spLocks noGrp="1"/>
          </p:cNvSpPr>
          <p:nvPr>
            <p:ph sz="half" idx="2"/>
          </p:nvPr>
        </p:nvSpPr>
        <p:spPr>
          <a:xfrm>
            <a:off x="1119188" y="3340100"/>
            <a:ext cx="687863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A2B1AE9-3872-A94E-DC03-AF73431A8588}"/>
              </a:ext>
            </a:extLst>
          </p:cNvPr>
          <p:cNvSpPr>
            <a:spLocks noGrp="1"/>
          </p:cNvSpPr>
          <p:nvPr>
            <p:ph type="body" sz="quarter" idx="3"/>
          </p:nvPr>
        </p:nvSpPr>
        <p:spPr>
          <a:xfrm>
            <a:off x="8231188" y="2241550"/>
            <a:ext cx="691038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10338B-F176-8BCC-08F1-84D9BEF16245}"/>
              </a:ext>
            </a:extLst>
          </p:cNvPr>
          <p:cNvSpPr>
            <a:spLocks noGrp="1"/>
          </p:cNvSpPr>
          <p:nvPr>
            <p:ph sz="quarter" idx="4"/>
          </p:nvPr>
        </p:nvSpPr>
        <p:spPr>
          <a:xfrm>
            <a:off x="8231188" y="3340100"/>
            <a:ext cx="691038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9A93E13-F64D-36C2-3A96-1ED31CF8B466}"/>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8" name="Footer Placeholder 7">
            <a:extLst>
              <a:ext uri="{FF2B5EF4-FFF2-40B4-BE49-F238E27FC236}">
                <a16:creationId xmlns:a16="http://schemas.microsoft.com/office/drawing/2014/main" id="{B0F52879-7EA7-8A4D-0771-D831123A21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007BAE-3DE4-ED1A-E0F7-5F2618883178}"/>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340967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23EC-3D03-CF8B-25B2-0F8F04EF507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6C38345-49FA-D206-376F-8336C4478B18}"/>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4" name="Footer Placeholder 3">
            <a:extLst>
              <a:ext uri="{FF2B5EF4-FFF2-40B4-BE49-F238E27FC236}">
                <a16:creationId xmlns:a16="http://schemas.microsoft.com/office/drawing/2014/main" id="{7FF94E86-B911-1A51-8ED6-9A3FB2DCBD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430EBE-6A9A-1136-869D-A9B28C0B2BD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6170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AEDF4-CC12-6366-19BD-F5153360B412}"/>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3" name="Footer Placeholder 2">
            <a:extLst>
              <a:ext uri="{FF2B5EF4-FFF2-40B4-BE49-F238E27FC236}">
                <a16:creationId xmlns:a16="http://schemas.microsoft.com/office/drawing/2014/main" id="{F8487247-20BD-F2F2-2ACE-89066446B7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3232FB-794A-B6BF-A102-244B814542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9417229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F5D7-CE14-1190-9C40-B0D58B16E5BD}"/>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9B5DCF1-149D-1397-4AE2-79753993E162}"/>
              </a:ext>
            </a:extLst>
          </p:cNvPr>
          <p:cNvSpPr>
            <a:spLocks noGrp="1"/>
          </p:cNvSpPr>
          <p:nvPr>
            <p:ph idx="1"/>
          </p:nvPr>
        </p:nvSpPr>
        <p:spPr>
          <a:xfrm>
            <a:off x="6911975" y="1316038"/>
            <a:ext cx="82296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9C21F2E-2368-A669-7865-55328BB5A830}"/>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28698E-A303-1C62-24C9-BCFBA3A61AC2}"/>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6" name="Footer Placeholder 5">
            <a:extLst>
              <a:ext uri="{FF2B5EF4-FFF2-40B4-BE49-F238E27FC236}">
                <a16:creationId xmlns:a16="http://schemas.microsoft.com/office/drawing/2014/main" id="{EE74E394-455F-E7D2-38AE-F74D8C01DD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ED742C-F47E-571B-F815-9DCB386A828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243432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F609-6681-721D-3E31-E1E5DF6546D0}"/>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0C206B6-A955-0212-79CC-0D5E818E7823}"/>
              </a:ext>
            </a:extLst>
          </p:cNvPr>
          <p:cNvSpPr>
            <a:spLocks noGrp="1"/>
          </p:cNvSpPr>
          <p:nvPr>
            <p:ph type="pic" idx="1"/>
          </p:nvPr>
        </p:nvSpPr>
        <p:spPr>
          <a:xfrm>
            <a:off x="6911975" y="1316038"/>
            <a:ext cx="82296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63F044-88B5-B57F-A0EF-74620A239A39}"/>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C01B92-F52E-E434-142B-9C5E635F8954}"/>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6" name="Footer Placeholder 5">
            <a:extLst>
              <a:ext uri="{FF2B5EF4-FFF2-40B4-BE49-F238E27FC236}">
                <a16:creationId xmlns:a16="http://schemas.microsoft.com/office/drawing/2014/main" id="{71A6C34E-58D4-BDF1-1034-CD6B8D60C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FD075D-A7FD-5C52-2EBD-4507B78E68EB}"/>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688132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721FC-87BF-322E-F210-5E271697F98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ACEB477-5352-DFFD-8BF7-5A295E56E40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F82981-B35A-8C7E-929D-1B8C396C2C76}"/>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5" name="Footer Placeholder 4">
            <a:extLst>
              <a:ext uri="{FF2B5EF4-FFF2-40B4-BE49-F238E27FC236}">
                <a16:creationId xmlns:a16="http://schemas.microsoft.com/office/drawing/2014/main" id="{E9706713-91B2-DD05-FF88-DCD6AC4BC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7E8C2-3ADA-3F0B-6C00-A1074B046605}"/>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42256623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D7E1A5-B155-5530-5566-2725C4600AC4}"/>
              </a:ext>
            </a:extLst>
          </p:cNvPr>
          <p:cNvSpPr>
            <a:spLocks noGrp="1"/>
          </p:cNvSpPr>
          <p:nvPr>
            <p:ph type="title" orient="vert"/>
          </p:nvPr>
        </p:nvSpPr>
        <p:spPr>
          <a:xfrm>
            <a:off x="11634788" y="487363"/>
            <a:ext cx="3505200" cy="77485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211CE1-9D16-1B7D-B0EF-2E71FE88CB4F}"/>
              </a:ext>
            </a:extLst>
          </p:cNvPr>
          <p:cNvSpPr>
            <a:spLocks noGrp="1"/>
          </p:cNvSpPr>
          <p:nvPr>
            <p:ph type="body" orient="vert" idx="1"/>
          </p:nvPr>
        </p:nvSpPr>
        <p:spPr>
          <a:xfrm>
            <a:off x="1117600" y="487363"/>
            <a:ext cx="10364788" cy="77485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491EC2-326F-55D4-2B63-36C1989BFADD}"/>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5" name="Footer Placeholder 4">
            <a:extLst>
              <a:ext uri="{FF2B5EF4-FFF2-40B4-BE49-F238E27FC236}">
                <a16:creationId xmlns:a16="http://schemas.microsoft.com/office/drawing/2014/main" id="{3E10E72D-18C5-AB2B-33AF-2ACC42CB1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D443B-C039-58BC-84EC-F2E60B094E2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7389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sp>
        <p:nvSpPr>
          <p:cNvPr id="2" name="Slide Number Placeholder 5">
            <a:extLst>
              <a:ext uri="{FF2B5EF4-FFF2-40B4-BE49-F238E27FC236}">
                <a16:creationId xmlns:a16="http://schemas.microsoft.com/office/drawing/2014/main" id="{1D6C3B16-DB15-482D-A3AF-753DCA420CF8}"/>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a:t>
            </a:fld>
            <a:endParaRPr lang="en-US" b="0" dirty="0">
              <a:solidFill>
                <a:schemeClr val="bg1"/>
              </a:solidFill>
            </a:endParaRPr>
          </a:p>
        </p:txBody>
      </p:sp>
      <p:pic>
        <p:nvPicPr>
          <p:cNvPr id="9" name="Picture 8">
            <a:extLst>
              <a:ext uri="{FF2B5EF4-FFF2-40B4-BE49-F238E27FC236}">
                <a16:creationId xmlns:a16="http://schemas.microsoft.com/office/drawing/2014/main" id="{4EAF283C-9637-FE26-19A7-D2C04D2E0ED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249744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sp>
        <p:nvSpPr>
          <p:cNvPr id="2" name="Slide Number Placeholder 5">
            <a:extLst>
              <a:ext uri="{FF2B5EF4-FFF2-40B4-BE49-F238E27FC236}">
                <a16:creationId xmlns:a16="http://schemas.microsoft.com/office/drawing/2014/main" id="{1D6C3B16-DB15-482D-A3AF-753DCA420CF8}"/>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a:t>
            </a:fld>
            <a:endParaRPr lang="en-US" b="0" dirty="0">
              <a:solidFill>
                <a:schemeClr val="bg1"/>
              </a:solidFill>
            </a:endParaRPr>
          </a:p>
        </p:txBody>
      </p:sp>
      <p:pic>
        <p:nvPicPr>
          <p:cNvPr id="4" name="Picture 3">
            <a:extLst>
              <a:ext uri="{FF2B5EF4-FFF2-40B4-BE49-F238E27FC236}">
                <a16:creationId xmlns:a16="http://schemas.microsoft.com/office/drawing/2014/main" id="{E2984865-C543-3741-88B0-2E420980B0A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072" y="0"/>
            <a:ext cx="16243301" cy="9144000"/>
          </a:xfrm>
          <a:prstGeom prst="rect">
            <a:avLst/>
          </a:prstGeom>
        </p:spPr>
      </p:pic>
    </p:spTree>
    <p:extLst>
      <p:ext uri="{BB962C8B-B14F-4D97-AF65-F5344CB8AC3E}">
        <p14:creationId xmlns:p14="http://schemas.microsoft.com/office/powerpoint/2010/main" val="426215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4" name="Picture 3">
            <a:extLst>
              <a:ext uri="{FF2B5EF4-FFF2-40B4-BE49-F238E27FC236}">
                <a16:creationId xmlns:a16="http://schemas.microsoft.com/office/drawing/2014/main" id="{AD3D96F8-24D1-E866-70B0-6F92AA015E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1048094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a:t>Sustainability  |</a:t>
            </a:r>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411858" y="4568611"/>
            <a:ext cx="421996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411858" y="4165865"/>
            <a:ext cx="2677714" cy="383529"/>
          </a:xfrm>
        </p:spPr>
        <p:txBody>
          <a:bodyPr/>
          <a:lstStyle/>
          <a:p>
            <a:pPr lvl="2"/>
            <a:r>
              <a:rPr lang="en-GB" dirty="0"/>
              <a:t>Third level</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60581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318320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49239" y="7608292"/>
            <a:ext cx="1095375" cy="477837"/>
          </a:xfrm>
        </p:spPr>
        <p:txBody>
          <a:bodyPr/>
          <a:lstStyle>
            <a:lvl3pPr algn="ctr">
              <a:defRPr/>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3278806" y="7513913"/>
            <a:ext cx="1095375" cy="477837"/>
          </a:xfrm>
        </p:spPr>
        <p:txBody>
          <a:bodyPr/>
          <a:lstStyle>
            <a:lvl3pPr algn="ctr">
              <a:defRPr/>
            </a:lvl3pPr>
          </a:lstStyle>
          <a:p>
            <a:pPr lvl="2"/>
            <a:r>
              <a:rPr lang="en-GB" dirty="0"/>
              <a:t>Third level</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sp>
        <p:nvSpPr>
          <p:cNvPr id="66" name="Content Placeholder 6">
            <a:extLst>
              <a:ext uri="{FF2B5EF4-FFF2-40B4-BE49-F238E27FC236}">
                <a16:creationId xmlns:a16="http://schemas.microsoft.com/office/drawing/2014/main" id="{E103C0BF-D3BA-1CDE-B3FA-A0B6C37251B2}"/>
              </a:ext>
            </a:extLst>
          </p:cNvPr>
          <p:cNvSpPr>
            <a:spLocks noGrp="1"/>
          </p:cNvSpPr>
          <p:nvPr>
            <p:ph sz="quarter" idx="44"/>
          </p:nvPr>
        </p:nvSpPr>
        <p:spPr>
          <a:xfrm>
            <a:off x="11035692"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7" name="Content Placeholder 6">
            <a:extLst>
              <a:ext uri="{FF2B5EF4-FFF2-40B4-BE49-F238E27FC236}">
                <a16:creationId xmlns:a16="http://schemas.microsoft.com/office/drawing/2014/main" id="{3F1EC2D2-0106-87F4-853F-12BB2CA09962}"/>
              </a:ext>
            </a:extLst>
          </p:cNvPr>
          <p:cNvSpPr>
            <a:spLocks noGrp="1"/>
          </p:cNvSpPr>
          <p:nvPr>
            <p:ph sz="quarter" idx="45"/>
          </p:nvPr>
        </p:nvSpPr>
        <p:spPr>
          <a:xfrm>
            <a:off x="13613079"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8" name="Text Placeholder 14">
            <a:extLst>
              <a:ext uri="{FF2B5EF4-FFF2-40B4-BE49-F238E27FC236}">
                <a16:creationId xmlns:a16="http://schemas.microsoft.com/office/drawing/2014/main" id="{458C1720-3803-E0DE-533A-868F1F49EC8E}"/>
              </a:ext>
            </a:extLst>
          </p:cNvPr>
          <p:cNvSpPr>
            <a:spLocks noGrp="1"/>
          </p:cNvSpPr>
          <p:nvPr>
            <p:ph type="body" sz="quarter" idx="46" hasCustomPrompt="1"/>
          </p:nvPr>
        </p:nvSpPr>
        <p:spPr>
          <a:xfrm>
            <a:off x="11079117" y="7608292"/>
            <a:ext cx="1095375" cy="477837"/>
          </a:xfrm>
        </p:spPr>
        <p:txBody>
          <a:bodyPr/>
          <a:lstStyle>
            <a:lvl3pPr algn="ctr">
              <a:defRPr/>
            </a:lvl3pPr>
          </a:lstStyle>
          <a:p>
            <a:pPr lvl="2"/>
            <a:r>
              <a:rPr lang="en-GB" dirty="0"/>
              <a:t>Third level</a:t>
            </a:r>
          </a:p>
        </p:txBody>
      </p:sp>
      <p:sp>
        <p:nvSpPr>
          <p:cNvPr id="69" name="Text Placeholder 14">
            <a:extLst>
              <a:ext uri="{FF2B5EF4-FFF2-40B4-BE49-F238E27FC236}">
                <a16:creationId xmlns:a16="http://schemas.microsoft.com/office/drawing/2014/main" id="{E52F994A-5D48-BF28-3DEC-0B809C7990D4}"/>
              </a:ext>
            </a:extLst>
          </p:cNvPr>
          <p:cNvSpPr>
            <a:spLocks noGrp="1"/>
          </p:cNvSpPr>
          <p:nvPr>
            <p:ph type="body" sz="quarter" idx="47" hasCustomPrompt="1"/>
          </p:nvPr>
        </p:nvSpPr>
        <p:spPr>
          <a:xfrm>
            <a:off x="13708684" y="7513913"/>
            <a:ext cx="1095375" cy="477837"/>
          </a:xfrm>
        </p:spPr>
        <p:txBody>
          <a:bodyPr/>
          <a:lstStyle>
            <a:lvl3pPr algn="ctr">
              <a:defRPr/>
            </a:lvl3pPr>
          </a:lstStyle>
          <a:p>
            <a:pPr lvl="2"/>
            <a:r>
              <a:rPr lang="en-GB" dirty="0"/>
              <a:t>Third level</a:t>
            </a:r>
          </a:p>
        </p:txBody>
      </p:sp>
      <p:cxnSp>
        <p:nvCxnSpPr>
          <p:cNvPr id="70" name="Straight Arrow Connector 69">
            <a:extLst>
              <a:ext uri="{FF2B5EF4-FFF2-40B4-BE49-F238E27FC236}">
                <a16:creationId xmlns:a16="http://schemas.microsoft.com/office/drawing/2014/main" id="{88EE313E-EF5F-9635-708F-8D9287DBD52E}"/>
              </a:ext>
            </a:extLst>
          </p:cNvPr>
          <p:cNvCxnSpPr>
            <a:cxnSpLocks/>
          </p:cNvCxnSpPr>
          <p:nvPr userDrawn="1"/>
        </p:nvCxnSpPr>
        <p:spPr>
          <a:xfrm>
            <a:off x="20145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175550C-F2F1-3AE7-3328-20D58CD2B597}"/>
              </a:ext>
            </a:extLst>
          </p:cNvPr>
          <p:cNvCxnSpPr>
            <a:cxnSpLocks/>
          </p:cNvCxnSpPr>
          <p:nvPr userDrawn="1"/>
        </p:nvCxnSpPr>
        <p:spPr>
          <a:xfrm>
            <a:off x="46434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F668B7F-71DF-6E48-1F74-42B992D8DCD4}"/>
              </a:ext>
            </a:extLst>
          </p:cNvPr>
          <p:cNvCxnSpPr>
            <a:cxnSpLocks/>
          </p:cNvCxnSpPr>
          <p:nvPr userDrawn="1"/>
        </p:nvCxnSpPr>
        <p:spPr>
          <a:xfrm>
            <a:off x="98726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1D670B-12EA-546B-E5B4-9AA823569F32}"/>
              </a:ext>
            </a:extLst>
          </p:cNvPr>
          <p:cNvCxnSpPr>
            <a:cxnSpLocks/>
          </p:cNvCxnSpPr>
          <p:nvPr userDrawn="1"/>
        </p:nvCxnSpPr>
        <p:spPr>
          <a:xfrm>
            <a:off x="125015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Content Placeholder 6">
            <a:extLst>
              <a:ext uri="{FF2B5EF4-FFF2-40B4-BE49-F238E27FC236}">
                <a16:creationId xmlns:a16="http://schemas.microsoft.com/office/drawing/2014/main" id="{1E918644-F917-835B-B644-3228C06755BB}"/>
              </a:ext>
            </a:extLst>
          </p:cNvPr>
          <p:cNvSpPr>
            <a:spLocks noGrp="1"/>
          </p:cNvSpPr>
          <p:nvPr>
            <p:ph sz="quarter" idx="55"/>
          </p:nvPr>
        </p:nvSpPr>
        <p:spPr>
          <a:xfrm>
            <a:off x="11650054"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0" name="Text Placeholder 14">
            <a:extLst>
              <a:ext uri="{FF2B5EF4-FFF2-40B4-BE49-F238E27FC236}">
                <a16:creationId xmlns:a16="http://schemas.microsoft.com/office/drawing/2014/main" id="{488F3D23-6144-9989-EBC6-F90244273107}"/>
              </a:ext>
            </a:extLst>
          </p:cNvPr>
          <p:cNvSpPr>
            <a:spLocks noGrp="1"/>
          </p:cNvSpPr>
          <p:nvPr>
            <p:ph type="body" sz="quarter" idx="56" hasCustomPrompt="1"/>
          </p:nvPr>
        </p:nvSpPr>
        <p:spPr>
          <a:xfrm>
            <a:off x="11693479" y="3607793"/>
            <a:ext cx="1095375" cy="477837"/>
          </a:xfrm>
        </p:spPr>
        <p:txBody>
          <a:bodyPr/>
          <a:lstStyle>
            <a:lvl3pPr algn="ctr">
              <a:defRPr/>
            </a:lvl3pPr>
          </a:lstStyle>
          <a:p>
            <a:pPr lvl="2"/>
            <a:r>
              <a:rPr lang="en-GB" dirty="0"/>
              <a:t>Third level</a:t>
            </a:r>
          </a:p>
        </p:txBody>
      </p:sp>
      <p:sp>
        <p:nvSpPr>
          <p:cNvPr id="91" name="Content Placeholder 6">
            <a:extLst>
              <a:ext uri="{FF2B5EF4-FFF2-40B4-BE49-F238E27FC236}">
                <a16:creationId xmlns:a16="http://schemas.microsoft.com/office/drawing/2014/main" id="{56598799-1CB2-81F6-F9B2-97F37E78A9EA}"/>
              </a:ext>
            </a:extLst>
          </p:cNvPr>
          <p:cNvSpPr>
            <a:spLocks noGrp="1"/>
          </p:cNvSpPr>
          <p:nvPr>
            <p:ph sz="quarter" idx="57"/>
          </p:nvPr>
        </p:nvSpPr>
        <p:spPr>
          <a:xfrm>
            <a:off x="14236092"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2" name="Text Placeholder 14">
            <a:extLst>
              <a:ext uri="{FF2B5EF4-FFF2-40B4-BE49-F238E27FC236}">
                <a16:creationId xmlns:a16="http://schemas.microsoft.com/office/drawing/2014/main" id="{E5F21458-B3FA-B86A-2EBF-DBB619C809D3}"/>
              </a:ext>
            </a:extLst>
          </p:cNvPr>
          <p:cNvSpPr>
            <a:spLocks noGrp="1"/>
          </p:cNvSpPr>
          <p:nvPr>
            <p:ph type="body" sz="quarter" idx="58" hasCustomPrompt="1"/>
          </p:nvPr>
        </p:nvSpPr>
        <p:spPr>
          <a:xfrm>
            <a:off x="14279517" y="3607793"/>
            <a:ext cx="1095375" cy="477837"/>
          </a:xfrm>
        </p:spPr>
        <p:txBody>
          <a:bodyPr/>
          <a:lstStyle>
            <a:lvl3pPr algn="ctr">
              <a:defRPr/>
            </a:lvl3pPr>
          </a:lstStyle>
          <a:p>
            <a:pPr lvl="2"/>
            <a:r>
              <a:rPr lang="en-GB" dirty="0"/>
              <a:t>Third level</a:t>
            </a:r>
          </a:p>
        </p:txBody>
      </p:sp>
      <p:sp>
        <p:nvSpPr>
          <p:cNvPr id="93" name="Content Placeholder 6">
            <a:extLst>
              <a:ext uri="{FF2B5EF4-FFF2-40B4-BE49-F238E27FC236}">
                <a16:creationId xmlns:a16="http://schemas.microsoft.com/office/drawing/2014/main" id="{556960CE-B9D0-5A52-B181-2B3F4C4137E6}"/>
              </a:ext>
            </a:extLst>
          </p:cNvPr>
          <p:cNvSpPr>
            <a:spLocks noGrp="1"/>
          </p:cNvSpPr>
          <p:nvPr>
            <p:ph sz="quarter" idx="59"/>
          </p:nvPr>
        </p:nvSpPr>
        <p:spPr>
          <a:xfrm>
            <a:off x="12964505" y="3800633"/>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4" name="Text Placeholder 14">
            <a:extLst>
              <a:ext uri="{FF2B5EF4-FFF2-40B4-BE49-F238E27FC236}">
                <a16:creationId xmlns:a16="http://schemas.microsoft.com/office/drawing/2014/main" id="{57D3FA11-4CE9-6B71-5338-3E19CF65ECA3}"/>
              </a:ext>
            </a:extLst>
          </p:cNvPr>
          <p:cNvSpPr>
            <a:spLocks noGrp="1"/>
          </p:cNvSpPr>
          <p:nvPr>
            <p:ph type="body" sz="quarter" idx="60" hasCustomPrompt="1"/>
          </p:nvPr>
        </p:nvSpPr>
        <p:spPr>
          <a:xfrm>
            <a:off x="13007930" y="5107981"/>
            <a:ext cx="1095375" cy="477837"/>
          </a:xfrm>
        </p:spPr>
        <p:txBody>
          <a:bodyPr/>
          <a:lstStyle>
            <a:lvl3pPr algn="ctr">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1252602" y="1352794"/>
            <a:ext cx="4593128" cy="4261585"/>
          </a:xfrm>
          <a:prstGeom prst="rect">
            <a:avLst/>
          </a:prstGeom>
          <a:ln w="28575">
            <a:gradFill flip="none" rotWithShape="1">
              <a:gsLst>
                <a:gs pos="21000">
                  <a:srgbClr val="3DB876"/>
                </a:gs>
                <a:gs pos="100000">
                  <a:srgbClr val="FFD600"/>
                </a:gs>
              </a:gsLst>
              <a:lin ang="18900000" scaled="1"/>
              <a:tileRect/>
            </a:gradFill>
          </a:ln>
        </p:spPr>
        <p:txBody>
          <a:bodyPr tIns="396000">
            <a:normAutofit/>
          </a:bodyPr>
          <a:lstStyle>
            <a:lvl1pPr algn="ctr">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2" name="Slide Number Placeholder 5">
            <a:extLst>
              <a:ext uri="{FF2B5EF4-FFF2-40B4-BE49-F238E27FC236}">
                <a16:creationId xmlns:a16="http://schemas.microsoft.com/office/drawing/2014/main" id="{7F987BB9-CFD0-5E66-EF4B-DD086CDDAE8B}"/>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82717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p>
            <a:r>
              <a:rPr lang="en-US"/>
              <a:t>Sustainability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2" name="Picture 11">
            <a:extLst>
              <a:ext uri="{FF2B5EF4-FFF2-40B4-BE49-F238E27FC236}">
                <a16:creationId xmlns:a16="http://schemas.microsoft.com/office/drawing/2014/main" id="{CDCCF562-DB63-A020-9152-8879317F6B3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11210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a:t>Sustainability  |</a:t>
            </a:r>
          </a:p>
        </p:txBody>
      </p:sp>
      <p:sp>
        <p:nvSpPr>
          <p:cNvPr id="16" name="Picture Placeholder 15">
            <a:extLst>
              <a:ext uri="{FF2B5EF4-FFF2-40B4-BE49-F238E27FC236}">
                <a16:creationId xmlns:a16="http://schemas.microsoft.com/office/drawing/2014/main" id="{C8CFAC08-2320-7263-1F3A-34CBA4248F0A}"/>
              </a:ext>
            </a:extLst>
          </p:cNvPr>
          <p:cNvSpPr>
            <a:spLocks noGrp="1"/>
          </p:cNvSpPr>
          <p:nvPr>
            <p:ph type="pic" sz="quarter" idx="17"/>
          </p:nvPr>
        </p:nvSpPr>
        <p:spPr>
          <a:xfrm>
            <a:off x="688476" y="477926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1" name="Slide Number Placeholder 5">
            <a:extLst>
              <a:ext uri="{FF2B5EF4-FFF2-40B4-BE49-F238E27FC236}">
                <a16:creationId xmlns:a16="http://schemas.microsoft.com/office/drawing/2014/main" id="{C6057C67-94BE-A669-CEE0-7E3EBEAD466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2" name="Picture Placeholder 15">
            <a:extLst>
              <a:ext uri="{FF2B5EF4-FFF2-40B4-BE49-F238E27FC236}">
                <a16:creationId xmlns:a16="http://schemas.microsoft.com/office/drawing/2014/main" id="{19EB0776-B1B4-3E7E-8447-4705F62407EF}"/>
              </a:ext>
            </a:extLst>
          </p:cNvPr>
          <p:cNvSpPr>
            <a:spLocks noGrp="1"/>
          </p:cNvSpPr>
          <p:nvPr>
            <p:ph type="pic" sz="quarter" idx="18"/>
          </p:nvPr>
        </p:nvSpPr>
        <p:spPr>
          <a:xfrm>
            <a:off x="3736476" y="258470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7" name="Picture Placeholder 15">
            <a:extLst>
              <a:ext uri="{FF2B5EF4-FFF2-40B4-BE49-F238E27FC236}">
                <a16:creationId xmlns:a16="http://schemas.microsoft.com/office/drawing/2014/main" id="{1E9507C9-334D-655A-C31C-98AEF6EAB3A5}"/>
              </a:ext>
            </a:extLst>
          </p:cNvPr>
          <p:cNvSpPr>
            <a:spLocks noGrp="1"/>
          </p:cNvSpPr>
          <p:nvPr>
            <p:ph type="pic" sz="quarter" idx="19"/>
          </p:nvPr>
        </p:nvSpPr>
        <p:spPr>
          <a:xfrm>
            <a:off x="6833244" y="4791456"/>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8" name="Picture Placeholder 15">
            <a:extLst>
              <a:ext uri="{FF2B5EF4-FFF2-40B4-BE49-F238E27FC236}">
                <a16:creationId xmlns:a16="http://schemas.microsoft.com/office/drawing/2014/main" id="{750FB8EA-AD6E-A0D7-DDD2-E523460BA58C}"/>
              </a:ext>
            </a:extLst>
          </p:cNvPr>
          <p:cNvSpPr>
            <a:spLocks noGrp="1"/>
          </p:cNvSpPr>
          <p:nvPr>
            <p:ph type="pic" sz="quarter" idx="20"/>
          </p:nvPr>
        </p:nvSpPr>
        <p:spPr>
          <a:xfrm>
            <a:off x="9381372" y="1938528"/>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9" name="Picture Placeholder 15">
            <a:extLst>
              <a:ext uri="{FF2B5EF4-FFF2-40B4-BE49-F238E27FC236}">
                <a16:creationId xmlns:a16="http://schemas.microsoft.com/office/drawing/2014/main" id="{DBFE590B-CE82-F200-E6F9-186AAA3775FA}"/>
              </a:ext>
            </a:extLst>
          </p:cNvPr>
          <p:cNvSpPr>
            <a:spLocks noGrp="1"/>
          </p:cNvSpPr>
          <p:nvPr>
            <p:ph type="pic" sz="quarter" idx="21"/>
          </p:nvPr>
        </p:nvSpPr>
        <p:spPr>
          <a:xfrm>
            <a:off x="12319644" y="4389120"/>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Tree>
    <p:extLst>
      <p:ext uri="{BB962C8B-B14F-4D97-AF65-F5344CB8AC3E}">
        <p14:creationId xmlns:p14="http://schemas.microsoft.com/office/powerpoint/2010/main" val="278825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858" y="1445908"/>
            <a:ext cx="14022170" cy="728133"/>
          </a:xfrm>
          <a:prstGeom prst="rect">
            <a:avLst/>
          </a:prstGeom>
        </p:spPr>
        <p:txBody>
          <a:bodyPr vert="horz" lIns="90000" tIns="45720" rIns="91440" bIns="4572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411858" y="2294021"/>
            <a:ext cx="14711979" cy="5941930"/>
          </a:xfrm>
          <a:prstGeom prst="rect">
            <a:avLst/>
          </a:prstGeom>
        </p:spPr>
        <p:txBody>
          <a:bodyPr vert="horz" lIns="90000" tIns="45720" rIns="91440" bIns="45720" rtlCol="0" anchor="t">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13440163" y="680297"/>
            <a:ext cx="2167174"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r>
              <a:rPr lang="en-US"/>
              <a:t>Sustainability  |</a:t>
            </a:r>
          </a:p>
        </p:txBody>
      </p:sp>
      <p:sp>
        <p:nvSpPr>
          <p:cNvPr id="6" name="Slide Number Placeholder 5"/>
          <p:cNvSpPr>
            <a:spLocks noGrp="1"/>
          </p:cNvSpPr>
          <p:nvPr>
            <p:ph type="sldNum" sz="quarter" idx="4"/>
          </p:nvPr>
        </p:nvSpPr>
        <p:spPr>
          <a:xfrm>
            <a:off x="15417801" y="680297"/>
            <a:ext cx="539750"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188072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3" r:id="rId3"/>
    <p:sldLayoutId id="2147483702" r:id="rId4"/>
    <p:sldLayoutId id="2147483706" r:id="rId5"/>
    <p:sldLayoutId id="2147483704" r:id="rId6"/>
    <p:sldLayoutId id="2147483705" r:id="rId7"/>
    <p:sldLayoutId id="2147483695" r:id="rId8"/>
    <p:sldLayoutId id="2147483690" r:id="rId9"/>
    <p:sldLayoutId id="2147483663" r:id="rId10"/>
    <p:sldLayoutId id="2147483667" r:id="rId11"/>
    <p:sldLayoutId id="2147483668" r:id="rId12"/>
    <p:sldLayoutId id="2147483669" r:id="rId13"/>
    <p:sldLayoutId id="2147483670" r:id="rId14"/>
    <p:sldLayoutId id="2147483671" r:id="rId15"/>
  </p:sldLayoutIdLst>
  <p:txStyles>
    <p:title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5120" userDrawn="1">
          <p15:clr>
            <a:srgbClr val="F26B43"/>
          </p15:clr>
        </p15:guide>
        <p15:guide id="4" pos="244" userDrawn="1">
          <p15:clr>
            <a:srgbClr val="F26B43"/>
          </p15:clr>
        </p15:guide>
        <p15:guide id="5" orient="horz" pos="907" userDrawn="1">
          <p15:clr>
            <a:srgbClr val="F26B43"/>
          </p15:clr>
        </p15:guide>
        <p15:guide id="6" orient="horz" pos="14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33CDE9-5A82-27F2-4019-2D0697286890}"/>
              </a:ext>
            </a:extLst>
          </p:cNvPr>
          <p:cNvSpPr>
            <a:spLocks noGrp="1"/>
          </p:cNvSpPr>
          <p:nvPr>
            <p:ph type="title"/>
          </p:nvPr>
        </p:nvSpPr>
        <p:spPr>
          <a:xfrm>
            <a:off x="1117600" y="487363"/>
            <a:ext cx="14022388" cy="176688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4914601-4A57-F2A3-22C4-5DAA3442DB64}"/>
              </a:ext>
            </a:extLst>
          </p:cNvPr>
          <p:cNvSpPr>
            <a:spLocks noGrp="1"/>
          </p:cNvSpPr>
          <p:nvPr>
            <p:ph type="body" idx="1"/>
          </p:nvPr>
        </p:nvSpPr>
        <p:spPr>
          <a:xfrm>
            <a:off x="1117600" y="2433638"/>
            <a:ext cx="14022388" cy="580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C00BF6-FCD5-4665-C60F-B03353DFC8C7}"/>
              </a:ext>
            </a:extLst>
          </p:cNvPr>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7B54A74B-A637-7041-9E3B-DDE904DAEA17}" type="datetimeFigureOut">
              <a:rPr lang="en-US" smtClean="0"/>
              <a:t>3/13/2023</a:t>
            </a:fld>
            <a:endParaRPr lang="en-US"/>
          </a:p>
        </p:txBody>
      </p:sp>
      <p:sp>
        <p:nvSpPr>
          <p:cNvPr id="5" name="Footer Placeholder 4">
            <a:extLst>
              <a:ext uri="{FF2B5EF4-FFF2-40B4-BE49-F238E27FC236}">
                <a16:creationId xmlns:a16="http://schemas.microsoft.com/office/drawing/2014/main" id="{87FFF3B5-15A6-996F-C8A6-2D2CBA443938}"/>
              </a:ext>
            </a:extLst>
          </p:cNvPr>
          <p:cNvSpPr>
            <a:spLocks noGrp="1"/>
          </p:cNvSpPr>
          <p:nvPr>
            <p:ph type="ftr" sz="quarter" idx="3"/>
          </p:nvPr>
        </p:nvSpPr>
        <p:spPr>
          <a:xfrm>
            <a:off x="5384800" y="8475663"/>
            <a:ext cx="5487988"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DA5BD5-3EBB-C35D-CB87-F98589EED231}"/>
              </a:ext>
            </a:extLst>
          </p:cNvPr>
          <p:cNvSpPr>
            <a:spLocks noGrp="1"/>
          </p:cNvSpPr>
          <p:nvPr>
            <p:ph type="sldNum" sz="quarter" idx="4"/>
          </p:nvPr>
        </p:nvSpPr>
        <p:spPr>
          <a:xfrm>
            <a:off x="11482388"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F624FF0B-F852-144B-B4AA-1F8CEAB99848}" type="slidenum">
              <a:rPr lang="en-US" smtClean="0"/>
              <a:t>‹#›</a:t>
            </a:fld>
            <a:endParaRPr lang="en-US"/>
          </a:p>
        </p:txBody>
      </p:sp>
    </p:spTree>
    <p:extLst>
      <p:ext uri="{BB962C8B-B14F-4D97-AF65-F5344CB8AC3E}">
        <p14:creationId xmlns:p14="http://schemas.microsoft.com/office/powerpoint/2010/main" val="94851284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F0DF07-6C02-7FD2-9041-A1F9FC524D21}"/>
              </a:ext>
            </a:extLst>
          </p:cNvPr>
          <p:cNvSpPr>
            <a:spLocks noGrp="1"/>
          </p:cNvSpPr>
          <p:nvPr>
            <p:ph type="title"/>
          </p:nvPr>
        </p:nvSpPr>
        <p:spPr>
          <a:xfrm>
            <a:off x="1117600" y="487363"/>
            <a:ext cx="14022388" cy="176688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092003-B59B-C655-2EC6-F38EA838CC35}"/>
              </a:ext>
            </a:extLst>
          </p:cNvPr>
          <p:cNvSpPr>
            <a:spLocks noGrp="1"/>
          </p:cNvSpPr>
          <p:nvPr>
            <p:ph type="body" idx="1"/>
          </p:nvPr>
        </p:nvSpPr>
        <p:spPr>
          <a:xfrm>
            <a:off x="1117600" y="2433638"/>
            <a:ext cx="14022388" cy="580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185E99-5E4E-A3E6-B493-7F04627941A5}"/>
              </a:ext>
            </a:extLst>
          </p:cNvPr>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3A00D54-1420-A344-802B-454F02A2C47C}" type="datetimeFigureOut">
              <a:rPr lang="en-US" smtClean="0"/>
              <a:t>3/13/2023</a:t>
            </a:fld>
            <a:endParaRPr lang="en-US"/>
          </a:p>
        </p:txBody>
      </p:sp>
      <p:sp>
        <p:nvSpPr>
          <p:cNvPr id="5" name="Footer Placeholder 4">
            <a:extLst>
              <a:ext uri="{FF2B5EF4-FFF2-40B4-BE49-F238E27FC236}">
                <a16:creationId xmlns:a16="http://schemas.microsoft.com/office/drawing/2014/main" id="{86963062-C0B6-F2DD-CEA0-E6294B4E1BF3}"/>
              </a:ext>
            </a:extLst>
          </p:cNvPr>
          <p:cNvSpPr>
            <a:spLocks noGrp="1"/>
          </p:cNvSpPr>
          <p:nvPr>
            <p:ph type="ftr" sz="quarter" idx="3"/>
          </p:nvPr>
        </p:nvSpPr>
        <p:spPr>
          <a:xfrm>
            <a:off x="5384800" y="8475663"/>
            <a:ext cx="5487988"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9AAD62-1D8E-2BFF-D76A-321CB917D3DA}"/>
              </a:ext>
            </a:extLst>
          </p:cNvPr>
          <p:cNvSpPr>
            <a:spLocks noGrp="1"/>
          </p:cNvSpPr>
          <p:nvPr>
            <p:ph type="sldNum" sz="quarter" idx="4"/>
          </p:nvPr>
        </p:nvSpPr>
        <p:spPr>
          <a:xfrm>
            <a:off x="11482388"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68B447FA-CA2C-5047-A1C4-8C6F1E606A98}" type="slidenum">
              <a:rPr lang="en-US" smtClean="0"/>
              <a:t>‹#›</a:t>
            </a:fld>
            <a:endParaRPr lang="en-US"/>
          </a:p>
        </p:txBody>
      </p:sp>
    </p:spTree>
    <p:extLst>
      <p:ext uri="{BB962C8B-B14F-4D97-AF65-F5344CB8AC3E}">
        <p14:creationId xmlns:p14="http://schemas.microsoft.com/office/powerpoint/2010/main" val="3871470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7.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18.sv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AF081A-8038-CED2-ACE6-F191B530F702}"/>
              </a:ext>
            </a:extLst>
          </p:cNvPr>
          <p:cNvSpPr txBox="1">
            <a:spLocks/>
          </p:cNvSpPr>
          <p:nvPr/>
        </p:nvSpPr>
        <p:spPr>
          <a:xfrm>
            <a:off x="5024646" y="1740823"/>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marL="0" lvl="0" indent="0" algn="ctr" rtl="0">
              <a:lnSpc>
                <a:spcPts val="6080"/>
              </a:lnSpc>
              <a:spcBef>
                <a:spcPts val="0"/>
              </a:spcBef>
              <a:spcAft>
                <a:spcPts val="0"/>
              </a:spcAft>
              <a:buSzPct val="100000"/>
              <a:buNone/>
            </a:pPr>
            <a:r>
              <a:rPr lang="en-GB" dirty="0"/>
              <a:t>Electrical </a:t>
            </a:r>
            <a:br>
              <a:rPr lang="en-GB" dirty="0"/>
            </a:br>
            <a:r>
              <a:rPr lang="en-GB" dirty="0"/>
              <a:t>machines</a:t>
            </a:r>
            <a:endParaRPr lang="en-NZ" dirty="0"/>
          </a:p>
          <a:p>
            <a:pPr marL="0" lvl="0" indent="0" algn="ctr" rtl="0">
              <a:lnSpc>
                <a:spcPct val="100000"/>
              </a:lnSpc>
              <a:spcBef>
                <a:spcPts val="1200"/>
              </a:spcBef>
              <a:spcAft>
                <a:spcPts val="0"/>
              </a:spcAft>
              <a:buSzPct val="100000"/>
              <a:buNone/>
            </a:pPr>
            <a:r>
              <a:rPr lang="en-GB" sz="2500" b="0" dirty="0"/>
              <a:t>1. Introducing electric motors</a:t>
            </a:r>
            <a:endParaRPr lang="en-US" sz="2500" b="0" dirty="0"/>
          </a:p>
          <a:p>
            <a:pPr>
              <a:lnSpc>
                <a:spcPts val="5500"/>
              </a:lnSpc>
              <a:spcBef>
                <a:spcPts val="0"/>
              </a:spcBef>
            </a:pPr>
            <a:endParaRPr lang="en-NZ" sz="2500" b="0" dirty="0"/>
          </a:p>
        </p:txBody>
      </p:sp>
    </p:spTree>
    <p:extLst>
      <p:ext uri="{BB962C8B-B14F-4D97-AF65-F5344CB8AC3E}">
        <p14:creationId xmlns:p14="http://schemas.microsoft.com/office/powerpoint/2010/main" val="131329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Google Shape;161;p10">
            <a:extLst>
              <a:ext uri="{FF2B5EF4-FFF2-40B4-BE49-F238E27FC236}">
                <a16:creationId xmlns:a16="http://schemas.microsoft.com/office/drawing/2014/main" id="{D4C6CD9F-EB57-DC85-A664-3FAB7CF7931A}"/>
              </a:ext>
            </a:extLst>
          </p:cNvPr>
          <p:cNvSpPr/>
          <p:nvPr/>
        </p:nvSpPr>
        <p:spPr>
          <a:xfrm>
            <a:off x="13400913" y="4673804"/>
            <a:ext cx="288000" cy="284101"/>
          </a:xfrm>
          <a:prstGeom prst="ellipse">
            <a:avLst/>
          </a:prstGeom>
          <a:solidFill>
            <a:schemeClr val="tx1"/>
          </a:solidFill>
          <a:ln w="444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0" name="Doughnut 59">
            <a:extLst>
              <a:ext uri="{FF2B5EF4-FFF2-40B4-BE49-F238E27FC236}">
                <a16:creationId xmlns:a16="http://schemas.microsoft.com/office/drawing/2014/main" id="{D1F62A35-8C9C-59EB-0213-A611BF4BAEDC}"/>
              </a:ext>
            </a:extLst>
          </p:cNvPr>
          <p:cNvSpPr/>
          <p:nvPr/>
        </p:nvSpPr>
        <p:spPr>
          <a:xfrm>
            <a:off x="12972777" y="4258122"/>
            <a:ext cx="1116000" cy="1116000"/>
          </a:xfrm>
          <a:prstGeom prst="donut">
            <a:avLst>
              <a:gd name="adj" fmla="val 13643"/>
            </a:avLst>
          </a:prstGeom>
          <a:solidFill>
            <a:srgbClr val="D91C5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ughnut 60">
            <a:extLst>
              <a:ext uri="{FF2B5EF4-FFF2-40B4-BE49-F238E27FC236}">
                <a16:creationId xmlns:a16="http://schemas.microsoft.com/office/drawing/2014/main" id="{88B2D27F-94FA-9EE0-4B4F-C51F18C6CBBE}"/>
              </a:ext>
            </a:extLst>
          </p:cNvPr>
          <p:cNvSpPr/>
          <p:nvPr/>
        </p:nvSpPr>
        <p:spPr>
          <a:xfrm>
            <a:off x="13214174" y="4491249"/>
            <a:ext cx="648000" cy="648000"/>
          </a:xfrm>
          <a:prstGeom prst="donut">
            <a:avLst>
              <a:gd name="adj" fmla="val 28674"/>
            </a:avLst>
          </a:prstGeom>
          <a:solidFill>
            <a:srgbClr val="D91C5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418682F-214A-C862-34F2-BB7FBCBD46C6}"/>
              </a:ext>
            </a:extLst>
          </p:cNvPr>
          <p:cNvSpPr>
            <a:spLocks noGrp="1"/>
          </p:cNvSpPr>
          <p:nvPr>
            <p:ph type="title"/>
          </p:nvPr>
        </p:nvSpPr>
        <p:spPr/>
        <p:txBody>
          <a:bodyPr/>
          <a:lstStyle/>
          <a:p>
            <a:r>
              <a:rPr lang="en" dirty="0"/>
              <a:t>Classifying electric motors – DC and AC motors</a:t>
            </a:r>
            <a:endParaRPr lang="en-US" dirty="0"/>
          </a:p>
        </p:txBody>
      </p:sp>
      <p:sp>
        <p:nvSpPr>
          <p:cNvPr id="65" name="Rectangle 64">
            <a:extLst>
              <a:ext uri="{FF2B5EF4-FFF2-40B4-BE49-F238E27FC236}">
                <a16:creationId xmlns:a16="http://schemas.microsoft.com/office/drawing/2014/main" id="{928E96C1-4B87-4470-79B3-B7B319347B66}"/>
              </a:ext>
            </a:extLst>
          </p:cNvPr>
          <p:cNvSpPr/>
          <p:nvPr/>
        </p:nvSpPr>
        <p:spPr>
          <a:xfrm>
            <a:off x="411857" y="2305771"/>
            <a:ext cx="12068009" cy="1020921"/>
          </a:xfrm>
          <a:prstGeom prst="rect">
            <a:avLst/>
          </a:prstGeom>
        </p:spPr>
        <p:txBody>
          <a:bodyPr wrap="square">
            <a:spAutoFit/>
          </a:bodyPr>
          <a:lstStyle/>
          <a:p>
            <a:pPr marL="0" lvl="0" indent="0" algn="l" rtl="0">
              <a:lnSpc>
                <a:spcPct val="115000"/>
              </a:lnSpc>
              <a:spcBef>
                <a:spcPts val="0"/>
              </a:spcBef>
              <a:spcAft>
                <a:spcPts val="0"/>
              </a:spcAft>
              <a:buSzPts val="1800"/>
              <a:buNone/>
            </a:pPr>
            <a:r>
              <a:rPr lang="en-GB" sz="1800" dirty="0">
                <a:latin typeface="Arial" panose="020B0604020202020204" pitchFamily="34" charset="0"/>
                <a:cs typeface="Arial" panose="020B0604020202020204" pitchFamily="34" charset="0"/>
              </a:rPr>
              <a:t>Every electric motor uses electromagnetism to create torque (rotating force). Electric motors operate on a DC or AC supply. </a:t>
            </a:r>
            <a:r>
              <a:rPr lang="en-GB" sz="1800" dirty="0">
                <a:latin typeface="Arial" panose="020B0604020202020204" pitchFamily="34" charset="0"/>
                <a:cs typeface="Arial" panose="020B06040202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The way in which this current is supplied to the motor and how the current is used to create torque is different in different motors</a:t>
            </a:r>
            <a:r>
              <a:rPr lang="en-GB" sz="1800" dirty="0">
                <a:latin typeface="Arial" panose="020B0604020202020204" pitchFamily="34" charset="0"/>
                <a:cs typeface="Arial" panose="020B06040202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a:t>
            </a:r>
            <a:endParaRPr lang="en-GB" sz="1800" dirty="0">
              <a:latin typeface="Arial" panose="020B0604020202020204" pitchFamily="34" charset="0"/>
              <a:cs typeface="Arial" panose="020B0604020202020204" pitchFamily="34" charset="0"/>
            </a:endParaRPr>
          </a:p>
        </p:txBody>
      </p:sp>
      <p:sp>
        <p:nvSpPr>
          <p:cNvPr id="66" name="Content Placeholder 11">
            <a:extLst>
              <a:ext uri="{FF2B5EF4-FFF2-40B4-BE49-F238E27FC236}">
                <a16:creationId xmlns:a16="http://schemas.microsoft.com/office/drawing/2014/main" id="{47255169-9225-3F57-EDDA-FEF9EF5B5228}"/>
              </a:ext>
            </a:extLst>
          </p:cNvPr>
          <p:cNvSpPr txBox="1">
            <a:spLocks/>
          </p:cNvSpPr>
          <p:nvPr/>
        </p:nvSpPr>
        <p:spPr>
          <a:xfrm>
            <a:off x="1261368" y="7580834"/>
            <a:ext cx="12907514" cy="1065646"/>
          </a:xfrm>
          <a:prstGeom prst="rect">
            <a:avLst/>
          </a:prstGeom>
          <a:ln w="28575">
            <a:gradFill flip="none" rotWithShape="1">
              <a:gsLst>
                <a:gs pos="21000">
                  <a:srgbClr val="B2BFF0"/>
                </a:gs>
                <a:gs pos="100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52400">
              <a:lnSpc>
                <a:spcPct val="100000"/>
              </a:lnSpc>
              <a:spcBef>
                <a:spcPts val="0"/>
              </a:spcBef>
              <a:spcAft>
                <a:spcPts val="600"/>
              </a:spcAft>
              <a:buClr>
                <a:srgbClr val="000000"/>
              </a:buClr>
              <a:buSzPct val="70000"/>
            </a:pPr>
            <a:r>
              <a:rPr lang="en-GB" sz="1800" b="0" i="0" u="none" strike="noStrike" cap="none" dirty="0">
                <a:solidFill>
                  <a:srgbClr val="000000"/>
                </a:solidFill>
                <a:latin typeface="Arial"/>
                <a:ea typeface="Arial"/>
                <a:cs typeface="Arial"/>
                <a:sym typeface="Arial"/>
              </a:rPr>
              <a:t>Describe how the differences in each type of motor’s connection(s) can help you to distinguish between them.</a:t>
            </a:r>
          </a:p>
        </p:txBody>
      </p:sp>
      <p:pic>
        <p:nvPicPr>
          <p:cNvPr id="67" name="Graphic 66">
            <a:extLst>
              <a:ext uri="{FF2B5EF4-FFF2-40B4-BE49-F238E27FC236}">
                <a16:creationId xmlns:a16="http://schemas.microsoft.com/office/drawing/2014/main" id="{19A379A0-2976-5682-235F-8AE6B52ED0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04630" y="7064850"/>
            <a:ext cx="994826" cy="961665"/>
          </a:xfrm>
          <a:prstGeom prst="rect">
            <a:avLst/>
          </a:prstGeom>
        </p:spPr>
      </p:pic>
      <p:sp>
        <p:nvSpPr>
          <p:cNvPr id="68" name="Google Shape;155;p10">
            <a:extLst>
              <a:ext uri="{FF2B5EF4-FFF2-40B4-BE49-F238E27FC236}">
                <a16:creationId xmlns:a16="http://schemas.microsoft.com/office/drawing/2014/main" id="{77C95514-4DE4-873A-54E4-E313E6A839D4}"/>
              </a:ext>
            </a:extLst>
          </p:cNvPr>
          <p:cNvSpPr txBox="1"/>
          <p:nvPr/>
        </p:nvSpPr>
        <p:spPr>
          <a:xfrm>
            <a:off x="595769" y="5664335"/>
            <a:ext cx="3953220" cy="180046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600"/>
              </a:spcAft>
              <a:buClr>
                <a:srgbClr val="000000"/>
              </a:buClr>
              <a:buSzPts val="1100"/>
              <a:buFont typeface="Arial"/>
              <a:buNone/>
            </a:pP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 Coils on </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rotor</a:t>
            </a: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a:spcAft>
                <a:spcPts val="600"/>
              </a:spcAft>
              <a:buClr>
                <a:srgbClr val="000000"/>
              </a:buClr>
              <a:buSzPts val="1100"/>
            </a:pPr>
            <a:r>
              <a:rPr lang="en" b="0" i="0" u="none" strike="noStrike" cap="none" dirty="0">
                <a:solidFill>
                  <a:srgbClr val="000000"/>
                </a:solidFill>
                <a:latin typeface="Arial"/>
                <a:ea typeface="Arial"/>
                <a:cs typeface="Arial"/>
                <a:sym typeface="Arial"/>
              </a:rPr>
              <a:t>- Magnets or coils </a:t>
            </a:r>
            <a:r>
              <a:rPr lang="en" dirty="0">
                <a:solidFill>
                  <a:srgbClr val="000000"/>
                </a:solidFill>
                <a:latin typeface="Arial"/>
                <a:ea typeface="Arial"/>
                <a:cs typeface="Arial"/>
                <a:sym typeface="Arial"/>
              </a:rPr>
              <a:t>around outside</a:t>
            </a:r>
            <a:r>
              <a:rPr lang="en" b="0" i="0" u="none" strike="noStrike" cap="none" dirty="0">
                <a:solidFill>
                  <a:srgbClr val="000000"/>
                </a:solidFill>
                <a:latin typeface="Arial"/>
                <a:ea typeface="Arial"/>
                <a:cs typeface="Arial"/>
                <a:sym typeface="Arial"/>
              </a:rPr>
              <a:t> create a </a:t>
            </a:r>
            <a:r>
              <a:rPr lang="en" b="1" i="0" u="none" strike="noStrike" cap="none" dirty="0">
                <a:solidFill>
                  <a:srgbClr val="000000"/>
                </a:solidFill>
                <a:latin typeface="Arial"/>
                <a:ea typeface="Arial"/>
                <a:cs typeface="Arial"/>
                <a:sym typeface="Arial"/>
              </a:rPr>
              <a:t>fixed</a:t>
            </a:r>
            <a:r>
              <a:rPr lang="en" dirty="0">
                <a:solidFill>
                  <a:srgbClr val="000000"/>
                </a:solidFill>
                <a:latin typeface="Arial"/>
                <a:ea typeface="Arial"/>
                <a:cs typeface="Arial"/>
                <a:sym typeface="Arial"/>
              </a:rPr>
              <a:t> magnetic field</a:t>
            </a:r>
            <a:endParaRPr b="0" i="0" u="none" strike="noStrike" cap="none" dirty="0">
              <a:solidFill>
                <a:srgbClr val="000000"/>
              </a:solidFill>
              <a:latin typeface="Arial"/>
              <a:ea typeface="Arial"/>
              <a:cs typeface="Arial"/>
            </a:endParaRPr>
          </a:p>
          <a:p>
            <a:pPr marL="0" marR="0" lvl="0" indent="0" algn="l" rtl="0">
              <a:lnSpc>
                <a:spcPct val="100000"/>
              </a:lnSpc>
              <a:spcBef>
                <a:spcPts val="0"/>
              </a:spcBef>
              <a:spcAft>
                <a:spcPts val="600"/>
              </a:spcAft>
              <a:buClr>
                <a:srgbClr val="000000"/>
              </a:buClr>
              <a:buSzPts val="1100"/>
              <a:buFont typeface="Arial"/>
              <a:buNone/>
            </a:pP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 </a:t>
            </a:r>
            <a:r>
              <a:rPr lang="en" b="1" i="0" u="none" strike="noStrike" cap="none" dirty="0">
                <a:solidFill>
                  <a:srgbClr val="000000"/>
                </a:solidFill>
                <a:latin typeface="Arial" panose="020B0604020202020204" pitchFamily="34" charset="0"/>
                <a:cs typeface="Arial" panose="020B06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Brushes</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 </a:t>
            </a:r>
            <a:r>
              <a:rPr lang="en" dirty="0">
                <a:latin typeface="Arial" panose="020B0604020202020204" pitchFamily="34" charset="0"/>
                <a:cs typeface="Arial" panose="020B0604020202020204" pitchFamily="34" charset="0"/>
              </a:rPr>
              <a:t>touching </a:t>
            </a:r>
            <a:r>
              <a:rPr lang="en" b="1" i="0" u="none" strike="noStrike" cap="none" dirty="0">
                <a:solidFill>
                  <a:srgbClr val="000000"/>
                </a:solidFill>
                <a:latin typeface="Arial" panose="020B0604020202020204" pitchFamily="34" charset="0"/>
                <a:cs typeface="Arial" panose="020B0604020202020204" pitchFamily="34" charset="0"/>
              </a:rPr>
              <a:t>commutator rings</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 </a:t>
            </a:r>
            <a:r>
              <a:rPr lang="en" dirty="0">
                <a:latin typeface="Arial" panose="020B0604020202020204" pitchFamily="34" charset="0"/>
                <a:cs typeface="Arial" panose="020B0604020202020204" pitchFamily="34" charset="0"/>
              </a:rPr>
              <a:t>supply current </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to rot</a:t>
            </a:r>
            <a:r>
              <a:rPr lang="en" dirty="0">
                <a:latin typeface="Arial" panose="020B0604020202020204" pitchFamily="34" charset="0"/>
                <a:cs typeface="Arial" panose="020B0604020202020204" pitchFamily="34" charset="0"/>
              </a:rPr>
              <a:t>or</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 coils</a:t>
            </a: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69" name="Google Shape;156;p10">
            <a:extLst>
              <a:ext uri="{FF2B5EF4-FFF2-40B4-BE49-F238E27FC236}">
                <a16:creationId xmlns:a16="http://schemas.microsoft.com/office/drawing/2014/main" id="{EC283D99-7ABA-7C05-0F4C-60AEE95FE099}"/>
              </a:ext>
            </a:extLst>
          </p:cNvPr>
          <p:cNvSpPr txBox="1"/>
          <p:nvPr/>
        </p:nvSpPr>
        <p:spPr>
          <a:xfrm>
            <a:off x="4947895" y="5669416"/>
            <a:ext cx="2781993" cy="116952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600"/>
              </a:spcAft>
              <a:buClr>
                <a:srgbClr val="000000"/>
              </a:buClr>
              <a:buSzPts val="1100"/>
              <a:buFont typeface="Arial"/>
              <a:buNone/>
            </a:pP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 Magnets on rotor</a:t>
            </a: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a:spcAft>
                <a:spcPts val="600"/>
              </a:spcAft>
              <a:buClr>
                <a:srgbClr val="000000"/>
              </a:buClr>
              <a:buSzPts val="1100"/>
            </a:pPr>
            <a:r>
              <a:rPr lang="en" b="0" i="0" u="none" strike="noStrike" cap="none" dirty="0">
                <a:solidFill>
                  <a:srgbClr val="000000"/>
                </a:solidFill>
                <a:latin typeface="Arial"/>
                <a:ea typeface="Arial"/>
                <a:cs typeface="Arial"/>
                <a:sym typeface="Arial"/>
              </a:rPr>
              <a:t>- Coils on outside cre</a:t>
            </a:r>
            <a:r>
              <a:rPr lang="en" dirty="0">
                <a:latin typeface="Arial"/>
                <a:cs typeface="Arial"/>
              </a:rPr>
              <a:t>at</a:t>
            </a:r>
            <a:r>
              <a:rPr lang="en" b="0" i="0" u="none" strike="noStrike" cap="none" dirty="0">
                <a:solidFill>
                  <a:srgbClr val="000000"/>
                </a:solidFill>
                <a:latin typeface="Arial"/>
                <a:ea typeface="Arial"/>
                <a:cs typeface="Arial"/>
                <a:sym typeface="Arial"/>
              </a:rPr>
              <a:t>e a </a:t>
            </a:r>
            <a:r>
              <a:rPr lang="en" b="1" i="0" u="none" strike="noStrike" cap="none" dirty="0">
                <a:solidFill>
                  <a:srgbClr val="000000"/>
                </a:solidFill>
                <a:latin typeface="Arial"/>
                <a:ea typeface="Arial"/>
                <a:cs typeface="Arial"/>
                <a:sym typeface="Arial"/>
              </a:rPr>
              <a:t>fixed</a:t>
            </a:r>
            <a:r>
              <a:rPr lang="en" b="0" i="0" u="none" strike="noStrike" cap="none" dirty="0">
                <a:solidFill>
                  <a:srgbClr val="000000"/>
                </a:solidFill>
                <a:latin typeface="Arial"/>
                <a:ea typeface="Arial"/>
                <a:cs typeface="Arial"/>
                <a:sym typeface="Arial"/>
              </a:rPr>
              <a:t> </a:t>
            </a:r>
            <a:r>
              <a:rPr lang="en" dirty="0">
                <a:solidFill>
                  <a:srgbClr val="000000"/>
                </a:solidFill>
                <a:latin typeface="Arial"/>
                <a:ea typeface="Arial"/>
                <a:cs typeface="Arial"/>
                <a:sym typeface="Arial"/>
              </a:rPr>
              <a:t>magnetic </a:t>
            </a:r>
            <a:r>
              <a:rPr lang="en" b="0" i="0" u="none" strike="noStrike" cap="none" dirty="0">
                <a:solidFill>
                  <a:srgbClr val="000000"/>
                </a:solidFill>
                <a:latin typeface="Arial"/>
                <a:ea typeface="Arial"/>
                <a:cs typeface="Arial"/>
                <a:sym typeface="Arial"/>
              </a:rPr>
              <a:t>field</a:t>
            </a:r>
            <a:endParaRPr b="0" i="0" u="none" strike="noStrike" cap="none" dirty="0">
              <a:solidFill>
                <a:srgbClr val="000000"/>
              </a:solidFill>
              <a:latin typeface="Arial"/>
              <a:ea typeface="Arial"/>
              <a:cs typeface="Arial"/>
              <a:sym typeface="Arial"/>
            </a:endParaRPr>
          </a:p>
        </p:txBody>
      </p:sp>
      <p:sp>
        <p:nvSpPr>
          <p:cNvPr id="70" name="Google Shape;157;p10">
            <a:extLst>
              <a:ext uri="{FF2B5EF4-FFF2-40B4-BE49-F238E27FC236}">
                <a16:creationId xmlns:a16="http://schemas.microsoft.com/office/drawing/2014/main" id="{C58D8C10-41FC-01B2-4D38-8B300FFA9C9C}"/>
              </a:ext>
            </a:extLst>
          </p:cNvPr>
          <p:cNvSpPr txBox="1"/>
          <p:nvPr/>
        </p:nvSpPr>
        <p:spPr>
          <a:xfrm>
            <a:off x="8128794" y="5686604"/>
            <a:ext cx="3190528" cy="1800463"/>
          </a:xfrm>
          <a:prstGeom prst="rect">
            <a:avLst/>
          </a:prstGeom>
          <a:noFill/>
          <a:ln>
            <a:noFill/>
          </a:ln>
        </p:spPr>
        <p:txBody>
          <a:bodyPr spcFirstLastPara="1" wrap="square" lIns="91425" tIns="91425" rIns="91425" bIns="91425" anchor="t" anchorCtr="0">
            <a:spAutoFit/>
          </a:bodyPr>
          <a:lstStyle/>
          <a:p>
            <a:pPr>
              <a:spcAft>
                <a:spcPts val="600"/>
              </a:spcAft>
              <a:buClr>
                <a:srgbClr val="000000"/>
              </a:buClr>
              <a:buSzPts val="1100"/>
            </a:pPr>
            <a:r>
              <a:rPr lang="en" b="0" i="0" u="none" strike="noStrike" cap="none" dirty="0">
                <a:solidFill>
                  <a:srgbClr val="000000"/>
                </a:solidFill>
                <a:latin typeface="Arial"/>
                <a:ea typeface="Arial"/>
                <a:cs typeface="Arial"/>
                <a:sym typeface="Arial"/>
              </a:rPr>
              <a:t>- Coils on outside create a </a:t>
            </a:r>
            <a:r>
              <a:rPr lang="en" b="1" i="0" u="none" strike="noStrike" cap="none" dirty="0">
                <a:solidFill>
                  <a:srgbClr val="000000"/>
                </a:solidFill>
                <a:latin typeface="Arial"/>
                <a:ea typeface="Arial"/>
                <a:cs typeface="Arial"/>
                <a:sym typeface="Arial"/>
              </a:rPr>
              <a:t>chan</a:t>
            </a:r>
            <a:r>
              <a:rPr lang="en" b="1" dirty="0">
                <a:latin typeface="Arial"/>
                <a:cs typeface="Arial"/>
              </a:rPr>
              <a:t>ging</a:t>
            </a:r>
            <a:r>
              <a:rPr lang="en" dirty="0">
                <a:latin typeface="Arial"/>
                <a:cs typeface="Arial"/>
              </a:rPr>
              <a:t> </a:t>
            </a:r>
            <a:r>
              <a:rPr lang="en" dirty="0">
                <a:solidFill>
                  <a:srgbClr val="000000"/>
                </a:solidFill>
                <a:latin typeface="Arial"/>
                <a:cs typeface="Arial"/>
                <a:sym typeface="Arial"/>
              </a:rPr>
              <a:t>magnetic </a:t>
            </a:r>
            <a:r>
              <a:rPr lang="en" b="0" i="0" u="none" strike="noStrike" cap="none" dirty="0">
                <a:solidFill>
                  <a:srgbClr val="000000"/>
                </a:solidFill>
                <a:latin typeface="Arial"/>
                <a:ea typeface="Arial"/>
                <a:cs typeface="Arial"/>
                <a:sym typeface="Arial"/>
              </a:rPr>
              <a:t>fi</a:t>
            </a:r>
            <a:r>
              <a:rPr lang="en" dirty="0">
                <a:latin typeface="Arial"/>
                <a:cs typeface="Arial"/>
              </a:rPr>
              <a:t>eld</a:t>
            </a:r>
            <a:endParaRPr dirty="0">
              <a:latin typeface="Arial"/>
              <a:cs typeface="Arial"/>
            </a:endParaRPr>
          </a:p>
          <a:p>
            <a:pPr marL="0" marR="0" lvl="0" indent="0" algn="l" rtl="0">
              <a:lnSpc>
                <a:spcPct val="100000"/>
              </a:lnSpc>
              <a:spcBef>
                <a:spcPts val="0"/>
              </a:spcBef>
              <a:spcAft>
                <a:spcPts val="600"/>
              </a:spcAft>
              <a:buClr>
                <a:srgbClr val="000000"/>
              </a:buClr>
              <a:buSzPts val="1100"/>
              <a:buFont typeface="Arial"/>
              <a:buNone/>
            </a:pPr>
            <a:r>
              <a:rPr lang="en" dirty="0">
                <a:latin typeface="Arial" panose="020B0604020202020204" pitchFamily="34" charset="0"/>
                <a:cs typeface="Arial" panose="020B0604020202020204" pitchFamily="34" charset="0"/>
              </a:rPr>
              <a:t>- The changing field</a:t>
            </a:r>
            <a:r>
              <a:rPr lang="en" dirty="0">
                <a:solidFill>
                  <a:srgbClr val="000000"/>
                </a:solidFill>
                <a:latin typeface="Arial" panose="020B0604020202020204" pitchFamily="34" charset="0"/>
                <a:cs typeface="Arial" panose="020B0604020202020204" pitchFamily="34" charset="0"/>
                <a:sym typeface="Arial"/>
              </a:rPr>
              <a:t> </a:t>
            </a:r>
            <a:r>
              <a:rPr lang="en" b="1" i="0" u="none" strike="noStrike" cap="none" dirty="0">
                <a:solidFill>
                  <a:srgbClr val="000000"/>
                </a:solidFill>
                <a:latin typeface="Arial" panose="020B0604020202020204" pitchFamily="34" charset="0"/>
                <a:cs typeface="Arial" panose="020B0604020202020204" pitchFamily="34" charset="0"/>
              </a:rPr>
              <a:t>induces</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 a current in the rotor</a:t>
            </a: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600"/>
              </a:spcAft>
              <a:buClr>
                <a:srgbClr val="000000"/>
              </a:buClr>
              <a:buSzPts val="1100"/>
              <a:buFont typeface="Arial"/>
              <a:buNone/>
            </a:pP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71" name="Google Shape;158;p10">
            <a:extLst>
              <a:ext uri="{FF2B5EF4-FFF2-40B4-BE49-F238E27FC236}">
                <a16:creationId xmlns:a16="http://schemas.microsoft.com/office/drawing/2014/main" id="{92EA9836-5286-BAEB-C15B-8F45D7B7CE9C}"/>
              </a:ext>
            </a:extLst>
          </p:cNvPr>
          <p:cNvSpPr txBox="1"/>
          <p:nvPr/>
        </p:nvSpPr>
        <p:spPr>
          <a:xfrm>
            <a:off x="12119828" y="5665048"/>
            <a:ext cx="3424971" cy="1446520"/>
          </a:xfrm>
          <a:prstGeom prst="rect">
            <a:avLst/>
          </a:prstGeom>
          <a:noFill/>
          <a:ln>
            <a:noFill/>
          </a:ln>
        </p:spPr>
        <p:txBody>
          <a:bodyPr spcFirstLastPara="1" wrap="square" lIns="91425" tIns="91425" rIns="91425" bIns="91425" anchor="t" anchorCtr="0">
            <a:spAutoFit/>
          </a:bodyPr>
          <a:lstStyle/>
          <a:p>
            <a:pPr>
              <a:spcAft>
                <a:spcPts val="600"/>
              </a:spcAft>
              <a:buClr>
                <a:srgbClr val="000000"/>
              </a:buClr>
              <a:buSzPts val="1100"/>
            </a:pPr>
            <a:r>
              <a:rPr lang="en" dirty="0">
                <a:solidFill>
                  <a:schemeClr val="dk1"/>
                </a:solidFill>
                <a:latin typeface="Arial"/>
                <a:cs typeface="Arial"/>
              </a:rPr>
              <a:t>- AC coils on outside create a </a:t>
            </a:r>
            <a:r>
              <a:rPr lang="en" b="1" dirty="0">
                <a:solidFill>
                  <a:schemeClr val="dk1"/>
                </a:solidFill>
                <a:latin typeface="Arial"/>
                <a:cs typeface="Arial"/>
              </a:rPr>
              <a:t>changing</a:t>
            </a:r>
            <a:r>
              <a:rPr lang="en" dirty="0">
                <a:solidFill>
                  <a:schemeClr val="dk1"/>
                </a:solidFill>
                <a:latin typeface="Arial"/>
                <a:cs typeface="Arial"/>
              </a:rPr>
              <a:t> magnetic field</a:t>
            </a:r>
            <a:endParaRPr dirty="0">
              <a:solidFill>
                <a:schemeClr val="dk1"/>
              </a:solidFill>
              <a:latin typeface="Arial"/>
              <a:cs typeface="Arial"/>
            </a:endParaRPr>
          </a:p>
          <a:p>
            <a:pPr marL="0" marR="0" lvl="0" indent="0" algn="l" rtl="0">
              <a:lnSpc>
                <a:spcPct val="100000"/>
              </a:lnSpc>
              <a:spcBef>
                <a:spcPts val="0"/>
              </a:spcBef>
              <a:spcAft>
                <a:spcPts val="600"/>
              </a:spcAft>
              <a:buClr>
                <a:srgbClr val="000000"/>
              </a:buClr>
              <a:buSzPts val="1100"/>
              <a:buFont typeface="Arial"/>
              <a:buNone/>
            </a:pP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 </a:t>
            </a:r>
            <a:r>
              <a:rPr lang="en" b="1" i="0" u="none" strike="noStrike" cap="none" dirty="0">
                <a:solidFill>
                  <a:srgbClr val="000000"/>
                </a:solidFill>
                <a:latin typeface="Arial" panose="020B0604020202020204" pitchFamily="34" charset="0"/>
                <a:cs typeface="Arial" panose="020B0604020202020204" pitchFamily="34" charset="0"/>
              </a:rPr>
              <a:t>Slip rings</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 connect a separate DC </a:t>
            </a:r>
            <a:r>
              <a:rPr lang="en" dirty="0">
                <a:latin typeface="Arial" panose="020B0604020202020204" pitchFamily="34" charset="0"/>
                <a:cs typeface="Arial" panose="020B0604020202020204" pitchFamily="34" charset="0"/>
              </a:rPr>
              <a:t>current</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 to the rotor</a:t>
            </a: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74" name="Google Shape;153;p10">
            <a:extLst>
              <a:ext uri="{FF2B5EF4-FFF2-40B4-BE49-F238E27FC236}">
                <a16:creationId xmlns:a16="http://schemas.microsoft.com/office/drawing/2014/main" id="{A56ECC92-706B-DBAF-F79F-447061D2705D}"/>
              </a:ext>
            </a:extLst>
          </p:cNvPr>
          <p:cNvSpPr txBox="1"/>
          <p:nvPr/>
        </p:nvSpPr>
        <p:spPr>
          <a:xfrm>
            <a:off x="1880297" y="3884774"/>
            <a:ext cx="122370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b="0" i="0" u="none" strike="noStrike" cap="none" dirty="0">
                <a:solidFill>
                  <a:srgbClr val="000000"/>
                </a:solidFill>
                <a:latin typeface="Arial"/>
                <a:ea typeface="Arial"/>
                <a:cs typeface="Arial"/>
                <a:sym typeface="Arial"/>
              </a:rPr>
              <a:t>Brushed</a:t>
            </a:r>
            <a:endParaRPr b="0" i="0" u="none" strike="noStrike" cap="none" dirty="0">
              <a:solidFill>
                <a:srgbClr val="000000"/>
              </a:solidFill>
              <a:latin typeface="Arial"/>
              <a:ea typeface="Arial"/>
              <a:cs typeface="Arial"/>
              <a:sym typeface="Arial"/>
            </a:endParaRPr>
          </a:p>
        </p:txBody>
      </p:sp>
      <p:sp>
        <p:nvSpPr>
          <p:cNvPr id="75" name="Google Shape;154;p10">
            <a:extLst>
              <a:ext uri="{FF2B5EF4-FFF2-40B4-BE49-F238E27FC236}">
                <a16:creationId xmlns:a16="http://schemas.microsoft.com/office/drawing/2014/main" id="{953AF346-DE73-6C3B-9BB3-C2F2C5EF014A}"/>
              </a:ext>
            </a:extLst>
          </p:cNvPr>
          <p:cNvSpPr txBox="1"/>
          <p:nvPr/>
        </p:nvSpPr>
        <p:spPr>
          <a:xfrm>
            <a:off x="5717704" y="3899092"/>
            <a:ext cx="122370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b="0" i="0" u="none" strike="noStrike" cap="none" dirty="0">
                <a:solidFill>
                  <a:srgbClr val="000000"/>
                </a:solidFill>
                <a:latin typeface="Arial"/>
                <a:ea typeface="Arial"/>
                <a:cs typeface="Arial"/>
                <a:sym typeface="Arial"/>
              </a:rPr>
              <a:t>Brushless</a:t>
            </a:r>
            <a:endParaRPr b="0" i="0" u="none" strike="noStrike" cap="none" dirty="0">
              <a:solidFill>
                <a:srgbClr val="000000"/>
              </a:solidFill>
              <a:latin typeface="Arial"/>
              <a:ea typeface="Arial"/>
              <a:cs typeface="Arial"/>
              <a:sym typeface="Arial"/>
            </a:endParaRPr>
          </a:p>
        </p:txBody>
      </p:sp>
      <p:sp>
        <p:nvSpPr>
          <p:cNvPr id="76" name="Google Shape;159;p10">
            <a:extLst>
              <a:ext uri="{FF2B5EF4-FFF2-40B4-BE49-F238E27FC236}">
                <a16:creationId xmlns:a16="http://schemas.microsoft.com/office/drawing/2014/main" id="{157DA639-3B86-7F93-6F05-FF804BF6041D}"/>
              </a:ext>
            </a:extLst>
          </p:cNvPr>
          <p:cNvSpPr txBox="1"/>
          <p:nvPr/>
        </p:nvSpPr>
        <p:spPr>
          <a:xfrm>
            <a:off x="9090266" y="3858459"/>
            <a:ext cx="143640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b="0" i="0" u="none" strike="noStrike" cap="none" dirty="0">
                <a:solidFill>
                  <a:srgbClr val="000000"/>
                </a:solidFill>
                <a:latin typeface="Arial"/>
                <a:ea typeface="Arial"/>
                <a:cs typeface="Arial"/>
                <a:sym typeface="Arial"/>
              </a:rPr>
              <a:t>Induction</a:t>
            </a:r>
            <a:endParaRPr b="0" i="0" u="none" strike="noStrike" cap="none" dirty="0">
              <a:solidFill>
                <a:srgbClr val="000000"/>
              </a:solidFill>
              <a:latin typeface="Arial"/>
              <a:ea typeface="Arial"/>
              <a:cs typeface="Arial"/>
              <a:sym typeface="Arial"/>
            </a:endParaRPr>
          </a:p>
        </p:txBody>
      </p:sp>
      <p:sp>
        <p:nvSpPr>
          <p:cNvPr id="77" name="Google Shape;160;p10">
            <a:extLst>
              <a:ext uri="{FF2B5EF4-FFF2-40B4-BE49-F238E27FC236}">
                <a16:creationId xmlns:a16="http://schemas.microsoft.com/office/drawing/2014/main" id="{AA54AC7F-6F68-99ED-721A-6681B5C814BC}"/>
              </a:ext>
            </a:extLst>
          </p:cNvPr>
          <p:cNvSpPr txBox="1"/>
          <p:nvPr/>
        </p:nvSpPr>
        <p:spPr>
          <a:xfrm>
            <a:off x="12733188" y="3897453"/>
            <a:ext cx="1963365"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b="0" i="0" u="none" strike="noStrike" cap="none" dirty="0">
                <a:solidFill>
                  <a:srgbClr val="000000"/>
                </a:solidFill>
                <a:latin typeface="Arial"/>
                <a:ea typeface="Arial"/>
                <a:cs typeface="Arial"/>
                <a:sym typeface="Arial"/>
              </a:rPr>
              <a:t>Synchronous</a:t>
            </a:r>
            <a:endParaRPr b="0" i="0" u="none" strike="noStrike" cap="none" dirty="0">
              <a:solidFill>
                <a:srgbClr val="000000"/>
              </a:solidFill>
              <a:latin typeface="Arial"/>
              <a:ea typeface="Arial"/>
              <a:cs typeface="Arial"/>
              <a:sym typeface="Arial"/>
            </a:endParaRPr>
          </a:p>
        </p:txBody>
      </p:sp>
      <p:sp>
        <p:nvSpPr>
          <p:cNvPr id="79" name="Google Shape;151;p10">
            <a:extLst>
              <a:ext uri="{FF2B5EF4-FFF2-40B4-BE49-F238E27FC236}">
                <a16:creationId xmlns:a16="http://schemas.microsoft.com/office/drawing/2014/main" id="{CC8856DC-C675-0B29-9099-592E5001C878}"/>
              </a:ext>
            </a:extLst>
          </p:cNvPr>
          <p:cNvSpPr txBox="1"/>
          <p:nvPr/>
        </p:nvSpPr>
        <p:spPr>
          <a:xfrm>
            <a:off x="3194211" y="3395507"/>
            <a:ext cx="2275341" cy="461635"/>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b="1" i="0" u="none" strike="noStrike" cap="none" dirty="0">
                <a:solidFill>
                  <a:srgbClr val="000000"/>
                </a:solidFill>
                <a:latin typeface="Arial"/>
                <a:ea typeface="Arial"/>
                <a:cs typeface="Arial"/>
                <a:sym typeface="Arial"/>
              </a:rPr>
              <a:t>Direct current (DC)</a:t>
            </a:r>
            <a:endParaRPr b="1" i="0" u="none" strike="noStrike" cap="none" dirty="0">
              <a:solidFill>
                <a:srgbClr val="000000"/>
              </a:solidFill>
              <a:latin typeface="Arial"/>
              <a:ea typeface="Arial"/>
              <a:cs typeface="Arial"/>
              <a:sym typeface="Arial"/>
            </a:endParaRPr>
          </a:p>
        </p:txBody>
      </p:sp>
      <p:sp>
        <p:nvSpPr>
          <p:cNvPr id="80" name="Google Shape;152;p10">
            <a:extLst>
              <a:ext uri="{FF2B5EF4-FFF2-40B4-BE49-F238E27FC236}">
                <a16:creationId xmlns:a16="http://schemas.microsoft.com/office/drawing/2014/main" id="{4399C449-7B99-3916-C8F9-DAE8D3412000}"/>
              </a:ext>
            </a:extLst>
          </p:cNvPr>
          <p:cNvSpPr txBox="1"/>
          <p:nvPr/>
        </p:nvSpPr>
        <p:spPr>
          <a:xfrm>
            <a:off x="10083052" y="3417426"/>
            <a:ext cx="2867132" cy="461635"/>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b="1" i="0" u="none" strike="noStrike" cap="none" dirty="0">
                <a:solidFill>
                  <a:srgbClr val="000000"/>
                </a:solidFill>
                <a:latin typeface="Arial"/>
                <a:ea typeface="Arial"/>
                <a:cs typeface="Arial"/>
                <a:sym typeface="Arial"/>
              </a:rPr>
              <a:t>Alternating current (AC)</a:t>
            </a:r>
            <a:endParaRPr b="1" i="0" u="none" strike="noStrike" cap="none" dirty="0">
              <a:solidFill>
                <a:srgbClr val="000000"/>
              </a:solidFill>
              <a:latin typeface="Arial"/>
              <a:ea typeface="Arial"/>
              <a:cs typeface="Arial"/>
              <a:sym typeface="Arial"/>
            </a:endParaRPr>
          </a:p>
        </p:txBody>
      </p:sp>
      <p:sp>
        <p:nvSpPr>
          <p:cNvPr id="13" name="Google Shape;189;p10">
            <a:extLst>
              <a:ext uri="{FF2B5EF4-FFF2-40B4-BE49-F238E27FC236}">
                <a16:creationId xmlns:a16="http://schemas.microsoft.com/office/drawing/2014/main" id="{F4834C72-B279-D35E-9005-74DC59B03177}"/>
              </a:ext>
            </a:extLst>
          </p:cNvPr>
          <p:cNvSpPr txBox="1"/>
          <p:nvPr/>
        </p:nvSpPr>
        <p:spPr>
          <a:xfrm>
            <a:off x="1964287" y="4400162"/>
            <a:ext cx="677937" cy="27873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p:txBody>
      </p:sp>
      <p:cxnSp>
        <p:nvCxnSpPr>
          <p:cNvPr id="38" name="Google Shape;181;p10">
            <a:extLst>
              <a:ext uri="{FF2B5EF4-FFF2-40B4-BE49-F238E27FC236}">
                <a16:creationId xmlns:a16="http://schemas.microsoft.com/office/drawing/2014/main" id="{DB86A0CC-D25C-C242-960D-B552727AB36E}"/>
              </a:ext>
            </a:extLst>
          </p:cNvPr>
          <p:cNvCxnSpPr>
            <a:cxnSpLocks/>
          </p:cNvCxnSpPr>
          <p:nvPr/>
        </p:nvCxnSpPr>
        <p:spPr>
          <a:xfrm>
            <a:off x="12731134" y="4922890"/>
            <a:ext cx="606899" cy="0"/>
          </a:xfrm>
          <a:prstGeom prst="straightConnector1">
            <a:avLst/>
          </a:prstGeom>
          <a:noFill/>
          <a:ln w="28575" cap="flat" cmpd="sng">
            <a:solidFill>
              <a:schemeClr val="tx1"/>
            </a:solidFill>
            <a:prstDash val="solid"/>
            <a:round/>
            <a:headEnd type="none" w="sm" len="sm"/>
            <a:tailEnd type="none" w="sm" len="sm"/>
          </a:ln>
        </p:spPr>
      </p:cxnSp>
      <p:cxnSp>
        <p:nvCxnSpPr>
          <p:cNvPr id="39" name="Google Shape;182;p10">
            <a:extLst>
              <a:ext uri="{FF2B5EF4-FFF2-40B4-BE49-F238E27FC236}">
                <a16:creationId xmlns:a16="http://schemas.microsoft.com/office/drawing/2014/main" id="{A0C31516-4B7C-D993-E26D-C4F8DD1C0D09}"/>
              </a:ext>
            </a:extLst>
          </p:cNvPr>
          <p:cNvCxnSpPr>
            <a:cxnSpLocks/>
          </p:cNvCxnSpPr>
          <p:nvPr/>
        </p:nvCxnSpPr>
        <p:spPr>
          <a:xfrm>
            <a:off x="12723880" y="4742804"/>
            <a:ext cx="606899" cy="0"/>
          </a:xfrm>
          <a:prstGeom prst="straightConnector1">
            <a:avLst/>
          </a:prstGeom>
          <a:noFill/>
          <a:ln w="28575" cap="flat" cmpd="sng">
            <a:solidFill>
              <a:schemeClr val="tx1"/>
            </a:solidFill>
            <a:prstDash val="solid"/>
            <a:round/>
            <a:headEnd type="none" w="sm" len="sm"/>
            <a:tailEnd type="none" w="sm" len="sm"/>
          </a:ln>
        </p:spPr>
      </p:cxnSp>
      <p:cxnSp>
        <p:nvCxnSpPr>
          <p:cNvPr id="113" name="Google Shape;192;p10">
            <a:extLst>
              <a:ext uri="{FF2B5EF4-FFF2-40B4-BE49-F238E27FC236}">
                <a16:creationId xmlns:a16="http://schemas.microsoft.com/office/drawing/2014/main" id="{9E0A8801-1E15-02D9-7630-7E4702907B06}"/>
              </a:ext>
            </a:extLst>
          </p:cNvPr>
          <p:cNvCxnSpPr/>
          <p:nvPr/>
        </p:nvCxnSpPr>
        <p:spPr>
          <a:xfrm>
            <a:off x="13359580" y="2300370"/>
            <a:ext cx="352200" cy="0"/>
          </a:xfrm>
          <a:prstGeom prst="straightConnector1">
            <a:avLst/>
          </a:prstGeom>
          <a:noFill/>
          <a:ln w="76200" cap="flat" cmpd="sng">
            <a:solidFill>
              <a:srgbClr val="B2BFF0"/>
            </a:solidFill>
            <a:prstDash val="solid"/>
            <a:round/>
            <a:headEnd type="none" w="sm" len="sm"/>
            <a:tailEnd type="none" w="sm" len="sm"/>
          </a:ln>
        </p:spPr>
      </p:cxnSp>
      <p:cxnSp>
        <p:nvCxnSpPr>
          <p:cNvPr id="114" name="Google Shape;193;p10">
            <a:extLst>
              <a:ext uri="{FF2B5EF4-FFF2-40B4-BE49-F238E27FC236}">
                <a16:creationId xmlns:a16="http://schemas.microsoft.com/office/drawing/2014/main" id="{57158EC3-1386-2C99-B5E6-DA96E4D5157F}"/>
              </a:ext>
            </a:extLst>
          </p:cNvPr>
          <p:cNvCxnSpPr/>
          <p:nvPr/>
        </p:nvCxnSpPr>
        <p:spPr>
          <a:xfrm>
            <a:off x="13359580" y="2669646"/>
            <a:ext cx="352200" cy="0"/>
          </a:xfrm>
          <a:prstGeom prst="straightConnector1">
            <a:avLst/>
          </a:prstGeom>
          <a:noFill/>
          <a:ln w="76200" cap="flat" cmpd="sng">
            <a:solidFill>
              <a:srgbClr val="D91C5C"/>
            </a:solidFill>
            <a:prstDash val="solid"/>
            <a:round/>
            <a:headEnd type="none" w="sm" len="sm"/>
            <a:tailEnd type="none" w="sm" len="sm"/>
          </a:ln>
        </p:spPr>
      </p:cxnSp>
      <p:sp>
        <p:nvSpPr>
          <p:cNvPr id="115" name="Google Shape;194;p10">
            <a:extLst>
              <a:ext uri="{FF2B5EF4-FFF2-40B4-BE49-F238E27FC236}">
                <a16:creationId xmlns:a16="http://schemas.microsoft.com/office/drawing/2014/main" id="{3271F98A-D1FC-4361-16EA-91EA86F8C7D5}"/>
              </a:ext>
            </a:extLst>
          </p:cNvPr>
          <p:cNvSpPr txBox="1"/>
          <p:nvPr/>
        </p:nvSpPr>
        <p:spPr>
          <a:xfrm>
            <a:off x="13712530" y="2091776"/>
            <a:ext cx="2126400" cy="1774815"/>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400"/>
              </a:spcAft>
              <a:buClr>
                <a:srgbClr val="000000"/>
              </a:buClr>
              <a:buSzPts val="1200"/>
              <a:buFont typeface="Arial"/>
              <a:buNone/>
            </a:pPr>
            <a:r>
              <a:rPr lang="en" i="0" u="none" strike="noStrike" cap="none" dirty="0">
                <a:solidFill>
                  <a:srgbClr val="000000"/>
                </a:solidFill>
                <a:latin typeface="Arial" panose="020B0604020202020204" pitchFamily="34" charset="0"/>
                <a:ea typeface="Arial"/>
                <a:cs typeface="Arial" panose="020B0604020202020204" pitchFamily="34" charset="0"/>
                <a:sym typeface="Arial"/>
              </a:rPr>
              <a:t>Permanent magnet</a:t>
            </a:r>
            <a:endParaRPr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spcBef>
                <a:spcPts val="0"/>
              </a:spcBef>
              <a:spcAft>
                <a:spcPts val="400"/>
              </a:spcAft>
              <a:buClr>
                <a:srgbClr val="000000"/>
              </a:buClr>
              <a:buSzPts val="1200"/>
              <a:buFont typeface="Arial"/>
              <a:buNone/>
            </a:pPr>
            <a:r>
              <a:rPr lang="en" i="0" u="none" strike="noStrike" cap="none" dirty="0">
                <a:solidFill>
                  <a:srgbClr val="000000"/>
                </a:solidFill>
                <a:latin typeface="Arial" panose="020B0604020202020204" pitchFamily="34" charset="0"/>
                <a:ea typeface="Arial"/>
                <a:cs typeface="Arial" panose="020B0604020202020204" pitchFamily="34" charset="0"/>
                <a:sym typeface="Arial"/>
              </a:rPr>
              <a:t>Coiled wire</a:t>
            </a:r>
            <a:endParaRPr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lvl="0" indent="0" algn="l" rtl="0">
              <a:spcBef>
                <a:spcPts val="0"/>
              </a:spcBef>
              <a:spcAft>
                <a:spcPts val="400"/>
              </a:spcAft>
              <a:buClr>
                <a:schemeClr val="dk1"/>
              </a:buClr>
              <a:buSzPts val="1100"/>
              <a:buFont typeface="Arial"/>
              <a:buNone/>
            </a:pPr>
            <a:r>
              <a:rPr lang="en" dirty="0">
                <a:solidFill>
                  <a:schemeClr val="dk1"/>
                </a:solidFill>
                <a:latin typeface="Arial" panose="020B0604020202020204" pitchFamily="34" charset="0"/>
                <a:cs typeface="Arial" panose="020B06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Electrical connection</a:t>
            </a:r>
          </a:p>
          <a:p>
            <a:pPr marL="0" lvl="0" indent="0" algn="l" rtl="0">
              <a:spcBef>
                <a:spcPts val="0"/>
              </a:spcBef>
              <a:spcAft>
                <a:spcPts val="400"/>
              </a:spcAft>
              <a:buClr>
                <a:schemeClr val="dk1"/>
              </a:buClr>
              <a:buSzPts val="1100"/>
              <a:buFont typeface="Arial"/>
              <a:buNone/>
            </a:pPr>
            <a:r>
              <a:rPr lang="en" dirty="0">
                <a:solidFill>
                  <a:schemeClr val="dk1"/>
                </a:solidFill>
                <a:latin typeface="Arial" panose="020B0604020202020204" pitchFamily="34" charset="0"/>
                <a:cs typeface="Arial" panose="020B06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Axle</a:t>
            </a:r>
            <a:endParaRPr dirty="0">
              <a:latin typeface="Arial" panose="020B0604020202020204" pitchFamily="34" charset="0"/>
              <a:cs typeface="Arial" panose="020B0604020202020204" pitchFamily="34" charset="0"/>
            </a:endParaRPr>
          </a:p>
        </p:txBody>
      </p:sp>
      <p:cxnSp>
        <p:nvCxnSpPr>
          <p:cNvPr id="116" name="Google Shape;196;p10">
            <a:extLst>
              <a:ext uri="{FF2B5EF4-FFF2-40B4-BE49-F238E27FC236}">
                <a16:creationId xmlns:a16="http://schemas.microsoft.com/office/drawing/2014/main" id="{0C7759D7-ADF4-CAC8-6EBB-86D770A2D57F}"/>
              </a:ext>
            </a:extLst>
          </p:cNvPr>
          <p:cNvCxnSpPr/>
          <p:nvPr/>
        </p:nvCxnSpPr>
        <p:spPr>
          <a:xfrm>
            <a:off x="13358830" y="3016791"/>
            <a:ext cx="353700" cy="0"/>
          </a:xfrm>
          <a:prstGeom prst="straightConnector1">
            <a:avLst/>
          </a:prstGeom>
          <a:noFill/>
          <a:ln w="28575" cap="flat" cmpd="sng">
            <a:solidFill>
              <a:schemeClr val="tx1"/>
            </a:solidFill>
            <a:prstDash val="solid"/>
            <a:round/>
            <a:headEnd type="none" w="sm" len="sm"/>
            <a:tailEnd type="none" w="sm" len="sm"/>
          </a:ln>
        </p:spPr>
      </p:cxnSp>
      <p:sp>
        <p:nvSpPr>
          <p:cNvPr id="117" name="Footer Placeholder 3">
            <a:extLst>
              <a:ext uri="{FF2B5EF4-FFF2-40B4-BE49-F238E27FC236}">
                <a16:creationId xmlns:a16="http://schemas.microsoft.com/office/drawing/2014/main" id="{0BA08010-A270-B2C5-EE26-9D91A5523676}"/>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1. Introducing electric motors</a:t>
            </a:r>
            <a:endParaRPr lang="en-US" dirty="0">
              <a:solidFill>
                <a:schemeClr val="bg1"/>
              </a:solidFill>
            </a:endParaRPr>
          </a:p>
        </p:txBody>
      </p:sp>
      <p:sp>
        <p:nvSpPr>
          <p:cNvPr id="120" name="Slide Number Placeholder 5">
            <a:extLst>
              <a:ext uri="{FF2B5EF4-FFF2-40B4-BE49-F238E27FC236}">
                <a16:creationId xmlns:a16="http://schemas.microsoft.com/office/drawing/2014/main" id="{C6734108-07F0-41C6-2901-AD26C4A7CBF7}"/>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10</a:t>
            </a:fld>
            <a:endParaRPr lang="en-US" b="0" dirty="0">
              <a:solidFill>
                <a:schemeClr val="bg1"/>
              </a:solidFill>
            </a:endParaRPr>
          </a:p>
        </p:txBody>
      </p:sp>
      <p:sp>
        <p:nvSpPr>
          <p:cNvPr id="122" name="Content Placeholder 11">
            <a:extLst>
              <a:ext uri="{FF2B5EF4-FFF2-40B4-BE49-F238E27FC236}">
                <a16:creationId xmlns:a16="http://schemas.microsoft.com/office/drawing/2014/main" id="{988C6081-EE57-27CB-A050-FF7D7B194382}"/>
              </a:ext>
            </a:extLst>
          </p:cNvPr>
          <p:cNvSpPr txBox="1">
            <a:spLocks/>
          </p:cNvSpPr>
          <p:nvPr/>
        </p:nvSpPr>
        <p:spPr>
          <a:xfrm>
            <a:off x="13159634" y="2049682"/>
            <a:ext cx="2730044" cy="1801317"/>
          </a:xfrm>
          <a:prstGeom prst="rect">
            <a:avLst/>
          </a:prstGeom>
          <a:ln w="28575">
            <a:gradFill flip="none" rotWithShape="1">
              <a:gsLst>
                <a:gs pos="21000">
                  <a:srgbClr val="B2BFF0"/>
                </a:gs>
                <a:gs pos="100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52400" marR="0" lvl="0" algn="l" rtl="0">
              <a:lnSpc>
                <a:spcPct val="100000"/>
              </a:lnSpc>
              <a:spcBef>
                <a:spcPts val="0"/>
              </a:spcBef>
              <a:spcAft>
                <a:spcPts val="600"/>
              </a:spcAft>
              <a:buClr>
                <a:srgbClr val="000000"/>
              </a:buClr>
              <a:buSzPct val="70000"/>
            </a:pPr>
            <a:endParaRPr lang="en-GB" sz="1800" b="0" i="0" u="none" strike="noStrike" cap="none" dirty="0">
              <a:solidFill>
                <a:srgbClr val="000000"/>
              </a:solidFill>
              <a:latin typeface="Arial"/>
              <a:ea typeface="Arial"/>
              <a:cs typeface="Arial"/>
              <a:sym typeface="Arial"/>
            </a:endParaRPr>
          </a:p>
        </p:txBody>
      </p:sp>
      <p:sp>
        <p:nvSpPr>
          <p:cNvPr id="3" name="Google Shape;161;p10">
            <a:extLst>
              <a:ext uri="{FF2B5EF4-FFF2-40B4-BE49-F238E27FC236}">
                <a16:creationId xmlns:a16="http://schemas.microsoft.com/office/drawing/2014/main" id="{DBFDC8D0-8495-BC2A-CEBF-0DD54D2AF2FD}"/>
              </a:ext>
            </a:extLst>
          </p:cNvPr>
          <p:cNvSpPr/>
          <p:nvPr/>
        </p:nvSpPr>
        <p:spPr>
          <a:xfrm>
            <a:off x="13406702" y="3416917"/>
            <a:ext cx="267265" cy="279843"/>
          </a:xfrm>
          <a:prstGeom prst="ellipse">
            <a:avLst/>
          </a:prstGeom>
          <a:solidFill>
            <a:schemeClr val="tx1"/>
          </a:solidFill>
          <a:ln w="44450" cap="flat" cmpd="sng">
            <a:solidFill>
              <a:srgbClr val="ECECE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8" name="Google Shape;161;p10">
            <a:extLst>
              <a:ext uri="{FF2B5EF4-FFF2-40B4-BE49-F238E27FC236}">
                <a16:creationId xmlns:a16="http://schemas.microsoft.com/office/drawing/2014/main" id="{89EA1932-87C1-A25A-E6AB-2147DAB0CC6D}"/>
              </a:ext>
            </a:extLst>
          </p:cNvPr>
          <p:cNvSpPr/>
          <p:nvPr/>
        </p:nvSpPr>
        <p:spPr>
          <a:xfrm>
            <a:off x="1149272" y="4668721"/>
            <a:ext cx="288000" cy="284101"/>
          </a:xfrm>
          <a:prstGeom prst="ellipse">
            <a:avLst/>
          </a:prstGeom>
          <a:solidFill>
            <a:schemeClr val="tx1"/>
          </a:solidFill>
          <a:ln w="444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cxnSp>
        <p:nvCxnSpPr>
          <p:cNvPr id="44" name="Google Shape;175;p10">
            <a:extLst>
              <a:ext uri="{FF2B5EF4-FFF2-40B4-BE49-F238E27FC236}">
                <a16:creationId xmlns:a16="http://schemas.microsoft.com/office/drawing/2014/main" id="{3557B34F-3901-5C23-C2C4-37761BC2848E}"/>
              </a:ext>
            </a:extLst>
          </p:cNvPr>
          <p:cNvCxnSpPr>
            <a:cxnSpLocks/>
          </p:cNvCxnSpPr>
          <p:nvPr/>
        </p:nvCxnSpPr>
        <p:spPr>
          <a:xfrm>
            <a:off x="13989160" y="5030533"/>
            <a:ext cx="606899" cy="0"/>
          </a:xfrm>
          <a:prstGeom prst="straightConnector1">
            <a:avLst/>
          </a:prstGeom>
          <a:noFill/>
          <a:ln w="28575" cap="flat" cmpd="sng">
            <a:solidFill>
              <a:schemeClr val="tx1"/>
            </a:solidFill>
            <a:prstDash val="solid"/>
            <a:round/>
            <a:headEnd type="none" w="sm" len="sm"/>
            <a:tailEnd type="none" w="sm" len="sm"/>
          </a:ln>
        </p:spPr>
      </p:cxnSp>
      <p:cxnSp>
        <p:nvCxnSpPr>
          <p:cNvPr id="45" name="Google Shape;176;p10">
            <a:extLst>
              <a:ext uri="{FF2B5EF4-FFF2-40B4-BE49-F238E27FC236}">
                <a16:creationId xmlns:a16="http://schemas.microsoft.com/office/drawing/2014/main" id="{409463D0-70EA-512F-8E65-F12C0600CCCA}"/>
              </a:ext>
            </a:extLst>
          </p:cNvPr>
          <p:cNvCxnSpPr>
            <a:cxnSpLocks/>
          </p:cNvCxnSpPr>
          <p:nvPr/>
        </p:nvCxnSpPr>
        <p:spPr>
          <a:xfrm>
            <a:off x="13987128" y="4623416"/>
            <a:ext cx="606899" cy="0"/>
          </a:xfrm>
          <a:prstGeom prst="straightConnector1">
            <a:avLst/>
          </a:prstGeom>
          <a:noFill/>
          <a:ln w="28575" cap="flat" cmpd="sng">
            <a:solidFill>
              <a:schemeClr val="tx1"/>
            </a:solidFill>
            <a:prstDash val="solid"/>
            <a:round/>
            <a:headEnd type="none" w="sm" len="sm"/>
            <a:tailEnd type="none" w="sm" len="sm"/>
          </a:ln>
        </p:spPr>
      </p:cxnSp>
      <p:sp>
        <p:nvSpPr>
          <p:cNvPr id="4" name="Doughnut 3">
            <a:extLst>
              <a:ext uri="{FF2B5EF4-FFF2-40B4-BE49-F238E27FC236}">
                <a16:creationId xmlns:a16="http://schemas.microsoft.com/office/drawing/2014/main" id="{E0A13C42-E92F-C1D1-C30C-6F394CDF1C49}"/>
              </a:ext>
            </a:extLst>
          </p:cNvPr>
          <p:cNvSpPr/>
          <p:nvPr/>
        </p:nvSpPr>
        <p:spPr>
          <a:xfrm>
            <a:off x="721136" y="4253039"/>
            <a:ext cx="1116000" cy="1116000"/>
          </a:xfrm>
          <a:prstGeom prst="donut">
            <a:avLst>
              <a:gd name="adj" fmla="val 13643"/>
            </a:avLst>
          </a:prstGeom>
          <a:solidFill>
            <a:srgbClr val="B2BF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Doughnut 4">
            <a:extLst>
              <a:ext uri="{FF2B5EF4-FFF2-40B4-BE49-F238E27FC236}">
                <a16:creationId xmlns:a16="http://schemas.microsoft.com/office/drawing/2014/main" id="{976AB286-FF8A-62D6-4B68-9BB2E847D440}"/>
              </a:ext>
            </a:extLst>
          </p:cNvPr>
          <p:cNvSpPr/>
          <p:nvPr/>
        </p:nvSpPr>
        <p:spPr>
          <a:xfrm>
            <a:off x="957096" y="4486166"/>
            <a:ext cx="648000" cy="648000"/>
          </a:xfrm>
          <a:prstGeom prst="donut">
            <a:avLst>
              <a:gd name="adj" fmla="val 28674"/>
            </a:avLst>
          </a:prstGeom>
          <a:solidFill>
            <a:srgbClr val="D91C5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Google Shape;173;p10">
            <a:extLst>
              <a:ext uri="{FF2B5EF4-FFF2-40B4-BE49-F238E27FC236}">
                <a16:creationId xmlns:a16="http://schemas.microsoft.com/office/drawing/2014/main" id="{ECB06A93-B02E-D18E-4864-C09B939BEC75}"/>
              </a:ext>
            </a:extLst>
          </p:cNvPr>
          <p:cNvCxnSpPr>
            <a:cxnSpLocks/>
          </p:cNvCxnSpPr>
          <p:nvPr/>
        </p:nvCxnSpPr>
        <p:spPr>
          <a:xfrm>
            <a:off x="457642" y="4804118"/>
            <a:ext cx="606900" cy="0"/>
          </a:xfrm>
          <a:prstGeom prst="straightConnector1">
            <a:avLst/>
          </a:prstGeom>
          <a:noFill/>
          <a:ln w="28575" cap="flat" cmpd="sng">
            <a:solidFill>
              <a:schemeClr val="tx1"/>
            </a:solidFill>
            <a:prstDash val="solid"/>
            <a:round/>
            <a:headEnd type="none" w="sm" len="sm"/>
            <a:tailEnd type="none" w="sm" len="sm"/>
          </a:ln>
        </p:spPr>
      </p:cxnSp>
      <p:cxnSp>
        <p:nvCxnSpPr>
          <p:cNvPr id="7" name="Google Shape;174;p10">
            <a:extLst>
              <a:ext uri="{FF2B5EF4-FFF2-40B4-BE49-F238E27FC236}">
                <a16:creationId xmlns:a16="http://schemas.microsoft.com/office/drawing/2014/main" id="{40E3BA55-FAF9-A34B-FE5E-C36CBFC22ED7}"/>
              </a:ext>
            </a:extLst>
          </p:cNvPr>
          <p:cNvCxnSpPr>
            <a:cxnSpLocks/>
          </p:cNvCxnSpPr>
          <p:nvPr/>
        </p:nvCxnSpPr>
        <p:spPr>
          <a:xfrm>
            <a:off x="1481469" y="4804118"/>
            <a:ext cx="606900" cy="0"/>
          </a:xfrm>
          <a:prstGeom prst="straightConnector1">
            <a:avLst/>
          </a:prstGeom>
          <a:noFill/>
          <a:ln w="28575" cap="flat" cmpd="sng">
            <a:solidFill>
              <a:schemeClr val="tx1"/>
            </a:solidFill>
            <a:prstDash val="solid"/>
            <a:round/>
            <a:headEnd type="none" w="sm" len="sm"/>
            <a:tailEnd type="none" w="sm" len="sm"/>
          </a:ln>
        </p:spPr>
      </p:cxnSp>
      <p:sp>
        <p:nvSpPr>
          <p:cNvPr id="10" name="Google Shape;161;p10">
            <a:extLst>
              <a:ext uri="{FF2B5EF4-FFF2-40B4-BE49-F238E27FC236}">
                <a16:creationId xmlns:a16="http://schemas.microsoft.com/office/drawing/2014/main" id="{7327428E-7B0A-92FA-3D4E-F85DE9A636A2}"/>
              </a:ext>
            </a:extLst>
          </p:cNvPr>
          <p:cNvSpPr/>
          <p:nvPr/>
        </p:nvSpPr>
        <p:spPr>
          <a:xfrm>
            <a:off x="3388136" y="4668721"/>
            <a:ext cx="288000" cy="284101"/>
          </a:xfrm>
          <a:prstGeom prst="ellipse">
            <a:avLst/>
          </a:prstGeom>
          <a:solidFill>
            <a:schemeClr val="tx1"/>
          </a:solidFill>
          <a:ln w="444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 name="Doughnut 13">
            <a:extLst>
              <a:ext uri="{FF2B5EF4-FFF2-40B4-BE49-F238E27FC236}">
                <a16:creationId xmlns:a16="http://schemas.microsoft.com/office/drawing/2014/main" id="{7574A311-C22A-C27A-5992-FB08A5737C2D}"/>
              </a:ext>
            </a:extLst>
          </p:cNvPr>
          <p:cNvSpPr/>
          <p:nvPr/>
        </p:nvSpPr>
        <p:spPr>
          <a:xfrm>
            <a:off x="2960000" y="4253039"/>
            <a:ext cx="1116000" cy="1116000"/>
          </a:xfrm>
          <a:prstGeom prst="donut">
            <a:avLst>
              <a:gd name="adj" fmla="val 13643"/>
            </a:avLst>
          </a:prstGeom>
          <a:solidFill>
            <a:srgbClr val="D91C5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ughnut 14">
            <a:extLst>
              <a:ext uri="{FF2B5EF4-FFF2-40B4-BE49-F238E27FC236}">
                <a16:creationId xmlns:a16="http://schemas.microsoft.com/office/drawing/2014/main" id="{1E220C30-48E9-43D3-8009-6440AEE530BF}"/>
              </a:ext>
            </a:extLst>
          </p:cNvPr>
          <p:cNvSpPr/>
          <p:nvPr/>
        </p:nvSpPr>
        <p:spPr>
          <a:xfrm>
            <a:off x="3195960" y="4486166"/>
            <a:ext cx="648000" cy="648000"/>
          </a:xfrm>
          <a:prstGeom prst="donut">
            <a:avLst>
              <a:gd name="adj" fmla="val 28674"/>
            </a:avLst>
          </a:prstGeom>
          <a:solidFill>
            <a:srgbClr val="D91C5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Google Shape;173;p10">
            <a:extLst>
              <a:ext uri="{FF2B5EF4-FFF2-40B4-BE49-F238E27FC236}">
                <a16:creationId xmlns:a16="http://schemas.microsoft.com/office/drawing/2014/main" id="{A2463B04-3D25-78F3-A19D-1CDE6E48464D}"/>
              </a:ext>
            </a:extLst>
          </p:cNvPr>
          <p:cNvCxnSpPr>
            <a:cxnSpLocks/>
          </p:cNvCxnSpPr>
          <p:nvPr/>
        </p:nvCxnSpPr>
        <p:spPr>
          <a:xfrm>
            <a:off x="2696506" y="4804118"/>
            <a:ext cx="606900" cy="0"/>
          </a:xfrm>
          <a:prstGeom prst="straightConnector1">
            <a:avLst/>
          </a:prstGeom>
          <a:noFill/>
          <a:ln w="28575" cap="flat" cmpd="sng">
            <a:solidFill>
              <a:schemeClr val="tx1"/>
            </a:solidFill>
            <a:prstDash val="solid"/>
            <a:round/>
            <a:headEnd type="none" w="sm" len="sm"/>
            <a:tailEnd type="none" w="sm" len="sm"/>
          </a:ln>
        </p:spPr>
      </p:cxnSp>
      <p:cxnSp>
        <p:nvCxnSpPr>
          <p:cNvPr id="17" name="Google Shape;174;p10">
            <a:extLst>
              <a:ext uri="{FF2B5EF4-FFF2-40B4-BE49-F238E27FC236}">
                <a16:creationId xmlns:a16="http://schemas.microsoft.com/office/drawing/2014/main" id="{9E3CA3B2-7433-6309-B4A5-8B82C42A3762}"/>
              </a:ext>
            </a:extLst>
          </p:cNvPr>
          <p:cNvCxnSpPr>
            <a:cxnSpLocks/>
          </p:cNvCxnSpPr>
          <p:nvPr/>
        </p:nvCxnSpPr>
        <p:spPr>
          <a:xfrm>
            <a:off x="3720333" y="4804118"/>
            <a:ext cx="606900" cy="0"/>
          </a:xfrm>
          <a:prstGeom prst="straightConnector1">
            <a:avLst/>
          </a:prstGeom>
          <a:noFill/>
          <a:ln w="28575" cap="flat" cmpd="sng">
            <a:solidFill>
              <a:schemeClr val="tx1"/>
            </a:solidFill>
            <a:prstDash val="solid"/>
            <a:round/>
            <a:headEnd type="none" w="sm" len="sm"/>
            <a:tailEnd type="none" w="sm" len="sm"/>
          </a:ln>
        </p:spPr>
      </p:cxnSp>
      <p:cxnSp>
        <p:nvCxnSpPr>
          <p:cNvPr id="46" name="Google Shape;175;p10">
            <a:extLst>
              <a:ext uri="{FF2B5EF4-FFF2-40B4-BE49-F238E27FC236}">
                <a16:creationId xmlns:a16="http://schemas.microsoft.com/office/drawing/2014/main" id="{E53F3B63-CFDD-4962-F6D8-42C62418AFD1}"/>
              </a:ext>
            </a:extLst>
          </p:cNvPr>
          <p:cNvCxnSpPr>
            <a:cxnSpLocks/>
          </p:cNvCxnSpPr>
          <p:nvPr/>
        </p:nvCxnSpPr>
        <p:spPr>
          <a:xfrm>
            <a:off x="3942090" y="5030533"/>
            <a:ext cx="606899" cy="0"/>
          </a:xfrm>
          <a:prstGeom prst="straightConnector1">
            <a:avLst/>
          </a:prstGeom>
          <a:noFill/>
          <a:ln w="28575" cap="flat" cmpd="sng">
            <a:solidFill>
              <a:schemeClr val="tx1"/>
            </a:solidFill>
            <a:prstDash val="solid"/>
            <a:round/>
            <a:headEnd type="none" w="sm" len="sm"/>
            <a:tailEnd type="none" w="sm" len="sm"/>
          </a:ln>
        </p:spPr>
      </p:cxnSp>
      <p:cxnSp>
        <p:nvCxnSpPr>
          <p:cNvPr id="47" name="Google Shape;176;p10">
            <a:extLst>
              <a:ext uri="{FF2B5EF4-FFF2-40B4-BE49-F238E27FC236}">
                <a16:creationId xmlns:a16="http://schemas.microsoft.com/office/drawing/2014/main" id="{5E404D9C-748F-9408-DA10-322C29608065}"/>
              </a:ext>
            </a:extLst>
          </p:cNvPr>
          <p:cNvCxnSpPr>
            <a:cxnSpLocks/>
          </p:cNvCxnSpPr>
          <p:nvPr/>
        </p:nvCxnSpPr>
        <p:spPr>
          <a:xfrm>
            <a:off x="3942090" y="4623416"/>
            <a:ext cx="606899" cy="0"/>
          </a:xfrm>
          <a:prstGeom prst="straightConnector1">
            <a:avLst/>
          </a:prstGeom>
          <a:noFill/>
          <a:ln w="28575" cap="flat" cmpd="sng">
            <a:solidFill>
              <a:schemeClr val="tx1"/>
            </a:solidFill>
            <a:prstDash val="solid"/>
            <a:round/>
            <a:headEnd type="none" w="sm" len="sm"/>
            <a:tailEnd type="none" w="sm" len="sm"/>
          </a:ln>
        </p:spPr>
      </p:cxnSp>
      <p:sp>
        <p:nvSpPr>
          <p:cNvPr id="34" name="Google Shape;161;p10">
            <a:extLst>
              <a:ext uri="{FF2B5EF4-FFF2-40B4-BE49-F238E27FC236}">
                <a16:creationId xmlns:a16="http://schemas.microsoft.com/office/drawing/2014/main" id="{3D6C81C4-8AF0-5948-4A1A-C10F4DC2FC77}"/>
              </a:ext>
            </a:extLst>
          </p:cNvPr>
          <p:cNvSpPr/>
          <p:nvPr/>
        </p:nvSpPr>
        <p:spPr>
          <a:xfrm>
            <a:off x="6220416" y="4687675"/>
            <a:ext cx="288000" cy="284101"/>
          </a:xfrm>
          <a:prstGeom prst="ellipse">
            <a:avLst/>
          </a:prstGeom>
          <a:solidFill>
            <a:schemeClr val="tx1"/>
          </a:solidFill>
          <a:ln w="444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5" name="Doughnut 34">
            <a:extLst>
              <a:ext uri="{FF2B5EF4-FFF2-40B4-BE49-F238E27FC236}">
                <a16:creationId xmlns:a16="http://schemas.microsoft.com/office/drawing/2014/main" id="{3EBFF11E-EAB6-9775-703F-3D1B6C219408}"/>
              </a:ext>
            </a:extLst>
          </p:cNvPr>
          <p:cNvSpPr/>
          <p:nvPr/>
        </p:nvSpPr>
        <p:spPr>
          <a:xfrm>
            <a:off x="5801424" y="4271993"/>
            <a:ext cx="1116000" cy="1116000"/>
          </a:xfrm>
          <a:prstGeom prst="donut">
            <a:avLst>
              <a:gd name="adj" fmla="val 13643"/>
            </a:avLst>
          </a:prstGeom>
          <a:solidFill>
            <a:srgbClr val="D91C5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ughnut 35">
            <a:extLst>
              <a:ext uri="{FF2B5EF4-FFF2-40B4-BE49-F238E27FC236}">
                <a16:creationId xmlns:a16="http://schemas.microsoft.com/office/drawing/2014/main" id="{CE779032-5AD5-ABD3-C8D4-21ED50C9515F}"/>
              </a:ext>
            </a:extLst>
          </p:cNvPr>
          <p:cNvSpPr/>
          <p:nvPr/>
        </p:nvSpPr>
        <p:spPr>
          <a:xfrm>
            <a:off x="6032599" y="4505120"/>
            <a:ext cx="648000" cy="648000"/>
          </a:xfrm>
          <a:prstGeom prst="donut">
            <a:avLst>
              <a:gd name="adj" fmla="val 28674"/>
            </a:avLst>
          </a:prstGeom>
          <a:solidFill>
            <a:srgbClr val="B2BF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Google Shape;175;p10">
            <a:extLst>
              <a:ext uri="{FF2B5EF4-FFF2-40B4-BE49-F238E27FC236}">
                <a16:creationId xmlns:a16="http://schemas.microsoft.com/office/drawing/2014/main" id="{4F62034B-A5FD-6276-DE05-E0960A29BAEF}"/>
              </a:ext>
            </a:extLst>
          </p:cNvPr>
          <p:cNvCxnSpPr>
            <a:cxnSpLocks/>
          </p:cNvCxnSpPr>
          <p:nvPr/>
        </p:nvCxnSpPr>
        <p:spPr>
          <a:xfrm>
            <a:off x="6779554" y="5030533"/>
            <a:ext cx="606899" cy="0"/>
          </a:xfrm>
          <a:prstGeom prst="straightConnector1">
            <a:avLst/>
          </a:prstGeom>
          <a:noFill/>
          <a:ln w="28575" cap="flat" cmpd="sng">
            <a:solidFill>
              <a:schemeClr val="tx1"/>
            </a:solidFill>
            <a:prstDash val="solid"/>
            <a:round/>
            <a:headEnd type="none" w="sm" len="sm"/>
            <a:tailEnd type="none" w="sm" len="sm"/>
          </a:ln>
        </p:spPr>
      </p:cxnSp>
      <p:cxnSp>
        <p:nvCxnSpPr>
          <p:cNvPr id="33" name="Google Shape;176;p10">
            <a:extLst>
              <a:ext uri="{FF2B5EF4-FFF2-40B4-BE49-F238E27FC236}">
                <a16:creationId xmlns:a16="http://schemas.microsoft.com/office/drawing/2014/main" id="{E91CABDF-8405-6855-4006-BFA520DB8E63}"/>
              </a:ext>
            </a:extLst>
          </p:cNvPr>
          <p:cNvCxnSpPr>
            <a:cxnSpLocks/>
          </p:cNvCxnSpPr>
          <p:nvPr/>
        </p:nvCxnSpPr>
        <p:spPr>
          <a:xfrm>
            <a:off x="6804954" y="4623416"/>
            <a:ext cx="606899" cy="0"/>
          </a:xfrm>
          <a:prstGeom prst="straightConnector1">
            <a:avLst/>
          </a:prstGeom>
          <a:noFill/>
          <a:ln w="28575" cap="flat" cmpd="sng">
            <a:solidFill>
              <a:schemeClr val="tx1"/>
            </a:solidFill>
            <a:prstDash val="solid"/>
            <a:round/>
            <a:headEnd type="none" w="sm" len="sm"/>
            <a:tailEnd type="none" w="sm" len="sm"/>
          </a:ln>
        </p:spPr>
      </p:cxnSp>
      <p:sp>
        <p:nvSpPr>
          <p:cNvPr id="54" name="Google Shape;161;p10">
            <a:extLst>
              <a:ext uri="{FF2B5EF4-FFF2-40B4-BE49-F238E27FC236}">
                <a16:creationId xmlns:a16="http://schemas.microsoft.com/office/drawing/2014/main" id="{47D272FF-DA1A-B768-4B7F-FDA2F10E0569}"/>
              </a:ext>
            </a:extLst>
          </p:cNvPr>
          <p:cNvSpPr/>
          <p:nvPr/>
        </p:nvSpPr>
        <p:spPr>
          <a:xfrm>
            <a:off x="9541296" y="4692956"/>
            <a:ext cx="288000" cy="284101"/>
          </a:xfrm>
          <a:prstGeom prst="ellipse">
            <a:avLst/>
          </a:prstGeom>
          <a:solidFill>
            <a:schemeClr val="tx1"/>
          </a:solidFill>
          <a:ln w="444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5" name="Doughnut 54">
            <a:extLst>
              <a:ext uri="{FF2B5EF4-FFF2-40B4-BE49-F238E27FC236}">
                <a16:creationId xmlns:a16="http://schemas.microsoft.com/office/drawing/2014/main" id="{E88AD02E-DBC1-B680-2EF2-0953E1182A95}"/>
              </a:ext>
            </a:extLst>
          </p:cNvPr>
          <p:cNvSpPr/>
          <p:nvPr/>
        </p:nvSpPr>
        <p:spPr>
          <a:xfrm>
            <a:off x="9113160" y="4277274"/>
            <a:ext cx="1116000" cy="1116000"/>
          </a:xfrm>
          <a:prstGeom prst="donut">
            <a:avLst>
              <a:gd name="adj" fmla="val 13643"/>
            </a:avLst>
          </a:prstGeom>
          <a:solidFill>
            <a:srgbClr val="D91C5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oughnut 55">
            <a:extLst>
              <a:ext uri="{FF2B5EF4-FFF2-40B4-BE49-F238E27FC236}">
                <a16:creationId xmlns:a16="http://schemas.microsoft.com/office/drawing/2014/main" id="{22AF888D-270D-07F0-EA51-B77DFEBDA7D8}"/>
              </a:ext>
            </a:extLst>
          </p:cNvPr>
          <p:cNvSpPr/>
          <p:nvPr/>
        </p:nvSpPr>
        <p:spPr>
          <a:xfrm>
            <a:off x="9349120" y="4510401"/>
            <a:ext cx="648000" cy="648000"/>
          </a:xfrm>
          <a:prstGeom prst="donut">
            <a:avLst>
              <a:gd name="adj" fmla="val 28674"/>
            </a:avLst>
          </a:prstGeom>
          <a:solidFill>
            <a:srgbClr val="D91C5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2" name="Google Shape;175;p10">
            <a:extLst>
              <a:ext uri="{FF2B5EF4-FFF2-40B4-BE49-F238E27FC236}">
                <a16:creationId xmlns:a16="http://schemas.microsoft.com/office/drawing/2014/main" id="{41FCBF3F-2BA3-6CFD-08F6-BBA718FAC14F}"/>
              </a:ext>
            </a:extLst>
          </p:cNvPr>
          <p:cNvCxnSpPr>
            <a:cxnSpLocks/>
          </p:cNvCxnSpPr>
          <p:nvPr/>
        </p:nvCxnSpPr>
        <p:spPr>
          <a:xfrm>
            <a:off x="10102333" y="5030533"/>
            <a:ext cx="606899" cy="0"/>
          </a:xfrm>
          <a:prstGeom prst="straightConnector1">
            <a:avLst/>
          </a:prstGeom>
          <a:noFill/>
          <a:ln w="28575" cap="flat" cmpd="sng">
            <a:solidFill>
              <a:schemeClr val="tx1"/>
            </a:solidFill>
            <a:prstDash val="solid"/>
            <a:round/>
            <a:headEnd type="none" w="sm" len="sm"/>
            <a:tailEnd type="none" w="sm" len="sm"/>
          </a:ln>
        </p:spPr>
      </p:cxnSp>
      <p:cxnSp>
        <p:nvCxnSpPr>
          <p:cNvPr id="43" name="Google Shape;176;p10">
            <a:extLst>
              <a:ext uri="{FF2B5EF4-FFF2-40B4-BE49-F238E27FC236}">
                <a16:creationId xmlns:a16="http://schemas.microsoft.com/office/drawing/2014/main" id="{E283902C-EC0D-8229-F6B0-8138A8DF6418}"/>
              </a:ext>
            </a:extLst>
          </p:cNvPr>
          <p:cNvCxnSpPr>
            <a:cxnSpLocks/>
          </p:cNvCxnSpPr>
          <p:nvPr/>
        </p:nvCxnSpPr>
        <p:spPr>
          <a:xfrm>
            <a:off x="10115207" y="4623416"/>
            <a:ext cx="606899" cy="0"/>
          </a:xfrm>
          <a:prstGeom prst="straightConnector1">
            <a:avLst/>
          </a:prstGeom>
          <a:noFill/>
          <a:ln w="28575" cap="flat" cmpd="sng">
            <a:solidFill>
              <a:schemeClr val="tx1"/>
            </a:solidFill>
            <a:prstDash val="solid"/>
            <a:round/>
            <a:headEnd type="none" w="sm" len="sm"/>
            <a:tailEnd type="none" w="sm" len="sm"/>
          </a:ln>
        </p:spPr>
      </p:cxnSp>
      <p:sp>
        <p:nvSpPr>
          <p:cNvPr id="63" name="Google Shape;154;p10">
            <a:extLst>
              <a:ext uri="{FF2B5EF4-FFF2-40B4-BE49-F238E27FC236}">
                <a16:creationId xmlns:a16="http://schemas.microsoft.com/office/drawing/2014/main" id="{BC50DC2E-27FB-719C-E134-7F1CE023AB89}"/>
              </a:ext>
            </a:extLst>
          </p:cNvPr>
          <p:cNvSpPr txBox="1"/>
          <p:nvPr/>
        </p:nvSpPr>
        <p:spPr>
          <a:xfrm>
            <a:off x="14524656" y="4586364"/>
            <a:ext cx="606899"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b="0" i="0" u="none" strike="noStrike" cap="none" dirty="0">
                <a:solidFill>
                  <a:srgbClr val="000000"/>
                </a:solidFill>
                <a:latin typeface="Arial"/>
                <a:ea typeface="Arial"/>
                <a:cs typeface="Arial"/>
                <a:sym typeface="Arial"/>
              </a:rPr>
              <a:t>AC</a:t>
            </a:r>
            <a:endParaRPr b="0" i="0" u="none" strike="noStrike" cap="none" dirty="0">
              <a:solidFill>
                <a:srgbClr val="000000"/>
              </a:solidFill>
              <a:latin typeface="Arial"/>
              <a:ea typeface="Arial"/>
              <a:cs typeface="Arial"/>
              <a:sym typeface="Arial"/>
            </a:endParaRPr>
          </a:p>
        </p:txBody>
      </p:sp>
      <p:sp>
        <p:nvSpPr>
          <p:cNvPr id="64" name="Google Shape;154;p10">
            <a:extLst>
              <a:ext uri="{FF2B5EF4-FFF2-40B4-BE49-F238E27FC236}">
                <a16:creationId xmlns:a16="http://schemas.microsoft.com/office/drawing/2014/main" id="{B5DEA4DD-A416-2DA1-99E6-737507F1B576}"/>
              </a:ext>
            </a:extLst>
          </p:cNvPr>
          <p:cNvSpPr txBox="1"/>
          <p:nvPr/>
        </p:nvSpPr>
        <p:spPr>
          <a:xfrm>
            <a:off x="12256486" y="4604188"/>
            <a:ext cx="606899"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dirty="0">
                <a:solidFill>
                  <a:srgbClr val="000000"/>
                </a:solidFill>
                <a:latin typeface="Arial"/>
                <a:ea typeface="Arial"/>
                <a:cs typeface="Arial"/>
                <a:sym typeface="Arial"/>
              </a:rPr>
              <a:t>D</a:t>
            </a:r>
            <a:r>
              <a:rPr lang="en" b="0" i="0" u="none" strike="noStrike" cap="none" dirty="0">
                <a:solidFill>
                  <a:srgbClr val="000000"/>
                </a:solidFill>
                <a:latin typeface="Arial"/>
                <a:ea typeface="Arial"/>
                <a:cs typeface="Arial"/>
                <a:sym typeface="Arial"/>
              </a:rPr>
              <a:t>C</a:t>
            </a:r>
            <a:endParaRPr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042572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8E98C11-D18D-A581-1CF0-B7E0808F32F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2811" y="5210315"/>
            <a:ext cx="4961772" cy="2783283"/>
          </a:xfrm>
          <a:prstGeom prst="rect">
            <a:avLst/>
          </a:prstGeom>
        </p:spPr>
      </p:pic>
      <p:pic>
        <p:nvPicPr>
          <p:cNvPr id="13" name="Graphic 12">
            <a:extLst>
              <a:ext uri="{FF2B5EF4-FFF2-40B4-BE49-F238E27FC236}">
                <a16:creationId xmlns:a16="http://schemas.microsoft.com/office/drawing/2014/main" id="{304BF9F0-60ED-CE19-AFD4-096AB1312E1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02788" y="5231984"/>
            <a:ext cx="3730460" cy="2682378"/>
          </a:xfrm>
          <a:prstGeom prst="rect">
            <a:avLst/>
          </a:prstGeom>
        </p:spPr>
      </p:pic>
      <p:sp>
        <p:nvSpPr>
          <p:cNvPr id="2" name="Title 1">
            <a:extLst>
              <a:ext uri="{FF2B5EF4-FFF2-40B4-BE49-F238E27FC236}">
                <a16:creationId xmlns:a16="http://schemas.microsoft.com/office/drawing/2014/main" id="{42A79796-8D70-5848-33EA-5A891F86A59F}"/>
              </a:ext>
            </a:extLst>
          </p:cNvPr>
          <p:cNvSpPr>
            <a:spLocks noGrp="1"/>
          </p:cNvSpPr>
          <p:nvPr>
            <p:ph type="title"/>
          </p:nvPr>
        </p:nvSpPr>
        <p:spPr/>
        <p:txBody>
          <a:bodyPr/>
          <a:lstStyle/>
          <a:p>
            <a:r>
              <a:rPr lang="en"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0"/>
                  </a:ext>
                </a:extLst>
              </a:rPr>
              <a:t>Commutators v slip rings</a:t>
            </a:r>
            <a:r>
              <a:rPr lang="en" dirty="0"/>
              <a:t> – visual differences</a:t>
            </a:r>
            <a:endParaRPr lang="en-US" dirty="0"/>
          </a:p>
        </p:txBody>
      </p:sp>
      <p:sp>
        <p:nvSpPr>
          <p:cNvPr id="5" name="Rectangle 4">
            <a:extLst>
              <a:ext uri="{FF2B5EF4-FFF2-40B4-BE49-F238E27FC236}">
                <a16:creationId xmlns:a16="http://schemas.microsoft.com/office/drawing/2014/main" id="{1B311A94-C364-2022-FC2F-AEFAD92B31B7}"/>
              </a:ext>
            </a:extLst>
          </p:cNvPr>
          <p:cNvSpPr/>
          <p:nvPr/>
        </p:nvSpPr>
        <p:spPr>
          <a:xfrm>
            <a:off x="411858" y="2305771"/>
            <a:ext cx="6446142" cy="2460674"/>
          </a:xfrm>
          <a:prstGeom prst="rect">
            <a:avLst/>
          </a:prstGeom>
        </p:spPr>
        <p:txBody>
          <a:bodyPr wrap="square" lIns="91440" tIns="45720" rIns="91440" bIns="45720" anchor="t">
            <a:spAutoFit/>
          </a:bodyPr>
          <a:lstStyle/>
          <a:p>
            <a:pPr>
              <a:lnSpc>
                <a:spcPct val="95000"/>
              </a:lnSpc>
            </a:pPr>
            <a:r>
              <a:rPr lang="en-GB" sz="1800" dirty="0">
                <a:latin typeface="Arial"/>
                <a:cs typeface="Arial"/>
              </a:rPr>
              <a:t>The rotor coils in a </a:t>
            </a:r>
            <a:r>
              <a:rPr lang="en-GB" sz="1800" b="1" dirty="0">
                <a:latin typeface="Arial"/>
                <a:cs typeface="Arial"/>
              </a:rPr>
              <a:t>brushed DC motor</a:t>
            </a:r>
            <a:r>
              <a:rPr lang="en-GB" sz="1800" dirty="0">
                <a:latin typeface="Arial"/>
                <a:cs typeface="Arial"/>
              </a:rPr>
              <a:t> need to always experience a turning force in the same direction.</a:t>
            </a:r>
            <a:r>
              <a:rPr lang="en-GB" dirty="0">
                <a:latin typeface="Arial"/>
                <a:cs typeface="Arial"/>
              </a:rPr>
              <a:t> </a:t>
            </a:r>
            <a:endParaRPr lang="en-GB" sz="1800" dirty="0">
              <a:latin typeface="Arial" panose="020B0604020202020204" pitchFamily="34" charset="0"/>
              <a:cs typeface="Arial" panose="020B0604020202020204" pitchFamily="34" charset="0"/>
            </a:endParaRPr>
          </a:p>
          <a:p>
            <a:pPr marL="0" lvl="0" indent="0" algn="l" rtl="0">
              <a:lnSpc>
                <a:spcPct val="95000"/>
              </a:lnSpc>
              <a:spcBef>
                <a:spcPts val="0"/>
              </a:spcBef>
              <a:spcAft>
                <a:spcPts val="0"/>
              </a:spcAft>
              <a:buNone/>
            </a:pPr>
            <a:endParaRPr lang="en-GB" sz="1800" b="1" dirty="0">
              <a:latin typeface="Arial" panose="020B0604020202020204" pitchFamily="34" charset="0"/>
              <a:cs typeface="Arial" panose="020B0604020202020204" pitchFamily="34" charset="0"/>
            </a:endParaRPr>
          </a:p>
          <a:p>
            <a:pPr marL="0" lvl="0" indent="0" algn="l" rtl="0">
              <a:lnSpc>
                <a:spcPct val="95000"/>
              </a:lnSpc>
              <a:spcBef>
                <a:spcPts val="0"/>
              </a:spcBef>
              <a:spcAft>
                <a:spcPts val="0"/>
              </a:spcAft>
              <a:buNone/>
            </a:pPr>
            <a:r>
              <a:rPr lang="en-GB" sz="1800" b="1" dirty="0">
                <a:latin typeface="Arial" panose="020B0604020202020204" pitchFamily="34" charset="0"/>
                <a:cs typeface="Arial" panose="020B0604020202020204" pitchFamily="34" charset="0"/>
              </a:rPr>
              <a:t>Commutators</a:t>
            </a:r>
            <a:r>
              <a:rPr lang="en-GB" sz="1800" dirty="0">
                <a:latin typeface="Arial" panose="020B0604020202020204" pitchFamily="34" charset="0"/>
                <a:cs typeface="Arial" panose="020B0604020202020204" pitchFamily="34" charset="0"/>
              </a:rPr>
              <a:t> are split connectors on either side of the axle that reverse the current every half turn, to allow this. </a:t>
            </a:r>
          </a:p>
          <a:p>
            <a:pPr marL="0" lvl="0" indent="0" algn="l" rtl="0">
              <a:lnSpc>
                <a:spcPct val="95000"/>
              </a:lnSpc>
              <a:spcBef>
                <a:spcPts val="0"/>
              </a:spcBef>
              <a:spcAft>
                <a:spcPts val="0"/>
              </a:spcAft>
              <a:buNone/>
            </a:pPr>
            <a:endParaRPr lang="en-GB" sz="1800" dirty="0">
              <a:latin typeface="Arial" panose="020B0604020202020204" pitchFamily="34" charset="0"/>
              <a:cs typeface="Arial" panose="020B0604020202020204" pitchFamily="34" charset="0"/>
            </a:endParaRPr>
          </a:p>
          <a:p>
            <a:pPr marL="0" lvl="0" indent="0" algn="l" rtl="0">
              <a:lnSpc>
                <a:spcPct val="95000"/>
              </a:lnSpc>
              <a:spcBef>
                <a:spcPts val="0"/>
              </a:spcBef>
              <a:spcAft>
                <a:spcPts val="0"/>
              </a:spcAft>
              <a:buNone/>
            </a:pPr>
            <a:r>
              <a:rPr lang="en-GB" sz="1800" dirty="0">
                <a:latin typeface="Arial" panose="020B0604020202020204" pitchFamily="34" charset="0"/>
                <a:cs typeface="Arial" panose="020B0604020202020204" pitchFamily="34" charset="0"/>
              </a:rPr>
              <a:t>Conductive </a:t>
            </a:r>
            <a:r>
              <a:rPr lang="en-GB" sz="1800" b="1" dirty="0">
                <a:latin typeface="Arial" panose="020B0604020202020204" pitchFamily="34" charset="0"/>
                <a:cs typeface="Arial" panose="020B0604020202020204" pitchFamily="34" charset="0"/>
              </a:rPr>
              <a:t>brushes</a:t>
            </a:r>
            <a:r>
              <a:rPr lang="en-GB" sz="1800" dirty="0">
                <a:latin typeface="Arial" panose="020B0604020202020204" pitchFamily="34" charset="0"/>
                <a:cs typeface="Arial" panose="020B0604020202020204" pitchFamily="34" charset="0"/>
              </a:rPr>
              <a:t> press on each commutator during each half of a rotation. A </a:t>
            </a:r>
            <a:r>
              <a:rPr lang="en-GB" sz="1800" b="1" dirty="0">
                <a:latin typeface="Arial" panose="020B0604020202020204" pitchFamily="34" charset="0"/>
                <a:cs typeface="Arial" panose="020B0604020202020204" pitchFamily="34" charset="0"/>
              </a:rPr>
              <a:t>gap</a:t>
            </a:r>
            <a:r>
              <a:rPr lang="en-GB" sz="1800" dirty="0">
                <a:latin typeface="Arial" panose="020B0604020202020204" pitchFamily="34" charset="0"/>
                <a:cs typeface="Arial" panose="020B0604020202020204" pitchFamily="34" charset="0"/>
              </a:rPr>
              <a:t> briefly interrupts the current to stop the rotor ‘sticking’ when the coils align with the magnetic field.</a:t>
            </a:r>
          </a:p>
        </p:txBody>
      </p:sp>
      <p:sp>
        <p:nvSpPr>
          <p:cNvPr id="6" name="Rectangle 5">
            <a:extLst>
              <a:ext uri="{FF2B5EF4-FFF2-40B4-BE49-F238E27FC236}">
                <a16:creationId xmlns:a16="http://schemas.microsoft.com/office/drawing/2014/main" id="{346EDC81-782A-4131-E4B0-CC25924793C7}"/>
              </a:ext>
            </a:extLst>
          </p:cNvPr>
          <p:cNvSpPr/>
          <p:nvPr/>
        </p:nvSpPr>
        <p:spPr>
          <a:xfrm>
            <a:off x="8128793" y="2305771"/>
            <a:ext cx="6340523" cy="2460674"/>
          </a:xfrm>
          <a:prstGeom prst="rect">
            <a:avLst/>
          </a:prstGeom>
        </p:spPr>
        <p:txBody>
          <a:bodyPr wrap="square" lIns="91440" tIns="45720" rIns="91440" bIns="45720" anchor="t">
            <a:spAutoFit/>
          </a:bodyPr>
          <a:lstStyle/>
          <a:p>
            <a:pPr marL="0" lvl="0" indent="0" algn="l" rtl="0">
              <a:lnSpc>
                <a:spcPct val="95000"/>
              </a:lnSpc>
              <a:spcBef>
                <a:spcPts val="0"/>
              </a:spcBef>
              <a:spcAft>
                <a:spcPts val="0"/>
              </a:spcAft>
              <a:buNone/>
            </a:pPr>
            <a:r>
              <a:rPr lang="en-GB" sz="1800" dirty="0">
                <a:latin typeface="Arial"/>
                <a:cs typeface="Arial"/>
              </a:rPr>
              <a:t>In a </a:t>
            </a:r>
            <a:r>
              <a:rPr lang="en-GB" sz="1800" b="1" dirty="0">
                <a:latin typeface="Arial"/>
                <a:cs typeface="Arial"/>
              </a:rPr>
              <a:t>synchronous AC motor</a:t>
            </a:r>
            <a:r>
              <a:rPr lang="en-GB" sz="1800" dirty="0">
                <a:latin typeface="Arial"/>
                <a:cs typeface="Arial"/>
              </a:rPr>
              <a:t> the magnetic field changes direction with the AC current through the field coils. The </a:t>
            </a:r>
            <a:br>
              <a:rPr lang="en-GB" sz="1800" dirty="0">
                <a:latin typeface="Arial" panose="020B0604020202020204" pitchFamily="34" charset="0"/>
                <a:cs typeface="Arial" panose="020B0604020202020204" pitchFamily="34" charset="0"/>
              </a:rPr>
            </a:br>
            <a:r>
              <a:rPr lang="en-GB" sz="1800" dirty="0">
                <a:latin typeface="Arial"/>
                <a:cs typeface="Arial"/>
              </a:rPr>
              <a:t>rotor coils need a constant DC current that always flows in the same direction.</a:t>
            </a:r>
          </a:p>
          <a:p>
            <a:pPr marL="0" lvl="0" indent="0" algn="l" rtl="0">
              <a:lnSpc>
                <a:spcPct val="95000"/>
              </a:lnSpc>
              <a:spcBef>
                <a:spcPts val="0"/>
              </a:spcBef>
              <a:spcAft>
                <a:spcPts val="0"/>
              </a:spcAft>
              <a:buNone/>
            </a:pPr>
            <a:endParaRPr lang="en-GB" sz="1800" dirty="0">
              <a:latin typeface="Arial" panose="020B0604020202020204" pitchFamily="34" charset="0"/>
              <a:cs typeface="Arial" panose="020B0604020202020204" pitchFamily="34" charset="0"/>
            </a:endParaRPr>
          </a:p>
          <a:p>
            <a:pPr marL="0" lvl="0" indent="0" algn="l" rtl="0">
              <a:lnSpc>
                <a:spcPct val="95000"/>
              </a:lnSpc>
              <a:spcBef>
                <a:spcPts val="0"/>
              </a:spcBef>
              <a:spcAft>
                <a:spcPts val="0"/>
              </a:spcAft>
              <a:buNone/>
            </a:pPr>
            <a:r>
              <a:rPr lang="en-GB" sz="1800" dirty="0">
                <a:latin typeface="Arial" panose="020B0604020202020204" pitchFamily="34" charset="0"/>
                <a:cs typeface="Arial" panose="020B0604020202020204" pitchFamily="34" charset="0"/>
              </a:rPr>
              <a:t>Two </a:t>
            </a:r>
            <a:r>
              <a:rPr lang="en-GB" sz="1800" b="1" dirty="0">
                <a:latin typeface="Arial" panose="020B0604020202020204" pitchFamily="34" charset="0"/>
                <a:cs typeface="Arial" panose="020B0604020202020204" pitchFamily="34" charset="0"/>
              </a:rPr>
              <a:t>slip rings</a:t>
            </a:r>
            <a:r>
              <a:rPr lang="en-GB" sz="1800" dirty="0">
                <a:latin typeface="Arial" panose="020B0604020202020204" pitchFamily="34" charset="0"/>
                <a:cs typeface="Arial" panose="020B0604020202020204" pitchFamily="34" charset="0"/>
              </a:rPr>
              <a:t> (one is hidden behind the other in the diagram below) provide this constant connection, again with conductive </a:t>
            </a:r>
            <a:r>
              <a:rPr lang="en-GB" sz="1800" b="1" dirty="0">
                <a:latin typeface="Arial" panose="020B0604020202020204" pitchFamily="34" charset="0"/>
                <a:cs typeface="Arial" panose="020B0604020202020204" pitchFamily="34" charset="0"/>
              </a:rPr>
              <a:t>brushes</a:t>
            </a:r>
            <a:r>
              <a:rPr lang="en-GB" sz="1800" dirty="0">
                <a:latin typeface="Arial" panose="020B0604020202020204" pitchFamily="34" charset="0"/>
                <a:cs typeface="Arial" panose="020B0604020202020204" pitchFamily="34" charset="0"/>
              </a:rPr>
              <a:t> pressing against them. There is </a:t>
            </a:r>
            <a:r>
              <a:rPr lang="en-GB" sz="1800" b="1" dirty="0">
                <a:latin typeface="Arial" panose="020B0604020202020204" pitchFamily="34" charset="0"/>
                <a:cs typeface="Arial" panose="020B0604020202020204" pitchFamily="34" charset="0"/>
              </a:rPr>
              <a:t>no gap</a:t>
            </a:r>
            <a:r>
              <a:rPr lang="en-GB" sz="1800" dirty="0">
                <a:latin typeface="Arial" panose="020B0604020202020204" pitchFamily="34" charset="0"/>
                <a:cs typeface="Arial" panose="020B0604020202020204" pitchFamily="34" charset="0"/>
              </a:rPr>
              <a:t> in slip rings.</a:t>
            </a:r>
          </a:p>
        </p:txBody>
      </p:sp>
      <p:sp>
        <p:nvSpPr>
          <p:cNvPr id="16" name="Footer Placeholder 3">
            <a:extLst>
              <a:ext uri="{FF2B5EF4-FFF2-40B4-BE49-F238E27FC236}">
                <a16:creationId xmlns:a16="http://schemas.microsoft.com/office/drawing/2014/main" id="{44B7974C-FF2E-A2F2-3B8B-E57BDE6D201A}"/>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1. Introducing electric motors</a:t>
            </a:r>
            <a:endParaRPr lang="en-US" dirty="0">
              <a:solidFill>
                <a:schemeClr val="bg1"/>
              </a:solidFill>
            </a:endParaRPr>
          </a:p>
        </p:txBody>
      </p:sp>
      <p:sp>
        <p:nvSpPr>
          <p:cNvPr id="17" name="Slide Number Placeholder 5">
            <a:extLst>
              <a:ext uri="{FF2B5EF4-FFF2-40B4-BE49-F238E27FC236}">
                <a16:creationId xmlns:a16="http://schemas.microsoft.com/office/drawing/2014/main" id="{CFABEA93-0E42-51F2-E49E-D414E675C9DE}"/>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11</a:t>
            </a:fld>
            <a:endParaRPr lang="en-US" b="0" dirty="0">
              <a:solidFill>
                <a:schemeClr val="bg1"/>
              </a:solidFill>
            </a:endParaRPr>
          </a:p>
        </p:txBody>
      </p:sp>
      <p:sp>
        <p:nvSpPr>
          <p:cNvPr id="18" name="Google Shape;204;g1acf46cc55e_0_7">
            <a:extLst>
              <a:ext uri="{FF2B5EF4-FFF2-40B4-BE49-F238E27FC236}">
                <a16:creationId xmlns:a16="http://schemas.microsoft.com/office/drawing/2014/main" id="{6C46D143-2EAE-C550-B0D4-F93BD6AF7487}"/>
              </a:ext>
            </a:extLst>
          </p:cNvPr>
          <p:cNvSpPr txBox="1"/>
          <p:nvPr/>
        </p:nvSpPr>
        <p:spPr>
          <a:xfrm>
            <a:off x="6184336" y="7194757"/>
            <a:ext cx="7800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Brush</a:t>
            </a:r>
            <a:endParaRPr dirty="0">
              <a:latin typeface="Arial" panose="020B0604020202020204" pitchFamily="34" charset="0"/>
              <a:cs typeface="Arial" panose="020B0604020202020204" pitchFamily="34" charset="0"/>
            </a:endParaRPr>
          </a:p>
        </p:txBody>
      </p:sp>
      <p:sp>
        <p:nvSpPr>
          <p:cNvPr id="21" name="Google Shape;207;g1acf46cc55e_0_7">
            <a:extLst>
              <a:ext uri="{FF2B5EF4-FFF2-40B4-BE49-F238E27FC236}">
                <a16:creationId xmlns:a16="http://schemas.microsoft.com/office/drawing/2014/main" id="{8B72E368-4456-2362-C706-60F11178E391}"/>
              </a:ext>
            </a:extLst>
          </p:cNvPr>
          <p:cNvSpPr txBox="1"/>
          <p:nvPr/>
        </p:nvSpPr>
        <p:spPr>
          <a:xfrm>
            <a:off x="4653185" y="7545339"/>
            <a:ext cx="1691058"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Commutator</a:t>
            </a:r>
            <a:endParaRPr dirty="0">
              <a:latin typeface="Arial" panose="020B0604020202020204" pitchFamily="34" charset="0"/>
              <a:cs typeface="Arial" panose="020B0604020202020204" pitchFamily="34" charset="0"/>
            </a:endParaRPr>
          </a:p>
        </p:txBody>
      </p:sp>
      <p:sp>
        <p:nvSpPr>
          <p:cNvPr id="22" name="Google Shape;209;g1acf46cc55e_0_7">
            <a:extLst>
              <a:ext uri="{FF2B5EF4-FFF2-40B4-BE49-F238E27FC236}">
                <a16:creationId xmlns:a16="http://schemas.microsoft.com/office/drawing/2014/main" id="{E568A29D-6FBA-6702-094C-87C2F9B6229F}"/>
              </a:ext>
            </a:extLst>
          </p:cNvPr>
          <p:cNvSpPr txBox="1"/>
          <p:nvPr/>
        </p:nvSpPr>
        <p:spPr>
          <a:xfrm>
            <a:off x="4422841" y="8094682"/>
            <a:ext cx="12237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Gap</a:t>
            </a:r>
            <a:endParaRPr dirty="0">
              <a:latin typeface="Arial" panose="020B0604020202020204" pitchFamily="34" charset="0"/>
              <a:cs typeface="Arial" panose="020B0604020202020204" pitchFamily="34" charset="0"/>
            </a:endParaRPr>
          </a:p>
        </p:txBody>
      </p:sp>
      <p:cxnSp>
        <p:nvCxnSpPr>
          <p:cNvPr id="35" name="Straight Arrow Connector 34">
            <a:extLst>
              <a:ext uri="{FF2B5EF4-FFF2-40B4-BE49-F238E27FC236}">
                <a16:creationId xmlns:a16="http://schemas.microsoft.com/office/drawing/2014/main" id="{13994DC0-B1B4-48EE-70B8-10438F59E49B}"/>
              </a:ext>
            </a:extLst>
          </p:cNvPr>
          <p:cNvCxnSpPr>
            <a:cxnSpLocks/>
          </p:cNvCxnSpPr>
          <p:nvPr/>
        </p:nvCxnSpPr>
        <p:spPr>
          <a:xfrm flipH="1" flipV="1">
            <a:off x="4553194" y="6588427"/>
            <a:ext cx="1590093" cy="855828"/>
          </a:xfrm>
          <a:prstGeom prst="straightConnector1">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450B4FD-AC45-27C1-9EF6-571F1359064A}"/>
              </a:ext>
            </a:extLst>
          </p:cNvPr>
          <p:cNvCxnSpPr>
            <a:cxnSpLocks/>
          </p:cNvCxnSpPr>
          <p:nvPr/>
        </p:nvCxnSpPr>
        <p:spPr>
          <a:xfrm flipH="1" flipV="1">
            <a:off x="3205060" y="7194757"/>
            <a:ext cx="1218731" cy="949666"/>
          </a:xfrm>
          <a:prstGeom prst="straightConnector1">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032C1C7-4F80-2855-BD51-DC2DA1A11242}"/>
              </a:ext>
            </a:extLst>
          </p:cNvPr>
          <p:cNvCxnSpPr>
            <a:cxnSpLocks/>
          </p:cNvCxnSpPr>
          <p:nvPr/>
        </p:nvCxnSpPr>
        <p:spPr>
          <a:xfrm flipH="1" flipV="1">
            <a:off x="3583007" y="6820196"/>
            <a:ext cx="1158905" cy="741554"/>
          </a:xfrm>
          <a:prstGeom prst="straightConnector1">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 name="Google Shape;222;g1acf46cc55e_0_7">
            <a:extLst>
              <a:ext uri="{FF2B5EF4-FFF2-40B4-BE49-F238E27FC236}">
                <a16:creationId xmlns:a16="http://schemas.microsoft.com/office/drawing/2014/main" id="{A58C1149-097A-51C6-5FCF-3E4F065DB4F7}"/>
              </a:ext>
            </a:extLst>
          </p:cNvPr>
          <p:cNvSpPr txBox="1"/>
          <p:nvPr/>
        </p:nvSpPr>
        <p:spPr>
          <a:xfrm>
            <a:off x="8168137" y="5072067"/>
            <a:ext cx="12237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Field </a:t>
            </a:r>
            <a:r>
              <a:rPr lang="en" dirty="0">
                <a:latin typeface="Arial" panose="020B0604020202020204" pitchFamily="34" charset="0"/>
                <a:cs typeface="Arial" panose="020B0604020202020204" pitchFamily="34" charset="0"/>
              </a:rPr>
              <a:t>coils</a:t>
            </a:r>
            <a:endParaRPr dirty="0">
              <a:latin typeface="Arial" panose="020B0604020202020204" pitchFamily="34" charset="0"/>
              <a:cs typeface="Arial" panose="020B0604020202020204" pitchFamily="34" charset="0"/>
            </a:endParaRPr>
          </a:p>
        </p:txBody>
      </p:sp>
      <p:sp>
        <p:nvSpPr>
          <p:cNvPr id="12" name="Google Shape;204;g1acf46cc55e_0_7">
            <a:extLst>
              <a:ext uri="{FF2B5EF4-FFF2-40B4-BE49-F238E27FC236}">
                <a16:creationId xmlns:a16="http://schemas.microsoft.com/office/drawing/2014/main" id="{76C2D367-06D3-E2E1-39E1-C498693622AA}"/>
              </a:ext>
            </a:extLst>
          </p:cNvPr>
          <p:cNvSpPr txBox="1"/>
          <p:nvPr/>
        </p:nvSpPr>
        <p:spPr>
          <a:xfrm>
            <a:off x="1092385" y="7743642"/>
            <a:ext cx="7800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Axle</a:t>
            </a:r>
            <a:endParaRPr dirty="0">
              <a:latin typeface="Arial" panose="020B0604020202020204" pitchFamily="34" charset="0"/>
              <a:cs typeface="Arial" panose="020B0604020202020204" pitchFamily="34" charset="0"/>
            </a:endParaRPr>
          </a:p>
        </p:txBody>
      </p:sp>
      <p:sp>
        <p:nvSpPr>
          <p:cNvPr id="19" name="Google Shape;204;g1acf46cc55e_0_7">
            <a:extLst>
              <a:ext uri="{FF2B5EF4-FFF2-40B4-BE49-F238E27FC236}">
                <a16:creationId xmlns:a16="http://schemas.microsoft.com/office/drawing/2014/main" id="{FD416EA9-6EF3-C052-7B26-A5FD73969FB8}"/>
              </a:ext>
            </a:extLst>
          </p:cNvPr>
          <p:cNvSpPr txBox="1"/>
          <p:nvPr/>
        </p:nvSpPr>
        <p:spPr>
          <a:xfrm>
            <a:off x="5404209" y="5262552"/>
            <a:ext cx="1509267"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a:cs typeface="Arial"/>
              </a:rPr>
              <a:t>Rotor coils</a:t>
            </a:r>
            <a:endParaRPr dirty="0">
              <a:latin typeface="Arial"/>
              <a:cs typeface="Arial"/>
            </a:endParaRPr>
          </a:p>
        </p:txBody>
      </p:sp>
      <p:sp>
        <p:nvSpPr>
          <p:cNvPr id="20" name="Google Shape;204;g1acf46cc55e_0_7">
            <a:extLst>
              <a:ext uri="{FF2B5EF4-FFF2-40B4-BE49-F238E27FC236}">
                <a16:creationId xmlns:a16="http://schemas.microsoft.com/office/drawing/2014/main" id="{E1DCE3C2-0A69-BDC9-1FA9-7298940E52EE}"/>
              </a:ext>
            </a:extLst>
          </p:cNvPr>
          <p:cNvSpPr txBox="1"/>
          <p:nvPr/>
        </p:nvSpPr>
        <p:spPr>
          <a:xfrm>
            <a:off x="576204" y="5098074"/>
            <a:ext cx="1509267"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Magnets</a:t>
            </a:r>
            <a:endParaRPr dirty="0">
              <a:latin typeface="Arial" panose="020B0604020202020204" pitchFamily="34" charset="0"/>
              <a:cs typeface="Arial" panose="020B0604020202020204" pitchFamily="34" charset="0"/>
            </a:endParaRPr>
          </a:p>
        </p:txBody>
      </p:sp>
      <p:cxnSp>
        <p:nvCxnSpPr>
          <p:cNvPr id="23" name="Straight Arrow Connector 22">
            <a:extLst>
              <a:ext uri="{FF2B5EF4-FFF2-40B4-BE49-F238E27FC236}">
                <a16:creationId xmlns:a16="http://schemas.microsoft.com/office/drawing/2014/main" id="{D6ED7C8D-AAE7-79B7-DF89-1C5F8FA72036}"/>
              </a:ext>
            </a:extLst>
          </p:cNvPr>
          <p:cNvCxnSpPr>
            <a:cxnSpLocks/>
          </p:cNvCxnSpPr>
          <p:nvPr/>
        </p:nvCxnSpPr>
        <p:spPr>
          <a:xfrm flipV="1">
            <a:off x="1618682" y="6656913"/>
            <a:ext cx="1543646" cy="1119243"/>
          </a:xfrm>
          <a:prstGeom prst="straightConnector1">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410BD8B-F906-FB1C-8E4D-3DE5624B5D83}"/>
              </a:ext>
            </a:extLst>
          </p:cNvPr>
          <p:cNvCxnSpPr>
            <a:cxnSpLocks/>
          </p:cNvCxnSpPr>
          <p:nvPr/>
        </p:nvCxnSpPr>
        <p:spPr>
          <a:xfrm>
            <a:off x="1507103" y="5485632"/>
            <a:ext cx="736437" cy="344211"/>
          </a:xfrm>
          <a:prstGeom prst="straightConnector1">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D85ECD9-4CBF-E3AE-69AE-3E8E2AC660CC}"/>
              </a:ext>
            </a:extLst>
          </p:cNvPr>
          <p:cNvCxnSpPr>
            <a:cxnSpLocks/>
          </p:cNvCxnSpPr>
          <p:nvPr/>
        </p:nvCxnSpPr>
        <p:spPr>
          <a:xfrm flipH="1">
            <a:off x="4225491" y="5725305"/>
            <a:ext cx="1325210" cy="630684"/>
          </a:xfrm>
          <a:prstGeom prst="straightConnector1">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0" name="Google Shape;204;g1acf46cc55e_0_7">
            <a:extLst>
              <a:ext uri="{FF2B5EF4-FFF2-40B4-BE49-F238E27FC236}">
                <a16:creationId xmlns:a16="http://schemas.microsoft.com/office/drawing/2014/main" id="{5181D3DE-EE44-5397-03E7-533203D26B9E}"/>
              </a:ext>
            </a:extLst>
          </p:cNvPr>
          <p:cNvSpPr txBox="1"/>
          <p:nvPr/>
        </p:nvSpPr>
        <p:spPr>
          <a:xfrm>
            <a:off x="8745896" y="7609561"/>
            <a:ext cx="7800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Axle</a:t>
            </a:r>
            <a:endParaRPr dirty="0">
              <a:latin typeface="Arial" panose="020B0604020202020204" pitchFamily="34" charset="0"/>
              <a:cs typeface="Arial" panose="020B0604020202020204" pitchFamily="34" charset="0"/>
            </a:endParaRPr>
          </a:p>
        </p:txBody>
      </p:sp>
      <p:sp>
        <p:nvSpPr>
          <p:cNvPr id="41" name="Google Shape;204;g1acf46cc55e_0_7">
            <a:extLst>
              <a:ext uri="{FF2B5EF4-FFF2-40B4-BE49-F238E27FC236}">
                <a16:creationId xmlns:a16="http://schemas.microsoft.com/office/drawing/2014/main" id="{D8310ECA-9728-C5E9-6B23-4F32A5EB68F7}"/>
              </a:ext>
            </a:extLst>
          </p:cNvPr>
          <p:cNvSpPr txBox="1"/>
          <p:nvPr/>
        </p:nvSpPr>
        <p:spPr>
          <a:xfrm>
            <a:off x="13126209" y="5258858"/>
            <a:ext cx="1509267"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Rotor coils</a:t>
            </a:r>
            <a:endParaRPr dirty="0">
              <a:latin typeface="Arial" panose="020B0604020202020204" pitchFamily="34" charset="0"/>
              <a:cs typeface="Arial" panose="020B0604020202020204" pitchFamily="34" charset="0"/>
            </a:endParaRPr>
          </a:p>
        </p:txBody>
      </p:sp>
      <p:cxnSp>
        <p:nvCxnSpPr>
          <p:cNvPr id="43" name="Straight Arrow Connector 42">
            <a:extLst>
              <a:ext uri="{FF2B5EF4-FFF2-40B4-BE49-F238E27FC236}">
                <a16:creationId xmlns:a16="http://schemas.microsoft.com/office/drawing/2014/main" id="{AFDDCB95-000F-BBFB-A2A3-3A3D3D0CAD17}"/>
              </a:ext>
            </a:extLst>
          </p:cNvPr>
          <p:cNvCxnSpPr>
            <a:cxnSpLocks/>
          </p:cNvCxnSpPr>
          <p:nvPr/>
        </p:nvCxnSpPr>
        <p:spPr>
          <a:xfrm flipV="1">
            <a:off x="9428607" y="6600464"/>
            <a:ext cx="1543646" cy="1119243"/>
          </a:xfrm>
          <a:prstGeom prst="straightConnector1">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CB90F94-E1D6-E086-C3E5-D23ED12B650E}"/>
              </a:ext>
            </a:extLst>
          </p:cNvPr>
          <p:cNvCxnSpPr>
            <a:cxnSpLocks/>
          </p:cNvCxnSpPr>
          <p:nvPr/>
        </p:nvCxnSpPr>
        <p:spPr>
          <a:xfrm>
            <a:off x="9428607" y="5383764"/>
            <a:ext cx="714140" cy="461635"/>
          </a:xfrm>
          <a:prstGeom prst="straightConnector1">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6F5BC2B-577A-EA11-4062-180AD6124F68}"/>
              </a:ext>
            </a:extLst>
          </p:cNvPr>
          <p:cNvCxnSpPr>
            <a:cxnSpLocks/>
          </p:cNvCxnSpPr>
          <p:nvPr/>
        </p:nvCxnSpPr>
        <p:spPr>
          <a:xfrm flipH="1">
            <a:off x="12006966" y="5721611"/>
            <a:ext cx="1265735" cy="634378"/>
          </a:xfrm>
          <a:prstGeom prst="straightConnector1">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6" name="Google Shape;204;g1acf46cc55e_0_7">
            <a:extLst>
              <a:ext uri="{FF2B5EF4-FFF2-40B4-BE49-F238E27FC236}">
                <a16:creationId xmlns:a16="http://schemas.microsoft.com/office/drawing/2014/main" id="{1291C54F-65D7-0664-39A5-61D4B115D696}"/>
              </a:ext>
            </a:extLst>
          </p:cNvPr>
          <p:cNvSpPr txBox="1"/>
          <p:nvPr/>
        </p:nvSpPr>
        <p:spPr>
          <a:xfrm>
            <a:off x="13826836" y="7160959"/>
            <a:ext cx="1863839"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Brush</a:t>
            </a:r>
          </a:p>
          <a:p>
            <a:r>
              <a:rPr lang="en" dirty="0">
                <a:latin typeface="Arial"/>
                <a:cs typeface="Arial"/>
              </a:rPr>
              <a:t>(another is hidden behind)</a:t>
            </a:r>
          </a:p>
        </p:txBody>
      </p:sp>
      <p:cxnSp>
        <p:nvCxnSpPr>
          <p:cNvPr id="49" name="Straight Arrow Connector 48">
            <a:extLst>
              <a:ext uri="{FF2B5EF4-FFF2-40B4-BE49-F238E27FC236}">
                <a16:creationId xmlns:a16="http://schemas.microsoft.com/office/drawing/2014/main" id="{8BF80572-DE28-123C-F733-1A5CD056BE6D}"/>
              </a:ext>
            </a:extLst>
          </p:cNvPr>
          <p:cNvCxnSpPr>
            <a:cxnSpLocks/>
          </p:cNvCxnSpPr>
          <p:nvPr/>
        </p:nvCxnSpPr>
        <p:spPr>
          <a:xfrm flipH="1" flipV="1">
            <a:off x="12177344" y="6539172"/>
            <a:ext cx="1590093" cy="855828"/>
          </a:xfrm>
          <a:prstGeom prst="straightConnector1">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3" name="Google Shape;222;g1acf46cc55e_0_7">
            <a:extLst>
              <a:ext uri="{FF2B5EF4-FFF2-40B4-BE49-F238E27FC236}">
                <a16:creationId xmlns:a16="http://schemas.microsoft.com/office/drawing/2014/main" id="{601A588D-B58E-5B71-75FF-5F8F97D4C3E0}"/>
              </a:ext>
            </a:extLst>
          </p:cNvPr>
          <p:cNvSpPr txBox="1"/>
          <p:nvPr/>
        </p:nvSpPr>
        <p:spPr>
          <a:xfrm>
            <a:off x="11883861" y="8129077"/>
            <a:ext cx="2174615"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Slip ring</a:t>
            </a:r>
          </a:p>
          <a:p>
            <a:r>
              <a:rPr lang="en" dirty="0">
                <a:latin typeface="Arial"/>
                <a:cs typeface="Arial"/>
              </a:rPr>
              <a:t>(another is hidden behind)</a:t>
            </a:r>
            <a:endParaRPr lang="en" dirty="0">
              <a:latin typeface="Arial" panose="020B0604020202020204" pitchFamily="34" charset="0"/>
              <a:cs typeface="Arial" panose="020B0604020202020204" pitchFamily="34" charset="0"/>
            </a:endParaRPr>
          </a:p>
        </p:txBody>
      </p:sp>
      <p:cxnSp>
        <p:nvCxnSpPr>
          <p:cNvPr id="54" name="Straight Arrow Connector 53">
            <a:extLst>
              <a:ext uri="{FF2B5EF4-FFF2-40B4-BE49-F238E27FC236}">
                <a16:creationId xmlns:a16="http://schemas.microsoft.com/office/drawing/2014/main" id="{DC7D165B-52DF-BA20-20D5-2591E4EB816E}"/>
              </a:ext>
            </a:extLst>
          </p:cNvPr>
          <p:cNvCxnSpPr>
            <a:cxnSpLocks/>
          </p:cNvCxnSpPr>
          <p:nvPr/>
        </p:nvCxnSpPr>
        <p:spPr>
          <a:xfrm flipH="1" flipV="1">
            <a:off x="11222898" y="6969643"/>
            <a:ext cx="1259884" cy="1159434"/>
          </a:xfrm>
          <a:prstGeom prst="straightConnector1">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758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A7F1AC-3C29-E453-9BCF-F3BDBB9E16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2508" y="4415621"/>
            <a:ext cx="2666748" cy="2415312"/>
          </a:xfrm>
          <a:prstGeom prst="rect">
            <a:avLst/>
          </a:prstGeom>
        </p:spPr>
      </p:pic>
      <p:pic>
        <p:nvPicPr>
          <p:cNvPr id="13" name="Picture 12">
            <a:extLst>
              <a:ext uri="{FF2B5EF4-FFF2-40B4-BE49-F238E27FC236}">
                <a16:creationId xmlns:a16="http://schemas.microsoft.com/office/drawing/2014/main" id="{935CB988-2A2C-1324-6D7B-9214C914AD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13028" y="4501637"/>
            <a:ext cx="3419352" cy="2296800"/>
          </a:xfrm>
          <a:prstGeom prst="rect">
            <a:avLst/>
          </a:prstGeom>
        </p:spPr>
      </p:pic>
      <p:sp>
        <p:nvSpPr>
          <p:cNvPr id="2" name="Title 1">
            <a:extLst>
              <a:ext uri="{FF2B5EF4-FFF2-40B4-BE49-F238E27FC236}">
                <a16:creationId xmlns:a16="http://schemas.microsoft.com/office/drawing/2014/main" id="{42A79796-8D70-5848-33EA-5A891F86A59F}"/>
              </a:ext>
            </a:extLst>
          </p:cNvPr>
          <p:cNvSpPr>
            <a:spLocks noGrp="1"/>
          </p:cNvSpPr>
          <p:nvPr>
            <p:ph type="title"/>
          </p:nvPr>
        </p:nvSpPr>
        <p:spPr/>
        <p:txBody>
          <a:bodyPr/>
          <a:lstStyle/>
          <a:p>
            <a:r>
              <a:rPr lang="en" dirty="0"/>
              <a:t>Brushed DC motors – series, shunt and compound</a:t>
            </a:r>
            <a:endParaRPr lang="en-US" dirty="0"/>
          </a:p>
        </p:txBody>
      </p:sp>
      <p:sp>
        <p:nvSpPr>
          <p:cNvPr id="5" name="Rectangle 4">
            <a:extLst>
              <a:ext uri="{FF2B5EF4-FFF2-40B4-BE49-F238E27FC236}">
                <a16:creationId xmlns:a16="http://schemas.microsoft.com/office/drawing/2014/main" id="{1B311A94-C364-2022-FC2F-AEFAD92B31B7}"/>
              </a:ext>
            </a:extLst>
          </p:cNvPr>
          <p:cNvSpPr/>
          <p:nvPr/>
        </p:nvSpPr>
        <p:spPr>
          <a:xfrm>
            <a:off x="411857" y="2305771"/>
            <a:ext cx="13847067" cy="1408078"/>
          </a:xfrm>
          <a:prstGeom prst="rect">
            <a:avLst/>
          </a:prstGeom>
        </p:spPr>
        <p:txBody>
          <a:bodyPr wrap="square" lIns="91440" tIns="45720" rIns="91440" bIns="45720" anchor="t">
            <a:spAutoFit/>
          </a:bodyPr>
          <a:lstStyle/>
          <a:p>
            <a:pPr marL="0" lvl="0" indent="0" algn="l" rtl="0">
              <a:lnSpc>
                <a:spcPct val="95000"/>
              </a:lnSpc>
              <a:spcBef>
                <a:spcPts val="0"/>
              </a:spcBef>
              <a:spcAft>
                <a:spcPts val="0"/>
              </a:spcAft>
              <a:buClr>
                <a:schemeClr val="dk1"/>
              </a:buClr>
              <a:buSzPts val="1100"/>
              <a:buFont typeface="Arial"/>
              <a:buNone/>
            </a:pPr>
            <a:r>
              <a:rPr lang="en-GB" sz="1800" dirty="0">
                <a:latin typeface="Arial" panose="020B0604020202020204" pitchFamily="34" charset="0"/>
                <a:cs typeface="Arial" panose="020B06040202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Brushed DC motors can have stationary </a:t>
            </a:r>
            <a:r>
              <a:rPr lang="en-GB" sz="1800" b="1" dirty="0">
                <a:latin typeface="Arial" panose="020B0604020202020204" pitchFamily="34" charset="0"/>
                <a:cs typeface="Arial" panose="020B06040202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field coils</a:t>
            </a:r>
            <a:r>
              <a:rPr lang="en-GB" sz="1800" dirty="0">
                <a:latin typeface="Arial" panose="020B0604020202020204" pitchFamily="34" charset="0"/>
                <a:cs typeface="Arial" panose="020B06040202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 around the outside instead of permanent magnets, to create the magnetic field (‘excitation’).</a:t>
            </a:r>
          </a:p>
          <a:p>
            <a:pPr marL="0" lvl="0" indent="0" algn="l" rtl="0">
              <a:lnSpc>
                <a:spcPct val="95000"/>
              </a:lnSpc>
              <a:spcBef>
                <a:spcPts val="0"/>
              </a:spcBef>
              <a:spcAft>
                <a:spcPts val="0"/>
              </a:spcAft>
              <a:buClr>
                <a:schemeClr val="dk1"/>
              </a:buClr>
              <a:buSzPts val="1100"/>
              <a:buFont typeface="Arial"/>
              <a:buNone/>
            </a:pPr>
            <a:endParaRPr lang="en-GB" sz="1800" dirty="0">
              <a:latin typeface="Arial" panose="020B0604020202020204" pitchFamily="34" charset="0"/>
              <a:cs typeface="Arial" panose="020B06040202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endParaRPr>
          </a:p>
          <a:p>
            <a:pPr marL="0" lvl="0" indent="0" algn="l" rtl="0">
              <a:lnSpc>
                <a:spcPct val="95000"/>
              </a:lnSpc>
              <a:spcBef>
                <a:spcPts val="0"/>
              </a:spcBef>
              <a:spcAft>
                <a:spcPts val="0"/>
              </a:spcAft>
              <a:buClr>
                <a:schemeClr val="dk1"/>
              </a:buClr>
              <a:buSzPts val="1100"/>
              <a:buFont typeface="Arial"/>
              <a:buNone/>
            </a:pPr>
            <a:r>
              <a:rPr lang="en-GB" sz="1800" dirty="0">
                <a:latin typeface="Arial" panose="020B0604020202020204" pitchFamily="34" charset="0"/>
                <a:cs typeface="Arial" panose="020B06040202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The coils wound around the rotor create the torque (rotating force). These are also called the </a:t>
            </a:r>
            <a:r>
              <a:rPr lang="en-GB" sz="1800" b="1" dirty="0">
                <a:latin typeface="Arial" panose="020B0604020202020204" pitchFamily="34" charset="0"/>
                <a:cs typeface="Arial" panose="020B06040202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armature coils</a:t>
            </a:r>
            <a:r>
              <a:rPr lang="en-GB" sz="1800" dirty="0">
                <a:latin typeface="Arial" panose="020B0604020202020204" pitchFamily="34" charset="0"/>
                <a:cs typeface="Arial" panose="020B06040202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a:t>
            </a:r>
            <a:endParaRPr lang="en-GB" sz="1800" dirty="0">
              <a:latin typeface="Arial" panose="020B0604020202020204" pitchFamily="34" charset="0"/>
              <a:cs typeface="Arial" panose="020B0604020202020204" pitchFamily="34" charset="0"/>
            </a:endParaRPr>
          </a:p>
          <a:p>
            <a:pPr>
              <a:lnSpc>
                <a:spcPct val="95000"/>
              </a:lnSpc>
              <a:buClr>
                <a:schemeClr val="dk1"/>
              </a:buClr>
              <a:buSzPts val="1100"/>
            </a:pPr>
            <a:r>
              <a:rPr lang="en-GB" b="0" i="0" dirty="0">
                <a:effectLst/>
                <a:latin typeface="Arial"/>
                <a:cs typeface="Arial"/>
              </a:rPr>
              <a:t>The field coils can be wound in series with the armature coils, in parallel, or a combination</a:t>
            </a:r>
            <a:r>
              <a:rPr lang="en-GB" dirty="0">
                <a:latin typeface="Arial"/>
                <a:cs typeface="Arial"/>
              </a:rPr>
              <a:t>:</a:t>
            </a:r>
            <a:endParaRPr lang="en-GB" dirty="0">
              <a:latin typeface="Arial" panose="020B0604020202020204" pitchFamily="34" charset="0"/>
              <a:cs typeface="Arial" panose="020B0604020202020204" pitchFamily="34" charset="0"/>
            </a:endParaRPr>
          </a:p>
        </p:txBody>
      </p:sp>
      <p:sp>
        <p:nvSpPr>
          <p:cNvPr id="16" name="Footer Placeholder 3">
            <a:extLst>
              <a:ext uri="{FF2B5EF4-FFF2-40B4-BE49-F238E27FC236}">
                <a16:creationId xmlns:a16="http://schemas.microsoft.com/office/drawing/2014/main" id="{44B7974C-FF2E-A2F2-3B8B-E57BDE6D201A}"/>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1. Introducing electric motors</a:t>
            </a:r>
            <a:endParaRPr lang="en-US" dirty="0">
              <a:solidFill>
                <a:schemeClr val="bg1"/>
              </a:solidFill>
            </a:endParaRPr>
          </a:p>
        </p:txBody>
      </p:sp>
      <p:sp>
        <p:nvSpPr>
          <p:cNvPr id="3" name="Google Shape;233;p11">
            <a:extLst>
              <a:ext uri="{FF2B5EF4-FFF2-40B4-BE49-F238E27FC236}">
                <a16:creationId xmlns:a16="http://schemas.microsoft.com/office/drawing/2014/main" id="{F63D6F9A-E8C5-DE06-5EBD-048F09281FFC}"/>
              </a:ext>
            </a:extLst>
          </p:cNvPr>
          <p:cNvSpPr txBox="1"/>
          <p:nvPr/>
        </p:nvSpPr>
        <p:spPr>
          <a:xfrm>
            <a:off x="1017336" y="3775447"/>
            <a:ext cx="1785712" cy="72324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b="1" i="0" u="none" strike="noStrike" cap="none" dirty="0">
                <a:solidFill>
                  <a:srgbClr val="000000"/>
                </a:solidFill>
                <a:latin typeface="Arial"/>
                <a:ea typeface="Arial"/>
                <a:cs typeface="Arial"/>
                <a:sym typeface="Arial"/>
              </a:rPr>
              <a:t>Series</a:t>
            </a:r>
          </a:p>
          <a:p>
            <a:pPr marL="0" marR="0" lvl="0" indent="0" algn="ctr" rtl="0">
              <a:lnSpc>
                <a:spcPct val="100000"/>
              </a:lnSpc>
              <a:spcBef>
                <a:spcPts val="0"/>
              </a:spcBef>
              <a:spcAft>
                <a:spcPts val="0"/>
              </a:spcAft>
              <a:buClr>
                <a:srgbClr val="000000"/>
              </a:buClr>
              <a:buSzPts val="1400"/>
              <a:buFont typeface="Arial"/>
              <a:buNone/>
            </a:pPr>
            <a:endParaRPr sz="1700" b="1" i="0" u="none" strike="noStrike" cap="none" dirty="0">
              <a:solidFill>
                <a:srgbClr val="000000"/>
              </a:solidFill>
              <a:latin typeface="Arial"/>
              <a:ea typeface="Arial"/>
              <a:cs typeface="Arial"/>
              <a:sym typeface="Arial"/>
            </a:endParaRPr>
          </a:p>
        </p:txBody>
      </p:sp>
      <p:sp>
        <p:nvSpPr>
          <p:cNvPr id="4" name="Google Shape;234;p11">
            <a:extLst>
              <a:ext uri="{FF2B5EF4-FFF2-40B4-BE49-F238E27FC236}">
                <a16:creationId xmlns:a16="http://schemas.microsoft.com/office/drawing/2014/main" id="{73477148-6F73-EC66-3710-5E5BFFBC545B}"/>
              </a:ext>
            </a:extLst>
          </p:cNvPr>
          <p:cNvSpPr txBox="1"/>
          <p:nvPr/>
        </p:nvSpPr>
        <p:spPr>
          <a:xfrm>
            <a:off x="10335825" y="3791131"/>
            <a:ext cx="151170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b="1" i="0" u="none" strike="noStrike" cap="none" dirty="0">
                <a:solidFill>
                  <a:srgbClr val="000000"/>
                </a:solidFill>
                <a:latin typeface="Arial"/>
                <a:ea typeface="Arial"/>
                <a:cs typeface="Arial"/>
                <a:sym typeface="Arial"/>
              </a:rPr>
              <a:t>Compound</a:t>
            </a:r>
            <a:endParaRPr b="1" i="0" u="none" strike="noStrike" cap="none" dirty="0">
              <a:solidFill>
                <a:srgbClr val="000000"/>
              </a:solidFill>
              <a:latin typeface="Arial"/>
              <a:ea typeface="Arial"/>
              <a:cs typeface="Arial"/>
              <a:sym typeface="Arial"/>
            </a:endParaRPr>
          </a:p>
        </p:txBody>
      </p:sp>
      <p:sp>
        <p:nvSpPr>
          <p:cNvPr id="9" name="Google Shape;237;p11">
            <a:extLst>
              <a:ext uri="{FF2B5EF4-FFF2-40B4-BE49-F238E27FC236}">
                <a16:creationId xmlns:a16="http://schemas.microsoft.com/office/drawing/2014/main" id="{58106BFE-CA2D-AEA2-900D-5BCE2F27F0E9}"/>
              </a:ext>
            </a:extLst>
          </p:cNvPr>
          <p:cNvSpPr txBox="1"/>
          <p:nvPr/>
        </p:nvSpPr>
        <p:spPr>
          <a:xfrm>
            <a:off x="6144986" y="3803459"/>
            <a:ext cx="934933"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b="1" i="0" u="none" strike="noStrike" cap="none" dirty="0">
                <a:solidFill>
                  <a:srgbClr val="000000"/>
                </a:solidFill>
                <a:latin typeface="Arial"/>
                <a:ea typeface="Arial"/>
                <a:cs typeface="Arial"/>
                <a:sym typeface="Arial"/>
              </a:rPr>
              <a:t>Shunt</a:t>
            </a:r>
            <a:endParaRPr b="1" i="0" u="none" strike="noStrike" cap="none" dirty="0">
              <a:solidFill>
                <a:srgbClr val="000000"/>
              </a:solidFill>
              <a:latin typeface="Arial"/>
              <a:ea typeface="Arial"/>
              <a:cs typeface="Arial"/>
              <a:sym typeface="Arial"/>
            </a:endParaRPr>
          </a:p>
        </p:txBody>
      </p:sp>
      <p:sp>
        <p:nvSpPr>
          <p:cNvPr id="10" name="Google Shape;235;p11">
            <a:extLst>
              <a:ext uri="{FF2B5EF4-FFF2-40B4-BE49-F238E27FC236}">
                <a16:creationId xmlns:a16="http://schemas.microsoft.com/office/drawing/2014/main" id="{8C74A5F2-189A-435B-E9EE-0780A8018153}"/>
              </a:ext>
            </a:extLst>
          </p:cNvPr>
          <p:cNvSpPr txBox="1"/>
          <p:nvPr/>
        </p:nvSpPr>
        <p:spPr>
          <a:xfrm>
            <a:off x="737895" y="6912932"/>
            <a:ext cx="3263845" cy="230829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1200"/>
              </a:spcAft>
              <a:buClr>
                <a:srgbClr val="000000"/>
              </a:buClr>
              <a:buSzPts val="1100"/>
              <a:buFont typeface="Arial"/>
              <a:buNone/>
            </a:pPr>
            <a:r>
              <a:rPr lang="en" b="0" i="0" u="none" strike="noStrike" cap="none" dirty="0">
                <a:solidFill>
                  <a:srgbClr val="000000"/>
                </a:solidFill>
                <a:latin typeface="Arial"/>
                <a:ea typeface="Arial"/>
                <a:cs typeface="Arial"/>
                <a:sym typeface="Arial"/>
              </a:rPr>
              <a:t>- Field coils are in series </a:t>
            </a:r>
            <a:br>
              <a:rPr lang="en" b="0" i="0" u="none" strike="noStrike" cap="none" dirty="0">
                <a:solidFill>
                  <a:srgbClr val="000000"/>
                </a:solidFill>
                <a:latin typeface="Arial"/>
                <a:ea typeface="Arial"/>
                <a:cs typeface="Arial"/>
                <a:sym typeface="Arial"/>
              </a:rPr>
            </a:br>
            <a:r>
              <a:rPr lang="en" b="0" i="0" u="none" strike="noStrike" cap="none" dirty="0">
                <a:solidFill>
                  <a:srgbClr val="000000"/>
                </a:solidFill>
                <a:latin typeface="Arial"/>
                <a:ea typeface="Arial"/>
                <a:cs typeface="Arial"/>
                <a:sym typeface="Arial"/>
              </a:rPr>
              <a:t>with the armature coil</a:t>
            </a:r>
            <a:endParaRPr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1200"/>
              </a:spcAft>
              <a:buClr>
                <a:srgbClr val="000000"/>
              </a:buClr>
              <a:buSzPts val="1100"/>
              <a:buFont typeface="Arial"/>
              <a:buNone/>
            </a:pPr>
            <a:r>
              <a:rPr lang="en" b="0" i="0" u="none" strike="noStrike" cap="none" dirty="0">
                <a:solidFill>
                  <a:srgbClr val="000000"/>
                </a:solidFill>
                <a:latin typeface="Arial"/>
                <a:ea typeface="Arial"/>
                <a:cs typeface="Arial"/>
                <a:sym typeface="Arial"/>
              </a:rPr>
              <a:t>- Few, thick coils</a:t>
            </a:r>
            <a:endParaRPr lang="en" b="0" i="0" u="none" strike="noStrike" cap="none" dirty="0">
              <a:solidFill>
                <a:srgbClr val="000000"/>
              </a:solidFill>
              <a:latin typeface="Arial"/>
              <a:ea typeface="Arial"/>
              <a:cs typeface="Arial"/>
            </a:endParaRPr>
          </a:p>
          <a:p>
            <a:pPr>
              <a:spcAft>
                <a:spcPts val="1200"/>
              </a:spcAft>
              <a:buSzPts val="1100"/>
            </a:pPr>
            <a:r>
              <a:rPr lang="en" dirty="0">
                <a:solidFill>
                  <a:srgbClr val="000000"/>
                </a:solidFill>
                <a:latin typeface="Arial"/>
                <a:ea typeface="Arial"/>
                <a:cs typeface="Arial"/>
              </a:rPr>
              <a:t>- The same current flows through the field and armature coils</a:t>
            </a:r>
          </a:p>
        </p:txBody>
      </p:sp>
      <p:sp>
        <p:nvSpPr>
          <p:cNvPr id="11" name="Google Shape;241;p11">
            <a:extLst>
              <a:ext uri="{FF2B5EF4-FFF2-40B4-BE49-F238E27FC236}">
                <a16:creationId xmlns:a16="http://schemas.microsoft.com/office/drawing/2014/main" id="{1FCCB4D9-E264-5CA5-26A2-25D6350B87BB}"/>
              </a:ext>
            </a:extLst>
          </p:cNvPr>
          <p:cNvSpPr txBox="1"/>
          <p:nvPr/>
        </p:nvSpPr>
        <p:spPr>
          <a:xfrm>
            <a:off x="5099860" y="6912933"/>
            <a:ext cx="3560400" cy="230829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1200"/>
              </a:spcAft>
              <a:buClr>
                <a:srgbClr val="000000"/>
              </a:buClr>
              <a:buSzPts val="1100"/>
              <a:buFont typeface="Arial"/>
              <a:buNone/>
            </a:pPr>
            <a:r>
              <a:rPr lang="en" b="0" i="0" u="none" strike="noStrike" cap="none" dirty="0">
                <a:solidFill>
                  <a:srgbClr val="000000"/>
                </a:solidFill>
                <a:latin typeface="Arial"/>
                <a:ea typeface="Arial"/>
                <a:cs typeface="Arial"/>
                <a:sym typeface="Arial"/>
              </a:rPr>
              <a:t>- Field coils are in parallel </a:t>
            </a:r>
            <a:br>
              <a:rPr lang="en" b="0" i="0" u="none" strike="noStrike" cap="none" dirty="0">
                <a:solidFill>
                  <a:srgbClr val="000000"/>
                </a:solidFill>
                <a:latin typeface="Arial"/>
                <a:ea typeface="Arial"/>
                <a:cs typeface="Arial"/>
                <a:sym typeface="Arial"/>
              </a:rPr>
            </a:br>
            <a:r>
              <a:rPr lang="en" b="0" i="0" u="none" strike="noStrike" cap="none" dirty="0">
                <a:solidFill>
                  <a:srgbClr val="000000"/>
                </a:solidFill>
                <a:latin typeface="Arial"/>
                <a:ea typeface="Arial"/>
                <a:cs typeface="Arial"/>
                <a:sym typeface="Arial"/>
              </a:rPr>
              <a:t>with the armature coil</a:t>
            </a:r>
            <a:endParaRPr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1200"/>
              </a:spcAft>
              <a:buClr>
                <a:srgbClr val="000000"/>
              </a:buClr>
              <a:buSzPts val="1100"/>
              <a:buFont typeface="Arial"/>
              <a:buNone/>
            </a:pPr>
            <a:r>
              <a:rPr lang="en" b="0" i="0" u="none" strike="noStrike" cap="none" dirty="0">
                <a:solidFill>
                  <a:srgbClr val="000000"/>
                </a:solidFill>
                <a:latin typeface="Arial"/>
                <a:ea typeface="Arial"/>
                <a:cs typeface="Arial"/>
                <a:sym typeface="Arial"/>
              </a:rPr>
              <a:t>- Many, thin coils</a:t>
            </a:r>
          </a:p>
          <a:p>
            <a:pPr>
              <a:spcAft>
                <a:spcPts val="1200"/>
              </a:spcAft>
              <a:buSzPts val="1100"/>
            </a:pPr>
            <a:r>
              <a:rPr lang="en" dirty="0">
                <a:solidFill>
                  <a:srgbClr val="000000"/>
                </a:solidFill>
                <a:latin typeface="Arial"/>
                <a:ea typeface="Arial"/>
                <a:cs typeface="Arial"/>
              </a:rPr>
              <a:t>- The current from the supply is split between the field and armature coils</a:t>
            </a:r>
          </a:p>
        </p:txBody>
      </p:sp>
      <p:sp>
        <p:nvSpPr>
          <p:cNvPr id="17" name="Content Placeholder 11">
            <a:extLst>
              <a:ext uri="{FF2B5EF4-FFF2-40B4-BE49-F238E27FC236}">
                <a16:creationId xmlns:a16="http://schemas.microsoft.com/office/drawing/2014/main" id="{947CC1C4-17B6-10EB-07BF-87257A0D7353}"/>
              </a:ext>
            </a:extLst>
          </p:cNvPr>
          <p:cNvSpPr txBox="1">
            <a:spLocks/>
          </p:cNvSpPr>
          <p:nvPr/>
        </p:nvSpPr>
        <p:spPr>
          <a:xfrm>
            <a:off x="13144073" y="3226214"/>
            <a:ext cx="2666748" cy="3675666"/>
          </a:xfrm>
          <a:prstGeom prst="rect">
            <a:avLst/>
          </a:prstGeom>
          <a:ln w="28575">
            <a:gradFill flip="none" rotWithShape="1">
              <a:gsLst>
                <a:gs pos="21000">
                  <a:srgbClr val="B2BFF0"/>
                </a:gs>
                <a:gs pos="100000">
                  <a:srgbClr val="D91C5C"/>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marR="0" lvl="0" algn="l" rtl="0">
              <a:lnSpc>
                <a:spcPct val="100000"/>
              </a:lnSpc>
              <a:spcBef>
                <a:spcPts val="0"/>
              </a:spcBef>
              <a:spcAft>
                <a:spcPts val="0"/>
              </a:spcAft>
              <a:buClr>
                <a:srgbClr val="000000"/>
              </a:buClr>
              <a:buSzPts val="1400"/>
            </a:pPr>
            <a:r>
              <a:rPr lang="en-GB" sz="1800" b="0" i="0" u="none" strike="noStrike" cap="none" dirty="0">
                <a:solidFill>
                  <a:srgbClr val="000000"/>
                </a:solidFill>
                <a:latin typeface="Arial"/>
                <a:ea typeface="Arial"/>
                <a:cs typeface="Arial"/>
                <a:sym typeface="Arial"/>
              </a:rPr>
              <a:t>Use your understanding of voltage and current in series and parallel circuits to suggest why series and shunt field coils need to use different types of coil winding.</a:t>
            </a:r>
          </a:p>
          <a:p>
            <a:pPr marL="152400" marR="0" lvl="0" algn="l" rtl="0">
              <a:lnSpc>
                <a:spcPct val="100000"/>
              </a:lnSpc>
              <a:spcBef>
                <a:spcPts val="0"/>
              </a:spcBef>
              <a:spcAft>
                <a:spcPts val="600"/>
              </a:spcAft>
              <a:buClr>
                <a:srgbClr val="000000"/>
              </a:buClr>
              <a:buSzPct val="70000"/>
            </a:pPr>
            <a:endParaRPr lang="en-GB" sz="1800" b="0" i="0" u="none" strike="noStrike" cap="none" dirty="0">
              <a:solidFill>
                <a:srgbClr val="000000"/>
              </a:solidFill>
              <a:latin typeface="Arial"/>
              <a:ea typeface="Arial"/>
              <a:cs typeface="Arial"/>
              <a:sym typeface="Arial"/>
            </a:endParaRPr>
          </a:p>
        </p:txBody>
      </p:sp>
      <p:pic>
        <p:nvPicPr>
          <p:cNvPr id="18" name="Graphic 17">
            <a:extLst>
              <a:ext uri="{FF2B5EF4-FFF2-40B4-BE49-F238E27FC236}">
                <a16:creationId xmlns:a16="http://schemas.microsoft.com/office/drawing/2014/main" id="{40F7AB3E-88AF-DF4D-83CC-ED4565C7EC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381684" y="2693648"/>
            <a:ext cx="994826" cy="961665"/>
          </a:xfrm>
          <a:prstGeom prst="rect">
            <a:avLst/>
          </a:prstGeom>
        </p:spPr>
      </p:pic>
      <p:sp>
        <p:nvSpPr>
          <p:cNvPr id="25" name="Slide Number Placeholder 5">
            <a:extLst>
              <a:ext uri="{FF2B5EF4-FFF2-40B4-BE49-F238E27FC236}">
                <a16:creationId xmlns:a16="http://schemas.microsoft.com/office/drawing/2014/main" id="{34A9A912-B8B1-5143-6687-7B274808DD4A}"/>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12</a:t>
            </a:fld>
            <a:endParaRPr lang="en-US" b="0" dirty="0">
              <a:solidFill>
                <a:schemeClr val="bg1"/>
              </a:solidFill>
            </a:endParaRPr>
          </a:p>
        </p:txBody>
      </p:sp>
      <p:sp>
        <p:nvSpPr>
          <p:cNvPr id="26" name="Google Shape;233;p11">
            <a:extLst>
              <a:ext uri="{FF2B5EF4-FFF2-40B4-BE49-F238E27FC236}">
                <a16:creationId xmlns:a16="http://schemas.microsoft.com/office/drawing/2014/main" id="{4854FE77-AECE-0E7B-A5D4-9410E5857558}"/>
              </a:ext>
            </a:extLst>
          </p:cNvPr>
          <p:cNvSpPr txBox="1"/>
          <p:nvPr/>
        </p:nvSpPr>
        <p:spPr>
          <a:xfrm>
            <a:off x="452825" y="4873966"/>
            <a:ext cx="243118" cy="56935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2500" b="1" i="0" u="none" strike="noStrike" cap="none" dirty="0">
                <a:solidFill>
                  <a:srgbClr val="000000"/>
                </a:solidFill>
                <a:latin typeface="Arial"/>
                <a:ea typeface="Arial"/>
                <a:cs typeface="Arial"/>
                <a:sym typeface="Arial"/>
              </a:rPr>
              <a:t>+</a:t>
            </a:r>
            <a:endParaRPr sz="2500" b="1" i="0" u="none" strike="noStrike" cap="none" dirty="0">
              <a:solidFill>
                <a:srgbClr val="000000"/>
              </a:solidFill>
              <a:latin typeface="Arial"/>
              <a:ea typeface="Arial"/>
              <a:cs typeface="Arial"/>
              <a:sym typeface="Arial"/>
            </a:endParaRPr>
          </a:p>
        </p:txBody>
      </p:sp>
      <p:sp>
        <p:nvSpPr>
          <p:cNvPr id="28" name="Google Shape;233;p11">
            <a:extLst>
              <a:ext uri="{FF2B5EF4-FFF2-40B4-BE49-F238E27FC236}">
                <a16:creationId xmlns:a16="http://schemas.microsoft.com/office/drawing/2014/main" id="{ABBC2C4E-6EFE-CA9B-AD93-920C51FA9791}"/>
              </a:ext>
            </a:extLst>
          </p:cNvPr>
          <p:cNvSpPr txBox="1"/>
          <p:nvPr/>
        </p:nvSpPr>
        <p:spPr>
          <a:xfrm>
            <a:off x="494777" y="5586917"/>
            <a:ext cx="243118" cy="56935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2500" b="1" i="0" u="none" strike="noStrike" cap="none" dirty="0">
                <a:solidFill>
                  <a:srgbClr val="000000"/>
                </a:solidFill>
                <a:latin typeface="Arial"/>
                <a:ea typeface="Arial"/>
                <a:cs typeface="Arial"/>
                <a:sym typeface="Arial"/>
              </a:rPr>
              <a:t>-</a:t>
            </a:r>
            <a:endParaRPr sz="2500" b="1" i="0" u="none" strike="noStrike" cap="none" dirty="0">
              <a:solidFill>
                <a:srgbClr val="000000"/>
              </a:solidFill>
              <a:latin typeface="Arial"/>
              <a:ea typeface="Arial"/>
              <a:cs typeface="Arial"/>
              <a:sym typeface="Arial"/>
            </a:endParaRPr>
          </a:p>
        </p:txBody>
      </p:sp>
      <p:sp>
        <p:nvSpPr>
          <p:cNvPr id="12" name="Google Shape;242;p11">
            <a:extLst>
              <a:ext uri="{FF2B5EF4-FFF2-40B4-BE49-F238E27FC236}">
                <a16:creationId xmlns:a16="http://schemas.microsoft.com/office/drawing/2014/main" id="{328B632E-054C-795C-E94A-18D69875A93E}"/>
              </a:ext>
            </a:extLst>
          </p:cNvPr>
          <p:cNvSpPr txBox="1"/>
          <p:nvPr/>
        </p:nvSpPr>
        <p:spPr>
          <a:xfrm>
            <a:off x="9838262" y="6912933"/>
            <a:ext cx="3489006" cy="243140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1200"/>
              </a:spcAft>
              <a:buClr>
                <a:srgbClr val="000000"/>
              </a:buClr>
              <a:buSzPts val="1100"/>
              <a:buFont typeface="Arial"/>
              <a:buNone/>
            </a:pPr>
            <a:r>
              <a:rPr lang="en" b="0" i="0" u="none" strike="noStrike" cap="none" dirty="0">
                <a:solidFill>
                  <a:srgbClr val="000000"/>
                </a:solidFill>
                <a:latin typeface="Arial"/>
                <a:ea typeface="Arial"/>
                <a:cs typeface="Arial"/>
                <a:sym typeface="Arial"/>
              </a:rPr>
              <a:t>- Many, thin parallel coils with few, thick series coils on top</a:t>
            </a:r>
            <a:endParaRPr lang="en-US" b="0" i="0" u="none" strike="noStrike" cap="none" dirty="0">
              <a:solidFill>
                <a:srgbClr val="000000"/>
              </a:solidFill>
              <a:latin typeface="Arial"/>
              <a:ea typeface="Arial"/>
              <a:cs typeface="Arial"/>
            </a:endParaRPr>
          </a:p>
          <a:p>
            <a:pPr>
              <a:spcAft>
                <a:spcPts val="1200"/>
              </a:spcAft>
            </a:pPr>
            <a:r>
              <a:rPr lang="en" dirty="0">
                <a:solidFill>
                  <a:srgbClr val="000000"/>
                </a:solidFill>
                <a:latin typeface="Arial"/>
                <a:cs typeface="Arial"/>
              </a:rPr>
              <a:t>- All of the current from the supply flows through the series field coils and then is split between the shunt field and armature coils</a:t>
            </a:r>
            <a:endParaRPr lang="en-GB" dirty="0"/>
          </a:p>
        </p:txBody>
      </p:sp>
      <p:sp>
        <p:nvSpPr>
          <p:cNvPr id="31" name="Google Shape;233;p11">
            <a:extLst>
              <a:ext uri="{FF2B5EF4-FFF2-40B4-BE49-F238E27FC236}">
                <a16:creationId xmlns:a16="http://schemas.microsoft.com/office/drawing/2014/main" id="{BA3EDD79-9BD2-2F80-E6CB-855448B44614}"/>
              </a:ext>
            </a:extLst>
          </p:cNvPr>
          <p:cNvSpPr txBox="1"/>
          <p:nvPr/>
        </p:nvSpPr>
        <p:spPr>
          <a:xfrm>
            <a:off x="9364662" y="4733707"/>
            <a:ext cx="243118" cy="56935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2500" b="1" i="0" u="none" strike="noStrike" cap="none" dirty="0">
                <a:solidFill>
                  <a:srgbClr val="000000"/>
                </a:solidFill>
                <a:latin typeface="Arial"/>
                <a:ea typeface="Arial"/>
                <a:cs typeface="Arial"/>
                <a:sym typeface="Arial"/>
              </a:rPr>
              <a:t>+</a:t>
            </a:r>
            <a:endParaRPr sz="2500" b="1" i="0" u="none" strike="noStrike" cap="none" dirty="0">
              <a:solidFill>
                <a:srgbClr val="000000"/>
              </a:solidFill>
              <a:latin typeface="Arial"/>
              <a:ea typeface="Arial"/>
              <a:cs typeface="Arial"/>
              <a:sym typeface="Arial"/>
            </a:endParaRPr>
          </a:p>
        </p:txBody>
      </p:sp>
      <p:sp>
        <p:nvSpPr>
          <p:cNvPr id="32" name="Google Shape;233;p11">
            <a:extLst>
              <a:ext uri="{FF2B5EF4-FFF2-40B4-BE49-F238E27FC236}">
                <a16:creationId xmlns:a16="http://schemas.microsoft.com/office/drawing/2014/main" id="{1AAE81B6-3528-1F97-2CD9-5410B7B83C6D}"/>
              </a:ext>
            </a:extLst>
          </p:cNvPr>
          <p:cNvSpPr txBox="1"/>
          <p:nvPr/>
        </p:nvSpPr>
        <p:spPr>
          <a:xfrm>
            <a:off x="9340958" y="5924007"/>
            <a:ext cx="243118" cy="56935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2500" b="1" i="0" u="none" strike="noStrike" cap="none" dirty="0">
                <a:solidFill>
                  <a:srgbClr val="000000"/>
                </a:solidFill>
                <a:latin typeface="Arial"/>
                <a:ea typeface="Arial"/>
                <a:cs typeface="Arial"/>
                <a:sym typeface="Arial"/>
              </a:rPr>
              <a:t>-</a:t>
            </a:r>
            <a:endParaRPr sz="2500" b="1" i="0" u="none" strike="noStrike" cap="none" dirty="0">
              <a:solidFill>
                <a:srgbClr val="000000"/>
              </a:solidFill>
              <a:latin typeface="Arial"/>
              <a:ea typeface="Arial"/>
              <a:cs typeface="Arial"/>
              <a:sym typeface="Arial"/>
            </a:endParaRPr>
          </a:p>
        </p:txBody>
      </p:sp>
      <p:sp>
        <p:nvSpPr>
          <p:cNvPr id="34" name="Google Shape;233;p11">
            <a:extLst>
              <a:ext uri="{FF2B5EF4-FFF2-40B4-BE49-F238E27FC236}">
                <a16:creationId xmlns:a16="http://schemas.microsoft.com/office/drawing/2014/main" id="{982A5CF7-3F4A-E290-01F2-2B460DC0B57E}"/>
              </a:ext>
            </a:extLst>
          </p:cNvPr>
          <p:cNvSpPr txBox="1"/>
          <p:nvPr/>
        </p:nvSpPr>
        <p:spPr>
          <a:xfrm>
            <a:off x="3006165" y="5929370"/>
            <a:ext cx="1610839"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700" i="0" u="none" strike="noStrike" cap="none" dirty="0">
                <a:solidFill>
                  <a:srgbClr val="000000"/>
                </a:solidFill>
                <a:latin typeface="Arial"/>
                <a:ea typeface="Arial"/>
                <a:cs typeface="Arial"/>
                <a:sym typeface="Arial"/>
              </a:rPr>
              <a:t>Armature</a:t>
            </a:r>
            <a:endParaRPr sz="1700" i="0" u="none" strike="noStrike" cap="none" dirty="0">
              <a:solidFill>
                <a:srgbClr val="000000"/>
              </a:solidFill>
              <a:latin typeface="Arial"/>
              <a:ea typeface="Arial"/>
              <a:cs typeface="Arial"/>
              <a:sym typeface="Arial"/>
            </a:endParaRPr>
          </a:p>
        </p:txBody>
      </p:sp>
      <p:pic>
        <p:nvPicPr>
          <p:cNvPr id="24" name="Graphic 23">
            <a:extLst>
              <a:ext uri="{FF2B5EF4-FFF2-40B4-BE49-F238E27FC236}">
                <a16:creationId xmlns:a16="http://schemas.microsoft.com/office/drawing/2014/main" id="{0AC13D4B-CDA8-E33A-9666-FD9894AD204C}"/>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06876" y="4456320"/>
            <a:ext cx="2546040" cy="2215998"/>
          </a:xfrm>
          <a:prstGeom prst="rect">
            <a:avLst/>
          </a:prstGeom>
        </p:spPr>
      </p:pic>
      <p:sp>
        <p:nvSpPr>
          <p:cNvPr id="29" name="Google Shape;233;p11">
            <a:extLst>
              <a:ext uri="{FF2B5EF4-FFF2-40B4-BE49-F238E27FC236}">
                <a16:creationId xmlns:a16="http://schemas.microsoft.com/office/drawing/2014/main" id="{8672CDF8-9824-BE86-2CB2-92D7245AAF35}"/>
              </a:ext>
            </a:extLst>
          </p:cNvPr>
          <p:cNvSpPr txBox="1"/>
          <p:nvPr/>
        </p:nvSpPr>
        <p:spPr>
          <a:xfrm>
            <a:off x="4503266" y="4954042"/>
            <a:ext cx="225805" cy="5288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2500" b="1" i="0" u="none" strike="noStrike" cap="none" dirty="0">
                <a:solidFill>
                  <a:srgbClr val="000000"/>
                </a:solidFill>
                <a:latin typeface="Arial"/>
                <a:ea typeface="Arial"/>
                <a:cs typeface="Arial"/>
                <a:sym typeface="Arial"/>
              </a:rPr>
              <a:t>+</a:t>
            </a:r>
            <a:endParaRPr sz="2500" b="1" i="0" u="none" strike="noStrike" cap="none" dirty="0">
              <a:solidFill>
                <a:srgbClr val="000000"/>
              </a:solidFill>
              <a:latin typeface="Arial"/>
              <a:ea typeface="Arial"/>
              <a:cs typeface="Arial"/>
              <a:sym typeface="Arial"/>
            </a:endParaRPr>
          </a:p>
        </p:txBody>
      </p:sp>
      <p:sp>
        <p:nvSpPr>
          <p:cNvPr id="30" name="Google Shape;233;p11">
            <a:extLst>
              <a:ext uri="{FF2B5EF4-FFF2-40B4-BE49-F238E27FC236}">
                <a16:creationId xmlns:a16="http://schemas.microsoft.com/office/drawing/2014/main" id="{AE3884E5-E838-55F2-607A-2042FF41C32E}"/>
              </a:ext>
            </a:extLst>
          </p:cNvPr>
          <p:cNvSpPr txBox="1"/>
          <p:nvPr/>
        </p:nvSpPr>
        <p:spPr>
          <a:xfrm>
            <a:off x="4542231" y="5806584"/>
            <a:ext cx="225805" cy="5288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2500" b="1" i="0" u="none" strike="noStrike" cap="none" dirty="0">
                <a:solidFill>
                  <a:srgbClr val="000000"/>
                </a:solidFill>
                <a:latin typeface="Arial"/>
                <a:ea typeface="Arial"/>
                <a:cs typeface="Arial"/>
                <a:sym typeface="Arial"/>
              </a:rPr>
              <a:t>-</a:t>
            </a:r>
            <a:endParaRPr sz="2500" b="1" i="0" u="none" strike="noStrike" cap="none" dirty="0">
              <a:solidFill>
                <a:srgbClr val="000000"/>
              </a:solidFill>
              <a:latin typeface="Arial"/>
              <a:ea typeface="Arial"/>
              <a:cs typeface="Arial"/>
              <a:sym typeface="Arial"/>
            </a:endParaRPr>
          </a:p>
        </p:txBody>
      </p:sp>
      <p:sp>
        <p:nvSpPr>
          <p:cNvPr id="36" name="Google Shape;233;p11">
            <a:extLst>
              <a:ext uri="{FF2B5EF4-FFF2-40B4-BE49-F238E27FC236}">
                <a16:creationId xmlns:a16="http://schemas.microsoft.com/office/drawing/2014/main" id="{491C7195-8801-B4E7-8CB5-612E12BD1A5E}"/>
              </a:ext>
            </a:extLst>
          </p:cNvPr>
          <p:cNvSpPr txBox="1"/>
          <p:nvPr/>
        </p:nvSpPr>
        <p:spPr>
          <a:xfrm>
            <a:off x="5228022" y="5295853"/>
            <a:ext cx="1496130" cy="7386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i="0" u="none" strike="noStrike" cap="none" dirty="0">
                <a:solidFill>
                  <a:srgbClr val="000000"/>
                </a:solidFill>
                <a:latin typeface="Arial"/>
                <a:ea typeface="Arial"/>
                <a:cs typeface="Arial"/>
                <a:sym typeface="Arial"/>
              </a:rPr>
              <a:t>Shunt</a:t>
            </a:r>
          </a:p>
          <a:p>
            <a:pPr marL="0" marR="0" lvl="0" indent="0" algn="ctr" rtl="0">
              <a:lnSpc>
                <a:spcPct val="100000"/>
              </a:lnSpc>
              <a:spcBef>
                <a:spcPts val="0"/>
              </a:spcBef>
              <a:spcAft>
                <a:spcPts val="0"/>
              </a:spcAft>
              <a:buClr>
                <a:srgbClr val="000000"/>
              </a:buClr>
              <a:buSzPts val="1400"/>
              <a:buFont typeface="Arial"/>
              <a:buNone/>
            </a:pPr>
            <a:r>
              <a:rPr lang="en" i="0" u="none" strike="noStrike" cap="none" dirty="0">
                <a:solidFill>
                  <a:srgbClr val="000000"/>
                </a:solidFill>
                <a:latin typeface="Arial"/>
                <a:ea typeface="Arial"/>
                <a:cs typeface="Arial"/>
                <a:sym typeface="Arial"/>
              </a:rPr>
              <a:t>field</a:t>
            </a:r>
            <a:endParaRPr i="0" u="none" strike="noStrike" cap="none" dirty="0">
              <a:solidFill>
                <a:srgbClr val="000000"/>
              </a:solidFill>
              <a:latin typeface="Arial"/>
              <a:ea typeface="Arial"/>
              <a:cs typeface="Arial"/>
              <a:sym typeface="Arial"/>
            </a:endParaRPr>
          </a:p>
        </p:txBody>
      </p:sp>
      <p:sp>
        <p:nvSpPr>
          <p:cNvPr id="38" name="Google Shape;233;p11">
            <a:extLst>
              <a:ext uri="{FF2B5EF4-FFF2-40B4-BE49-F238E27FC236}">
                <a16:creationId xmlns:a16="http://schemas.microsoft.com/office/drawing/2014/main" id="{27B8C0D9-4E9C-764F-398E-37E5C7C72CD3}"/>
              </a:ext>
            </a:extLst>
          </p:cNvPr>
          <p:cNvSpPr txBox="1"/>
          <p:nvPr/>
        </p:nvSpPr>
        <p:spPr>
          <a:xfrm>
            <a:off x="8005230" y="5929369"/>
            <a:ext cx="1140877"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700" i="0" u="none" strike="noStrike" cap="none" dirty="0">
                <a:solidFill>
                  <a:srgbClr val="000000"/>
                </a:solidFill>
                <a:latin typeface="Arial"/>
                <a:ea typeface="Arial"/>
                <a:cs typeface="Arial"/>
                <a:sym typeface="Arial"/>
              </a:rPr>
              <a:t>Armature</a:t>
            </a:r>
            <a:endParaRPr sz="1700" i="0" u="none" strike="noStrike" cap="none" dirty="0">
              <a:solidFill>
                <a:srgbClr val="000000"/>
              </a:solidFill>
              <a:latin typeface="Arial"/>
              <a:ea typeface="Arial"/>
              <a:cs typeface="Arial"/>
              <a:sym typeface="Arial"/>
            </a:endParaRPr>
          </a:p>
        </p:txBody>
      </p:sp>
      <p:sp>
        <p:nvSpPr>
          <p:cNvPr id="39" name="Google Shape;233;p11">
            <a:extLst>
              <a:ext uri="{FF2B5EF4-FFF2-40B4-BE49-F238E27FC236}">
                <a16:creationId xmlns:a16="http://schemas.microsoft.com/office/drawing/2014/main" id="{D7CC8021-33B9-EFFA-CFFD-EA9B8EDA4AD2}"/>
              </a:ext>
            </a:extLst>
          </p:cNvPr>
          <p:cNvSpPr txBox="1"/>
          <p:nvPr/>
        </p:nvSpPr>
        <p:spPr>
          <a:xfrm>
            <a:off x="11853000" y="5262604"/>
            <a:ext cx="1302431" cy="70785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700" i="0" u="none" strike="noStrike" cap="none" dirty="0">
                <a:solidFill>
                  <a:srgbClr val="000000"/>
                </a:solidFill>
                <a:latin typeface="Arial"/>
                <a:ea typeface="Arial"/>
                <a:cs typeface="Arial"/>
                <a:sym typeface="Arial"/>
              </a:rPr>
              <a:t>Shunt </a:t>
            </a:r>
            <a:br>
              <a:rPr lang="en" sz="1700" i="0" u="none" strike="noStrike" cap="none" dirty="0">
                <a:solidFill>
                  <a:srgbClr val="000000"/>
                </a:solidFill>
                <a:latin typeface="Arial"/>
                <a:ea typeface="Arial"/>
                <a:cs typeface="Arial"/>
                <a:sym typeface="Arial"/>
              </a:rPr>
            </a:br>
            <a:r>
              <a:rPr lang="en" sz="1700" i="0" u="none" strike="noStrike" cap="none" dirty="0">
                <a:solidFill>
                  <a:srgbClr val="000000"/>
                </a:solidFill>
                <a:latin typeface="Arial"/>
                <a:ea typeface="Arial"/>
                <a:cs typeface="Arial"/>
                <a:sym typeface="Arial"/>
              </a:rPr>
              <a:t>field</a:t>
            </a:r>
            <a:endParaRPr sz="1700" i="0" u="none" strike="noStrike" cap="none" dirty="0">
              <a:solidFill>
                <a:srgbClr val="000000"/>
              </a:solidFill>
              <a:latin typeface="Arial"/>
              <a:ea typeface="Arial"/>
              <a:cs typeface="Arial"/>
              <a:sym typeface="Arial"/>
            </a:endParaRPr>
          </a:p>
        </p:txBody>
      </p:sp>
      <p:sp>
        <p:nvSpPr>
          <p:cNvPr id="8" name="TextBox 7">
            <a:extLst>
              <a:ext uri="{FF2B5EF4-FFF2-40B4-BE49-F238E27FC236}">
                <a16:creationId xmlns:a16="http://schemas.microsoft.com/office/drawing/2014/main" id="{A4C054A6-28E9-54E2-E16C-49AC8B80B0C8}"/>
              </a:ext>
            </a:extLst>
          </p:cNvPr>
          <p:cNvSpPr txBox="1"/>
          <p:nvPr/>
        </p:nvSpPr>
        <p:spPr>
          <a:xfrm>
            <a:off x="9838262" y="4519429"/>
            <a:ext cx="1371601" cy="369332"/>
          </a:xfrm>
          <a:prstGeom prst="rect">
            <a:avLst/>
          </a:prstGeom>
          <a:noFill/>
        </p:spPr>
        <p:txBody>
          <a:bodyPr wrap="square">
            <a:spAutoFit/>
          </a:bodyPr>
          <a:lstStyle/>
          <a:p>
            <a:pPr algn="ctr">
              <a:buClr>
                <a:srgbClr val="000000"/>
              </a:buClr>
              <a:buSzPts val="1400"/>
            </a:pPr>
            <a:r>
              <a:rPr lang="en-GB" sz="1800" i="0" u="none" strike="noStrike" cap="none" dirty="0">
                <a:solidFill>
                  <a:srgbClr val="000000"/>
                </a:solidFill>
                <a:latin typeface="Arial"/>
                <a:ea typeface="Arial"/>
                <a:cs typeface="Arial"/>
                <a:sym typeface="Arial"/>
              </a:rPr>
              <a:t>Series field</a:t>
            </a:r>
          </a:p>
        </p:txBody>
      </p:sp>
      <p:sp>
        <p:nvSpPr>
          <p:cNvPr id="14" name="TextBox 13">
            <a:extLst>
              <a:ext uri="{FF2B5EF4-FFF2-40B4-BE49-F238E27FC236}">
                <a16:creationId xmlns:a16="http://schemas.microsoft.com/office/drawing/2014/main" id="{3F58D4BA-9600-BF09-2CDB-39D467D104CB}"/>
              </a:ext>
            </a:extLst>
          </p:cNvPr>
          <p:cNvSpPr txBox="1"/>
          <p:nvPr/>
        </p:nvSpPr>
        <p:spPr>
          <a:xfrm>
            <a:off x="1224391" y="4543303"/>
            <a:ext cx="1371601" cy="369332"/>
          </a:xfrm>
          <a:prstGeom prst="rect">
            <a:avLst/>
          </a:prstGeom>
          <a:noFill/>
        </p:spPr>
        <p:txBody>
          <a:bodyPr wrap="square">
            <a:spAutoFit/>
          </a:bodyPr>
          <a:lstStyle/>
          <a:p>
            <a:pPr algn="ctr">
              <a:buClr>
                <a:srgbClr val="000000"/>
              </a:buClr>
              <a:buSzPts val="1400"/>
            </a:pPr>
            <a:r>
              <a:rPr lang="en-GB" sz="1800" i="0" u="none" strike="noStrike" cap="none" dirty="0">
                <a:solidFill>
                  <a:srgbClr val="000000"/>
                </a:solidFill>
                <a:latin typeface="Arial"/>
                <a:ea typeface="Arial"/>
                <a:cs typeface="Arial"/>
                <a:sym typeface="Arial"/>
              </a:rPr>
              <a:t>Series field</a:t>
            </a:r>
          </a:p>
        </p:txBody>
      </p:sp>
      <p:sp>
        <p:nvSpPr>
          <p:cNvPr id="6" name="Google Shape;233;p11">
            <a:extLst>
              <a:ext uri="{FF2B5EF4-FFF2-40B4-BE49-F238E27FC236}">
                <a16:creationId xmlns:a16="http://schemas.microsoft.com/office/drawing/2014/main" id="{492D649E-F122-1FF0-3A17-1610D0259544}"/>
              </a:ext>
            </a:extLst>
          </p:cNvPr>
          <p:cNvSpPr txBox="1"/>
          <p:nvPr/>
        </p:nvSpPr>
        <p:spPr>
          <a:xfrm>
            <a:off x="10147038" y="5965663"/>
            <a:ext cx="1140877"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700" i="0" u="none" strike="noStrike" cap="none" dirty="0">
                <a:solidFill>
                  <a:srgbClr val="000000"/>
                </a:solidFill>
                <a:latin typeface="Arial"/>
                <a:ea typeface="Arial"/>
                <a:cs typeface="Arial"/>
                <a:sym typeface="Arial"/>
              </a:rPr>
              <a:t>Armature</a:t>
            </a:r>
            <a:endParaRPr sz="170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649657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79796-8D70-5848-33EA-5A891F86A59F}"/>
              </a:ext>
            </a:extLst>
          </p:cNvPr>
          <p:cNvSpPr>
            <a:spLocks noGrp="1"/>
          </p:cNvSpPr>
          <p:nvPr>
            <p:ph type="title"/>
          </p:nvPr>
        </p:nvSpPr>
        <p:spPr/>
        <p:txBody>
          <a:bodyPr/>
          <a:lstStyle/>
          <a:p>
            <a:r>
              <a:rPr lang="en"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Voltage</a:t>
            </a:r>
            <a:r>
              <a:rPr lang="en" dirty="0"/>
              <a:t>, current and resistance in DC motors</a:t>
            </a:r>
            <a:endParaRPr lang="en-US" dirty="0"/>
          </a:p>
        </p:txBody>
      </p:sp>
      <p:sp>
        <p:nvSpPr>
          <p:cNvPr id="5" name="Rectangle 4">
            <a:extLst>
              <a:ext uri="{FF2B5EF4-FFF2-40B4-BE49-F238E27FC236}">
                <a16:creationId xmlns:a16="http://schemas.microsoft.com/office/drawing/2014/main" id="{1B311A94-C364-2022-FC2F-AEFAD92B31B7}"/>
              </a:ext>
            </a:extLst>
          </p:cNvPr>
          <p:cNvSpPr/>
          <p:nvPr/>
        </p:nvSpPr>
        <p:spPr>
          <a:xfrm>
            <a:off x="411859" y="2271550"/>
            <a:ext cx="11986066" cy="2769989"/>
          </a:xfrm>
          <a:prstGeom prst="rect">
            <a:avLst/>
          </a:prstGeom>
        </p:spPr>
        <p:txBody>
          <a:bodyPr wrap="square" lIns="91440" tIns="45720" rIns="91440" bIns="45720" anchor="t">
            <a:spAutoFit/>
          </a:bodyPr>
          <a:lstStyle/>
          <a:p>
            <a:pPr marL="0" lvl="0" indent="0" algn="l" rtl="0">
              <a:spcBef>
                <a:spcPts val="0"/>
              </a:spcBef>
              <a:spcAft>
                <a:spcPts val="1200"/>
              </a:spcAft>
              <a:buNone/>
            </a:pPr>
            <a:r>
              <a:rPr lang="en-GB" sz="1800" dirty="0">
                <a:latin typeface="Arial"/>
                <a:cs typeface="Arial"/>
              </a:rPr>
              <a:t>The current through the armature coils makes them turn in the magnetic field. This turning induces a voltage across the coils, called the </a:t>
            </a:r>
            <a:r>
              <a:rPr lang="en-GB" sz="1800" b="1" dirty="0">
                <a:latin typeface="Arial"/>
                <a:cs typeface="Arial"/>
              </a:rPr>
              <a:t>back emf E</a:t>
            </a:r>
            <a:r>
              <a:rPr lang="en-GB" sz="1800" dirty="0">
                <a:latin typeface="Arial"/>
                <a:cs typeface="Arial"/>
              </a:rPr>
              <a:t>. (emf = electromotive force.)</a:t>
            </a:r>
          </a:p>
          <a:p>
            <a:pPr marL="0" lvl="0" indent="0" algn="l" rtl="0">
              <a:spcBef>
                <a:spcPts val="0"/>
              </a:spcBef>
              <a:spcAft>
                <a:spcPts val="1200"/>
              </a:spcAft>
              <a:buNone/>
            </a:pPr>
            <a:r>
              <a:rPr lang="en-GB" sz="1800" dirty="0">
                <a:latin typeface="Arial" panose="020B0604020202020204" pitchFamily="34" charset="0"/>
                <a:cs typeface="Arial" panose="020B0604020202020204" pitchFamily="34" charset="0"/>
              </a:rPr>
              <a:t>The back emf acts in the opposite direction to the input voltage </a:t>
            </a:r>
            <a:r>
              <a:rPr lang="en-GB" sz="1800" b="1" dirty="0">
                <a:latin typeface="Arial" panose="020B0604020202020204" pitchFamily="34" charset="0"/>
                <a:cs typeface="Arial" panose="020B0604020202020204" pitchFamily="34" charset="0"/>
              </a:rPr>
              <a:t>V</a:t>
            </a:r>
            <a:r>
              <a:rPr lang="en-GB" sz="1800" dirty="0">
                <a:latin typeface="Arial" panose="020B0604020202020204" pitchFamily="34" charset="0"/>
                <a:cs typeface="Arial" panose="020B0604020202020204" pitchFamily="34" charset="0"/>
              </a:rPr>
              <a:t>. This reduces the current flowing through the armature coils.</a:t>
            </a:r>
          </a:p>
          <a:p>
            <a:pPr marL="0" lvl="0" indent="0" algn="l" rtl="0">
              <a:spcBef>
                <a:spcPts val="0"/>
              </a:spcBef>
              <a:spcAft>
                <a:spcPts val="1200"/>
              </a:spcAft>
              <a:buNone/>
            </a:pPr>
            <a:r>
              <a:rPr lang="en-GB" sz="1800" dirty="0">
                <a:latin typeface="Arial" panose="020B0604020202020204" pitchFamily="34" charset="0"/>
                <a:cs typeface="Arial" panose="020B0604020202020204" pitchFamily="34" charset="0"/>
              </a:rPr>
              <a:t>At the motor’s operating speed, enough current flows to overcome mechanical and electrical losses, and to power the mechanical output. This is a lower current than was needed to start the motor.</a:t>
            </a:r>
          </a:p>
          <a:p>
            <a:pPr marL="0" lvl="0" indent="0" algn="l" rtl="0">
              <a:spcBef>
                <a:spcPts val="0"/>
              </a:spcBef>
              <a:spcAft>
                <a:spcPts val="1200"/>
              </a:spcAft>
              <a:buNone/>
            </a:pPr>
            <a:r>
              <a:rPr lang="en-GB" sz="1800" dirty="0">
                <a:latin typeface="Arial" panose="020B0604020202020204" pitchFamily="34" charset="0"/>
                <a:cs typeface="Arial" panose="020B0604020202020204" pitchFamily="34" charset="0"/>
              </a:rPr>
              <a:t>Engineers need to understand how the input voltage creates a current through the field and armature coils, and how this differs in series and shunt-wound DC motors:</a:t>
            </a:r>
          </a:p>
        </p:txBody>
      </p:sp>
      <p:sp>
        <p:nvSpPr>
          <p:cNvPr id="16" name="Footer Placeholder 3">
            <a:extLst>
              <a:ext uri="{FF2B5EF4-FFF2-40B4-BE49-F238E27FC236}">
                <a16:creationId xmlns:a16="http://schemas.microsoft.com/office/drawing/2014/main" id="{44B7974C-FF2E-A2F2-3B8B-E57BDE6D201A}"/>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1. Introducing electric motors</a:t>
            </a:r>
            <a:endParaRPr lang="en-US" dirty="0">
              <a:solidFill>
                <a:schemeClr val="bg1"/>
              </a:solidFill>
            </a:endParaRPr>
          </a:p>
        </p:txBody>
      </p:sp>
      <p:sp>
        <p:nvSpPr>
          <p:cNvPr id="17" name="Content Placeholder 11">
            <a:extLst>
              <a:ext uri="{FF2B5EF4-FFF2-40B4-BE49-F238E27FC236}">
                <a16:creationId xmlns:a16="http://schemas.microsoft.com/office/drawing/2014/main" id="{947CC1C4-17B6-10EB-07BF-87257A0D7353}"/>
              </a:ext>
            </a:extLst>
          </p:cNvPr>
          <p:cNvSpPr txBox="1">
            <a:spLocks/>
          </p:cNvSpPr>
          <p:nvPr/>
        </p:nvSpPr>
        <p:spPr>
          <a:xfrm>
            <a:off x="13035257" y="2445185"/>
            <a:ext cx="2836170" cy="5072784"/>
          </a:xfrm>
          <a:prstGeom prst="rect">
            <a:avLst/>
          </a:prstGeom>
          <a:ln w="28575">
            <a:gradFill flip="none" rotWithShape="1">
              <a:gsLst>
                <a:gs pos="21000">
                  <a:srgbClr val="B2BFF0"/>
                </a:gs>
                <a:gs pos="100000">
                  <a:srgbClr val="D91C5C"/>
                </a:gs>
              </a:gsLst>
              <a:lin ang="18900000" scaled="1"/>
              <a:tileRect/>
            </a:gradFill>
          </a:ln>
        </p:spPr>
        <p:txBody>
          <a:bodyPr vert="horz" lIns="180000" tIns="396000" rIns="180000" bIns="18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lvl="0" indent="-311150" algn="l" rtl="0">
              <a:spcBef>
                <a:spcPts val="0"/>
              </a:spcBef>
              <a:spcAft>
                <a:spcPts val="0"/>
              </a:spcAft>
              <a:buSzPct val="70000"/>
              <a:buFont typeface="Arial" panose="020B0604020202020204" pitchFamily="34" charset="0"/>
              <a:buChar char="•"/>
            </a:pPr>
            <a:r>
              <a:rPr lang="en-GB" sz="1800" dirty="0"/>
              <a:t>Examine </a:t>
            </a:r>
            <a:br>
              <a:rPr lang="en-GB" sz="1800" dirty="0"/>
            </a:br>
            <a:r>
              <a:rPr lang="en-GB" sz="1800" dirty="0"/>
              <a:t>the circuit diagrams again. Remember that the field (f) and armature (a) coils each have resistance R and </a:t>
            </a:r>
            <a:br>
              <a:rPr lang="en-GB" sz="1800" dirty="0"/>
            </a:br>
            <a:r>
              <a:rPr lang="en-GB" sz="1800" dirty="0"/>
              <a:t>a current I flowing through them.</a:t>
            </a:r>
          </a:p>
          <a:p>
            <a:pPr marL="457200" lvl="0" indent="-311150" algn="l" rtl="0">
              <a:spcBef>
                <a:spcPts val="0"/>
              </a:spcBef>
              <a:spcAft>
                <a:spcPts val="0"/>
              </a:spcAft>
              <a:buSzPct val="70000"/>
              <a:buFont typeface="Arial" panose="020B0604020202020204" pitchFamily="34" charset="0"/>
              <a:buChar char="•"/>
            </a:pPr>
            <a:endParaRPr lang="en-GB" sz="1800" dirty="0"/>
          </a:p>
          <a:p>
            <a:pPr marL="457200" lvl="0" indent="-311150" algn="l" rtl="0">
              <a:spcBef>
                <a:spcPts val="0"/>
              </a:spcBef>
              <a:spcAft>
                <a:spcPts val="0"/>
              </a:spcAft>
              <a:buSzPct val="70000"/>
              <a:buFont typeface="Arial" panose="020B0604020202020204" pitchFamily="34" charset="0"/>
              <a:buChar char="•"/>
            </a:pPr>
            <a:r>
              <a:rPr lang="en-GB" sz="1800" dirty="0"/>
              <a:t>Use V=IR to </a:t>
            </a:r>
            <a:br>
              <a:rPr lang="en-GB" sz="1800" dirty="0"/>
            </a:br>
            <a:r>
              <a:rPr lang="en-GB" sz="1800" dirty="0"/>
              <a:t>help you verify </a:t>
            </a:r>
            <a:br>
              <a:rPr lang="en-GB" sz="1800" dirty="0"/>
            </a:br>
            <a:r>
              <a:rPr lang="en-GB" sz="1800" dirty="0"/>
              <a:t>the formulas by discussing the formulas linking voltage, current and resistance.</a:t>
            </a:r>
          </a:p>
        </p:txBody>
      </p:sp>
      <p:pic>
        <p:nvPicPr>
          <p:cNvPr id="18" name="Graphic 17">
            <a:extLst>
              <a:ext uri="{FF2B5EF4-FFF2-40B4-BE49-F238E27FC236}">
                <a16:creationId xmlns:a16="http://schemas.microsoft.com/office/drawing/2014/main" id="{40F7AB3E-88AF-DF4D-83CC-ED4565C7EC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15046" y="1949362"/>
            <a:ext cx="994826" cy="961665"/>
          </a:xfrm>
          <a:prstGeom prst="rect">
            <a:avLst/>
          </a:prstGeom>
        </p:spPr>
      </p:pic>
      <p:sp>
        <p:nvSpPr>
          <p:cNvPr id="25" name="Slide Number Placeholder 5">
            <a:extLst>
              <a:ext uri="{FF2B5EF4-FFF2-40B4-BE49-F238E27FC236}">
                <a16:creationId xmlns:a16="http://schemas.microsoft.com/office/drawing/2014/main" id="{34A9A912-B8B1-5143-6687-7B274808DD4A}"/>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13</a:t>
            </a:fld>
            <a:endParaRPr lang="en-US" b="0" dirty="0">
              <a:solidFill>
                <a:schemeClr val="bg1"/>
              </a:solidFill>
            </a:endParaRPr>
          </a:p>
        </p:txBody>
      </p:sp>
      <p:sp>
        <p:nvSpPr>
          <p:cNvPr id="26" name="Google Shape;233;p11">
            <a:extLst>
              <a:ext uri="{FF2B5EF4-FFF2-40B4-BE49-F238E27FC236}">
                <a16:creationId xmlns:a16="http://schemas.microsoft.com/office/drawing/2014/main" id="{4854FE77-AECE-0E7B-A5D4-9410E5857558}"/>
              </a:ext>
            </a:extLst>
          </p:cNvPr>
          <p:cNvSpPr txBox="1"/>
          <p:nvPr/>
        </p:nvSpPr>
        <p:spPr>
          <a:xfrm>
            <a:off x="1387113" y="6650536"/>
            <a:ext cx="243118" cy="56935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2500" b="1" i="0" u="none" strike="noStrike" cap="none" dirty="0">
                <a:solidFill>
                  <a:srgbClr val="000000"/>
                </a:solidFill>
                <a:latin typeface="Arial"/>
                <a:ea typeface="Arial"/>
                <a:cs typeface="Arial"/>
                <a:sym typeface="Arial"/>
              </a:rPr>
              <a:t>+</a:t>
            </a:r>
            <a:endParaRPr sz="2500" b="1" i="0" u="none" strike="noStrike" cap="none" dirty="0">
              <a:solidFill>
                <a:srgbClr val="000000"/>
              </a:solidFill>
              <a:latin typeface="Arial"/>
              <a:ea typeface="Arial"/>
              <a:cs typeface="Arial"/>
              <a:sym typeface="Arial"/>
            </a:endParaRPr>
          </a:p>
        </p:txBody>
      </p:sp>
      <p:sp>
        <p:nvSpPr>
          <p:cNvPr id="28" name="Google Shape;233;p11">
            <a:extLst>
              <a:ext uri="{FF2B5EF4-FFF2-40B4-BE49-F238E27FC236}">
                <a16:creationId xmlns:a16="http://schemas.microsoft.com/office/drawing/2014/main" id="{ABBC2C4E-6EFE-CA9B-AD93-920C51FA9791}"/>
              </a:ext>
            </a:extLst>
          </p:cNvPr>
          <p:cNvSpPr txBox="1"/>
          <p:nvPr/>
        </p:nvSpPr>
        <p:spPr>
          <a:xfrm>
            <a:off x="1429065" y="7363487"/>
            <a:ext cx="243118" cy="56935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2500" b="1" i="0" u="none" strike="noStrike" cap="none" dirty="0">
                <a:solidFill>
                  <a:srgbClr val="000000"/>
                </a:solidFill>
                <a:latin typeface="Arial"/>
                <a:ea typeface="Arial"/>
                <a:cs typeface="Arial"/>
                <a:sym typeface="Arial"/>
              </a:rPr>
              <a:t>-</a:t>
            </a:r>
            <a:endParaRPr sz="2500" b="1" i="0" u="none" strike="noStrike" cap="none" dirty="0">
              <a:solidFill>
                <a:srgbClr val="000000"/>
              </a:solidFill>
              <a:latin typeface="Arial"/>
              <a:ea typeface="Arial"/>
              <a:cs typeface="Arial"/>
              <a:sym typeface="Arial"/>
            </a:endParaRPr>
          </a:p>
        </p:txBody>
      </p:sp>
      <p:sp>
        <p:nvSpPr>
          <p:cNvPr id="34" name="Google Shape;233;p11">
            <a:extLst>
              <a:ext uri="{FF2B5EF4-FFF2-40B4-BE49-F238E27FC236}">
                <a16:creationId xmlns:a16="http://schemas.microsoft.com/office/drawing/2014/main" id="{982A5CF7-3F4A-E290-01F2-2B460DC0B57E}"/>
              </a:ext>
            </a:extLst>
          </p:cNvPr>
          <p:cNvSpPr txBox="1"/>
          <p:nvPr/>
        </p:nvSpPr>
        <p:spPr>
          <a:xfrm>
            <a:off x="3944271" y="6675426"/>
            <a:ext cx="1610839"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700" i="0" u="none" strike="noStrike" cap="none" dirty="0">
              <a:solidFill>
                <a:srgbClr val="000000"/>
              </a:solidFill>
              <a:latin typeface="Arial"/>
              <a:ea typeface="Arial"/>
              <a:cs typeface="Arial"/>
              <a:sym typeface="Arial"/>
            </a:endParaRPr>
          </a:p>
        </p:txBody>
      </p:sp>
      <p:pic>
        <p:nvPicPr>
          <p:cNvPr id="24" name="Graphic 23">
            <a:extLst>
              <a:ext uri="{FF2B5EF4-FFF2-40B4-BE49-F238E27FC236}">
                <a16:creationId xmlns:a16="http://schemas.microsoft.com/office/drawing/2014/main" id="{0AC13D4B-CDA8-E33A-9666-FD9894AD204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563892" y="6232890"/>
            <a:ext cx="2546040" cy="2215998"/>
          </a:xfrm>
          <a:prstGeom prst="rect">
            <a:avLst/>
          </a:prstGeom>
        </p:spPr>
      </p:pic>
      <p:grpSp>
        <p:nvGrpSpPr>
          <p:cNvPr id="40" name="Group 39">
            <a:extLst>
              <a:ext uri="{FF2B5EF4-FFF2-40B4-BE49-F238E27FC236}">
                <a16:creationId xmlns:a16="http://schemas.microsoft.com/office/drawing/2014/main" id="{AFA5DB5A-E088-52C8-E9FE-6539DBE397CC}"/>
              </a:ext>
            </a:extLst>
          </p:cNvPr>
          <p:cNvGrpSpPr/>
          <p:nvPr/>
        </p:nvGrpSpPr>
        <p:grpSpPr>
          <a:xfrm>
            <a:off x="6870639" y="6282167"/>
            <a:ext cx="4338070" cy="2162640"/>
            <a:chOff x="6123807" y="4561626"/>
            <a:chExt cx="4670673" cy="2328451"/>
          </a:xfrm>
        </p:grpSpPr>
        <p:pic>
          <p:nvPicPr>
            <p:cNvPr id="22" name="Graphic 21">
              <a:extLst>
                <a:ext uri="{FF2B5EF4-FFF2-40B4-BE49-F238E27FC236}">
                  <a16:creationId xmlns:a16="http://schemas.microsoft.com/office/drawing/2014/main" id="{F203906B-A826-B19D-D1B3-B5F5E5FB0020}"/>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247503" y="4561626"/>
              <a:ext cx="4546977" cy="2328451"/>
            </a:xfrm>
            <a:prstGeom prst="rect">
              <a:avLst/>
            </a:prstGeom>
          </p:spPr>
        </p:pic>
        <p:sp>
          <p:nvSpPr>
            <p:cNvPr id="29" name="Google Shape;233;p11">
              <a:extLst>
                <a:ext uri="{FF2B5EF4-FFF2-40B4-BE49-F238E27FC236}">
                  <a16:creationId xmlns:a16="http://schemas.microsoft.com/office/drawing/2014/main" id="{8672CDF8-9824-BE86-2CB2-92D7245AAF35}"/>
                </a:ext>
              </a:extLst>
            </p:cNvPr>
            <p:cNvSpPr txBox="1"/>
            <p:nvPr/>
          </p:nvSpPr>
          <p:spPr>
            <a:xfrm>
              <a:off x="6123807" y="4937158"/>
              <a:ext cx="243118" cy="56935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2500" b="1" i="0" u="none" strike="noStrike" cap="none" dirty="0">
                  <a:solidFill>
                    <a:srgbClr val="000000"/>
                  </a:solidFill>
                  <a:latin typeface="Arial"/>
                  <a:ea typeface="Arial"/>
                  <a:cs typeface="Arial"/>
                  <a:sym typeface="Arial"/>
                </a:rPr>
                <a:t>+</a:t>
              </a:r>
              <a:endParaRPr sz="2500" b="1" i="0" u="none" strike="noStrike" cap="none" dirty="0">
                <a:solidFill>
                  <a:srgbClr val="000000"/>
                </a:solidFill>
                <a:latin typeface="Arial"/>
                <a:ea typeface="Arial"/>
                <a:cs typeface="Arial"/>
                <a:sym typeface="Arial"/>
              </a:endParaRPr>
            </a:p>
          </p:txBody>
        </p:sp>
        <p:sp>
          <p:nvSpPr>
            <p:cNvPr id="30" name="Google Shape;233;p11">
              <a:extLst>
                <a:ext uri="{FF2B5EF4-FFF2-40B4-BE49-F238E27FC236}">
                  <a16:creationId xmlns:a16="http://schemas.microsoft.com/office/drawing/2014/main" id="{AE3884E5-E838-55F2-607A-2042FF41C32E}"/>
                </a:ext>
              </a:extLst>
            </p:cNvPr>
            <p:cNvSpPr txBox="1"/>
            <p:nvPr/>
          </p:nvSpPr>
          <p:spPr>
            <a:xfrm>
              <a:off x="6165760" y="5855065"/>
              <a:ext cx="243118" cy="56935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2500" b="1" i="0" u="none" strike="noStrike" cap="none" dirty="0">
                  <a:solidFill>
                    <a:srgbClr val="000000"/>
                  </a:solidFill>
                  <a:latin typeface="Arial"/>
                  <a:ea typeface="Arial"/>
                  <a:cs typeface="Arial"/>
                  <a:sym typeface="Arial"/>
                </a:rPr>
                <a:t>-</a:t>
              </a:r>
              <a:endParaRPr sz="2500" b="1" i="0" u="none" strike="noStrike" cap="none" dirty="0">
                <a:solidFill>
                  <a:srgbClr val="000000"/>
                </a:solidFill>
                <a:latin typeface="Arial"/>
                <a:ea typeface="Arial"/>
                <a:cs typeface="Arial"/>
                <a:sym typeface="Arial"/>
              </a:endParaRPr>
            </a:p>
          </p:txBody>
        </p:sp>
        <p:sp>
          <p:nvSpPr>
            <p:cNvPr id="36" name="Google Shape;233;p11">
              <a:extLst>
                <a:ext uri="{FF2B5EF4-FFF2-40B4-BE49-F238E27FC236}">
                  <a16:creationId xmlns:a16="http://schemas.microsoft.com/office/drawing/2014/main" id="{491C7195-8801-B4E7-8CB5-612E12BD1A5E}"/>
                </a:ext>
              </a:extLst>
            </p:cNvPr>
            <p:cNvSpPr txBox="1"/>
            <p:nvPr/>
          </p:nvSpPr>
          <p:spPr>
            <a:xfrm>
              <a:off x="6795685" y="5544358"/>
              <a:ext cx="1610839"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i="0" u="none" strike="noStrike" cap="none" dirty="0">
                  <a:solidFill>
                    <a:srgbClr val="000000"/>
                  </a:solidFill>
                  <a:latin typeface="Arial"/>
                  <a:ea typeface="Arial"/>
                  <a:cs typeface="Arial"/>
                  <a:sym typeface="Arial"/>
                </a:rPr>
                <a:t>Shunt field</a:t>
              </a:r>
              <a:endParaRPr i="0" u="none" strike="noStrike" cap="none" dirty="0">
                <a:solidFill>
                  <a:srgbClr val="000000"/>
                </a:solidFill>
                <a:latin typeface="Arial"/>
                <a:ea typeface="Arial"/>
                <a:cs typeface="Arial"/>
                <a:sym typeface="Arial"/>
              </a:endParaRPr>
            </a:p>
          </p:txBody>
        </p:sp>
      </p:grpSp>
      <p:sp>
        <p:nvSpPr>
          <p:cNvPr id="6" name="Google Shape;261;g1a5c3edd3ac_0_0">
            <a:extLst>
              <a:ext uri="{FF2B5EF4-FFF2-40B4-BE49-F238E27FC236}">
                <a16:creationId xmlns:a16="http://schemas.microsoft.com/office/drawing/2014/main" id="{FC3C486A-0A7D-DF2E-30AA-7EDE6C04981B}"/>
              </a:ext>
            </a:extLst>
          </p:cNvPr>
          <p:cNvSpPr txBox="1"/>
          <p:nvPr/>
        </p:nvSpPr>
        <p:spPr>
          <a:xfrm>
            <a:off x="670166" y="5387319"/>
            <a:ext cx="382920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b="1" i="0" u="none" strike="noStrike" cap="none" dirty="0">
                <a:solidFill>
                  <a:srgbClr val="000000"/>
                </a:solidFill>
                <a:latin typeface="Arial" panose="020B0604020202020204" pitchFamily="34" charset="0"/>
                <a:ea typeface="Arial"/>
                <a:cs typeface="Arial" panose="020B0604020202020204" pitchFamily="34" charset="0"/>
                <a:sym typeface="Arial"/>
              </a:rPr>
              <a:t>Series-wound</a:t>
            </a:r>
            <a:r>
              <a:rPr lang="en" b="1" dirty="0">
                <a:latin typeface="Arial" panose="020B0604020202020204" pitchFamily="34" charset="0"/>
                <a:cs typeface="Arial" panose="020B0604020202020204" pitchFamily="34" charset="0"/>
              </a:rPr>
              <a:t>:</a:t>
            </a:r>
            <a:endParaRPr b="1"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7" name="Google Shape;262;g1a5c3edd3ac_0_0">
            <a:extLst>
              <a:ext uri="{FF2B5EF4-FFF2-40B4-BE49-F238E27FC236}">
                <a16:creationId xmlns:a16="http://schemas.microsoft.com/office/drawing/2014/main" id="{3249CEAF-AFF0-048C-078D-6703FBBA3D4A}"/>
              </a:ext>
            </a:extLst>
          </p:cNvPr>
          <p:cNvSpPr txBox="1"/>
          <p:nvPr/>
        </p:nvSpPr>
        <p:spPr>
          <a:xfrm>
            <a:off x="6389914" y="5341599"/>
            <a:ext cx="2118075"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b="1" i="0" u="none" strike="noStrike" cap="none" dirty="0">
                <a:solidFill>
                  <a:srgbClr val="000000"/>
                </a:solidFill>
                <a:latin typeface="Arial" panose="020B0604020202020204" pitchFamily="34" charset="0"/>
                <a:ea typeface="Arial"/>
                <a:cs typeface="Arial" panose="020B0604020202020204" pitchFamily="34" charset="0"/>
                <a:sym typeface="Arial"/>
              </a:rPr>
              <a:t>Shunt-wound:</a:t>
            </a:r>
            <a:endParaRPr b="1"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8" name="Google Shape;275;g1a5c3edd3ac_0_0">
            <a:extLst>
              <a:ext uri="{FF2B5EF4-FFF2-40B4-BE49-F238E27FC236}">
                <a16:creationId xmlns:a16="http://schemas.microsoft.com/office/drawing/2014/main" id="{BD8142FB-57FF-35CF-B8BA-F342E7FEFF49}"/>
              </a:ext>
            </a:extLst>
          </p:cNvPr>
          <p:cNvSpPr txBox="1"/>
          <p:nvPr/>
        </p:nvSpPr>
        <p:spPr>
          <a:xfrm>
            <a:off x="4080889" y="5410999"/>
            <a:ext cx="2430683"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latin typeface="Arial" panose="020B0604020202020204" pitchFamily="34" charset="0"/>
                <a:cs typeface="Arial" panose="020B0604020202020204" pitchFamily="34" charset="0"/>
              </a:rPr>
              <a:t>V = E + </a:t>
            </a:r>
            <a:r>
              <a:rPr lang="en" b="1" dirty="0" err="1">
                <a:latin typeface="Arial" panose="020B0604020202020204" pitchFamily="34" charset="0"/>
                <a:cs typeface="Arial" panose="020B0604020202020204" pitchFamily="34" charset="0"/>
              </a:rPr>
              <a:t>IR</a:t>
            </a:r>
            <a:r>
              <a:rPr lang="en" b="1" baseline="-25000" dirty="0" err="1">
                <a:latin typeface="Arial" panose="020B0604020202020204" pitchFamily="34" charset="0"/>
                <a:cs typeface="Arial" panose="020B0604020202020204" pitchFamily="34" charset="0"/>
              </a:rPr>
              <a:t>a</a:t>
            </a:r>
            <a:r>
              <a:rPr lang="en" b="1" dirty="0">
                <a:latin typeface="Arial" panose="020B0604020202020204" pitchFamily="34" charset="0"/>
                <a:cs typeface="Arial" panose="020B0604020202020204" pitchFamily="34" charset="0"/>
              </a:rPr>
              <a:t> + </a:t>
            </a:r>
            <a:r>
              <a:rPr lang="en" b="1" dirty="0" err="1">
                <a:latin typeface="Arial" panose="020B0604020202020204" pitchFamily="34" charset="0"/>
                <a:cs typeface="Arial" panose="020B0604020202020204" pitchFamily="34" charset="0"/>
              </a:rPr>
              <a:t>IR</a:t>
            </a:r>
            <a:r>
              <a:rPr lang="en" b="1" baseline="-25000" dirty="0" err="1">
                <a:latin typeface="Arial" panose="020B0604020202020204" pitchFamily="34" charset="0"/>
                <a:cs typeface="Arial" panose="020B0604020202020204" pitchFamily="34" charset="0"/>
              </a:rPr>
              <a:t>f</a:t>
            </a:r>
            <a:endParaRPr b="1" dirty="0">
              <a:latin typeface="Arial" panose="020B0604020202020204" pitchFamily="34" charset="0"/>
              <a:cs typeface="Arial" panose="020B0604020202020204" pitchFamily="34" charset="0"/>
            </a:endParaRPr>
          </a:p>
        </p:txBody>
      </p:sp>
      <p:sp>
        <p:nvSpPr>
          <p:cNvPr id="13" name="Google Shape;276;g1a5c3edd3ac_0_0">
            <a:extLst>
              <a:ext uri="{FF2B5EF4-FFF2-40B4-BE49-F238E27FC236}">
                <a16:creationId xmlns:a16="http://schemas.microsoft.com/office/drawing/2014/main" id="{BDC8905E-213A-B80A-63F7-8902339372A4}"/>
              </a:ext>
            </a:extLst>
          </p:cNvPr>
          <p:cNvSpPr txBox="1"/>
          <p:nvPr/>
        </p:nvSpPr>
        <p:spPr>
          <a:xfrm>
            <a:off x="10299172" y="5374595"/>
            <a:ext cx="1654500" cy="76428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
              </a:spcAft>
              <a:buNone/>
            </a:pPr>
            <a:r>
              <a:rPr lang="en" b="1" dirty="0">
                <a:latin typeface="Arial" panose="020B0604020202020204" pitchFamily="34" charset="0"/>
                <a:cs typeface="Arial" panose="020B0604020202020204" pitchFamily="34" charset="0"/>
              </a:rPr>
              <a:t>V = E + </a:t>
            </a:r>
            <a:r>
              <a:rPr lang="en" b="1" dirty="0" err="1">
                <a:latin typeface="Arial" panose="020B0604020202020204" pitchFamily="34" charset="0"/>
                <a:cs typeface="Arial" panose="020B0604020202020204" pitchFamily="34" charset="0"/>
              </a:rPr>
              <a:t>I</a:t>
            </a:r>
            <a:r>
              <a:rPr lang="en" b="1" baseline="-25000" dirty="0" err="1">
                <a:latin typeface="Arial" panose="020B0604020202020204" pitchFamily="34" charset="0"/>
                <a:cs typeface="Arial" panose="020B0604020202020204" pitchFamily="34" charset="0"/>
              </a:rPr>
              <a:t>a</a:t>
            </a:r>
            <a:r>
              <a:rPr lang="en" b="1" dirty="0" err="1">
                <a:latin typeface="Arial" panose="020B0604020202020204" pitchFamily="34" charset="0"/>
                <a:cs typeface="Arial" panose="020B0604020202020204" pitchFamily="34" charset="0"/>
              </a:rPr>
              <a:t>R</a:t>
            </a:r>
            <a:r>
              <a:rPr lang="en" b="1" baseline="-25000" dirty="0" err="1">
                <a:latin typeface="Arial" panose="020B0604020202020204" pitchFamily="34" charset="0"/>
                <a:cs typeface="Arial" panose="020B0604020202020204" pitchFamily="34" charset="0"/>
              </a:rPr>
              <a:t>a</a:t>
            </a:r>
            <a:endParaRPr b="1" dirty="0">
              <a:latin typeface="Arial" panose="020B0604020202020204" pitchFamily="34" charset="0"/>
              <a:cs typeface="Arial" panose="020B0604020202020204" pitchFamily="34" charset="0"/>
            </a:endParaRPr>
          </a:p>
          <a:p>
            <a:pPr marL="0" lvl="0" indent="0" algn="l" rtl="0">
              <a:spcBef>
                <a:spcPts val="0"/>
              </a:spcBef>
              <a:spcAft>
                <a:spcPts val="100"/>
              </a:spcAft>
              <a:buNone/>
            </a:pPr>
            <a:r>
              <a:rPr lang="en" b="1" dirty="0">
                <a:latin typeface="Arial" panose="020B0604020202020204" pitchFamily="34" charset="0"/>
                <a:cs typeface="Arial" panose="020B0604020202020204" pitchFamily="34" charset="0"/>
              </a:rPr>
              <a:t>V = </a:t>
            </a:r>
            <a:r>
              <a:rPr lang="en" b="1" dirty="0" err="1">
                <a:latin typeface="Arial" panose="020B0604020202020204" pitchFamily="34" charset="0"/>
                <a:cs typeface="Arial" panose="020B0604020202020204" pitchFamily="34" charset="0"/>
              </a:rPr>
              <a:t>I</a:t>
            </a:r>
            <a:r>
              <a:rPr lang="en" b="1" baseline="-25000" dirty="0" err="1">
                <a:latin typeface="Arial" panose="020B0604020202020204" pitchFamily="34" charset="0"/>
                <a:cs typeface="Arial" panose="020B0604020202020204" pitchFamily="34" charset="0"/>
              </a:rPr>
              <a:t>f</a:t>
            </a:r>
            <a:r>
              <a:rPr lang="en" b="1" dirty="0" err="1">
                <a:latin typeface="Arial" panose="020B0604020202020204" pitchFamily="34" charset="0"/>
                <a:cs typeface="Arial" panose="020B0604020202020204" pitchFamily="34" charset="0"/>
              </a:rPr>
              <a:t>R</a:t>
            </a:r>
            <a:r>
              <a:rPr lang="en" b="1" baseline="-25000" dirty="0" err="1">
                <a:latin typeface="Arial" panose="020B0604020202020204" pitchFamily="34" charset="0"/>
                <a:cs typeface="Arial" panose="020B0604020202020204" pitchFamily="34" charset="0"/>
              </a:rPr>
              <a:t>f</a:t>
            </a:r>
            <a:endParaRPr b="1" baseline="-25000" dirty="0">
              <a:latin typeface="Arial" panose="020B0604020202020204" pitchFamily="34" charset="0"/>
              <a:cs typeface="Arial" panose="020B0604020202020204" pitchFamily="34" charset="0"/>
            </a:endParaRPr>
          </a:p>
        </p:txBody>
      </p:sp>
      <p:sp>
        <p:nvSpPr>
          <p:cNvPr id="15" name="Content Placeholder 11">
            <a:extLst>
              <a:ext uri="{FF2B5EF4-FFF2-40B4-BE49-F238E27FC236}">
                <a16:creationId xmlns:a16="http://schemas.microsoft.com/office/drawing/2014/main" id="{DD92BCF0-07DE-B1AF-E326-91A8D2B6B7A7}"/>
              </a:ext>
            </a:extLst>
          </p:cNvPr>
          <p:cNvSpPr txBox="1">
            <a:spLocks/>
          </p:cNvSpPr>
          <p:nvPr/>
        </p:nvSpPr>
        <p:spPr>
          <a:xfrm>
            <a:off x="564573" y="5301933"/>
            <a:ext cx="5574959" cy="3418886"/>
          </a:xfrm>
          <a:prstGeom prst="rect">
            <a:avLst/>
          </a:prstGeom>
          <a:ln w="28575">
            <a:gradFill flip="none" rotWithShape="1">
              <a:gsLst>
                <a:gs pos="21000">
                  <a:srgbClr val="B2BFF0"/>
                </a:gs>
                <a:gs pos="100000">
                  <a:srgbClr val="D91C5C"/>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52400" marR="0" lvl="0" algn="l" rtl="0">
              <a:lnSpc>
                <a:spcPct val="100000"/>
              </a:lnSpc>
              <a:spcBef>
                <a:spcPts val="0"/>
              </a:spcBef>
              <a:spcAft>
                <a:spcPts val="600"/>
              </a:spcAft>
              <a:buClr>
                <a:srgbClr val="000000"/>
              </a:buClr>
              <a:buSzPct val="70000"/>
            </a:pPr>
            <a:endParaRPr lang="en-GB" sz="1800" b="0" i="0" u="none" strike="noStrike" cap="none" dirty="0">
              <a:solidFill>
                <a:srgbClr val="000000"/>
              </a:solidFill>
              <a:latin typeface="Arial"/>
              <a:ea typeface="Arial"/>
              <a:cs typeface="Arial"/>
              <a:sym typeface="Arial"/>
            </a:endParaRPr>
          </a:p>
        </p:txBody>
      </p:sp>
      <p:sp>
        <p:nvSpPr>
          <p:cNvPr id="35" name="Google Shape;270;g1a5c3edd3ac_0_0">
            <a:extLst>
              <a:ext uri="{FF2B5EF4-FFF2-40B4-BE49-F238E27FC236}">
                <a16:creationId xmlns:a16="http://schemas.microsoft.com/office/drawing/2014/main" id="{F9809B3C-8B26-E956-AE18-D237A4A7C7DE}"/>
              </a:ext>
            </a:extLst>
          </p:cNvPr>
          <p:cNvSpPr txBox="1"/>
          <p:nvPr/>
        </p:nvSpPr>
        <p:spPr>
          <a:xfrm>
            <a:off x="4484304" y="7185727"/>
            <a:ext cx="3000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solidFill>
                  <a:srgbClr val="D91C5C"/>
                </a:solidFill>
                <a:latin typeface="Arial" panose="020B0604020202020204" pitchFamily="34" charset="0"/>
                <a:cs typeface="Arial" panose="020B0604020202020204" pitchFamily="34" charset="0"/>
              </a:rPr>
              <a:t>E</a:t>
            </a:r>
            <a:endParaRPr sz="2000" dirty="0">
              <a:solidFill>
                <a:srgbClr val="D91C5C"/>
              </a:solidFill>
              <a:latin typeface="Arial" panose="020B0604020202020204" pitchFamily="34" charset="0"/>
              <a:cs typeface="Arial" panose="020B0604020202020204" pitchFamily="34" charset="0"/>
            </a:endParaRPr>
          </a:p>
        </p:txBody>
      </p:sp>
      <p:sp>
        <p:nvSpPr>
          <p:cNvPr id="37" name="Google Shape;287;g1a5c3edd3ac_0_0">
            <a:extLst>
              <a:ext uri="{FF2B5EF4-FFF2-40B4-BE49-F238E27FC236}">
                <a16:creationId xmlns:a16="http://schemas.microsoft.com/office/drawing/2014/main" id="{4FFA1254-6DB2-D6DC-E214-8B5542B7BD2B}"/>
              </a:ext>
            </a:extLst>
          </p:cNvPr>
          <p:cNvSpPr txBox="1"/>
          <p:nvPr/>
        </p:nvSpPr>
        <p:spPr>
          <a:xfrm>
            <a:off x="3471214" y="7123087"/>
            <a:ext cx="575587"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solidFill>
                  <a:srgbClr val="D91C5C"/>
                </a:solidFill>
                <a:latin typeface="Arial" panose="020B0604020202020204" pitchFamily="34" charset="0"/>
                <a:cs typeface="Arial" panose="020B0604020202020204" pitchFamily="34" charset="0"/>
              </a:rPr>
              <a:t>R</a:t>
            </a:r>
            <a:r>
              <a:rPr lang="en" sz="2000" baseline="-25000" dirty="0">
                <a:solidFill>
                  <a:srgbClr val="D91C5C"/>
                </a:solidFill>
                <a:latin typeface="Arial" panose="020B0604020202020204" pitchFamily="34" charset="0"/>
                <a:cs typeface="Arial" panose="020B0604020202020204" pitchFamily="34" charset="0"/>
              </a:rPr>
              <a:t>a</a:t>
            </a:r>
            <a:endParaRPr sz="2000" baseline="-25000" dirty="0">
              <a:solidFill>
                <a:srgbClr val="D91C5C"/>
              </a:solidFill>
              <a:latin typeface="Arial" panose="020B0604020202020204" pitchFamily="34" charset="0"/>
              <a:cs typeface="Arial" panose="020B0604020202020204" pitchFamily="34" charset="0"/>
            </a:endParaRPr>
          </a:p>
        </p:txBody>
      </p:sp>
      <p:sp>
        <p:nvSpPr>
          <p:cNvPr id="41" name="Google Shape;288;g1a5c3edd3ac_0_0">
            <a:extLst>
              <a:ext uri="{FF2B5EF4-FFF2-40B4-BE49-F238E27FC236}">
                <a16:creationId xmlns:a16="http://schemas.microsoft.com/office/drawing/2014/main" id="{4ED5FD92-36CE-0DD8-7F89-9EF2BBF0014B}"/>
              </a:ext>
            </a:extLst>
          </p:cNvPr>
          <p:cNvSpPr txBox="1"/>
          <p:nvPr/>
        </p:nvSpPr>
        <p:spPr>
          <a:xfrm>
            <a:off x="2548940" y="6315214"/>
            <a:ext cx="564703"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solidFill>
                  <a:srgbClr val="D91C5C"/>
                </a:solidFill>
                <a:latin typeface="Arial" panose="020B0604020202020204" pitchFamily="34" charset="0"/>
                <a:cs typeface="Arial" panose="020B0604020202020204" pitchFamily="34" charset="0"/>
              </a:rPr>
              <a:t>R</a:t>
            </a:r>
            <a:r>
              <a:rPr lang="en" sz="2000" baseline="-25000" dirty="0">
                <a:solidFill>
                  <a:srgbClr val="D91C5C"/>
                </a:solidFill>
                <a:latin typeface="Arial" panose="020B0604020202020204" pitchFamily="34" charset="0"/>
                <a:cs typeface="Arial" panose="020B0604020202020204" pitchFamily="34" charset="0"/>
              </a:rPr>
              <a:t>f</a:t>
            </a:r>
            <a:endParaRPr sz="2000" baseline="-25000" dirty="0">
              <a:solidFill>
                <a:srgbClr val="D91C5C"/>
              </a:solidFill>
              <a:latin typeface="Arial" panose="020B0604020202020204" pitchFamily="34" charset="0"/>
              <a:cs typeface="Arial" panose="020B0604020202020204" pitchFamily="34" charset="0"/>
            </a:endParaRPr>
          </a:p>
        </p:txBody>
      </p:sp>
      <p:sp>
        <p:nvSpPr>
          <p:cNvPr id="42" name="Google Shape;291;g1a5c3edd3ac_0_0">
            <a:extLst>
              <a:ext uri="{FF2B5EF4-FFF2-40B4-BE49-F238E27FC236}">
                <a16:creationId xmlns:a16="http://schemas.microsoft.com/office/drawing/2014/main" id="{68E62070-36B8-1708-F47C-7B70B3BEF1D6}"/>
              </a:ext>
            </a:extLst>
          </p:cNvPr>
          <p:cNvSpPr txBox="1"/>
          <p:nvPr/>
        </p:nvSpPr>
        <p:spPr>
          <a:xfrm>
            <a:off x="3847089" y="6308010"/>
            <a:ext cx="3000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solidFill>
                  <a:srgbClr val="D91C5C"/>
                </a:solidFill>
                <a:latin typeface="Arial" panose="020B0604020202020204" pitchFamily="34" charset="0"/>
                <a:cs typeface="Arial" panose="020B0604020202020204" pitchFamily="34" charset="0"/>
              </a:rPr>
              <a:t>I</a:t>
            </a:r>
            <a:endParaRPr sz="2000" dirty="0">
              <a:solidFill>
                <a:srgbClr val="D91C5C"/>
              </a:solidFill>
              <a:latin typeface="Arial" panose="020B0604020202020204" pitchFamily="34" charset="0"/>
              <a:cs typeface="Arial" panose="020B0604020202020204" pitchFamily="34" charset="0"/>
            </a:endParaRPr>
          </a:p>
        </p:txBody>
      </p:sp>
      <p:pic>
        <p:nvPicPr>
          <p:cNvPr id="55" name="Graphic 54">
            <a:extLst>
              <a:ext uri="{FF2B5EF4-FFF2-40B4-BE49-F238E27FC236}">
                <a16:creationId xmlns:a16="http://schemas.microsoft.com/office/drawing/2014/main" id="{DB616DE3-DC54-FE54-B4A3-DF9DE52A734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1108329" y="7169509"/>
            <a:ext cx="169804" cy="169804"/>
          </a:xfrm>
          <a:prstGeom prst="rect">
            <a:avLst/>
          </a:prstGeom>
        </p:spPr>
      </p:pic>
      <p:cxnSp>
        <p:nvCxnSpPr>
          <p:cNvPr id="60" name="Straight Arrow Connector 59">
            <a:extLst>
              <a:ext uri="{FF2B5EF4-FFF2-40B4-BE49-F238E27FC236}">
                <a16:creationId xmlns:a16="http://schemas.microsoft.com/office/drawing/2014/main" id="{4BB07CFF-071B-C52C-D228-F0F815FD9DD9}"/>
              </a:ext>
            </a:extLst>
          </p:cNvPr>
          <p:cNvCxnSpPr>
            <a:cxnSpLocks/>
          </p:cNvCxnSpPr>
          <p:nvPr/>
        </p:nvCxnSpPr>
        <p:spPr>
          <a:xfrm flipV="1">
            <a:off x="4371715" y="7040370"/>
            <a:ext cx="0" cy="761694"/>
          </a:xfrm>
          <a:prstGeom prst="straightConnector1">
            <a:avLst/>
          </a:prstGeom>
          <a:ln w="28575">
            <a:solidFill>
              <a:srgbClr val="D91C5C"/>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58" name="Graphic 57">
            <a:extLst>
              <a:ext uri="{FF2B5EF4-FFF2-40B4-BE49-F238E27FC236}">
                <a16:creationId xmlns:a16="http://schemas.microsoft.com/office/drawing/2014/main" id="{61E23168-E3DD-E046-EC9A-C5EB9CB5A3E8}"/>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614006" y="6483014"/>
            <a:ext cx="169804" cy="169804"/>
          </a:xfrm>
          <a:prstGeom prst="rect">
            <a:avLst/>
          </a:prstGeom>
        </p:spPr>
      </p:pic>
      <p:sp>
        <p:nvSpPr>
          <p:cNvPr id="64" name="Google Shape;295;g1a5c3edd3ac_0_0">
            <a:extLst>
              <a:ext uri="{FF2B5EF4-FFF2-40B4-BE49-F238E27FC236}">
                <a16:creationId xmlns:a16="http://schemas.microsoft.com/office/drawing/2014/main" id="{4748ED5F-0C97-E43B-0522-C50FF7F1D90D}"/>
              </a:ext>
            </a:extLst>
          </p:cNvPr>
          <p:cNvSpPr txBox="1"/>
          <p:nvPr/>
        </p:nvSpPr>
        <p:spPr>
          <a:xfrm>
            <a:off x="8845866" y="6393337"/>
            <a:ext cx="539767"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solidFill>
                  <a:srgbClr val="D91C5C"/>
                </a:solidFill>
                <a:latin typeface="Arial" panose="020B0604020202020204" pitchFamily="34" charset="0"/>
                <a:cs typeface="Arial" panose="020B0604020202020204" pitchFamily="34" charset="0"/>
              </a:rPr>
              <a:t>I</a:t>
            </a:r>
            <a:r>
              <a:rPr lang="en" sz="2000" baseline="-25000" dirty="0">
                <a:solidFill>
                  <a:srgbClr val="D91C5C"/>
                </a:solidFill>
                <a:latin typeface="Arial" panose="020B0604020202020204" pitchFamily="34" charset="0"/>
                <a:cs typeface="Arial" panose="020B0604020202020204" pitchFamily="34" charset="0"/>
              </a:rPr>
              <a:t>f</a:t>
            </a:r>
            <a:endParaRPr sz="2000" baseline="-25000" dirty="0">
              <a:solidFill>
                <a:srgbClr val="D91C5C"/>
              </a:solidFill>
              <a:latin typeface="Arial" panose="020B0604020202020204" pitchFamily="34" charset="0"/>
              <a:cs typeface="Arial" panose="020B0604020202020204" pitchFamily="34" charset="0"/>
            </a:endParaRPr>
          </a:p>
        </p:txBody>
      </p:sp>
      <p:sp>
        <p:nvSpPr>
          <p:cNvPr id="65" name="Google Shape;296;g1a5c3edd3ac_0_0">
            <a:extLst>
              <a:ext uri="{FF2B5EF4-FFF2-40B4-BE49-F238E27FC236}">
                <a16:creationId xmlns:a16="http://schemas.microsoft.com/office/drawing/2014/main" id="{3C757BBF-0911-7A1C-77EE-A4AB5E71969B}"/>
              </a:ext>
            </a:extLst>
          </p:cNvPr>
          <p:cNvSpPr txBox="1"/>
          <p:nvPr/>
        </p:nvSpPr>
        <p:spPr>
          <a:xfrm>
            <a:off x="10878088" y="6341566"/>
            <a:ext cx="47535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err="1">
                <a:solidFill>
                  <a:srgbClr val="D91C5C"/>
                </a:solidFill>
                <a:latin typeface="Arial" panose="020B0604020202020204" pitchFamily="34" charset="0"/>
                <a:cs typeface="Arial" panose="020B0604020202020204" pitchFamily="34" charset="0"/>
              </a:rPr>
              <a:t>I</a:t>
            </a:r>
            <a:r>
              <a:rPr lang="en" sz="2000" baseline="-25000" dirty="0" err="1">
                <a:solidFill>
                  <a:srgbClr val="D91C5C"/>
                </a:solidFill>
                <a:latin typeface="Arial" panose="020B0604020202020204" pitchFamily="34" charset="0"/>
                <a:cs typeface="Arial" panose="020B0604020202020204" pitchFamily="34" charset="0"/>
              </a:rPr>
              <a:t>a</a:t>
            </a:r>
            <a:endParaRPr sz="2000" baseline="-25000" dirty="0">
              <a:solidFill>
                <a:srgbClr val="D91C5C"/>
              </a:solidFill>
              <a:latin typeface="Arial" panose="020B0604020202020204" pitchFamily="34" charset="0"/>
              <a:cs typeface="Arial" panose="020B0604020202020204" pitchFamily="34" charset="0"/>
            </a:endParaRPr>
          </a:p>
        </p:txBody>
      </p:sp>
      <p:sp>
        <p:nvSpPr>
          <p:cNvPr id="66" name="Google Shape;288;g1a5c3edd3ac_0_0">
            <a:extLst>
              <a:ext uri="{FF2B5EF4-FFF2-40B4-BE49-F238E27FC236}">
                <a16:creationId xmlns:a16="http://schemas.microsoft.com/office/drawing/2014/main" id="{045CAB4D-721D-86A2-3635-B9C69DCBFF64}"/>
              </a:ext>
            </a:extLst>
          </p:cNvPr>
          <p:cNvSpPr txBox="1"/>
          <p:nvPr/>
        </p:nvSpPr>
        <p:spPr>
          <a:xfrm>
            <a:off x="8957128" y="7079983"/>
            <a:ext cx="564703"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solidFill>
                  <a:srgbClr val="D91C5C"/>
                </a:solidFill>
                <a:latin typeface="Arial" panose="020B0604020202020204" pitchFamily="34" charset="0"/>
                <a:cs typeface="Arial" panose="020B0604020202020204" pitchFamily="34" charset="0"/>
              </a:rPr>
              <a:t>R</a:t>
            </a:r>
            <a:r>
              <a:rPr lang="en" sz="2000" baseline="-25000" dirty="0">
                <a:solidFill>
                  <a:srgbClr val="D91C5C"/>
                </a:solidFill>
                <a:latin typeface="Arial" panose="020B0604020202020204" pitchFamily="34" charset="0"/>
                <a:cs typeface="Arial" panose="020B0604020202020204" pitchFamily="34" charset="0"/>
              </a:rPr>
              <a:t>f</a:t>
            </a:r>
            <a:endParaRPr sz="2000" baseline="-25000" dirty="0">
              <a:solidFill>
                <a:srgbClr val="D91C5C"/>
              </a:solidFill>
              <a:latin typeface="Arial" panose="020B0604020202020204" pitchFamily="34" charset="0"/>
              <a:cs typeface="Arial" panose="020B0604020202020204" pitchFamily="34" charset="0"/>
            </a:endParaRPr>
          </a:p>
        </p:txBody>
      </p:sp>
      <p:sp>
        <p:nvSpPr>
          <p:cNvPr id="69" name="Google Shape;287;g1a5c3edd3ac_0_0">
            <a:extLst>
              <a:ext uri="{FF2B5EF4-FFF2-40B4-BE49-F238E27FC236}">
                <a16:creationId xmlns:a16="http://schemas.microsoft.com/office/drawing/2014/main" id="{8297010C-B441-335F-8DE5-B4D573141234}"/>
              </a:ext>
            </a:extLst>
          </p:cNvPr>
          <p:cNvSpPr txBox="1"/>
          <p:nvPr/>
        </p:nvSpPr>
        <p:spPr>
          <a:xfrm>
            <a:off x="10549727" y="7093107"/>
            <a:ext cx="575587"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solidFill>
                  <a:srgbClr val="D91C5C"/>
                </a:solidFill>
                <a:latin typeface="Arial" panose="020B0604020202020204" pitchFamily="34" charset="0"/>
                <a:cs typeface="Arial" panose="020B0604020202020204" pitchFamily="34" charset="0"/>
              </a:rPr>
              <a:t>R</a:t>
            </a:r>
            <a:r>
              <a:rPr lang="en" sz="2000" baseline="-25000" dirty="0">
                <a:solidFill>
                  <a:srgbClr val="D91C5C"/>
                </a:solidFill>
                <a:latin typeface="Arial" panose="020B0604020202020204" pitchFamily="34" charset="0"/>
                <a:cs typeface="Arial" panose="020B0604020202020204" pitchFamily="34" charset="0"/>
              </a:rPr>
              <a:t>a</a:t>
            </a:r>
            <a:endParaRPr sz="2000" baseline="-25000" dirty="0">
              <a:solidFill>
                <a:srgbClr val="D91C5C"/>
              </a:solidFill>
              <a:latin typeface="Arial" panose="020B0604020202020204" pitchFamily="34" charset="0"/>
              <a:cs typeface="Arial" panose="020B0604020202020204" pitchFamily="34" charset="0"/>
            </a:endParaRPr>
          </a:p>
        </p:txBody>
      </p:sp>
      <p:sp>
        <p:nvSpPr>
          <p:cNvPr id="70" name="Google Shape;270;g1a5c3edd3ac_0_0">
            <a:extLst>
              <a:ext uri="{FF2B5EF4-FFF2-40B4-BE49-F238E27FC236}">
                <a16:creationId xmlns:a16="http://schemas.microsoft.com/office/drawing/2014/main" id="{5ACE9AC2-FB11-DD2B-8D96-BCBEF1EB58F0}"/>
              </a:ext>
            </a:extLst>
          </p:cNvPr>
          <p:cNvSpPr txBox="1"/>
          <p:nvPr/>
        </p:nvSpPr>
        <p:spPr>
          <a:xfrm>
            <a:off x="11421419" y="7084126"/>
            <a:ext cx="3000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solidFill>
                  <a:srgbClr val="D91C5C"/>
                </a:solidFill>
                <a:latin typeface="Arial" panose="020B0604020202020204" pitchFamily="34" charset="0"/>
                <a:cs typeface="Arial" panose="020B0604020202020204" pitchFamily="34" charset="0"/>
              </a:rPr>
              <a:t>E</a:t>
            </a:r>
            <a:endParaRPr sz="2000" dirty="0">
              <a:solidFill>
                <a:srgbClr val="D91C5C"/>
              </a:solidFill>
              <a:latin typeface="Arial" panose="020B0604020202020204" pitchFamily="34" charset="0"/>
              <a:cs typeface="Arial" panose="020B0604020202020204" pitchFamily="34" charset="0"/>
            </a:endParaRPr>
          </a:p>
        </p:txBody>
      </p:sp>
      <p:cxnSp>
        <p:nvCxnSpPr>
          <p:cNvPr id="71" name="Straight Arrow Connector 70">
            <a:extLst>
              <a:ext uri="{FF2B5EF4-FFF2-40B4-BE49-F238E27FC236}">
                <a16:creationId xmlns:a16="http://schemas.microsoft.com/office/drawing/2014/main" id="{CACA647A-D1A8-6331-9E98-CBC18E5C29D0}"/>
              </a:ext>
            </a:extLst>
          </p:cNvPr>
          <p:cNvCxnSpPr>
            <a:cxnSpLocks/>
          </p:cNvCxnSpPr>
          <p:nvPr/>
        </p:nvCxnSpPr>
        <p:spPr>
          <a:xfrm flipV="1">
            <a:off x="11308830" y="6938769"/>
            <a:ext cx="0" cy="761694"/>
          </a:xfrm>
          <a:prstGeom prst="straightConnector1">
            <a:avLst/>
          </a:prstGeom>
          <a:ln w="28575">
            <a:solidFill>
              <a:srgbClr val="D91C5C"/>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E590B890-4904-7292-43B6-F7D32D556859}"/>
              </a:ext>
            </a:extLst>
          </p:cNvPr>
          <p:cNvCxnSpPr>
            <a:cxnSpLocks/>
          </p:cNvCxnSpPr>
          <p:nvPr/>
        </p:nvCxnSpPr>
        <p:spPr>
          <a:xfrm flipV="1">
            <a:off x="6853706" y="6610979"/>
            <a:ext cx="0" cy="1541387"/>
          </a:xfrm>
          <a:prstGeom prst="straightConnector1">
            <a:avLst/>
          </a:prstGeom>
          <a:ln w="28575">
            <a:solidFill>
              <a:srgbClr val="D91C5C"/>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77" name="Graphic 76">
            <a:extLst>
              <a:ext uri="{FF2B5EF4-FFF2-40B4-BE49-F238E27FC236}">
                <a16:creationId xmlns:a16="http://schemas.microsoft.com/office/drawing/2014/main" id="{F02B047B-1E3F-D533-132E-12C29B7A1479}"/>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6611486" y="7323545"/>
            <a:ext cx="169804" cy="169804"/>
          </a:xfrm>
          <a:prstGeom prst="rect">
            <a:avLst/>
          </a:prstGeom>
        </p:spPr>
      </p:pic>
      <p:cxnSp>
        <p:nvCxnSpPr>
          <p:cNvPr id="79" name="Straight Arrow Connector 78">
            <a:extLst>
              <a:ext uri="{FF2B5EF4-FFF2-40B4-BE49-F238E27FC236}">
                <a16:creationId xmlns:a16="http://schemas.microsoft.com/office/drawing/2014/main" id="{C905EB0D-5F1E-AA84-C72A-FE99C44F18D8}"/>
              </a:ext>
            </a:extLst>
          </p:cNvPr>
          <p:cNvCxnSpPr>
            <a:cxnSpLocks/>
          </p:cNvCxnSpPr>
          <p:nvPr/>
        </p:nvCxnSpPr>
        <p:spPr>
          <a:xfrm flipV="1">
            <a:off x="1384239" y="6610979"/>
            <a:ext cx="0" cy="1541387"/>
          </a:xfrm>
          <a:prstGeom prst="straightConnector1">
            <a:avLst/>
          </a:prstGeom>
          <a:ln w="28575">
            <a:solidFill>
              <a:srgbClr val="D91C5C"/>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67" name="Graphic 66">
            <a:extLst>
              <a:ext uri="{FF2B5EF4-FFF2-40B4-BE49-F238E27FC236}">
                <a16:creationId xmlns:a16="http://schemas.microsoft.com/office/drawing/2014/main" id="{4A1AD91D-B495-1133-9B62-D891ED29A9F8}"/>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8706064" y="6483014"/>
            <a:ext cx="169804" cy="169804"/>
          </a:xfrm>
          <a:prstGeom prst="rect">
            <a:avLst/>
          </a:prstGeom>
        </p:spPr>
      </p:pic>
      <p:pic>
        <p:nvPicPr>
          <p:cNvPr id="68" name="Graphic 67">
            <a:extLst>
              <a:ext uri="{FF2B5EF4-FFF2-40B4-BE49-F238E27FC236}">
                <a16:creationId xmlns:a16="http://schemas.microsoft.com/office/drawing/2014/main" id="{C3603C08-3EF0-091F-C905-C25AD5D4CB2C}"/>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10708284" y="6483014"/>
            <a:ext cx="169804" cy="169804"/>
          </a:xfrm>
          <a:prstGeom prst="rect">
            <a:avLst/>
          </a:prstGeom>
        </p:spPr>
      </p:pic>
      <p:sp>
        <p:nvSpPr>
          <p:cNvPr id="9" name="Content Placeholder 11">
            <a:extLst>
              <a:ext uri="{FF2B5EF4-FFF2-40B4-BE49-F238E27FC236}">
                <a16:creationId xmlns:a16="http://schemas.microsoft.com/office/drawing/2014/main" id="{C51D68A6-4C0D-19BD-7E4E-F165288A27D8}"/>
              </a:ext>
            </a:extLst>
          </p:cNvPr>
          <p:cNvSpPr txBox="1">
            <a:spLocks/>
          </p:cNvSpPr>
          <p:nvPr/>
        </p:nvSpPr>
        <p:spPr>
          <a:xfrm>
            <a:off x="6305725" y="5298394"/>
            <a:ext cx="5574959" cy="3418886"/>
          </a:xfrm>
          <a:prstGeom prst="rect">
            <a:avLst/>
          </a:prstGeom>
          <a:ln w="28575">
            <a:gradFill flip="none" rotWithShape="1">
              <a:gsLst>
                <a:gs pos="21000">
                  <a:srgbClr val="B2BFF0"/>
                </a:gs>
                <a:gs pos="100000">
                  <a:srgbClr val="D91C5C"/>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52400" marR="0" lvl="0" algn="l" rtl="0">
              <a:lnSpc>
                <a:spcPct val="100000"/>
              </a:lnSpc>
              <a:spcBef>
                <a:spcPts val="0"/>
              </a:spcBef>
              <a:spcAft>
                <a:spcPts val="600"/>
              </a:spcAft>
              <a:buClr>
                <a:srgbClr val="000000"/>
              </a:buClr>
              <a:buSzPct val="70000"/>
            </a:pPr>
            <a:endParaRPr lang="en-GB" sz="18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07042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73E81-EA67-9899-CDFA-69F88AD88CE8}"/>
              </a:ext>
            </a:extLst>
          </p:cNvPr>
          <p:cNvSpPr>
            <a:spLocks noGrp="1"/>
          </p:cNvSpPr>
          <p:nvPr>
            <p:ph type="title"/>
          </p:nvPr>
        </p:nvSpPr>
        <p:spPr/>
        <p:txBody>
          <a:bodyPr/>
          <a:lstStyle/>
          <a:p>
            <a:r>
              <a:rPr lang="en" dirty="0"/>
              <a:t>Key characteristics of AC and DC motors</a:t>
            </a:r>
            <a:endParaRPr lang="en-US" dirty="0"/>
          </a:p>
        </p:txBody>
      </p:sp>
      <p:graphicFrame>
        <p:nvGraphicFramePr>
          <p:cNvPr id="3" name="Google Shape;302;p12">
            <a:extLst>
              <a:ext uri="{FF2B5EF4-FFF2-40B4-BE49-F238E27FC236}">
                <a16:creationId xmlns:a16="http://schemas.microsoft.com/office/drawing/2014/main" id="{A8F9AB07-4CE6-1D3A-E74B-14B8F3B79C63}"/>
              </a:ext>
            </a:extLst>
          </p:cNvPr>
          <p:cNvGraphicFramePr/>
          <p:nvPr>
            <p:extLst>
              <p:ext uri="{D42A27DB-BD31-4B8C-83A1-F6EECF244321}">
                <p14:modId xmlns:p14="http://schemas.microsoft.com/office/powerpoint/2010/main" val="1481033090"/>
              </p:ext>
            </p:extLst>
          </p:nvPr>
        </p:nvGraphicFramePr>
        <p:xfrm>
          <a:off x="744522" y="2836338"/>
          <a:ext cx="14768544" cy="3969979"/>
        </p:xfrm>
        <a:graphic>
          <a:graphicData uri="http://schemas.openxmlformats.org/drawingml/2006/table">
            <a:tbl>
              <a:tblPr>
                <a:noFill/>
              </a:tblPr>
              <a:tblGrid>
                <a:gridCol w="2068160">
                  <a:extLst>
                    <a:ext uri="{9D8B030D-6E8A-4147-A177-3AD203B41FA5}">
                      <a16:colId xmlns:a16="http://schemas.microsoft.com/office/drawing/2014/main" val="20000"/>
                    </a:ext>
                  </a:extLst>
                </a:gridCol>
                <a:gridCol w="2068160">
                  <a:extLst>
                    <a:ext uri="{9D8B030D-6E8A-4147-A177-3AD203B41FA5}">
                      <a16:colId xmlns:a16="http://schemas.microsoft.com/office/drawing/2014/main" val="20001"/>
                    </a:ext>
                  </a:extLst>
                </a:gridCol>
                <a:gridCol w="2068160">
                  <a:extLst>
                    <a:ext uri="{9D8B030D-6E8A-4147-A177-3AD203B41FA5}">
                      <a16:colId xmlns:a16="http://schemas.microsoft.com/office/drawing/2014/main" val="20002"/>
                    </a:ext>
                  </a:extLst>
                </a:gridCol>
                <a:gridCol w="2068160">
                  <a:extLst>
                    <a:ext uri="{9D8B030D-6E8A-4147-A177-3AD203B41FA5}">
                      <a16:colId xmlns:a16="http://schemas.microsoft.com/office/drawing/2014/main" val="20003"/>
                    </a:ext>
                  </a:extLst>
                </a:gridCol>
                <a:gridCol w="2255800">
                  <a:extLst>
                    <a:ext uri="{9D8B030D-6E8A-4147-A177-3AD203B41FA5}">
                      <a16:colId xmlns:a16="http://schemas.microsoft.com/office/drawing/2014/main" val="20004"/>
                    </a:ext>
                  </a:extLst>
                </a:gridCol>
                <a:gridCol w="2159249">
                  <a:extLst>
                    <a:ext uri="{9D8B030D-6E8A-4147-A177-3AD203B41FA5}">
                      <a16:colId xmlns:a16="http://schemas.microsoft.com/office/drawing/2014/main" val="20005"/>
                    </a:ext>
                  </a:extLst>
                </a:gridCol>
                <a:gridCol w="2080855">
                  <a:extLst>
                    <a:ext uri="{9D8B030D-6E8A-4147-A177-3AD203B41FA5}">
                      <a16:colId xmlns:a16="http://schemas.microsoft.com/office/drawing/2014/main" val="20006"/>
                    </a:ext>
                  </a:extLst>
                </a:gridCol>
              </a:tblGrid>
              <a:tr h="484765">
                <a:tc gridSpan="4">
                  <a:txBody>
                    <a:bodyPr/>
                    <a:lstStyle/>
                    <a:p>
                      <a:pPr marL="0" marR="0" lvl="0" indent="0" algn="ctr" rtl="0">
                        <a:lnSpc>
                          <a:spcPct val="100000"/>
                        </a:lnSpc>
                        <a:spcBef>
                          <a:spcPts val="0"/>
                        </a:spcBef>
                        <a:spcAft>
                          <a:spcPts val="0"/>
                        </a:spcAft>
                        <a:buClr>
                          <a:srgbClr val="000000"/>
                        </a:buClr>
                        <a:buSzPts val="1200"/>
                        <a:buFont typeface="Arial"/>
                        <a:buNone/>
                      </a:pPr>
                      <a:r>
                        <a:rPr lang="en" sz="1800" b="1" u="none" strike="noStrike" cap="none" dirty="0">
                          <a:latin typeface="Arial" panose="020B0604020202020204" pitchFamily="34" charset="0"/>
                          <a:cs typeface="Arial" panose="020B0604020202020204" pitchFamily="34" charset="0"/>
                        </a:rPr>
                        <a:t>DC</a:t>
                      </a:r>
                      <a:endParaRPr sz="1800" b="1" u="none" strike="noStrike" cap="none" dirty="0">
                        <a:latin typeface="Arial" panose="020B0604020202020204" pitchFamily="34" charset="0"/>
                        <a:cs typeface="Arial" panose="020B0604020202020204" pitchFamily="34" charset="0"/>
                      </a:endParaRPr>
                    </a:p>
                  </a:txBody>
                  <a:tcPr marL="91425" marR="91425" marT="91425" marB="91425">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00000"/>
                        </a:lnSpc>
                        <a:spcBef>
                          <a:spcPts val="0"/>
                        </a:spcBef>
                        <a:spcAft>
                          <a:spcPts val="0"/>
                        </a:spcAft>
                        <a:buClr>
                          <a:srgbClr val="000000"/>
                        </a:buClr>
                        <a:buSzPts val="1200"/>
                        <a:buFont typeface="Arial"/>
                        <a:buNone/>
                      </a:pPr>
                      <a:r>
                        <a:rPr lang="en" sz="1800" b="1" u="none" strike="noStrike" cap="none" dirty="0">
                          <a:solidFill>
                            <a:schemeClr val="dk1"/>
                          </a:solidFill>
                          <a:latin typeface="Arial" panose="020B0604020202020204" pitchFamily="34" charset="0"/>
                          <a:cs typeface="Arial" panose="020B0604020202020204" pitchFamily="34" charset="0"/>
                        </a:rPr>
                        <a:t>AC</a:t>
                      </a:r>
                      <a:endParaRPr sz="1800" b="1" u="none" strike="noStrike" cap="none" dirty="0">
                        <a:solidFill>
                          <a:schemeClr val="dk1"/>
                        </a:solidFill>
                        <a:latin typeface="Arial" panose="020B0604020202020204" pitchFamily="34" charset="0"/>
                        <a:cs typeface="Arial" panose="020B0604020202020204" pitchFamily="34" charset="0"/>
                      </a:endParaRPr>
                    </a:p>
                  </a:txBody>
                  <a:tcPr marL="91425" marR="91425" marT="91425" marB="91425">
                    <a:solidFill>
                      <a:schemeClr val="accent3">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45490">
                <a:tc>
                  <a:txBody>
                    <a:bodyPr/>
                    <a:lstStyle/>
                    <a:p>
                      <a:pPr marL="0" marR="0" lvl="0" indent="0" algn="l" rtl="0">
                        <a:lnSpc>
                          <a:spcPct val="100000"/>
                        </a:lnSpc>
                        <a:spcBef>
                          <a:spcPts val="0"/>
                        </a:spcBef>
                        <a:spcAft>
                          <a:spcPts val="0"/>
                        </a:spcAft>
                        <a:buClr>
                          <a:srgbClr val="000000"/>
                        </a:buClr>
                        <a:buSzPts val="1200"/>
                        <a:buFont typeface="Arial"/>
                        <a:buNone/>
                      </a:pPr>
                      <a:r>
                        <a:rPr lang="en" sz="1800" b="1" u="none" strike="noStrike" cap="none" dirty="0">
                          <a:latin typeface="Arial" panose="020B0604020202020204" pitchFamily="34" charset="0"/>
                          <a:cs typeface="Arial" panose="020B0604020202020204" pitchFamily="34" charset="0"/>
                        </a:rPr>
                        <a:t>Brushless</a:t>
                      </a:r>
                      <a:endParaRPr sz="1800" b="1" u="none" strike="noStrike" cap="none" dirty="0">
                        <a:latin typeface="Arial" panose="020B0604020202020204" pitchFamily="34" charset="0"/>
                        <a:cs typeface="Arial" panose="020B0604020202020204" pitchFamily="34" charset="0"/>
                      </a:endParaRPr>
                    </a:p>
                  </a:txBody>
                  <a:tcPr marL="91425" marR="91425" marT="91425" marB="91425">
                    <a:solidFill>
                      <a:schemeClr val="accent3">
                        <a:lumMod val="40000"/>
                        <a:lumOff val="60000"/>
                      </a:schemeClr>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800" b="1" u="none" strike="noStrike" cap="none" dirty="0">
                          <a:latin typeface="Arial" panose="020B0604020202020204" pitchFamily="34" charset="0"/>
                          <a:cs typeface="Arial" panose="020B0604020202020204" pitchFamily="34" charset="0"/>
                        </a:rPr>
                        <a:t>Series wound</a:t>
                      </a:r>
                      <a:endParaRPr sz="1800" b="1" u="none" strike="noStrike" cap="none" dirty="0">
                        <a:latin typeface="Arial" panose="020B0604020202020204" pitchFamily="34" charset="0"/>
                        <a:cs typeface="Arial" panose="020B0604020202020204" pitchFamily="34" charset="0"/>
                      </a:endParaRPr>
                    </a:p>
                  </a:txBody>
                  <a:tcPr marL="91425" marR="91425" marT="91425" marB="91425">
                    <a:solidFill>
                      <a:schemeClr val="accent3">
                        <a:lumMod val="40000"/>
                        <a:lumOff val="60000"/>
                      </a:schemeClr>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800" b="1" u="none" strike="noStrike" cap="none" dirty="0">
                          <a:latin typeface="Arial" panose="020B0604020202020204" pitchFamily="34" charset="0"/>
                          <a:cs typeface="Arial" panose="020B0604020202020204" pitchFamily="34" charset="0"/>
                        </a:rPr>
                        <a:t>Shunt wound</a:t>
                      </a:r>
                      <a:endParaRPr sz="1800" b="1" u="none" strike="noStrike" cap="none" dirty="0">
                        <a:latin typeface="Arial" panose="020B0604020202020204" pitchFamily="34" charset="0"/>
                        <a:cs typeface="Arial" panose="020B0604020202020204" pitchFamily="34" charset="0"/>
                      </a:endParaRPr>
                    </a:p>
                  </a:txBody>
                  <a:tcPr marL="91425" marR="91425" marT="91425" marB="91425">
                    <a:solidFill>
                      <a:schemeClr val="accent3">
                        <a:lumMod val="40000"/>
                        <a:lumOff val="60000"/>
                      </a:schemeClr>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800" b="1" u="none" strike="noStrike" cap="none" dirty="0">
                          <a:latin typeface="Arial" panose="020B0604020202020204" pitchFamily="34" charset="0"/>
                          <a:cs typeface="Arial" panose="020B0604020202020204" pitchFamily="34" charset="0"/>
                        </a:rPr>
                        <a:t>Compound wound</a:t>
                      </a:r>
                      <a:endParaRPr sz="1800" b="1" u="none" strike="noStrike" cap="none" dirty="0">
                        <a:latin typeface="Arial" panose="020B0604020202020204" pitchFamily="34" charset="0"/>
                        <a:cs typeface="Arial" panose="020B0604020202020204" pitchFamily="34" charset="0"/>
                      </a:endParaRPr>
                    </a:p>
                  </a:txBody>
                  <a:tcPr marL="91425" marR="91425" marT="91425" marB="91425">
                    <a:solidFill>
                      <a:schemeClr val="accent3">
                        <a:lumMod val="40000"/>
                        <a:lumOff val="60000"/>
                      </a:schemeClr>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800" b="1" u="none" strike="noStrike" cap="none" dirty="0">
                          <a:solidFill>
                            <a:schemeClr val="dk1"/>
                          </a:solidFill>
                          <a:latin typeface="Arial" panose="020B0604020202020204" pitchFamily="34" charset="0"/>
                          <a:cs typeface="Arial" panose="020B0604020202020204" pitchFamily="34" charset="0"/>
                        </a:rPr>
                        <a:t>Synchronous </a:t>
                      </a:r>
                      <a:endParaRPr sz="1800" b="1" u="none" strike="noStrike" cap="none" dirty="0">
                        <a:solidFill>
                          <a:schemeClr val="dk1"/>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200"/>
                        <a:buFont typeface="Arial"/>
                        <a:buNone/>
                      </a:pPr>
                      <a:endParaRPr sz="1800" b="1" u="none" strike="noStrike" cap="none" dirty="0">
                        <a:latin typeface="Arial" panose="020B0604020202020204" pitchFamily="34" charset="0"/>
                        <a:cs typeface="Arial" panose="020B0604020202020204" pitchFamily="34" charset="0"/>
                      </a:endParaRPr>
                    </a:p>
                  </a:txBody>
                  <a:tcPr marL="91425" marR="91425" marT="91425" marB="91425">
                    <a:solidFill>
                      <a:schemeClr val="accent3">
                        <a:lumMod val="40000"/>
                        <a:lumOff val="60000"/>
                      </a:schemeClr>
                    </a:solidFill>
                  </a:tcPr>
                </a:tc>
                <a:tc>
                  <a:txBody>
                    <a:bodyPr/>
                    <a:lstStyle/>
                    <a:p>
                      <a:pPr marL="0" marR="0" lvl="0" indent="0" algn="l" rtl="0">
                        <a:lnSpc>
                          <a:spcPct val="100000"/>
                        </a:lnSpc>
                        <a:spcBef>
                          <a:spcPts val="0"/>
                        </a:spcBef>
                        <a:spcAft>
                          <a:spcPts val="800"/>
                        </a:spcAft>
                        <a:buClr>
                          <a:srgbClr val="000000"/>
                        </a:buClr>
                        <a:buSzPts val="1200"/>
                        <a:buFont typeface="Arial"/>
                        <a:buNone/>
                      </a:pPr>
                      <a:r>
                        <a:rPr lang="en" sz="1800" b="1" u="none" strike="noStrike" cap="none" dirty="0">
                          <a:solidFill>
                            <a:schemeClr val="dk1"/>
                          </a:solidFill>
                          <a:latin typeface="Arial" panose="020B0604020202020204" pitchFamily="34" charset="0"/>
                          <a:cs typeface="Arial" panose="020B0604020202020204" pitchFamily="34" charset="0"/>
                        </a:rPr>
                        <a:t>Induction</a:t>
                      </a:r>
                    </a:p>
                    <a:p>
                      <a:pPr marL="0" marR="0" lvl="0" indent="0" algn="l" rtl="0">
                        <a:lnSpc>
                          <a:spcPct val="100000"/>
                        </a:lnSpc>
                        <a:spcBef>
                          <a:spcPts val="0"/>
                        </a:spcBef>
                        <a:spcAft>
                          <a:spcPts val="800"/>
                        </a:spcAft>
                        <a:buClr>
                          <a:srgbClr val="000000"/>
                        </a:buClr>
                        <a:buSzPts val="1200"/>
                        <a:buFont typeface="Arial"/>
                        <a:buNone/>
                      </a:pPr>
                      <a:r>
                        <a:rPr lang="en" sz="1800" b="1" u="none" strike="noStrike" cap="none" dirty="0">
                          <a:solidFill>
                            <a:schemeClr val="dk1"/>
                          </a:solidFill>
                          <a:latin typeface="Arial" panose="020B0604020202020204" pitchFamily="34" charset="0"/>
                          <a:cs typeface="Arial" panose="020B0604020202020204" pitchFamily="34" charset="0"/>
                        </a:rPr>
                        <a:t>230 V</a:t>
                      </a:r>
                    </a:p>
                    <a:p>
                      <a:pPr marL="0" marR="0" lvl="0" indent="0" algn="l" rtl="0">
                        <a:lnSpc>
                          <a:spcPct val="100000"/>
                        </a:lnSpc>
                        <a:spcBef>
                          <a:spcPts val="0"/>
                        </a:spcBef>
                        <a:spcAft>
                          <a:spcPts val="800"/>
                        </a:spcAft>
                        <a:buClr>
                          <a:srgbClr val="000000"/>
                        </a:buClr>
                        <a:buSzPts val="1200"/>
                        <a:buFont typeface="Arial"/>
                        <a:buNone/>
                      </a:pPr>
                      <a:r>
                        <a:rPr lang="en" sz="1800" b="1" u="none" strike="noStrike" cap="none" dirty="0">
                          <a:solidFill>
                            <a:schemeClr val="dk1"/>
                          </a:solidFill>
                          <a:latin typeface="Arial" panose="020B0604020202020204" pitchFamily="34" charset="0"/>
                          <a:cs typeface="Arial" panose="020B0604020202020204" pitchFamily="34" charset="0"/>
                        </a:rPr>
                        <a:t>Single phase</a:t>
                      </a:r>
                      <a:endParaRPr sz="1800" b="1" u="none" strike="noStrike" cap="none" dirty="0">
                        <a:solidFill>
                          <a:schemeClr val="dk1"/>
                        </a:solidFill>
                        <a:latin typeface="Arial" panose="020B0604020202020204" pitchFamily="34" charset="0"/>
                        <a:cs typeface="Arial" panose="020B0604020202020204" pitchFamily="34" charset="0"/>
                      </a:endParaRPr>
                    </a:p>
                  </a:txBody>
                  <a:tcPr marL="91425" marR="91425" marT="91425" marB="91425">
                    <a:solidFill>
                      <a:schemeClr val="accent3">
                        <a:lumMod val="40000"/>
                        <a:lumOff val="60000"/>
                      </a:schemeClr>
                    </a:solidFill>
                  </a:tcPr>
                </a:tc>
                <a:tc>
                  <a:txBody>
                    <a:bodyPr/>
                    <a:lstStyle/>
                    <a:p>
                      <a:pPr marL="0" marR="0" lvl="0" indent="0" algn="l" rtl="0">
                        <a:lnSpc>
                          <a:spcPct val="100000"/>
                        </a:lnSpc>
                        <a:spcBef>
                          <a:spcPts val="0"/>
                        </a:spcBef>
                        <a:spcAft>
                          <a:spcPts val="800"/>
                        </a:spcAft>
                        <a:buClr>
                          <a:srgbClr val="000000"/>
                        </a:buClr>
                        <a:buSzPts val="1200"/>
                        <a:buFont typeface="Arial"/>
                        <a:buNone/>
                      </a:pPr>
                      <a:r>
                        <a:rPr lang="en" sz="1800" b="1" u="none" strike="noStrike" cap="none" dirty="0">
                          <a:solidFill>
                            <a:schemeClr val="dk1"/>
                          </a:solidFill>
                          <a:latin typeface="Arial" panose="020B0604020202020204" pitchFamily="34" charset="0"/>
                          <a:cs typeface="Arial" panose="020B0604020202020204" pitchFamily="34" charset="0"/>
                        </a:rPr>
                        <a:t>Induction</a:t>
                      </a:r>
                    </a:p>
                    <a:p>
                      <a:pPr marL="0" marR="0" lvl="0" indent="0" algn="l" rtl="0">
                        <a:lnSpc>
                          <a:spcPct val="100000"/>
                        </a:lnSpc>
                        <a:spcBef>
                          <a:spcPts val="0"/>
                        </a:spcBef>
                        <a:spcAft>
                          <a:spcPts val="800"/>
                        </a:spcAft>
                        <a:buClr>
                          <a:srgbClr val="000000"/>
                        </a:buClr>
                        <a:buSzPts val="1200"/>
                        <a:buFont typeface="Arial"/>
                        <a:buNone/>
                      </a:pPr>
                      <a:r>
                        <a:rPr lang="en" sz="1800" b="1" u="none" strike="noStrike" cap="none" dirty="0">
                          <a:solidFill>
                            <a:schemeClr val="dk1"/>
                          </a:solidFill>
                          <a:latin typeface="Arial" panose="020B0604020202020204" pitchFamily="34" charset="0"/>
                          <a:cs typeface="Arial" panose="020B0604020202020204" pitchFamily="34" charset="0"/>
                        </a:rPr>
                        <a:t>400 V</a:t>
                      </a:r>
                    </a:p>
                    <a:p>
                      <a:pPr marL="0" marR="0" lvl="0" indent="0" algn="l" rtl="0">
                        <a:lnSpc>
                          <a:spcPct val="100000"/>
                        </a:lnSpc>
                        <a:spcBef>
                          <a:spcPts val="0"/>
                        </a:spcBef>
                        <a:spcAft>
                          <a:spcPts val="800"/>
                        </a:spcAft>
                        <a:buClr>
                          <a:srgbClr val="000000"/>
                        </a:buClr>
                        <a:buSzPts val="1200"/>
                        <a:buFont typeface="Arial"/>
                        <a:buNone/>
                      </a:pPr>
                      <a:r>
                        <a:rPr lang="en" sz="1800" b="1" u="none" strike="noStrike" cap="none" dirty="0">
                          <a:solidFill>
                            <a:schemeClr val="dk1"/>
                          </a:solidFill>
                          <a:latin typeface="Arial" panose="020B0604020202020204" pitchFamily="34" charset="0"/>
                          <a:cs typeface="Arial" panose="020B0604020202020204" pitchFamily="34" charset="0"/>
                        </a:rPr>
                        <a:t>3 phase</a:t>
                      </a:r>
                      <a:endParaRPr sz="1800" b="1" u="none" strike="noStrike" cap="none" dirty="0">
                        <a:solidFill>
                          <a:schemeClr val="dk1"/>
                        </a:solidFill>
                        <a:latin typeface="Arial" panose="020B0604020202020204" pitchFamily="34" charset="0"/>
                        <a:cs typeface="Arial" panose="020B0604020202020204" pitchFamily="34" charset="0"/>
                      </a:endParaRPr>
                    </a:p>
                  </a:txBody>
                  <a:tcPr marL="91425" marR="91425" marT="91425" marB="91425">
                    <a:solidFill>
                      <a:schemeClr val="accent3">
                        <a:lumMod val="40000"/>
                        <a:lumOff val="60000"/>
                      </a:schemeClr>
                    </a:solidFill>
                  </a:tcPr>
                </a:tc>
                <a:extLst>
                  <a:ext uri="{0D108BD9-81ED-4DB2-BD59-A6C34878D82A}">
                    <a16:rowId xmlns:a16="http://schemas.microsoft.com/office/drawing/2014/main" val="10001"/>
                  </a:ext>
                </a:extLst>
              </a:tr>
              <a:tr h="2139724">
                <a:tc>
                  <a:txBody>
                    <a:bodyPr/>
                    <a:lstStyle/>
                    <a:p>
                      <a:pPr marL="0" marR="0" lvl="0" indent="0" algn="l" rtl="0">
                        <a:lnSpc>
                          <a:spcPct val="100000"/>
                        </a:lnSpc>
                        <a:spcBef>
                          <a:spcPts val="0"/>
                        </a:spcBef>
                        <a:spcAft>
                          <a:spcPts val="1200"/>
                        </a:spcAft>
                        <a:buClr>
                          <a:srgbClr val="000000"/>
                        </a:buClr>
                        <a:buSzPts val="1200"/>
                        <a:buFont typeface="Arial"/>
                        <a:buNone/>
                      </a:pPr>
                      <a:r>
                        <a:rPr lang="en" sz="1800" u="none" strike="noStrike" cap="none" dirty="0">
                          <a:latin typeface="Arial" panose="020B0604020202020204" pitchFamily="34" charset="0"/>
                          <a:cs typeface="Arial" panose="020B0604020202020204" pitchFamily="34" charset="0"/>
                        </a:rPr>
                        <a:t>High speed</a:t>
                      </a:r>
                      <a:endParaRPr sz="1800" u="none" strike="noStrike" cap="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1200"/>
                        </a:spcAft>
                        <a:buClr>
                          <a:srgbClr val="000000"/>
                        </a:buClr>
                        <a:buSzPts val="1200"/>
                        <a:buFont typeface="Arial"/>
                        <a:buNone/>
                      </a:pPr>
                      <a:r>
                        <a:rPr lang="en" sz="1800" u="none" strike="noStrike" cap="none" dirty="0">
                          <a:latin typeface="Arial" panose="020B0604020202020204" pitchFamily="34" charset="0"/>
                          <a:cs typeface="Arial" panose="020B0604020202020204" pitchFamily="34" charset="0"/>
                        </a:rPr>
                        <a:t>High torque</a:t>
                      </a:r>
                      <a:endParaRPr sz="1800" u="none" strike="noStrike" cap="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1200"/>
                        </a:spcAft>
                        <a:buClr>
                          <a:srgbClr val="000000"/>
                        </a:buClr>
                        <a:buSzPts val="1200"/>
                        <a:buFont typeface="Arial"/>
                        <a:buNone/>
                      </a:pPr>
                      <a:r>
                        <a:rPr lang="en" sz="1800" u="none" strike="noStrike" cap="none" dirty="0">
                          <a:latin typeface="Arial" panose="020B0604020202020204" pitchFamily="34" charset="0"/>
                          <a:cs typeface="Arial" panose="020B0604020202020204" pitchFamily="34" charset="0"/>
                        </a:rPr>
                        <a:t>Wide range of speed control</a:t>
                      </a:r>
                      <a:endParaRPr sz="1800" u="none" strike="noStrike" cap="none" dirty="0">
                        <a:latin typeface="Arial" panose="020B0604020202020204" pitchFamily="34" charset="0"/>
                        <a:cs typeface="Arial" panose="020B0604020202020204" pitchFamily="34" charset="0"/>
                      </a:endParaRPr>
                    </a:p>
                  </a:txBody>
                  <a:tcPr marL="91425" marR="91425" marT="91425" marB="91425"/>
                </a:tc>
                <a:tc>
                  <a:txBody>
                    <a:bodyPr/>
                    <a:lstStyle/>
                    <a:p>
                      <a:pPr marL="0" marR="0" lvl="0" indent="0" algn="l" rtl="0">
                        <a:lnSpc>
                          <a:spcPct val="100000"/>
                        </a:lnSpc>
                        <a:spcBef>
                          <a:spcPts val="0"/>
                        </a:spcBef>
                        <a:spcAft>
                          <a:spcPts val="1200"/>
                        </a:spcAft>
                        <a:buClr>
                          <a:srgbClr val="000000"/>
                        </a:buClr>
                        <a:buSzPts val="1200"/>
                        <a:buFont typeface="Arial"/>
                        <a:buNone/>
                      </a:pPr>
                      <a:r>
                        <a:rPr lang="en" sz="1800" u="none" strike="noStrike" cap="none" dirty="0">
                          <a:latin typeface="Arial" panose="020B0604020202020204" pitchFamily="34" charset="0"/>
                          <a:cs typeface="Arial" panose="020B0604020202020204" pitchFamily="34" charset="0"/>
                        </a:rPr>
                        <a:t>High starting torque</a:t>
                      </a:r>
                      <a:endParaRPr sz="1800" u="none" strike="noStrike" cap="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1200"/>
                        </a:spcAft>
                        <a:buClr>
                          <a:srgbClr val="000000"/>
                        </a:buClr>
                        <a:buSzPts val="1200"/>
                        <a:buFont typeface="Arial"/>
                        <a:buNone/>
                      </a:pPr>
                      <a:r>
                        <a:rPr lang="en" sz="1800" u="none" strike="noStrike" cap="none" dirty="0">
                          <a:latin typeface="Arial" panose="020B0604020202020204" pitchFamily="34" charset="0"/>
                          <a:cs typeface="Arial" panose="020B0604020202020204" pitchFamily="34" charset="0"/>
                        </a:rPr>
                        <a:t>Good for traction (motive force) applications</a:t>
                      </a:r>
                      <a:endParaRPr sz="1800" u="none" strike="noStrike" cap="none" dirty="0">
                        <a:latin typeface="Arial" panose="020B0604020202020204" pitchFamily="34" charset="0"/>
                        <a:cs typeface="Arial" panose="020B0604020202020204" pitchFamily="34" charset="0"/>
                      </a:endParaRPr>
                    </a:p>
                  </a:txBody>
                  <a:tcPr marL="91425" marR="91425" marT="91425" marB="91425"/>
                </a:tc>
                <a:tc>
                  <a:txBody>
                    <a:bodyPr/>
                    <a:lstStyle/>
                    <a:p>
                      <a:pPr marL="0" marR="0" lvl="0" indent="0" algn="l" rtl="0">
                        <a:lnSpc>
                          <a:spcPct val="100000"/>
                        </a:lnSpc>
                        <a:spcBef>
                          <a:spcPts val="0"/>
                        </a:spcBef>
                        <a:spcAft>
                          <a:spcPts val="1200"/>
                        </a:spcAft>
                        <a:buClr>
                          <a:srgbClr val="000000"/>
                        </a:buClr>
                        <a:buSzPts val="1200"/>
                        <a:buFont typeface="Arial"/>
                        <a:buNone/>
                      </a:pPr>
                      <a:r>
                        <a:rPr lang="en" sz="1800" u="none" strike="noStrike" cap="none" dirty="0">
                          <a:latin typeface="Arial" panose="020B0604020202020204" pitchFamily="34" charset="0"/>
                          <a:cs typeface="Arial" panose="020B0604020202020204" pitchFamily="34" charset="0"/>
                        </a:rPr>
                        <a:t>Lower starting torque</a:t>
                      </a:r>
                      <a:endParaRPr sz="1800" u="none" strike="noStrike" cap="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1200"/>
                        </a:spcAft>
                        <a:buClr>
                          <a:srgbClr val="000000"/>
                        </a:buClr>
                        <a:buSzPts val="1200"/>
                        <a:buFont typeface="Arial"/>
                        <a:buNone/>
                      </a:pPr>
                      <a:r>
                        <a:rPr lang="en" sz="1800" u="none" strike="noStrike" cap="none" dirty="0">
                          <a:latin typeface="Arial" panose="020B0604020202020204" pitchFamily="34" charset="0"/>
                          <a:cs typeface="Arial" panose="020B0604020202020204" pitchFamily="34" charset="0"/>
                        </a:rPr>
                        <a:t>Good for constant speed applications</a:t>
                      </a:r>
                      <a:endParaRPr sz="1800" u="none" strike="noStrike" cap="none" dirty="0">
                        <a:latin typeface="Arial" panose="020B0604020202020204" pitchFamily="34" charset="0"/>
                        <a:cs typeface="Arial" panose="020B0604020202020204" pitchFamily="34" charset="0"/>
                      </a:endParaRPr>
                    </a:p>
                  </a:txBody>
                  <a:tcPr marL="91425" marR="91425" marT="91425" marB="91425"/>
                </a:tc>
                <a:tc>
                  <a:txBody>
                    <a:bodyPr/>
                    <a:lstStyle/>
                    <a:p>
                      <a:pPr marL="0" marR="0" lvl="0" indent="0" algn="l" rtl="0">
                        <a:lnSpc>
                          <a:spcPct val="100000"/>
                        </a:lnSpc>
                        <a:spcBef>
                          <a:spcPts val="0"/>
                        </a:spcBef>
                        <a:spcAft>
                          <a:spcPts val="1200"/>
                        </a:spcAft>
                        <a:buClr>
                          <a:srgbClr val="000000"/>
                        </a:buClr>
                        <a:buSzPts val="1200"/>
                        <a:buFont typeface="Arial"/>
                        <a:buNone/>
                      </a:pPr>
                      <a:r>
                        <a:rPr lang="en" sz="1800" u="none" strike="noStrike" cap="none" dirty="0">
                          <a:latin typeface="Arial" panose="020B0604020202020204" pitchFamily="34" charset="0"/>
                          <a:cs typeface="Arial" panose="020B0604020202020204" pitchFamily="34" charset="0"/>
                        </a:rPr>
                        <a:t>Reasonable starting torque and speed regulation - midway between series and shunt</a:t>
                      </a:r>
                      <a:endParaRPr sz="1800" u="none" strike="noStrike" cap="none" dirty="0">
                        <a:latin typeface="Arial" panose="020B0604020202020204" pitchFamily="34" charset="0"/>
                        <a:cs typeface="Arial" panose="020B0604020202020204" pitchFamily="34" charset="0"/>
                      </a:endParaRPr>
                    </a:p>
                  </a:txBody>
                  <a:tcPr marL="91425" marR="91425" marT="91425" marB="91425"/>
                </a:tc>
                <a:tc>
                  <a:txBody>
                    <a:bodyPr/>
                    <a:lstStyle/>
                    <a:p>
                      <a:pPr marL="0" marR="0" lvl="0" indent="0" algn="l" rtl="0">
                        <a:lnSpc>
                          <a:spcPct val="100000"/>
                        </a:lnSpc>
                        <a:spcBef>
                          <a:spcPts val="0"/>
                        </a:spcBef>
                        <a:spcAft>
                          <a:spcPts val="1200"/>
                        </a:spcAft>
                        <a:buClr>
                          <a:srgbClr val="000000"/>
                        </a:buClr>
                        <a:buSzPts val="1200"/>
                        <a:buFont typeface="Arial"/>
                        <a:buNone/>
                      </a:pPr>
                      <a:r>
                        <a:rPr lang="en" sz="1800" u="none" strike="noStrike" cap="none" dirty="0">
                          <a:latin typeface="Arial" panose="020B0604020202020204" pitchFamily="34" charset="0"/>
                          <a:cs typeface="Arial" panose="020B0604020202020204" pitchFamily="34" charset="0"/>
                        </a:rPr>
                        <a:t>Constant speed as load varies</a:t>
                      </a:r>
                      <a:endParaRPr sz="1800" u="none" strike="noStrike" cap="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1200"/>
                        </a:spcAft>
                        <a:buClr>
                          <a:srgbClr val="000000"/>
                        </a:buClr>
                        <a:buSzPts val="1200"/>
                        <a:buFont typeface="Arial"/>
                        <a:buNone/>
                      </a:pPr>
                      <a:r>
                        <a:rPr lang="en" sz="1800" u="none" strike="noStrike" cap="none" dirty="0">
                          <a:latin typeface="Arial" panose="020B0604020202020204" pitchFamily="34" charset="0"/>
                          <a:cs typeface="Arial" panose="020B0604020202020204" pitchFamily="34" charset="0"/>
                        </a:rPr>
                        <a:t>Best for low speed applications</a:t>
                      </a:r>
                      <a:endParaRPr sz="1800" u="none" strike="noStrike" cap="none" dirty="0">
                        <a:latin typeface="Arial" panose="020B0604020202020204" pitchFamily="34" charset="0"/>
                        <a:cs typeface="Arial" panose="020B0604020202020204" pitchFamily="34" charset="0"/>
                      </a:endParaRPr>
                    </a:p>
                  </a:txBody>
                  <a:tcPr marL="91425" marR="91425" marT="91425" marB="91425"/>
                </a:tc>
                <a:tc>
                  <a:txBody>
                    <a:bodyPr/>
                    <a:lstStyle/>
                    <a:p>
                      <a:pPr marL="0" marR="0" lvl="0" indent="0" algn="l" rtl="0">
                        <a:lnSpc>
                          <a:spcPct val="100000"/>
                        </a:lnSpc>
                        <a:spcBef>
                          <a:spcPts val="0"/>
                        </a:spcBef>
                        <a:spcAft>
                          <a:spcPts val="1200"/>
                        </a:spcAft>
                        <a:buClr>
                          <a:srgbClr val="000000"/>
                        </a:buClr>
                        <a:buSzPts val="1200"/>
                        <a:buFont typeface="Arial"/>
                        <a:buNone/>
                      </a:pPr>
                      <a:r>
                        <a:rPr lang="en" sz="1800" u="none" strike="noStrike" cap="none" dirty="0">
                          <a:latin typeface="Arial" panose="020B0604020202020204" pitchFamily="34" charset="0"/>
                          <a:cs typeface="Arial" panose="020B0604020202020204" pitchFamily="34" charset="0"/>
                        </a:rPr>
                        <a:t>Simple, rugged</a:t>
                      </a:r>
                      <a:endParaRPr sz="1800" u="none" strike="noStrike" cap="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1200"/>
                        </a:spcAft>
                        <a:buClr>
                          <a:srgbClr val="000000"/>
                        </a:buClr>
                        <a:buSzPts val="1200"/>
                        <a:buFont typeface="Arial"/>
                        <a:buNone/>
                      </a:pPr>
                      <a:r>
                        <a:rPr lang="en" sz="1800" u="none" strike="noStrike" cap="none" dirty="0">
                          <a:latin typeface="Arial" panose="020B0604020202020204" pitchFamily="34" charset="0"/>
                          <a:cs typeface="Arial" panose="020B0604020202020204" pitchFamily="34" charset="0"/>
                        </a:rPr>
                        <a:t>Limited speed control</a:t>
                      </a:r>
                      <a:endParaRPr sz="1800" u="none" strike="noStrike" cap="none" dirty="0">
                        <a:latin typeface="Arial" panose="020B0604020202020204" pitchFamily="34" charset="0"/>
                        <a:cs typeface="Arial" panose="020B0604020202020204" pitchFamily="34" charset="0"/>
                      </a:endParaRPr>
                    </a:p>
                  </a:txBody>
                  <a:tcPr marL="91425" marR="91425" marT="91425" marB="91425"/>
                </a:tc>
                <a:tc>
                  <a:txBody>
                    <a:bodyPr/>
                    <a:lstStyle/>
                    <a:p>
                      <a:pPr marL="0" marR="0" lvl="0" indent="0" algn="l" rtl="0">
                        <a:lnSpc>
                          <a:spcPct val="100000"/>
                        </a:lnSpc>
                        <a:spcBef>
                          <a:spcPts val="0"/>
                        </a:spcBef>
                        <a:spcAft>
                          <a:spcPts val="1200"/>
                        </a:spcAft>
                        <a:buClr>
                          <a:schemeClr val="dk1"/>
                        </a:buClr>
                        <a:buSzPts val="1100"/>
                        <a:buFont typeface="Arial"/>
                        <a:buNone/>
                      </a:pPr>
                      <a:r>
                        <a:rPr lang="en" sz="1800" u="none" strike="noStrike" cap="none" dirty="0">
                          <a:solidFill>
                            <a:schemeClr val="dk1"/>
                          </a:solidFill>
                          <a:latin typeface="Arial" panose="020B0604020202020204" pitchFamily="34" charset="0"/>
                          <a:cs typeface="Arial" panose="020B0604020202020204" pitchFamily="34" charset="0"/>
                        </a:rPr>
                        <a:t>Simple, rugged</a:t>
                      </a:r>
                      <a:endParaRPr sz="1800" u="none" strike="noStrike" cap="none" dirty="0">
                        <a:solidFill>
                          <a:schemeClr val="dk1"/>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1200"/>
                        </a:spcAft>
                        <a:buClr>
                          <a:schemeClr val="dk1"/>
                        </a:buClr>
                        <a:buSzPts val="1100"/>
                        <a:buFont typeface="Arial"/>
                        <a:buNone/>
                      </a:pPr>
                      <a:r>
                        <a:rPr lang="en" sz="1800" u="none" strike="noStrike" cap="none" dirty="0">
                          <a:solidFill>
                            <a:schemeClr val="dk1"/>
                          </a:solidFill>
                          <a:latin typeface="Arial" panose="020B0604020202020204" pitchFamily="34" charset="0"/>
                          <a:cs typeface="Arial" panose="020B0604020202020204" pitchFamily="34" charset="0"/>
                        </a:rPr>
                        <a:t>Limited speed control</a:t>
                      </a:r>
                      <a:endParaRPr sz="1800" u="none" strike="noStrike" cap="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1200"/>
                        </a:spcAft>
                        <a:buClr>
                          <a:srgbClr val="000000"/>
                        </a:buClr>
                        <a:buSzPts val="1200"/>
                        <a:buFont typeface="Arial"/>
                        <a:buNone/>
                      </a:pPr>
                      <a:r>
                        <a:rPr lang="en" sz="1800" u="none" strike="noStrike" cap="none" dirty="0">
                          <a:latin typeface="Arial" panose="020B0604020202020204" pitchFamily="34" charset="0"/>
                          <a:cs typeface="Arial" panose="020B0604020202020204" pitchFamily="34" charset="0"/>
                        </a:rPr>
                        <a:t>High power capacity</a:t>
                      </a:r>
                      <a:endParaRPr sz="1800" u="none" strike="noStrike" cap="none" dirty="0">
                        <a:latin typeface="Arial" panose="020B0604020202020204" pitchFamily="34" charset="0"/>
                        <a:cs typeface="Arial" panose="020B0604020202020204" pitchFamily="34" charset="0"/>
                      </a:endParaRPr>
                    </a:p>
                  </a:txBody>
                  <a:tcPr marL="91425" marR="91425" marT="91425" marB="91425"/>
                </a:tc>
                <a:extLst>
                  <a:ext uri="{0D108BD9-81ED-4DB2-BD59-A6C34878D82A}">
                    <a16:rowId xmlns:a16="http://schemas.microsoft.com/office/drawing/2014/main" val="10002"/>
                  </a:ext>
                </a:extLst>
              </a:tr>
            </a:tbl>
          </a:graphicData>
        </a:graphic>
      </p:graphicFrame>
      <p:sp>
        <p:nvSpPr>
          <p:cNvPr id="5" name="Rectangle 4">
            <a:extLst>
              <a:ext uri="{FF2B5EF4-FFF2-40B4-BE49-F238E27FC236}">
                <a16:creationId xmlns:a16="http://schemas.microsoft.com/office/drawing/2014/main" id="{50654CD6-6244-BF4F-8DC2-9D90DE82A794}"/>
              </a:ext>
            </a:extLst>
          </p:cNvPr>
          <p:cNvSpPr/>
          <p:nvPr/>
        </p:nvSpPr>
        <p:spPr>
          <a:xfrm>
            <a:off x="411859" y="2271550"/>
            <a:ext cx="11986066" cy="369332"/>
          </a:xfrm>
          <a:prstGeom prst="rect">
            <a:avLst/>
          </a:prstGeom>
        </p:spPr>
        <p:txBody>
          <a:bodyPr wrap="square">
            <a:spAutoFit/>
          </a:bodyPr>
          <a:lstStyle/>
          <a:p>
            <a:pPr marL="0" marR="0" lvl="0" indent="0" algn="l" rtl="0">
              <a:lnSpc>
                <a:spcPct val="100000"/>
              </a:lnSpc>
              <a:spcBef>
                <a:spcPts val="0"/>
              </a:spcBef>
              <a:spcAft>
                <a:spcPts val="0"/>
              </a:spcAft>
              <a:buClr>
                <a:srgbClr val="000000"/>
              </a:buClr>
              <a:buSzPts val="1300"/>
              <a:buFont typeface="Arial"/>
              <a:buNone/>
            </a:pPr>
            <a:r>
              <a:rPr lang="en-GB" sz="1800" b="0" i="0" u="none" strike="noStrike" cap="none" dirty="0">
                <a:solidFill>
                  <a:srgbClr val="000000"/>
                </a:solidFill>
                <a:latin typeface="Arial"/>
                <a:ea typeface="Arial"/>
                <a:cs typeface="Arial"/>
                <a:sym typeface="Arial"/>
              </a:rPr>
              <a:t>The unique construction of each type of motor gives them different characteristics. </a:t>
            </a:r>
          </a:p>
        </p:txBody>
      </p:sp>
      <p:sp>
        <p:nvSpPr>
          <p:cNvPr id="6" name="Content Placeholder 11">
            <a:extLst>
              <a:ext uri="{FF2B5EF4-FFF2-40B4-BE49-F238E27FC236}">
                <a16:creationId xmlns:a16="http://schemas.microsoft.com/office/drawing/2014/main" id="{E8B575A1-E522-AC96-54A4-AA03C8A078D4}"/>
              </a:ext>
            </a:extLst>
          </p:cNvPr>
          <p:cNvSpPr txBox="1">
            <a:spLocks/>
          </p:cNvSpPr>
          <p:nvPr/>
        </p:nvSpPr>
        <p:spPr>
          <a:xfrm>
            <a:off x="3473315" y="7165417"/>
            <a:ext cx="8214380" cy="1220835"/>
          </a:xfrm>
          <a:prstGeom prst="rect">
            <a:avLst/>
          </a:prstGeom>
          <a:ln w="28575">
            <a:gradFill flip="none" rotWithShape="1">
              <a:gsLst>
                <a:gs pos="21000">
                  <a:srgbClr val="B2BFF0"/>
                </a:gs>
                <a:gs pos="100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46050" marR="0" lvl="0" algn="l" rtl="0">
              <a:lnSpc>
                <a:spcPct val="100000"/>
              </a:lnSpc>
              <a:spcBef>
                <a:spcPts val="0"/>
              </a:spcBef>
              <a:spcAft>
                <a:spcPts val="0"/>
              </a:spcAft>
              <a:buClr>
                <a:srgbClr val="000000"/>
              </a:buClr>
              <a:buSzPts val="1300"/>
            </a:pPr>
            <a:r>
              <a:rPr lang="en-GB" sz="1800" b="0" i="0" u="none" strike="noStrike" cap="none" dirty="0">
                <a:solidFill>
                  <a:srgbClr val="000000"/>
                </a:solidFill>
                <a:latin typeface="Arial"/>
                <a:ea typeface="Arial"/>
                <a:cs typeface="Arial"/>
                <a:sym typeface="Arial"/>
              </a:rPr>
              <a:t>Discuss your ideas for applications when speed control might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be more important than torque characteristics, and vice versa.</a:t>
            </a:r>
          </a:p>
          <a:p>
            <a:pPr marL="152400" marR="0" lvl="0" algn="l" rtl="0">
              <a:lnSpc>
                <a:spcPct val="100000"/>
              </a:lnSpc>
              <a:spcBef>
                <a:spcPts val="0"/>
              </a:spcBef>
              <a:spcAft>
                <a:spcPts val="600"/>
              </a:spcAft>
              <a:buClr>
                <a:srgbClr val="000000"/>
              </a:buClr>
              <a:buSzPct val="70000"/>
            </a:pPr>
            <a:endParaRPr lang="en-GB" sz="1800" b="0" i="0" u="none" strike="noStrike" cap="none" dirty="0">
              <a:solidFill>
                <a:srgbClr val="000000"/>
              </a:solidFill>
              <a:latin typeface="Arial"/>
              <a:ea typeface="Arial"/>
              <a:cs typeface="Arial"/>
              <a:sym typeface="Arial"/>
            </a:endParaRPr>
          </a:p>
        </p:txBody>
      </p:sp>
      <p:sp>
        <p:nvSpPr>
          <p:cNvPr id="8" name="Footer Placeholder 3">
            <a:extLst>
              <a:ext uri="{FF2B5EF4-FFF2-40B4-BE49-F238E27FC236}">
                <a16:creationId xmlns:a16="http://schemas.microsoft.com/office/drawing/2014/main" id="{EF9E0600-108F-1D4F-83F0-81844EDBE514}"/>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1. Introducing electric motors</a:t>
            </a:r>
            <a:endParaRPr lang="en-US" dirty="0">
              <a:solidFill>
                <a:schemeClr val="bg1"/>
              </a:solidFill>
            </a:endParaRPr>
          </a:p>
        </p:txBody>
      </p:sp>
      <p:sp>
        <p:nvSpPr>
          <p:cNvPr id="9" name="Slide Number Placeholder 5">
            <a:extLst>
              <a:ext uri="{FF2B5EF4-FFF2-40B4-BE49-F238E27FC236}">
                <a16:creationId xmlns:a16="http://schemas.microsoft.com/office/drawing/2014/main" id="{C0D4B64D-8808-834C-9BA3-A957472CAD90}"/>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14</a:t>
            </a:fld>
            <a:endParaRPr lang="en-US" b="0" dirty="0">
              <a:solidFill>
                <a:schemeClr val="bg1"/>
              </a:solidFill>
            </a:endParaRPr>
          </a:p>
        </p:txBody>
      </p:sp>
      <p:sp>
        <p:nvSpPr>
          <p:cNvPr id="10" name="Content Placeholder 11">
            <a:extLst>
              <a:ext uri="{FF2B5EF4-FFF2-40B4-BE49-F238E27FC236}">
                <a16:creationId xmlns:a16="http://schemas.microsoft.com/office/drawing/2014/main" id="{CF775F0F-73AC-E31D-4C21-06878E07AC3B}"/>
              </a:ext>
            </a:extLst>
          </p:cNvPr>
          <p:cNvSpPr txBox="1">
            <a:spLocks/>
          </p:cNvSpPr>
          <p:nvPr/>
        </p:nvSpPr>
        <p:spPr>
          <a:xfrm>
            <a:off x="744522" y="2836338"/>
            <a:ext cx="14768543" cy="3969979"/>
          </a:xfrm>
          <a:prstGeom prst="rect">
            <a:avLst/>
          </a:prstGeom>
          <a:ln w="28575">
            <a:gradFill flip="none" rotWithShape="1">
              <a:gsLst>
                <a:gs pos="21000">
                  <a:srgbClr val="B2BFF0"/>
                </a:gs>
                <a:gs pos="100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52400" marR="0" lvl="0" algn="l" rtl="0">
              <a:lnSpc>
                <a:spcPct val="100000"/>
              </a:lnSpc>
              <a:spcBef>
                <a:spcPts val="0"/>
              </a:spcBef>
              <a:spcAft>
                <a:spcPts val="600"/>
              </a:spcAft>
              <a:buClr>
                <a:srgbClr val="000000"/>
              </a:buClr>
              <a:buSzPct val="70000"/>
            </a:pPr>
            <a:endParaRPr lang="en-GB" sz="1800" b="0" i="0" u="none" strike="noStrike" cap="none" dirty="0">
              <a:solidFill>
                <a:srgbClr val="000000"/>
              </a:solidFill>
              <a:latin typeface="Arial"/>
              <a:ea typeface="Arial"/>
              <a:cs typeface="Arial"/>
              <a:sym typeface="Arial"/>
            </a:endParaRPr>
          </a:p>
        </p:txBody>
      </p:sp>
      <p:pic>
        <p:nvPicPr>
          <p:cNvPr id="7" name="Graphic 6">
            <a:extLst>
              <a:ext uri="{FF2B5EF4-FFF2-40B4-BE49-F238E27FC236}">
                <a16:creationId xmlns:a16="http://schemas.microsoft.com/office/drawing/2014/main" id="{29F7B62C-31AE-1E21-5C73-B71D26DB85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44310" y="6684584"/>
            <a:ext cx="994826" cy="961665"/>
          </a:xfrm>
          <a:prstGeom prst="rect">
            <a:avLst/>
          </a:prstGeom>
        </p:spPr>
      </p:pic>
    </p:spTree>
    <p:extLst>
      <p:ext uri="{BB962C8B-B14F-4D97-AF65-F5344CB8AC3E}">
        <p14:creationId xmlns:p14="http://schemas.microsoft.com/office/powerpoint/2010/main" val="2725604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83408-89BF-E281-D99B-31E249800A3D}"/>
              </a:ext>
            </a:extLst>
          </p:cNvPr>
          <p:cNvSpPr>
            <a:spLocks noGrp="1"/>
          </p:cNvSpPr>
          <p:nvPr>
            <p:ph type="title"/>
          </p:nvPr>
        </p:nvSpPr>
        <p:spPr/>
        <p:txBody>
          <a:bodyPr/>
          <a:lstStyle/>
          <a:p>
            <a:r>
              <a:rPr lang="en" dirty="0"/>
              <a:t>Choose the right type of motor</a:t>
            </a:r>
            <a:endParaRPr lang="en-US" dirty="0"/>
          </a:p>
        </p:txBody>
      </p:sp>
      <p:sp>
        <p:nvSpPr>
          <p:cNvPr id="9" name="Slide Number Placeholder 5">
            <a:extLst>
              <a:ext uri="{FF2B5EF4-FFF2-40B4-BE49-F238E27FC236}">
                <a16:creationId xmlns:a16="http://schemas.microsoft.com/office/drawing/2014/main" id="{D3B42569-7E24-BC5D-7303-341BFF75232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15</a:t>
            </a:fld>
            <a:endParaRPr lang="en-US" b="0" dirty="0">
              <a:solidFill>
                <a:schemeClr val="bg1"/>
              </a:solidFill>
            </a:endParaRPr>
          </a:p>
        </p:txBody>
      </p:sp>
      <p:sp>
        <p:nvSpPr>
          <p:cNvPr id="20" name="Content Placeholder 11">
            <a:extLst>
              <a:ext uri="{FF2B5EF4-FFF2-40B4-BE49-F238E27FC236}">
                <a16:creationId xmlns:a16="http://schemas.microsoft.com/office/drawing/2014/main" id="{88B0FED0-4FF9-5E4B-6868-943785FD67E0}"/>
              </a:ext>
            </a:extLst>
          </p:cNvPr>
          <p:cNvSpPr txBox="1">
            <a:spLocks/>
          </p:cNvSpPr>
          <p:nvPr/>
        </p:nvSpPr>
        <p:spPr>
          <a:xfrm>
            <a:off x="461732" y="2418002"/>
            <a:ext cx="4991416" cy="1980273"/>
          </a:xfrm>
          <a:prstGeom prst="rect">
            <a:avLst/>
          </a:prstGeom>
          <a:ln w="28575">
            <a:gradFill flip="none" rotWithShape="1">
              <a:gsLst>
                <a:gs pos="21000">
                  <a:srgbClr val="B2BFF0"/>
                </a:gs>
                <a:gs pos="100000">
                  <a:srgbClr val="D91C5C"/>
                </a:gs>
              </a:gsLst>
              <a:lin ang="18900000" scaled="1"/>
              <a:tileRect/>
            </a:gradFill>
          </a:ln>
        </p:spPr>
        <p:txBody>
          <a:bodyPr vert="horz" lIns="251999" tIns="251999" rIns="251999" bIns="251999"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15000"/>
              </a:lnSpc>
              <a:spcBef>
                <a:spcPts val="0"/>
              </a:spcBef>
              <a:spcAft>
                <a:spcPts val="1200"/>
              </a:spcAft>
              <a:buSzPts val="1800"/>
            </a:pPr>
            <a:r>
              <a:rPr lang="en-GB" b="1" dirty="0"/>
              <a:t>Power tool</a:t>
            </a:r>
          </a:p>
          <a:p>
            <a:pPr>
              <a:lnSpc>
                <a:spcPct val="115000"/>
              </a:lnSpc>
              <a:spcBef>
                <a:spcPts val="0"/>
              </a:spcBef>
              <a:spcAft>
                <a:spcPts val="1200"/>
              </a:spcAft>
              <a:buSzPts val="1800"/>
            </a:pPr>
            <a:r>
              <a:rPr lang="en-GB" sz="1800" dirty="0"/>
              <a:t>A cordless power tool motor needs to provide a wide range of speed and torque.</a:t>
            </a:r>
          </a:p>
        </p:txBody>
      </p:sp>
      <p:sp>
        <p:nvSpPr>
          <p:cNvPr id="31" name="Content Placeholder 11">
            <a:extLst>
              <a:ext uri="{FF2B5EF4-FFF2-40B4-BE49-F238E27FC236}">
                <a16:creationId xmlns:a16="http://schemas.microsoft.com/office/drawing/2014/main" id="{22A93EDB-A5C8-5408-C9C0-71BBF1F6DE6E}"/>
              </a:ext>
            </a:extLst>
          </p:cNvPr>
          <p:cNvSpPr txBox="1">
            <a:spLocks/>
          </p:cNvSpPr>
          <p:nvPr/>
        </p:nvSpPr>
        <p:spPr>
          <a:xfrm>
            <a:off x="5650305" y="2414934"/>
            <a:ext cx="4991416" cy="1980274"/>
          </a:xfrm>
          <a:prstGeom prst="rect">
            <a:avLst/>
          </a:prstGeom>
          <a:ln w="28575">
            <a:gradFill flip="none" rotWithShape="1">
              <a:gsLst>
                <a:gs pos="21000">
                  <a:srgbClr val="B2BFF0"/>
                </a:gs>
                <a:gs pos="100000">
                  <a:srgbClr val="D91C5C"/>
                </a:gs>
              </a:gsLst>
              <a:lin ang="18900000" scaled="1"/>
              <a:tileRect/>
            </a:gradFill>
          </a:ln>
        </p:spPr>
        <p:txBody>
          <a:bodyPr vert="horz" lIns="251999" tIns="251999" rIns="251999" bIns="251999"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15000"/>
              </a:lnSpc>
              <a:spcBef>
                <a:spcPts val="0"/>
              </a:spcBef>
              <a:spcAft>
                <a:spcPts val="1200"/>
              </a:spcAft>
              <a:buSzPts val="1800"/>
            </a:pPr>
            <a:r>
              <a:rPr lang="en-GB" b="1" dirty="0"/>
              <a:t>Forklift</a:t>
            </a:r>
          </a:p>
          <a:p>
            <a:pPr>
              <a:lnSpc>
                <a:spcPct val="115000"/>
              </a:lnSpc>
              <a:spcBef>
                <a:spcPts val="0"/>
              </a:spcBef>
              <a:spcAft>
                <a:spcPts val="1200"/>
              </a:spcAft>
              <a:buSzPts val="1800"/>
            </a:pPr>
            <a:r>
              <a:rPr lang="en-GB" sz="1800" dirty="0"/>
              <a:t>A warehouse forklift truck needs very high starting torque for moving and lifting loads. </a:t>
            </a:r>
            <a:r>
              <a:rPr lang="en-GB" sz="18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It runs on a 48 V DC battery.</a:t>
            </a:r>
            <a:endParaRPr lang="en-GB" sz="1800" dirty="0"/>
          </a:p>
          <a:p>
            <a:pPr>
              <a:lnSpc>
                <a:spcPct val="115000"/>
              </a:lnSpc>
              <a:spcBef>
                <a:spcPts val="1200"/>
              </a:spcBef>
              <a:spcAft>
                <a:spcPts val="1200"/>
              </a:spcAft>
              <a:buSzPts val="1800"/>
            </a:pPr>
            <a:endParaRPr lang="en-GB" sz="1800" dirty="0"/>
          </a:p>
        </p:txBody>
      </p:sp>
      <p:sp>
        <p:nvSpPr>
          <p:cNvPr id="33" name="Content Placeholder 11">
            <a:extLst>
              <a:ext uri="{FF2B5EF4-FFF2-40B4-BE49-F238E27FC236}">
                <a16:creationId xmlns:a16="http://schemas.microsoft.com/office/drawing/2014/main" id="{189E6A2C-39A7-E4D1-5163-E499AD4BD642}"/>
              </a:ext>
            </a:extLst>
          </p:cNvPr>
          <p:cNvSpPr txBox="1">
            <a:spLocks/>
          </p:cNvSpPr>
          <p:nvPr/>
        </p:nvSpPr>
        <p:spPr>
          <a:xfrm>
            <a:off x="10838878" y="2414934"/>
            <a:ext cx="4991416" cy="1980274"/>
          </a:xfrm>
          <a:prstGeom prst="rect">
            <a:avLst/>
          </a:prstGeom>
          <a:ln w="28575">
            <a:gradFill flip="none" rotWithShape="1">
              <a:gsLst>
                <a:gs pos="21000">
                  <a:srgbClr val="B2BFF0"/>
                </a:gs>
                <a:gs pos="100000">
                  <a:srgbClr val="D91C5C"/>
                </a:gs>
              </a:gsLst>
              <a:lin ang="18900000" scaled="1"/>
              <a:tileRect/>
            </a:gradFill>
          </a:ln>
        </p:spPr>
        <p:txBody>
          <a:bodyPr vert="horz" lIns="251999" tIns="251999" rIns="251999" bIns="251999"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15000"/>
              </a:lnSpc>
              <a:spcBef>
                <a:spcPts val="0"/>
              </a:spcBef>
              <a:spcAft>
                <a:spcPts val="1200"/>
              </a:spcAft>
              <a:buSzPct val="100981"/>
            </a:pPr>
            <a:r>
              <a:rPr lang="en-GB" b="1" dirty="0"/>
              <a:t>HVAC fan </a:t>
            </a:r>
            <a:r>
              <a:rPr lang="en-GB" sz="1800" dirty="0"/>
              <a:t>(heating, ventilation, </a:t>
            </a:r>
            <a:br>
              <a:rPr lang="en-GB" sz="1800" dirty="0"/>
            </a:br>
            <a:r>
              <a:rPr lang="en-GB" sz="1800" dirty="0"/>
              <a:t>air conditioning) </a:t>
            </a:r>
          </a:p>
          <a:p>
            <a:pPr>
              <a:lnSpc>
                <a:spcPct val="115000"/>
              </a:lnSpc>
              <a:spcBef>
                <a:spcPts val="0"/>
              </a:spcBef>
              <a:spcAft>
                <a:spcPts val="1200"/>
              </a:spcAft>
              <a:buSzPct val="100981"/>
            </a:pPr>
            <a:r>
              <a:rPr lang="en-GB" sz="1800" dirty="0"/>
              <a:t>The extraction fans in a workshop will operate in a narrow speed range.</a:t>
            </a:r>
          </a:p>
        </p:txBody>
      </p:sp>
      <p:sp>
        <p:nvSpPr>
          <p:cNvPr id="34" name="Content Placeholder 11">
            <a:extLst>
              <a:ext uri="{FF2B5EF4-FFF2-40B4-BE49-F238E27FC236}">
                <a16:creationId xmlns:a16="http://schemas.microsoft.com/office/drawing/2014/main" id="{3D33F275-2246-E2D3-A2EE-25D459E87C9F}"/>
              </a:ext>
            </a:extLst>
          </p:cNvPr>
          <p:cNvSpPr txBox="1">
            <a:spLocks/>
          </p:cNvSpPr>
          <p:nvPr/>
        </p:nvSpPr>
        <p:spPr>
          <a:xfrm>
            <a:off x="461732" y="4627914"/>
            <a:ext cx="4991416" cy="1564000"/>
          </a:xfrm>
          <a:prstGeom prst="rect">
            <a:avLst/>
          </a:prstGeom>
          <a:ln w="28575">
            <a:gradFill flip="none" rotWithShape="1">
              <a:gsLst>
                <a:gs pos="21000">
                  <a:srgbClr val="B2BFF0"/>
                </a:gs>
                <a:gs pos="100000">
                  <a:srgbClr val="D91C5C"/>
                </a:gs>
              </a:gsLst>
              <a:lin ang="18900000" scaled="1"/>
              <a:tileRect/>
            </a:gradFill>
          </a:ln>
        </p:spPr>
        <p:txBody>
          <a:bodyPr vert="horz" lIns="251999" tIns="251999" rIns="251999" bIns="251999"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spcAft>
                <a:spcPts val="1200"/>
              </a:spcAft>
              <a:buSzPts val="1800"/>
            </a:pPr>
            <a:r>
              <a:rPr lang="en-GB" b="1" dirty="0"/>
              <a:t>Clock</a:t>
            </a:r>
          </a:p>
          <a:p>
            <a:pPr>
              <a:lnSpc>
                <a:spcPct val="100000"/>
              </a:lnSpc>
              <a:spcBef>
                <a:spcPts val="0"/>
              </a:spcBef>
              <a:spcAft>
                <a:spcPts val="1200"/>
              </a:spcAft>
              <a:buSzPts val="1800"/>
            </a:pPr>
            <a:r>
              <a:rPr lang="en-GB" sz="1800" dirty="0"/>
              <a:t>A factory wall clock needs a low-speed motor that runs off mains electricity.</a:t>
            </a:r>
          </a:p>
        </p:txBody>
      </p:sp>
      <p:sp>
        <p:nvSpPr>
          <p:cNvPr id="35" name="Content Placeholder 11">
            <a:extLst>
              <a:ext uri="{FF2B5EF4-FFF2-40B4-BE49-F238E27FC236}">
                <a16:creationId xmlns:a16="http://schemas.microsoft.com/office/drawing/2014/main" id="{D4DB9D9F-E2C5-8198-7E1A-A78F99783FCB}"/>
              </a:ext>
            </a:extLst>
          </p:cNvPr>
          <p:cNvSpPr txBox="1">
            <a:spLocks/>
          </p:cNvSpPr>
          <p:nvPr/>
        </p:nvSpPr>
        <p:spPr>
          <a:xfrm>
            <a:off x="5650305" y="4631330"/>
            <a:ext cx="4991416" cy="1564001"/>
          </a:xfrm>
          <a:prstGeom prst="rect">
            <a:avLst/>
          </a:prstGeom>
          <a:ln w="28575">
            <a:gradFill flip="none" rotWithShape="1">
              <a:gsLst>
                <a:gs pos="21000">
                  <a:srgbClr val="B2BFF0"/>
                </a:gs>
                <a:gs pos="100000">
                  <a:srgbClr val="D91C5C"/>
                </a:gs>
              </a:gsLst>
              <a:lin ang="18900000" scaled="1"/>
              <a:tileRect/>
            </a:gradFill>
          </a:ln>
        </p:spPr>
        <p:txBody>
          <a:bodyPr vert="horz" lIns="251999" tIns="251999" rIns="251999" bIns="251999"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spcAft>
                <a:spcPts val="1200"/>
              </a:spcAft>
              <a:buSzPts val="1800"/>
            </a:pPr>
            <a:r>
              <a:rPr lang="en-GB" b="1" dirty="0"/>
              <a:t>Hoist</a:t>
            </a:r>
          </a:p>
          <a:p>
            <a:pPr>
              <a:lnSpc>
                <a:spcPct val="100000"/>
              </a:lnSpc>
              <a:spcBef>
                <a:spcPts val="0"/>
              </a:spcBef>
              <a:spcAft>
                <a:spcPts val="1200"/>
              </a:spcAft>
              <a:buSzPts val="1800"/>
            </a:pPr>
            <a:r>
              <a:rPr lang="en-GB" sz="1800" dirty="0"/>
              <a:t>A high-load hoist needs a motor with very high power output.</a:t>
            </a:r>
          </a:p>
        </p:txBody>
      </p:sp>
      <p:sp>
        <p:nvSpPr>
          <p:cNvPr id="36" name="Content Placeholder 11">
            <a:extLst>
              <a:ext uri="{FF2B5EF4-FFF2-40B4-BE49-F238E27FC236}">
                <a16:creationId xmlns:a16="http://schemas.microsoft.com/office/drawing/2014/main" id="{55E2DFC7-DF62-ADEE-FF90-5BB40474A0F9}"/>
              </a:ext>
            </a:extLst>
          </p:cNvPr>
          <p:cNvSpPr txBox="1">
            <a:spLocks/>
          </p:cNvSpPr>
          <p:nvPr/>
        </p:nvSpPr>
        <p:spPr>
          <a:xfrm>
            <a:off x="10838878" y="4622386"/>
            <a:ext cx="4991416" cy="1564001"/>
          </a:xfrm>
          <a:prstGeom prst="rect">
            <a:avLst/>
          </a:prstGeom>
          <a:ln w="28575">
            <a:gradFill flip="none" rotWithShape="1">
              <a:gsLst>
                <a:gs pos="21000">
                  <a:srgbClr val="B2BFF0"/>
                </a:gs>
                <a:gs pos="100000">
                  <a:srgbClr val="D91C5C"/>
                </a:gs>
              </a:gsLst>
              <a:lin ang="18900000" scaled="1"/>
              <a:tileRect/>
            </a:gradFill>
          </a:ln>
        </p:spPr>
        <p:txBody>
          <a:bodyPr vert="horz" lIns="251999" tIns="251999" rIns="251999" bIns="251999"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spcAft>
                <a:spcPts val="1200"/>
              </a:spcAft>
              <a:buSzPts val="1800"/>
            </a:pPr>
            <a:r>
              <a:rPr lang="en-GB" b="1" dirty="0"/>
              <a:t>Conveyor</a:t>
            </a:r>
          </a:p>
          <a:p>
            <a:pPr>
              <a:lnSpc>
                <a:spcPct val="100000"/>
              </a:lnSpc>
              <a:spcBef>
                <a:spcPts val="0"/>
              </a:spcBef>
              <a:spcAft>
                <a:spcPts val="1200"/>
              </a:spcAft>
              <a:buSzPts val="1800"/>
            </a:pPr>
            <a:r>
              <a:rPr lang="en-GB" sz="1800" dirty="0"/>
              <a:t>A conveyor in a food processing plant must move at a consistent speed.</a:t>
            </a:r>
          </a:p>
        </p:txBody>
      </p:sp>
      <p:sp>
        <p:nvSpPr>
          <p:cNvPr id="37" name="Content Placeholder 11">
            <a:extLst>
              <a:ext uri="{FF2B5EF4-FFF2-40B4-BE49-F238E27FC236}">
                <a16:creationId xmlns:a16="http://schemas.microsoft.com/office/drawing/2014/main" id="{80B47257-38A7-9F41-16B4-FE7177610C23}"/>
              </a:ext>
            </a:extLst>
          </p:cNvPr>
          <p:cNvSpPr txBox="1">
            <a:spLocks/>
          </p:cNvSpPr>
          <p:nvPr/>
        </p:nvSpPr>
        <p:spPr>
          <a:xfrm>
            <a:off x="3789194" y="6898337"/>
            <a:ext cx="8415886" cy="1564001"/>
          </a:xfrm>
          <a:prstGeom prst="rect">
            <a:avLst/>
          </a:prstGeom>
          <a:ln w="28575">
            <a:gradFill flip="none" rotWithShape="1">
              <a:gsLst>
                <a:gs pos="21000">
                  <a:srgbClr val="B2BFF0"/>
                </a:gs>
                <a:gs pos="100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marR="0" lvl="0" indent="-311150" algn="l" rtl="0">
              <a:lnSpc>
                <a:spcPct val="100000"/>
              </a:lnSpc>
              <a:spcBef>
                <a:spcPts val="0"/>
              </a:spcBef>
              <a:spcAft>
                <a:spcPts val="600"/>
              </a:spcAft>
              <a:buClr>
                <a:srgbClr val="000000"/>
              </a:buClr>
              <a:buSzPct val="70000"/>
              <a:buFont typeface="Arial" panose="020B0604020202020204" pitchFamily="34" charset="0"/>
              <a:buChar char="•"/>
            </a:pPr>
            <a:r>
              <a:rPr lang="en-GB" sz="1800" b="0" i="0" u="none" strike="noStrike" cap="none" dirty="0">
                <a:solidFill>
                  <a:schemeClr val="dk1"/>
                </a:solidFill>
                <a:latin typeface="Arial"/>
                <a:ea typeface="Arial"/>
                <a:cs typeface="Arial"/>
                <a:sym typeface="Arial"/>
              </a:rPr>
              <a:t>Apply what you have learned about the characteristics of DC </a:t>
            </a:r>
            <a:br>
              <a:rPr lang="en-GB" sz="1800" b="0" i="0" u="none" strike="noStrike" cap="none" dirty="0">
                <a:solidFill>
                  <a:schemeClr val="dk1"/>
                </a:solidFill>
                <a:latin typeface="Arial"/>
                <a:ea typeface="Arial"/>
                <a:cs typeface="Arial"/>
                <a:sym typeface="Arial"/>
              </a:rPr>
            </a:br>
            <a:r>
              <a:rPr lang="en-GB" sz="1800" b="0" i="0" u="none" strike="noStrike" cap="none" dirty="0">
                <a:solidFill>
                  <a:schemeClr val="dk1"/>
                </a:solidFill>
                <a:latin typeface="Arial"/>
                <a:ea typeface="Arial"/>
                <a:cs typeface="Arial"/>
                <a:sym typeface="Arial"/>
              </a:rPr>
              <a:t>and AC motors to choose the best type of motor for each application.</a:t>
            </a:r>
          </a:p>
          <a:p>
            <a:pPr marL="457200" marR="0" lvl="0" indent="-317500" algn="l" rtl="0">
              <a:lnSpc>
                <a:spcPct val="100000"/>
              </a:lnSpc>
              <a:spcBef>
                <a:spcPts val="0"/>
              </a:spcBef>
              <a:spcAft>
                <a:spcPts val="600"/>
              </a:spcAft>
              <a:buClr>
                <a:schemeClr val="dk1"/>
              </a:buClr>
              <a:buSzPct val="70000"/>
              <a:buFont typeface="Arial" panose="020B0604020202020204" pitchFamily="34" charset="0"/>
              <a:buChar char="•"/>
            </a:pPr>
            <a:r>
              <a:rPr lang="en-GB" sz="1800" dirty="0">
                <a:solidFill>
                  <a:schemeClr val="dk1"/>
                </a:solidFill>
              </a:rPr>
              <a:t>Give a reason for your choice.</a:t>
            </a:r>
          </a:p>
        </p:txBody>
      </p:sp>
      <p:pic>
        <p:nvPicPr>
          <p:cNvPr id="38" name="Graphic 37">
            <a:extLst>
              <a:ext uri="{FF2B5EF4-FFF2-40B4-BE49-F238E27FC236}">
                <a16:creationId xmlns:a16="http://schemas.microsoft.com/office/drawing/2014/main" id="{7635EE47-FAE3-C213-447D-96E2535190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90596" y="6417504"/>
            <a:ext cx="994826" cy="961665"/>
          </a:xfrm>
          <a:prstGeom prst="rect">
            <a:avLst/>
          </a:prstGeom>
        </p:spPr>
      </p:pic>
      <p:pic>
        <p:nvPicPr>
          <p:cNvPr id="41" name="Graphic 40">
            <a:extLst>
              <a:ext uri="{FF2B5EF4-FFF2-40B4-BE49-F238E27FC236}">
                <a16:creationId xmlns:a16="http://schemas.microsoft.com/office/drawing/2014/main" id="{E11CFE62-D2A9-C044-2BAA-5B5A646A77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04749" y="285196"/>
            <a:ext cx="962799" cy="930162"/>
          </a:xfrm>
          <a:prstGeom prst="rect">
            <a:avLst/>
          </a:prstGeom>
        </p:spPr>
      </p:pic>
      <p:sp>
        <p:nvSpPr>
          <p:cNvPr id="42" name="Footer Placeholder 3">
            <a:extLst>
              <a:ext uri="{FF2B5EF4-FFF2-40B4-BE49-F238E27FC236}">
                <a16:creationId xmlns:a16="http://schemas.microsoft.com/office/drawing/2014/main" id="{13ADE5F4-C78E-F736-EFC4-25A96383233F}"/>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1. Introducing electric motors</a:t>
            </a:r>
            <a:endParaRPr lang="en-US" dirty="0">
              <a:solidFill>
                <a:schemeClr val="bg1"/>
              </a:solidFill>
            </a:endParaRPr>
          </a:p>
        </p:txBody>
      </p:sp>
    </p:spTree>
    <p:extLst>
      <p:ext uri="{BB962C8B-B14F-4D97-AF65-F5344CB8AC3E}">
        <p14:creationId xmlns:p14="http://schemas.microsoft.com/office/powerpoint/2010/main" val="2005128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83408-89BF-E281-D99B-31E249800A3D}"/>
              </a:ext>
            </a:extLst>
          </p:cNvPr>
          <p:cNvSpPr>
            <a:spLocks noGrp="1"/>
          </p:cNvSpPr>
          <p:nvPr>
            <p:ph type="title"/>
          </p:nvPr>
        </p:nvSpPr>
        <p:spPr/>
        <p:txBody>
          <a:bodyPr/>
          <a:lstStyle/>
          <a:p>
            <a:r>
              <a:rPr lang="en" dirty="0"/>
              <a:t>Choose the right type of motor – example answers</a:t>
            </a:r>
            <a:endParaRPr lang="en-US" dirty="0"/>
          </a:p>
        </p:txBody>
      </p:sp>
      <p:sp>
        <p:nvSpPr>
          <p:cNvPr id="9" name="Slide Number Placeholder 5">
            <a:extLst>
              <a:ext uri="{FF2B5EF4-FFF2-40B4-BE49-F238E27FC236}">
                <a16:creationId xmlns:a16="http://schemas.microsoft.com/office/drawing/2014/main" id="{D3B42569-7E24-BC5D-7303-341BFF75232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16</a:t>
            </a:fld>
            <a:endParaRPr lang="en-US" b="0" dirty="0">
              <a:solidFill>
                <a:schemeClr val="bg1"/>
              </a:solidFill>
            </a:endParaRPr>
          </a:p>
        </p:txBody>
      </p:sp>
      <p:sp>
        <p:nvSpPr>
          <p:cNvPr id="20" name="Content Placeholder 11">
            <a:extLst>
              <a:ext uri="{FF2B5EF4-FFF2-40B4-BE49-F238E27FC236}">
                <a16:creationId xmlns:a16="http://schemas.microsoft.com/office/drawing/2014/main" id="{88B0FED0-4FF9-5E4B-6868-943785FD67E0}"/>
              </a:ext>
            </a:extLst>
          </p:cNvPr>
          <p:cNvSpPr txBox="1">
            <a:spLocks/>
          </p:cNvSpPr>
          <p:nvPr/>
        </p:nvSpPr>
        <p:spPr>
          <a:xfrm>
            <a:off x="528232" y="2418002"/>
            <a:ext cx="4991416" cy="2320253"/>
          </a:xfrm>
          <a:prstGeom prst="rect">
            <a:avLst/>
          </a:prstGeom>
          <a:ln w="28575">
            <a:gradFill flip="none" rotWithShape="1">
              <a:gsLst>
                <a:gs pos="21000">
                  <a:srgbClr val="B2BFF0"/>
                </a:gs>
                <a:gs pos="100000">
                  <a:srgbClr val="D91C5C"/>
                </a:gs>
              </a:gsLst>
              <a:lin ang="18900000" scaled="1"/>
              <a:tileRect/>
            </a:gradFill>
          </a:ln>
        </p:spPr>
        <p:txBody>
          <a:bodyPr vert="horz" lIns="251999" tIns="251999" rIns="251999" bIns="251999"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spcAft>
                <a:spcPts val="1200"/>
              </a:spcAft>
              <a:buSzPts val="1800"/>
            </a:pPr>
            <a:r>
              <a:rPr lang="en-GB" b="1" dirty="0"/>
              <a:t>Power tool</a:t>
            </a:r>
          </a:p>
          <a:p>
            <a:pPr>
              <a:lnSpc>
                <a:spcPct val="100000"/>
              </a:lnSpc>
              <a:spcBef>
                <a:spcPts val="0"/>
              </a:spcBef>
              <a:spcAft>
                <a:spcPts val="1200"/>
              </a:spcAft>
              <a:buSzPts val="1800"/>
            </a:pPr>
            <a:r>
              <a:rPr lang="en-GB" sz="1800" dirty="0"/>
              <a:t>Brushless DC</a:t>
            </a:r>
          </a:p>
          <a:p>
            <a:pPr>
              <a:lnSpc>
                <a:spcPct val="100000"/>
              </a:lnSpc>
              <a:spcBef>
                <a:spcPts val="0"/>
              </a:spcBef>
              <a:spcAft>
                <a:spcPts val="1200"/>
              </a:spcAft>
              <a:buSzPts val="1800"/>
            </a:pPr>
            <a:r>
              <a:rPr lang="en-GB" sz="1800" dirty="0"/>
              <a:t>The motor will run from a DC battery and provide a wide range of speeds and torques.</a:t>
            </a:r>
          </a:p>
        </p:txBody>
      </p:sp>
      <p:sp>
        <p:nvSpPr>
          <p:cNvPr id="31" name="Content Placeholder 11">
            <a:extLst>
              <a:ext uri="{FF2B5EF4-FFF2-40B4-BE49-F238E27FC236}">
                <a16:creationId xmlns:a16="http://schemas.microsoft.com/office/drawing/2014/main" id="{22A93EDB-A5C8-5408-C9C0-71BBF1F6DE6E}"/>
              </a:ext>
            </a:extLst>
          </p:cNvPr>
          <p:cNvSpPr txBox="1">
            <a:spLocks/>
          </p:cNvSpPr>
          <p:nvPr/>
        </p:nvSpPr>
        <p:spPr>
          <a:xfrm>
            <a:off x="5716805" y="2414934"/>
            <a:ext cx="4991416" cy="2320252"/>
          </a:xfrm>
          <a:prstGeom prst="rect">
            <a:avLst/>
          </a:prstGeom>
          <a:ln w="28575">
            <a:gradFill flip="none" rotWithShape="1">
              <a:gsLst>
                <a:gs pos="21000">
                  <a:srgbClr val="B2BFF0"/>
                </a:gs>
                <a:gs pos="100000">
                  <a:srgbClr val="D91C5C"/>
                </a:gs>
              </a:gsLst>
              <a:lin ang="18900000" scaled="1"/>
              <a:tileRect/>
            </a:gradFill>
          </a:ln>
        </p:spPr>
        <p:txBody>
          <a:bodyPr vert="horz" lIns="251999" tIns="251999" rIns="251999" bIns="251999"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spcAft>
                <a:spcPts val="1200"/>
              </a:spcAft>
              <a:buSzPts val="1800"/>
            </a:pPr>
            <a:r>
              <a:rPr lang="en-GB" b="1" dirty="0"/>
              <a:t>Forklift</a:t>
            </a:r>
          </a:p>
          <a:p>
            <a:pPr>
              <a:lnSpc>
                <a:spcPct val="100000"/>
              </a:lnSpc>
              <a:spcBef>
                <a:spcPts val="0"/>
              </a:spcBef>
              <a:spcAft>
                <a:spcPts val="1200"/>
              </a:spcAft>
              <a:buSzPts val="1800"/>
            </a:pPr>
            <a:r>
              <a:rPr lang="en-GB" sz="1800" dirty="0"/>
              <a:t>Series-wound brushed DC</a:t>
            </a:r>
          </a:p>
          <a:p>
            <a:pPr>
              <a:lnSpc>
                <a:spcPct val="100000"/>
              </a:lnSpc>
              <a:spcBef>
                <a:spcPts val="0"/>
              </a:spcBef>
              <a:spcAft>
                <a:spcPts val="1200"/>
              </a:spcAft>
              <a:buSzPts val="1800"/>
            </a:pPr>
            <a:r>
              <a:rPr lang="en-GB" sz="1800" dirty="0"/>
              <a:t>The motor provides high torque </a:t>
            </a:r>
            <a:r>
              <a:rPr lang="en-GB" sz="18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and can run off the truck’s 48 V battery.</a:t>
            </a:r>
            <a:endParaRPr lang="en-GB" sz="1800" dirty="0"/>
          </a:p>
          <a:p>
            <a:pPr>
              <a:lnSpc>
                <a:spcPct val="100000"/>
              </a:lnSpc>
              <a:spcBef>
                <a:spcPts val="1200"/>
              </a:spcBef>
              <a:spcAft>
                <a:spcPts val="1200"/>
              </a:spcAft>
              <a:buSzPts val="1800"/>
            </a:pPr>
            <a:endParaRPr lang="en-GB" sz="1800" dirty="0"/>
          </a:p>
        </p:txBody>
      </p:sp>
      <p:sp>
        <p:nvSpPr>
          <p:cNvPr id="33" name="Content Placeholder 11">
            <a:extLst>
              <a:ext uri="{FF2B5EF4-FFF2-40B4-BE49-F238E27FC236}">
                <a16:creationId xmlns:a16="http://schemas.microsoft.com/office/drawing/2014/main" id="{189E6A2C-39A7-E4D1-5163-E499AD4BD642}"/>
              </a:ext>
            </a:extLst>
          </p:cNvPr>
          <p:cNvSpPr txBox="1">
            <a:spLocks/>
          </p:cNvSpPr>
          <p:nvPr/>
        </p:nvSpPr>
        <p:spPr>
          <a:xfrm>
            <a:off x="10905378" y="2414934"/>
            <a:ext cx="4991416" cy="2320252"/>
          </a:xfrm>
          <a:prstGeom prst="rect">
            <a:avLst/>
          </a:prstGeom>
          <a:ln w="28575">
            <a:gradFill flip="none" rotWithShape="1">
              <a:gsLst>
                <a:gs pos="21000">
                  <a:srgbClr val="B2BFF0"/>
                </a:gs>
                <a:gs pos="100000">
                  <a:srgbClr val="D91C5C"/>
                </a:gs>
              </a:gsLst>
              <a:lin ang="18900000" scaled="1"/>
              <a:tileRect/>
            </a:gradFill>
          </a:ln>
        </p:spPr>
        <p:txBody>
          <a:bodyPr vert="horz" lIns="251999" tIns="251999" rIns="251999" bIns="251999"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buSzPct val="100981"/>
            </a:pPr>
            <a:r>
              <a:rPr lang="en-GB" b="1" dirty="0"/>
              <a:t>HVAC fan</a:t>
            </a:r>
            <a:endParaRPr lang="en-GB" sz="1800" dirty="0"/>
          </a:p>
          <a:p>
            <a:pPr marL="0" lvl="0" indent="0" algn="l" rtl="0">
              <a:lnSpc>
                <a:spcPct val="100000"/>
              </a:lnSpc>
              <a:spcBef>
                <a:spcPts val="1200"/>
              </a:spcBef>
              <a:spcAft>
                <a:spcPts val="0"/>
              </a:spcAft>
              <a:buClr>
                <a:schemeClr val="dk1"/>
              </a:buClr>
              <a:buSzPts val="1100"/>
              <a:buFont typeface="Arial"/>
              <a:buNone/>
            </a:pPr>
            <a:r>
              <a:rPr lang="en-GB" sz="1800" dirty="0"/>
              <a:t>230 V single phase AC</a:t>
            </a:r>
          </a:p>
          <a:p>
            <a:pPr marL="0" lvl="0" indent="0" algn="l" rtl="0">
              <a:lnSpc>
                <a:spcPct val="100000"/>
              </a:lnSpc>
              <a:spcBef>
                <a:spcPts val="1200"/>
              </a:spcBef>
              <a:spcAft>
                <a:spcPts val="1200"/>
              </a:spcAft>
              <a:buClr>
                <a:schemeClr val="dk1"/>
              </a:buClr>
              <a:buSzPts val="1100"/>
              <a:buFont typeface="Arial"/>
              <a:buNone/>
            </a:pPr>
            <a:r>
              <a:rPr lang="en-GB" sz="1800" dirty="0"/>
              <a:t>Simple and rugged.</a:t>
            </a:r>
          </a:p>
        </p:txBody>
      </p:sp>
      <p:sp>
        <p:nvSpPr>
          <p:cNvPr id="34" name="Content Placeholder 11">
            <a:extLst>
              <a:ext uri="{FF2B5EF4-FFF2-40B4-BE49-F238E27FC236}">
                <a16:creationId xmlns:a16="http://schemas.microsoft.com/office/drawing/2014/main" id="{3D33F275-2246-E2D3-A2EE-25D459E87C9F}"/>
              </a:ext>
            </a:extLst>
          </p:cNvPr>
          <p:cNvSpPr txBox="1">
            <a:spLocks/>
          </p:cNvSpPr>
          <p:nvPr/>
        </p:nvSpPr>
        <p:spPr>
          <a:xfrm>
            <a:off x="528232" y="4923762"/>
            <a:ext cx="4991416" cy="1980273"/>
          </a:xfrm>
          <a:prstGeom prst="rect">
            <a:avLst/>
          </a:prstGeom>
          <a:ln w="28575">
            <a:gradFill flip="none" rotWithShape="1">
              <a:gsLst>
                <a:gs pos="21000">
                  <a:srgbClr val="B2BFF0"/>
                </a:gs>
                <a:gs pos="100000">
                  <a:srgbClr val="D91C5C"/>
                </a:gs>
              </a:gsLst>
              <a:lin ang="18900000" scaled="1"/>
              <a:tileRect/>
            </a:gradFill>
          </a:ln>
        </p:spPr>
        <p:txBody>
          <a:bodyPr vert="horz" lIns="251999" tIns="251999" rIns="251999" bIns="251999"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buSzPts val="1800"/>
            </a:pPr>
            <a:r>
              <a:rPr lang="en-GB" b="1" dirty="0"/>
              <a:t>Clock</a:t>
            </a:r>
          </a:p>
          <a:p>
            <a:pPr marL="0" lvl="0" indent="0" algn="l" rtl="0">
              <a:lnSpc>
                <a:spcPct val="100000"/>
              </a:lnSpc>
              <a:spcBef>
                <a:spcPts val="1200"/>
              </a:spcBef>
              <a:spcAft>
                <a:spcPts val="0"/>
              </a:spcAft>
              <a:buSzPts val="1800"/>
              <a:buNone/>
            </a:pPr>
            <a:r>
              <a:rPr lang="en-GB" sz="1800" dirty="0"/>
              <a:t>230 V AC synchronous</a:t>
            </a:r>
          </a:p>
          <a:p>
            <a:pPr marL="0" lvl="0" indent="0" algn="l" rtl="0">
              <a:lnSpc>
                <a:spcPct val="100000"/>
              </a:lnSpc>
              <a:spcBef>
                <a:spcPts val="1200"/>
              </a:spcBef>
              <a:spcAft>
                <a:spcPts val="1200"/>
              </a:spcAft>
              <a:buSzPts val="1800"/>
              <a:buNone/>
            </a:pPr>
            <a:r>
              <a:rPr lang="en-GB" sz="1800" dirty="0"/>
              <a:t>Performs well at low speed.</a:t>
            </a:r>
          </a:p>
        </p:txBody>
      </p:sp>
      <p:sp>
        <p:nvSpPr>
          <p:cNvPr id="35" name="Content Placeholder 11">
            <a:extLst>
              <a:ext uri="{FF2B5EF4-FFF2-40B4-BE49-F238E27FC236}">
                <a16:creationId xmlns:a16="http://schemas.microsoft.com/office/drawing/2014/main" id="{D4DB9D9F-E2C5-8198-7E1A-A78F99783FCB}"/>
              </a:ext>
            </a:extLst>
          </p:cNvPr>
          <p:cNvSpPr txBox="1">
            <a:spLocks/>
          </p:cNvSpPr>
          <p:nvPr/>
        </p:nvSpPr>
        <p:spPr>
          <a:xfrm>
            <a:off x="5716805" y="4927179"/>
            <a:ext cx="4991416" cy="1980274"/>
          </a:xfrm>
          <a:prstGeom prst="rect">
            <a:avLst/>
          </a:prstGeom>
          <a:ln w="28575">
            <a:gradFill flip="none" rotWithShape="1">
              <a:gsLst>
                <a:gs pos="21000">
                  <a:srgbClr val="B2BFF0"/>
                </a:gs>
                <a:gs pos="100000">
                  <a:srgbClr val="D91C5C"/>
                </a:gs>
              </a:gsLst>
              <a:lin ang="18900000" scaled="1"/>
              <a:tileRect/>
            </a:gradFill>
          </a:ln>
        </p:spPr>
        <p:txBody>
          <a:bodyPr vert="horz" lIns="251999" tIns="251999" rIns="251999" bIns="251999"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buSzPts val="1800"/>
            </a:pPr>
            <a:r>
              <a:rPr lang="en-GB" b="1" dirty="0"/>
              <a:t>Hoist</a:t>
            </a:r>
          </a:p>
          <a:p>
            <a:pPr marL="0" lvl="0" indent="0" algn="l" rtl="0">
              <a:lnSpc>
                <a:spcPct val="100000"/>
              </a:lnSpc>
              <a:spcBef>
                <a:spcPts val="1200"/>
              </a:spcBef>
              <a:spcAft>
                <a:spcPts val="0"/>
              </a:spcAft>
              <a:buSzPts val="1800"/>
              <a:buNone/>
            </a:pPr>
            <a:r>
              <a:rPr lang="en-GB" sz="1800" dirty="0"/>
              <a:t>400 V 3 phase AC induction</a:t>
            </a:r>
          </a:p>
          <a:p>
            <a:pPr marL="0" lvl="0" indent="0" algn="l" rtl="0">
              <a:lnSpc>
                <a:spcPct val="100000"/>
              </a:lnSpc>
              <a:spcBef>
                <a:spcPts val="1200"/>
              </a:spcBef>
              <a:spcAft>
                <a:spcPts val="0"/>
              </a:spcAft>
              <a:buSzPts val="1800"/>
              <a:buNone/>
            </a:pPr>
            <a:r>
              <a:rPr lang="en-GB" sz="1800" dirty="0"/>
              <a:t>Can provide very high output power.</a:t>
            </a:r>
          </a:p>
        </p:txBody>
      </p:sp>
      <p:sp>
        <p:nvSpPr>
          <p:cNvPr id="36" name="Content Placeholder 11">
            <a:extLst>
              <a:ext uri="{FF2B5EF4-FFF2-40B4-BE49-F238E27FC236}">
                <a16:creationId xmlns:a16="http://schemas.microsoft.com/office/drawing/2014/main" id="{55E2DFC7-DF62-ADEE-FF90-5BB40474A0F9}"/>
              </a:ext>
            </a:extLst>
          </p:cNvPr>
          <p:cNvSpPr txBox="1">
            <a:spLocks/>
          </p:cNvSpPr>
          <p:nvPr/>
        </p:nvSpPr>
        <p:spPr>
          <a:xfrm>
            <a:off x="10905378" y="4934860"/>
            <a:ext cx="4991416" cy="1980274"/>
          </a:xfrm>
          <a:prstGeom prst="rect">
            <a:avLst/>
          </a:prstGeom>
          <a:ln w="28575">
            <a:gradFill flip="none" rotWithShape="1">
              <a:gsLst>
                <a:gs pos="21000">
                  <a:srgbClr val="B2BFF0"/>
                </a:gs>
                <a:gs pos="100000">
                  <a:srgbClr val="D91C5C"/>
                </a:gs>
              </a:gsLst>
              <a:lin ang="18900000" scaled="1"/>
              <a:tileRect/>
            </a:gradFill>
          </a:ln>
        </p:spPr>
        <p:txBody>
          <a:bodyPr vert="horz" lIns="251999" tIns="251999" rIns="251999" bIns="251999"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buSzPts val="1800"/>
            </a:pPr>
            <a:r>
              <a:rPr lang="en-GB" b="1" dirty="0"/>
              <a:t>Conveyor</a:t>
            </a:r>
          </a:p>
          <a:p>
            <a:pPr marL="0" lvl="0" indent="0" algn="l" rtl="0">
              <a:lnSpc>
                <a:spcPct val="100000"/>
              </a:lnSpc>
              <a:spcBef>
                <a:spcPts val="1200"/>
              </a:spcBef>
              <a:spcAft>
                <a:spcPts val="0"/>
              </a:spcAft>
              <a:buSzPts val="1800"/>
              <a:buNone/>
            </a:pPr>
            <a:r>
              <a:rPr lang="en-GB" sz="1800" dirty="0"/>
              <a:t>Shunt-wound brushed DC</a:t>
            </a:r>
          </a:p>
          <a:p>
            <a:pPr marL="0" lvl="0" indent="0" algn="l" rtl="0">
              <a:lnSpc>
                <a:spcPct val="100000"/>
              </a:lnSpc>
              <a:spcBef>
                <a:spcPts val="1200"/>
              </a:spcBef>
              <a:spcAft>
                <a:spcPts val="1200"/>
              </a:spcAft>
              <a:buSzPts val="1800"/>
              <a:buNone/>
            </a:pPr>
            <a:r>
              <a:rPr lang="en-GB" sz="1800" dirty="0"/>
              <a:t>This maintains speed under varying loads.</a:t>
            </a:r>
          </a:p>
        </p:txBody>
      </p:sp>
      <p:sp>
        <p:nvSpPr>
          <p:cNvPr id="37" name="Content Placeholder 11">
            <a:extLst>
              <a:ext uri="{FF2B5EF4-FFF2-40B4-BE49-F238E27FC236}">
                <a16:creationId xmlns:a16="http://schemas.microsoft.com/office/drawing/2014/main" id="{80B47257-38A7-9F41-16B4-FE7177610C23}"/>
              </a:ext>
            </a:extLst>
          </p:cNvPr>
          <p:cNvSpPr txBox="1">
            <a:spLocks/>
          </p:cNvSpPr>
          <p:nvPr/>
        </p:nvSpPr>
        <p:spPr>
          <a:xfrm>
            <a:off x="528232" y="7510464"/>
            <a:ext cx="13786284" cy="961665"/>
          </a:xfrm>
          <a:prstGeom prst="rect">
            <a:avLst/>
          </a:prstGeom>
          <a:ln w="28575">
            <a:gradFill flip="none" rotWithShape="1">
              <a:gsLst>
                <a:gs pos="21000">
                  <a:srgbClr val="B2BFF0"/>
                </a:gs>
                <a:gs pos="100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marR="0" lvl="0" algn="l" rtl="0">
              <a:lnSpc>
                <a:spcPct val="100000"/>
              </a:lnSpc>
              <a:spcBef>
                <a:spcPts val="0"/>
              </a:spcBef>
              <a:spcAft>
                <a:spcPts val="0"/>
              </a:spcAft>
              <a:buClr>
                <a:srgbClr val="000000"/>
              </a:buClr>
              <a:buSzPts val="1400"/>
            </a:pPr>
            <a:r>
              <a:rPr lang="en-GB" sz="1800" b="0" i="0" u="none" strike="noStrike" cap="none" dirty="0">
                <a:solidFill>
                  <a:srgbClr val="000000"/>
                </a:solidFill>
                <a:latin typeface="Arial"/>
                <a:ea typeface="Arial"/>
                <a:cs typeface="Arial"/>
                <a:sym typeface="Arial"/>
              </a:rPr>
              <a:t>Discuss what other considerations could help to minimise the energy needed to power electrical motor-driven systems.</a:t>
            </a:r>
          </a:p>
        </p:txBody>
      </p:sp>
      <p:pic>
        <p:nvPicPr>
          <p:cNvPr id="38" name="Graphic 37">
            <a:extLst>
              <a:ext uri="{FF2B5EF4-FFF2-40B4-BE49-F238E27FC236}">
                <a16:creationId xmlns:a16="http://schemas.microsoft.com/office/drawing/2014/main" id="{7635EE47-FAE3-C213-447D-96E2535190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903673" y="7020687"/>
            <a:ext cx="994826" cy="961665"/>
          </a:xfrm>
          <a:prstGeom prst="rect">
            <a:avLst/>
          </a:prstGeom>
        </p:spPr>
      </p:pic>
      <p:sp>
        <p:nvSpPr>
          <p:cNvPr id="42" name="Footer Placeholder 3">
            <a:extLst>
              <a:ext uri="{FF2B5EF4-FFF2-40B4-BE49-F238E27FC236}">
                <a16:creationId xmlns:a16="http://schemas.microsoft.com/office/drawing/2014/main" id="{13ADE5F4-C78E-F736-EFC4-25A96383233F}"/>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1. Introducing electric motors</a:t>
            </a:r>
            <a:endParaRPr lang="en-US" dirty="0">
              <a:solidFill>
                <a:schemeClr val="bg1"/>
              </a:solidFill>
            </a:endParaRPr>
          </a:p>
        </p:txBody>
      </p:sp>
    </p:spTree>
    <p:extLst>
      <p:ext uri="{BB962C8B-B14F-4D97-AF65-F5344CB8AC3E}">
        <p14:creationId xmlns:p14="http://schemas.microsoft.com/office/powerpoint/2010/main" val="1356808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83408-89BF-E281-D99B-31E249800A3D}"/>
              </a:ext>
            </a:extLst>
          </p:cNvPr>
          <p:cNvSpPr>
            <a:spLocks noGrp="1"/>
          </p:cNvSpPr>
          <p:nvPr>
            <p:ph type="title"/>
          </p:nvPr>
        </p:nvSpPr>
        <p:spPr>
          <a:xfrm>
            <a:off x="411857" y="1445908"/>
            <a:ext cx="15581830" cy="1131037"/>
          </a:xfrm>
        </p:spPr>
        <p:txBody>
          <a:bodyPr/>
          <a:lstStyle/>
          <a:p>
            <a:r>
              <a:rPr lang="en" dirty="0"/>
              <a:t>When </a:t>
            </a:r>
            <a:r>
              <a:rPr lang="en"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might</a:t>
            </a:r>
            <a:r>
              <a:rPr lang="en" dirty="0"/>
              <a:t> you need to select or use the right motor?</a:t>
            </a:r>
            <a:endParaRPr lang="en-US" dirty="0"/>
          </a:p>
        </p:txBody>
      </p:sp>
      <p:sp>
        <p:nvSpPr>
          <p:cNvPr id="4" name="Slide Number Placeholder 5">
            <a:extLst>
              <a:ext uri="{FF2B5EF4-FFF2-40B4-BE49-F238E27FC236}">
                <a16:creationId xmlns:a16="http://schemas.microsoft.com/office/drawing/2014/main" id="{C67DFA13-1ED1-D6EB-76E8-6036776C3DAA}"/>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17</a:t>
            </a:fld>
            <a:endParaRPr lang="en-US" b="0" dirty="0">
              <a:solidFill>
                <a:schemeClr val="bg1"/>
              </a:solidFill>
            </a:endParaRPr>
          </a:p>
        </p:txBody>
      </p:sp>
      <p:sp>
        <p:nvSpPr>
          <p:cNvPr id="3" name="Content Placeholder 11">
            <a:extLst>
              <a:ext uri="{FF2B5EF4-FFF2-40B4-BE49-F238E27FC236}">
                <a16:creationId xmlns:a16="http://schemas.microsoft.com/office/drawing/2014/main" id="{37F38FCC-A560-6B93-C1E4-2E9FB2B7608D}"/>
              </a:ext>
            </a:extLst>
          </p:cNvPr>
          <p:cNvSpPr txBox="1">
            <a:spLocks/>
          </p:cNvSpPr>
          <p:nvPr/>
        </p:nvSpPr>
        <p:spPr>
          <a:xfrm>
            <a:off x="1598805" y="6567056"/>
            <a:ext cx="12605877" cy="1623244"/>
          </a:xfrm>
          <a:prstGeom prst="rect">
            <a:avLst/>
          </a:prstGeom>
          <a:ln w="28575">
            <a:gradFill flip="none" rotWithShape="1">
              <a:gsLst>
                <a:gs pos="21000">
                  <a:srgbClr val="B2BFF0"/>
                </a:gs>
                <a:gs pos="100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marR="0" lvl="0" indent="-304800" algn="l" rtl="0">
              <a:lnSpc>
                <a:spcPct val="100000"/>
              </a:lnSpc>
              <a:spcBef>
                <a:spcPts val="0"/>
              </a:spcBef>
              <a:spcAft>
                <a:spcPts val="0"/>
              </a:spcAft>
              <a:buClr>
                <a:srgbClr val="000000"/>
              </a:buClr>
              <a:buSzPct val="70000"/>
              <a:buFont typeface="Arial" panose="020B0604020202020204" pitchFamily="34" charset="0"/>
              <a:buChar char="•"/>
            </a:pPr>
            <a:r>
              <a:rPr lang="en-GB" sz="1800" dirty="0"/>
              <a:t>What engineering or manufacturing environments might you visit for an industry placement or job</a:t>
            </a:r>
            <a:r>
              <a:rPr lang="en-GB" sz="1800" b="0" i="0" u="none" strike="noStrike" cap="none" dirty="0">
                <a:solidFill>
                  <a:srgbClr val="000000"/>
                </a:solidFill>
                <a:latin typeface="Arial"/>
                <a:ea typeface="Arial"/>
                <a:cs typeface="Arial"/>
                <a:sym typeface="Arial"/>
              </a:rPr>
              <a:t>?</a:t>
            </a:r>
            <a:br>
              <a:rPr lang="en-GB" sz="1800" b="0" i="0" u="none" strike="noStrike" cap="none" dirty="0">
                <a:solidFill>
                  <a:srgbClr val="000000"/>
                </a:solidFill>
                <a:latin typeface="Arial"/>
                <a:ea typeface="Arial"/>
                <a:cs typeface="Arial"/>
                <a:sym typeface="Arial"/>
              </a:rPr>
            </a:br>
            <a:endParaRPr lang="en-GB" sz="18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SzPct val="70000"/>
              <a:buFont typeface="Arial" panose="020B0604020202020204" pitchFamily="34" charset="0"/>
              <a:buChar char="•"/>
            </a:pPr>
            <a:r>
              <a:rPr lang="en-GB" sz="1800" dirty="0"/>
              <a:t>Identify what motor applications make the activities in this environment possible.</a:t>
            </a:r>
          </a:p>
          <a:p>
            <a:pPr marL="425450" marR="0" lvl="0" indent="-285750" algn="l" rtl="0">
              <a:lnSpc>
                <a:spcPct val="100000"/>
              </a:lnSpc>
              <a:spcBef>
                <a:spcPts val="0"/>
              </a:spcBef>
              <a:spcAft>
                <a:spcPts val="0"/>
              </a:spcAft>
              <a:buClr>
                <a:srgbClr val="000000"/>
              </a:buClr>
              <a:buSzPct val="70000"/>
              <a:buFont typeface="Arial" panose="020B0604020202020204" pitchFamily="34" charset="0"/>
              <a:buChar char="•"/>
            </a:pPr>
            <a:endParaRPr lang="en-GB" sz="1800" b="0" i="0" u="none" strike="noStrike" cap="none" dirty="0">
              <a:solidFill>
                <a:srgbClr val="000000"/>
              </a:solidFill>
              <a:latin typeface="Arial"/>
              <a:ea typeface="Arial"/>
              <a:cs typeface="Arial"/>
              <a:sym typeface="Arial"/>
            </a:endParaRPr>
          </a:p>
        </p:txBody>
      </p:sp>
      <p:pic>
        <p:nvPicPr>
          <p:cNvPr id="8" name="Graphic 7">
            <a:extLst>
              <a:ext uri="{FF2B5EF4-FFF2-40B4-BE49-F238E27FC236}">
                <a16:creationId xmlns:a16="http://schemas.microsoft.com/office/drawing/2014/main" id="{FAD53522-D777-7755-BB1B-DAFC696B09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74456" y="6039638"/>
            <a:ext cx="994826" cy="961665"/>
          </a:xfrm>
          <a:prstGeom prst="rect">
            <a:avLst/>
          </a:prstGeom>
        </p:spPr>
      </p:pic>
      <p:sp>
        <p:nvSpPr>
          <p:cNvPr id="18" name="Graphic 5">
            <a:extLst>
              <a:ext uri="{FF2B5EF4-FFF2-40B4-BE49-F238E27FC236}">
                <a16:creationId xmlns:a16="http://schemas.microsoft.com/office/drawing/2014/main" id="{0E379586-CBD6-1334-6EDF-8367BCCEE20F}"/>
              </a:ext>
            </a:extLst>
          </p:cNvPr>
          <p:cNvSpPr/>
          <p:nvPr/>
        </p:nvSpPr>
        <p:spPr>
          <a:xfrm>
            <a:off x="1210663" y="3052819"/>
            <a:ext cx="2005259" cy="1967854"/>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01600" cap="flat">
            <a:gradFill>
              <a:gsLst>
                <a:gs pos="20000">
                  <a:srgbClr val="B2BFF0"/>
                </a:gs>
                <a:gs pos="81000">
                  <a:srgbClr val="D91C5C"/>
                </a:gs>
              </a:gsLst>
              <a:lin ang="18900242" scaled="1"/>
            </a:gradFill>
            <a:prstDash val="solid"/>
            <a:miter/>
          </a:ln>
        </p:spPr>
        <p:txBody>
          <a:bodyPr tIns="144000" rIns="180000" bIns="0" rtlCol="0" anchor="ctr"/>
          <a:lstStyle/>
          <a:p>
            <a:pPr algn="ctr">
              <a:spcBef>
                <a:spcPts val="0"/>
              </a:spcBef>
            </a:pPr>
            <a:r>
              <a:rPr lang="en-GB" b="1" dirty="0">
                <a:latin typeface="Arial" panose="020B0604020202020204" pitchFamily="34" charset="0"/>
                <a:cs typeface="Arial" panose="020B0604020202020204" pitchFamily="34" charset="0"/>
              </a:rPr>
              <a:t> Machine tools</a:t>
            </a:r>
          </a:p>
        </p:txBody>
      </p:sp>
      <p:sp>
        <p:nvSpPr>
          <p:cNvPr id="19" name="Graphic 5">
            <a:extLst>
              <a:ext uri="{FF2B5EF4-FFF2-40B4-BE49-F238E27FC236}">
                <a16:creationId xmlns:a16="http://schemas.microsoft.com/office/drawing/2014/main" id="{16D158A6-E856-8CC5-18B8-9AA57D14E465}"/>
              </a:ext>
            </a:extLst>
          </p:cNvPr>
          <p:cNvSpPr/>
          <p:nvPr/>
        </p:nvSpPr>
        <p:spPr>
          <a:xfrm>
            <a:off x="5929735" y="3035198"/>
            <a:ext cx="2005259" cy="1967854"/>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01600" cap="flat">
            <a:gradFill>
              <a:gsLst>
                <a:gs pos="20000">
                  <a:srgbClr val="B2BFF0"/>
                </a:gs>
                <a:gs pos="81000">
                  <a:srgbClr val="D91C5C"/>
                </a:gs>
              </a:gsLst>
              <a:lin ang="18900242" scaled="1"/>
            </a:gradFill>
            <a:prstDash val="solid"/>
            <a:miter/>
          </a:ln>
        </p:spPr>
        <p:txBody>
          <a:bodyPr tIns="180000" rIns="144000" bIns="0" rtlCol="0" anchor="ctr"/>
          <a:lstStyle/>
          <a:p>
            <a:pPr algn="ctr">
              <a:spcBef>
                <a:spcPts val="0"/>
              </a:spcBef>
            </a:pPr>
            <a:r>
              <a:rPr lang="en-GB" b="1" dirty="0">
                <a:latin typeface="Arial" panose="020B0604020202020204" pitchFamily="34" charset="0"/>
                <a:cs typeface="Arial" panose="020B0604020202020204" pitchFamily="34" charset="0"/>
              </a:rPr>
              <a:t> Powered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hand tools</a:t>
            </a:r>
          </a:p>
        </p:txBody>
      </p:sp>
      <p:sp>
        <p:nvSpPr>
          <p:cNvPr id="20" name="Graphic 5">
            <a:extLst>
              <a:ext uri="{FF2B5EF4-FFF2-40B4-BE49-F238E27FC236}">
                <a16:creationId xmlns:a16="http://schemas.microsoft.com/office/drawing/2014/main" id="{4701FD51-FABB-6199-2AA6-417E61B807B0}"/>
              </a:ext>
            </a:extLst>
          </p:cNvPr>
          <p:cNvSpPr/>
          <p:nvPr/>
        </p:nvSpPr>
        <p:spPr>
          <a:xfrm>
            <a:off x="8299677" y="3521043"/>
            <a:ext cx="2005259" cy="1967854"/>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01600" cap="flat">
            <a:gradFill>
              <a:gsLst>
                <a:gs pos="20000">
                  <a:srgbClr val="B2BFF0"/>
                </a:gs>
                <a:gs pos="81000">
                  <a:srgbClr val="D91C5C"/>
                </a:gs>
              </a:gsLst>
              <a:lin ang="18900242" scaled="1"/>
            </a:gradFill>
            <a:prstDash val="solid"/>
            <a:miter/>
          </a:ln>
        </p:spPr>
        <p:txBody>
          <a:bodyPr tIns="144000" rIns="180000" bIns="0" rtlCol="0" anchor="ctr"/>
          <a:lstStyle/>
          <a:p>
            <a:pPr algn="ctr">
              <a:spcBef>
                <a:spcPts val="0"/>
              </a:spcBef>
            </a:pPr>
            <a:r>
              <a:rPr lang="en-GB" sz="1800" b="1" dirty="0">
                <a:latin typeface="Arial" panose="020B0604020202020204" pitchFamily="34" charset="0"/>
                <a:cs typeface="Arial" panose="020B0604020202020204" pitchFamily="34" charset="0"/>
              </a:rPr>
              <a:t> Automation</a:t>
            </a:r>
          </a:p>
        </p:txBody>
      </p:sp>
      <p:sp>
        <p:nvSpPr>
          <p:cNvPr id="21" name="Graphic 5">
            <a:extLst>
              <a:ext uri="{FF2B5EF4-FFF2-40B4-BE49-F238E27FC236}">
                <a16:creationId xmlns:a16="http://schemas.microsoft.com/office/drawing/2014/main" id="{784786C6-9857-79CB-C451-4F394F2B5D15}"/>
              </a:ext>
            </a:extLst>
          </p:cNvPr>
          <p:cNvSpPr/>
          <p:nvPr/>
        </p:nvSpPr>
        <p:spPr>
          <a:xfrm>
            <a:off x="3570199" y="3535677"/>
            <a:ext cx="2005259" cy="1967854"/>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01600" cap="flat">
            <a:gradFill>
              <a:gsLst>
                <a:gs pos="20000">
                  <a:srgbClr val="B2BFF0"/>
                </a:gs>
                <a:gs pos="81000">
                  <a:srgbClr val="D91C5C"/>
                </a:gs>
              </a:gsLst>
              <a:lin ang="18900242" scaled="1"/>
            </a:gradFill>
            <a:prstDash val="solid"/>
            <a:miter/>
          </a:ln>
        </p:spPr>
        <p:txBody>
          <a:bodyPr tIns="251999" rIns="144000" bIns="0" rtlCol="0" anchor="ctr"/>
          <a:lstStyle/>
          <a:p>
            <a:pPr algn="ctr"/>
            <a:br>
              <a:rPr lang="en-GB" sz="1800" b="1" dirty="0">
                <a:latin typeface="Arial" panose="020B0604020202020204" pitchFamily="34" charset="0"/>
                <a:cs typeface="Arial" panose="020B0604020202020204" pitchFamily="34" charset="0"/>
              </a:rPr>
            </a:br>
            <a:r>
              <a:rPr lang="en-GB" sz="1800" b="1" dirty="0">
                <a:latin typeface="Arial" panose="020B0604020202020204" pitchFamily="34" charset="0"/>
                <a:cs typeface="Arial" panose="020B0604020202020204" pitchFamily="34" charset="0"/>
              </a:rPr>
              <a:t>Heating or cooling</a:t>
            </a:r>
          </a:p>
          <a:p>
            <a:pPr algn="ctr">
              <a:spcBef>
                <a:spcPts val="0"/>
              </a:spcBef>
            </a:pPr>
            <a:endParaRPr lang="en-GB" sz="1800" b="1" dirty="0">
              <a:latin typeface="Arial" panose="020B0604020202020204" pitchFamily="34" charset="0"/>
              <a:cs typeface="Arial" panose="020B0604020202020204" pitchFamily="34" charset="0"/>
            </a:endParaRPr>
          </a:p>
        </p:txBody>
      </p:sp>
      <p:sp>
        <p:nvSpPr>
          <p:cNvPr id="22" name="Graphic 5">
            <a:extLst>
              <a:ext uri="{FF2B5EF4-FFF2-40B4-BE49-F238E27FC236}">
                <a16:creationId xmlns:a16="http://schemas.microsoft.com/office/drawing/2014/main" id="{9898DE9C-5C7D-BD79-990A-6E118D20B88F}"/>
              </a:ext>
            </a:extLst>
          </p:cNvPr>
          <p:cNvSpPr/>
          <p:nvPr/>
        </p:nvSpPr>
        <p:spPr>
          <a:xfrm>
            <a:off x="10669619" y="3037190"/>
            <a:ext cx="2005259" cy="1967854"/>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01600" cap="flat">
            <a:gradFill>
              <a:gsLst>
                <a:gs pos="20000">
                  <a:srgbClr val="B2BFF0"/>
                </a:gs>
                <a:gs pos="81000">
                  <a:srgbClr val="D91C5C"/>
                </a:gs>
              </a:gsLst>
              <a:lin ang="18900242" scaled="1"/>
            </a:gradFill>
            <a:prstDash val="solid"/>
            <a:miter/>
          </a:ln>
        </p:spPr>
        <p:txBody>
          <a:bodyPr tIns="251999" rIns="144000" bIns="0" rtlCol="0" anchor="ctr"/>
          <a:lstStyle/>
          <a:p>
            <a:pPr algn="ctr"/>
            <a:br>
              <a:rPr lang="en-GB" sz="1800" b="1" dirty="0"/>
            </a:br>
            <a:r>
              <a:rPr lang="en-GB" sz="1800" b="1" dirty="0">
                <a:latin typeface="Arial" panose="020B0604020202020204" pitchFamily="34" charset="0"/>
                <a:cs typeface="Arial" panose="020B0604020202020204" pitchFamily="34" charset="0"/>
              </a:rPr>
              <a:t>Ventilation or extraction</a:t>
            </a:r>
          </a:p>
          <a:p>
            <a:pPr algn="ctr">
              <a:spcBef>
                <a:spcPts val="0"/>
              </a:spcBef>
            </a:pPr>
            <a:endParaRPr lang="en-GB" sz="1800" b="1" dirty="0">
              <a:latin typeface="Arial" panose="020B0604020202020204" pitchFamily="34" charset="0"/>
              <a:cs typeface="Arial" panose="020B0604020202020204" pitchFamily="34" charset="0"/>
            </a:endParaRPr>
          </a:p>
        </p:txBody>
      </p:sp>
      <p:sp>
        <p:nvSpPr>
          <p:cNvPr id="23" name="Graphic 5">
            <a:extLst>
              <a:ext uri="{FF2B5EF4-FFF2-40B4-BE49-F238E27FC236}">
                <a16:creationId xmlns:a16="http://schemas.microsoft.com/office/drawing/2014/main" id="{B963D4BF-CE74-30DB-705D-77C1E9CF4B8C}"/>
              </a:ext>
            </a:extLst>
          </p:cNvPr>
          <p:cNvSpPr/>
          <p:nvPr/>
        </p:nvSpPr>
        <p:spPr>
          <a:xfrm>
            <a:off x="13029155" y="3537668"/>
            <a:ext cx="2005259" cy="1967854"/>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01600" cap="flat">
            <a:gradFill>
              <a:gsLst>
                <a:gs pos="20000">
                  <a:srgbClr val="B2BFF0"/>
                </a:gs>
                <a:gs pos="81000">
                  <a:srgbClr val="D91C5C"/>
                </a:gs>
              </a:gsLst>
              <a:lin ang="18900242" scaled="1"/>
            </a:gradFill>
            <a:prstDash val="solid"/>
            <a:miter/>
          </a:ln>
        </p:spPr>
        <p:txBody>
          <a:bodyPr tIns="144000" rIns="180000" bIns="0" rtlCol="0" anchor="ctr"/>
          <a:lstStyle/>
          <a:p>
            <a:pPr algn="ctr">
              <a:spcBef>
                <a:spcPts val="0"/>
              </a:spcBef>
            </a:pPr>
            <a:r>
              <a:rPr lang="en-GB" sz="1800" b="1" dirty="0">
                <a:latin typeface="Arial" panose="020B0604020202020204" pitchFamily="34" charset="0"/>
                <a:cs typeface="Arial" panose="020B0604020202020204" pitchFamily="34" charset="0"/>
              </a:rPr>
              <a:t>Vehicles</a:t>
            </a:r>
          </a:p>
        </p:txBody>
      </p:sp>
      <p:sp>
        <p:nvSpPr>
          <p:cNvPr id="27" name="Footer Placeholder 3">
            <a:extLst>
              <a:ext uri="{FF2B5EF4-FFF2-40B4-BE49-F238E27FC236}">
                <a16:creationId xmlns:a16="http://schemas.microsoft.com/office/drawing/2014/main" id="{4EDD693C-38DD-AA0E-10E8-E70805E9545B}"/>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1. Introducing electric motors</a:t>
            </a:r>
            <a:endParaRPr lang="en-US" dirty="0">
              <a:solidFill>
                <a:schemeClr val="bg1"/>
              </a:solidFill>
            </a:endParaRPr>
          </a:p>
        </p:txBody>
      </p:sp>
    </p:spTree>
    <p:extLst>
      <p:ext uri="{BB962C8B-B14F-4D97-AF65-F5344CB8AC3E}">
        <p14:creationId xmlns:p14="http://schemas.microsoft.com/office/powerpoint/2010/main" val="3005567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Graphic 5">
            <a:extLst>
              <a:ext uri="{FF2B5EF4-FFF2-40B4-BE49-F238E27FC236}">
                <a16:creationId xmlns:a16="http://schemas.microsoft.com/office/drawing/2014/main" id="{BF405E5E-E38C-2246-17F5-8996E364D9D1}"/>
              </a:ext>
            </a:extLst>
          </p:cNvPr>
          <p:cNvSpPr/>
          <p:nvPr/>
        </p:nvSpPr>
        <p:spPr>
          <a:xfrm>
            <a:off x="7825372" y="3274284"/>
            <a:ext cx="3318574" cy="3256671"/>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20000">
                  <a:srgbClr val="B2BFF0"/>
                </a:gs>
                <a:gs pos="81000">
                  <a:srgbClr val="D91C5C"/>
                </a:gs>
              </a:gsLst>
              <a:lin ang="18900242" scaled="1"/>
            </a:gradFill>
            <a:prstDash val="solid"/>
            <a:miter/>
          </a:ln>
        </p:spPr>
        <p:txBody>
          <a:bodyPr tIns="216000" rIns="180000" bIns="0" rtlCol="0" anchor="ctr"/>
          <a:lstStyle/>
          <a:p>
            <a:pPr marL="120650" lvl="0" algn="ctr" rtl="0">
              <a:spcBef>
                <a:spcPts val="0"/>
              </a:spcBef>
              <a:spcAft>
                <a:spcPts val="0"/>
              </a:spcAft>
              <a:buSzPts val="1700"/>
            </a:pPr>
            <a:r>
              <a:rPr lang="en-GB" sz="1800" dirty="0">
                <a:latin typeface="Arial" panose="020B0604020202020204" pitchFamily="34" charset="0"/>
                <a:cs typeface="Arial" panose="020B0604020202020204" pitchFamily="34" charset="0"/>
              </a:rPr>
              <a:t>Suggest </a:t>
            </a:r>
            <a:r>
              <a:rPr lang="en-GB" sz="1800" dirty="0">
                <a:latin typeface="Arial" panose="020B0604020202020204" pitchFamily="34" charset="0"/>
                <a:cs typeface="Arial" panose="020B06040202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an appropriate</a:t>
            </a:r>
            <a:r>
              <a:rPr lang="en-GB" sz="1800" dirty="0">
                <a:latin typeface="Arial" panose="020B0604020202020204" pitchFamily="34" charset="0"/>
                <a:cs typeface="Arial" panose="020B0604020202020204" pitchFamily="34" charset="0"/>
              </a:rPr>
              <a:t> motor to use for a range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of applications based on its qualitative characteristics.</a:t>
            </a:r>
            <a:endParaRPr lang="en-GB" sz="2400" dirty="0">
              <a:latin typeface="Arial" panose="020B0604020202020204" pitchFamily="34" charset="0"/>
              <a:cs typeface="Arial" panose="020B0604020202020204" pitchFamily="34" charset="0"/>
            </a:endParaRPr>
          </a:p>
        </p:txBody>
      </p:sp>
      <p:sp>
        <p:nvSpPr>
          <p:cNvPr id="13" name="Google Shape;539;p3">
            <a:extLst>
              <a:ext uri="{FF2B5EF4-FFF2-40B4-BE49-F238E27FC236}">
                <a16:creationId xmlns:a16="http://schemas.microsoft.com/office/drawing/2014/main" id="{2EDECC3A-3353-BC2B-4289-40DE5B847343}"/>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
        <p:nvSpPr>
          <p:cNvPr id="14" name="Slide Number Placeholder 5">
            <a:extLst>
              <a:ext uri="{FF2B5EF4-FFF2-40B4-BE49-F238E27FC236}">
                <a16:creationId xmlns:a16="http://schemas.microsoft.com/office/drawing/2014/main" id="{184F7A0B-7B24-5B87-DB91-3DB3643AB4D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18</a:t>
            </a:fld>
            <a:endParaRPr lang="en-US" b="0" dirty="0">
              <a:solidFill>
                <a:schemeClr val="bg1"/>
              </a:solidFill>
            </a:endParaRPr>
          </a:p>
        </p:txBody>
      </p:sp>
      <p:sp>
        <p:nvSpPr>
          <p:cNvPr id="10" name="Footer Placeholder 3">
            <a:extLst>
              <a:ext uri="{FF2B5EF4-FFF2-40B4-BE49-F238E27FC236}">
                <a16:creationId xmlns:a16="http://schemas.microsoft.com/office/drawing/2014/main" id="{E5178B76-5A69-5E1D-EBD4-4DE6A50E6B6E}"/>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bg1"/>
                </a:solidFill>
                <a:latin typeface="Arial"/>
                <a:ea typeface="Arial"/>
                <a:cs typeface="Arial"/>
                <a:sym typeface="Arial"/>
              </a:rPr>
              <a:t>1. Introducing electric motors</a:t>
            </a:r>
            <a:endParaRPr lang="en-US" dirty="0">
              <a:solidFill>
                <a:schemeClr val="bg1"/>
              </a:solidFill>
            </a:endParaRPr>
          </a:p>
        </p:txBody>
      </p:sp>
      <p:sp>
        <p:nvSpPr>
          <p:cNvPr id="5" name="Graphic 5">
            <a:extLst>
              <a:ext uri="{FF2B5EF4-FFF2-40B4-BE49-F238E27FC236}">
                <a16:creationId xmlns:a16="http://schemas.microsoft.com/office/drawing/2014/main" id="{D3785ED7-44CA-CC3B-C4EE-4B35C604FB1C}"/>
              </a:ext>
            </a:extLst>
          </p:cNvPr>
          <p:cNvSpPr/>
          <p:nvPr/>
        </p:nvSpPr>
        <p:spPr>
          <a:xfrm>
            <a:off x="4078025" y="3274284"/>
            <a:ext cx="3318574" cy="3256671"/>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20000">
                  <a:srgbClr val="B2BFF0"/>
                </a:gs>
                <a:gs pos="81000">
                  <a:srgbClr val="D91C5C"/>
                </a:gs>
              </a:gsLst>
              <a:lin ang="18900242" scaled="1"/>
            </a:gradFill>
            <a:prstDash val="solid"/>
            <a:miter/>
          </a:ln>
        </p:spPr>
        <p:txBody>
          <a:bodyPr tIns="360000" rIns="180000" bIns="0" rtlCol="0" anchor="ctr"/>
          <a:lstStyle/>
          <a:p>
            <a:pPr marL="114300" lvl="0" algn="ctr" rtl="0">
              <a:spcBef>
                <a:spcPts val="1200"/>
              </a:spcBef>
              <a:spcAft>
                <a:spcPts val="0"/>
              </a:spcAft>
              <a:buSzPts val="1800"/>
            </a:pPr>
            <a:r>
              <a:rPr lang="en-GB" dirty="0">
                <a:latin typeface="Arial" panose="020B0604020202020204" pitchFamily="34" charset="0"/>
                <a:cs typeface="Arial" panose="020B0604020202020204" pitchFamily="34" charset="0"/>
              </a:rPr>
              <a:t>Describe the differences between the field and armature windings in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series and shunt-wound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DC motors.</a:t>
            </a:r>
          </a:p>
        </p:txBody>
      </p:sp>
      <p:sp>
        <p:nvSpPr>
          <p:cNvPr id="6" name="Graphic 5">
            <a:extLst>
              <a:ext uri="{FF2B5EF4-FFF2-40B4-BE49-F238E27FC236}">
                <a16:creationId xmlns:a16="http://schemas.microsoft.com/office/drawing/2014/main" id="{89DA2589-344E-96F7-A1A0-0451F6245017}"/>
              </a:ext>
            </a:extLst>
          </p:cNvPr>
          <p:cNvSpPr/>
          <p:nvPr/>
        </p:nvSpPr>
        <p:spPr>
          <a:xfrm>
            <a:off x="330679" y="3274284"/>
            <a:ext cx="3318574" cy="3256671"/>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20000">
                  <a:srgbClr val="B2BFF0"/>
                </a:gs>
                <a:gs pos="81000">
                  <a:srgbClr val="D91C5C"/>
                </a:gs>
              </a:gsLst>
              <a:lin ang="18900242" scaled="1"/>
            </a:gradFill>
            <a:prstDash val="solid"/>
            <a:miter/>
          </a:ln>
        </p:spPr>
        <p:txBody>
          <a:bodyPr tIns="144000" rIns="180000" bIns="0" rtlCol="0" anchor="ctr"/>
          <a:lstStyle/>
          <a:p>
            <a:pPr marL="114300" lvl="0" algn="ctr" rtl="0">
              <a:spcBef>
                <a:spcPts val="1200"/>
              </a:spcBef>
              <a:spcAft>
                <a:spcPts val="0"/>
              </a:spcAft>
              <a:buSzPts val="1800"/>
            </a:pPr>
            <a:r>
              <a:rPr lang="en-GB" dirty="0">
                <a:latin typeface="Arial" panose="020B0604020202020204" pitchFamily="34" charset="0"/>
                <a:cs typeface="Arial" panose="020B0604020202020204" pitchFamily="34" charset="0"/>
              </a:rPr>
              <a:t>Name some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different types of direct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current (DC) and alternating current (AC) motors.</a:t>
            </a:r>
          </a:p>
        </p:txBody>
      </p:sp>
    </p:spTree>
    <p:extLst>
      <p:ext uri="{BB962C8B-B14F-4D97-AF65-F5344CB8AC3E}">
        <p14:creationId xmlns:p14="http://schemas.microsoft.com/office/powerpoint/2010/main" val="736973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472FF56-B2B4-9CD4-A75C-2E1D6CB5E14B}"/>
              </a:ext>
            </a:extLst>
          </p:cNvPr>
          <p:cNvSpPr>
            <a:spLocks noGrp="1"/>
          </p:cNvSpPr>
          <p:nvPr>
            <p:ph type="title"/>
          </p:nvPr>
        </p:nvSpPr>
        <p:spPr>
          <a:xfrm>
            <a:off x="4938729" y="1037779"/>
            <a:ext cx="6380130" cy="6910070"/>
          </a:xfrm>
        </p:spPr>
        <p:txBody>
          <a:bodyPr/>
          <a:lstStyle/>
          <a:p>
            <a:pPr>
              <a:lnSpc>
                <a:spcPct val="100000"/>
              </a:lnSpc>
              <a:spcBef>
                <a:spcPts val="0"/>
              </a:spcBef>
            </a:pPr>
            <a:r>
              <a:rPr lang="en-US" dirty="0"/>
              <a:t>Practitioner</a:t>
            </a:r>
            <a:br>
              <a:rPr lang="en-US" dirty="0"/>
            </a:br>
            <a:r>
              <a:rPr lang="en-US" dirty="0"/>
              <a:t>guide</a:t>
            </a:r>
            <a:br>
              <a:rPr lang="en-US" dirty="0"/>
            </a:br>
            <a:endParaRPr lang="en-US" sz="2500" dirty="0"/>
          </a:p>
        </p:txBody>
      </p:sp>
      <p:sp>
        <p:nvSpPr>
          <p:cNvPr id="6" name="Title 11">
            <a:extLst>
              <a:ext uri="{FF2B5EF4-FFF2-40B4-BE49-F238E27FC236}">
                <a16:creationId xmlns:a16="http://schemas.microsoft.com/office/drawing/2014/main" id="{30744565-5C1D-7F75-936E-CC42DB086210}"/>
              </a:ext>
            </a:extLst>
          </p:cNvPr>
          <p:cNvSpPr txBox="1">
            <a:spLocks/>
          </p:cNvSpPr>
          <p:nvPr/>
        </p:nvSpPr>
        <p:spPr>
          <a:xfrm>
            <a:off x="4920068" y="1972497"/>
            <a:ext cx="6380130" cy="6910070"/>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a:lnSpc>
                <a:spcPct val="100000"/>
              </a:lnSpc>
              <a:spcBef>
                <a:spcPts val="1200"/>
              </a:spcBef>
            </a:pPr>
            <a:br>
              <a:rPr lang="en-US" dirty="0"/>
            </a:br>
            <a:br>
              <a:rPr lang="en-US" dirty="0"/>
            </a:br>
            <a:r>
              <a:rPr lang="en-GB" sz="2500" b="0" dirty="0"/>
              <a:t>1. Introducing electric motors</a:t>
            </a:r>
            <a:endParaRPr lang="en-US" sz="2500" b="0" dirty="0"/>
          </a:p>
          <a:p>
            <a:pPr>
              <a:lnSpc>
                <a:spcPct val="100000"/>
              </a:lnSpc>
              <a:spcBef>
                <a:spcPts val="1200"/>
              </a:spcBef>
            </a:pPr>
            <a:br>
              <a:rPr lang="en-US" sz="2500" b="0" dirty="0"/>
            </a:br>
            <a:endParaRPr lang="en-US" sz="2500" dirty="0"/>
          </a:p>
        </p:txBody>
      </p:sp>
      <p:sp>
        <p:nvSpPr>
          <p:cNvPr id="2" name="Slide Number Placeholder 5">
            <a:extLst>
              <a:ext uri="{FF2B5EF4-FFF2-40B4-BE49-F238E27FC236}">
                <a16:creationId xmlns:a16="http://schemas.microsoft.com/office/drawing/2014/main" id="{88B88D78-8628-907E-946B-3275ED8D93E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2</a:t>
            </a:fld>
            <a:endParaRPr lang="en-US" b="0" dirty="0">
              <a:solidFill>
                <a:schemeClr val="bg1"/>
              </a:solidFill>
            </a:endParaRPr>
          </a:p>
        </p:txBody>
      </p:sp>
    </p:spTree>
    <p:extLst>
      <p:ext uri="{BB962C8B-B14F-4D97-AF65-F5344CB8AC3E}">
        <p14:creationId xmlns:p14="http://schemas.microsoft.com/office/powerpoint/2010/main" val="423848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CCD1-09F1-94A3-57E2-095EA57D7210}"/>
              </a:ext>
            </a:extLst>
          </p:cNvPr>
          <p:cNvSpPr>
            <a:spLocks noGrp="1"/>
          </p:cNvSpPr>
          <p:nvPr>
            <p:ph type="title"/>
          </p:nvPr>
        </p:nvSpPr>
        <p:spPr>
          <a:xfrm>
            <a:off x="411858" y="1445908"/>
            <a:ext cx="14022170" cy="728133"/>
          </a:xfrm>
        </p:spPr>
        <p:txBody>
          <a:bodyPr>
            <a:normAutofit/>
          </a:bodyPr>
          <a:lstStyle/>
          <a:p>
            <a:r>
              <a:rPr lang="en-NZ" dirty="0"/>
              <a:t>Introduction and overview</a:t>
            </a:r>
            <a:endParaRPr lang="en-US" dirty="0"/>
          </a:p>
        </p:txBody>
      </p:sp>
      <p:sp>
        <p:nvSpPr>
          <p:cNvPr id="4" name="Content Placeholder 3">
            <a:extLst>
              <a:ext uri="{FF2B5EF4-FFF2-40B4-BE49-F238E27FC236}">
                <a16:creationId xmlns:a16="http://schemas.microsoft.com/office/drawing/2014/main" id="{EC168DEF-4851-9EA4-624D-B8BADDE14C15}"/>
              </a:ext>
            </a:extLst>
          </p:cNvPr>
          <p:cNvSpPr>
            <a:spLocks noGrp="1"/>
          </p:cNvSpPr>
          <p:nvPr>
            <p:ph idx="4294967295"/>
          </p:nvPr>
        </p:nvSpPr>
        <p:spPr>
          <a:xfrm>
            <a:off x="411858" y="2561646"/>
            <a:ext cx="14893791" cy="1007118"/>
          </a:xfrm>
        </p:spPr>
        <p:txBody>
          <a:bodyPr>
            <a:noAutofit/>
          </a:bodyPr>
          <a:lstStyle/>
          <a:p>
            <a:pPr marL="0" marR="0" lvl="0" indent="0" algn="l" rtl="0">
              <a:lnSpc>
                <a:spcPct val="100000"/>
              </a:lnSpc>
              <a:spcBef>
                <a:spcPts val="0"/>
              </a:spcBef>
              <a:spcAft>
                <a:spcPts val="0"/>
              </a:spcAft>
              <a:buClr>
                <a:srgbClr val="000000"/>
              </a:buClr>
              <a:buSzPts val="1100"/>
              <a:buFont typeface="Arial"/>
              <a:buNone/>
            </a:pPr>
            <a:r>
              <a:rPr lang="en-GB" sz="1400" u="none" strike="noStrike" cap="none" dirty="0">
                <a:solidFill>
                  <a:srgbClr val="000000"/>
                </a:solidFill>
              </a:rPr>
              <a:t>These resources help practitioners to deliver the </a:t>
            </a:r>
            <a:r>
              <a:rPr lang="en-GB" sz="1400" u="none" strike="noStrike" cap="none" dirty="0"/>
              <a:t>electrical machines </a:t>
            </a:r>
            <a:r>
              <a:rPr lang="en-GB" sz="1400" u="none" strike="noStrike" cap="none" dirty="0">
                <a:solidFill>
                  <a:srgbClr val="000000"/>
                </a:solidFill>
              </a:rPr>
              <a:t>components of engineering and manufacturing-related qualifications at levels 2 and 3. They introduce the topic and stimulate learners to explore and reflect on key concepts, and are designed to complement and enhance practitioners</a:t>
            </a:r>
            <a:r>
              <a:rPr lang="en-GB" sz="1400" u="none" strike="noStrike" cap="none" dirty="0"/>
              <a:t>’</a:t>
            </a:r>
            <a:r>
              <a:rPr lang="en-GB" sz="1400" u="none" strike="noStrike" cap="none" dirty="0">
                <a:solidFill>
                  <a:srgbClr val="000000"/>
                </a:solidFill>
              </a:rPr>
              <a:t> own lesson materials and schemes of work.</a:t>
            </a:r>
          </a:p>
        </p:txBody>
      </p:sp>
      <p:sp>
        <p:nvSpPr>
          <p:cNvPr id="5" name="Text Placeholder 4">
            <a:extLst>
              <a:ext uri="{FF2B5EF4-FFF2-40B4-BE49-F238E27FC236}">
                <a16:creationId xmlns:a16="http://schemas.microsoft.com/office/drawing/2014/main" id="{84FC9109-6995-618F-DD2B-0AC648071D83}"/>
              </a:ext>
            </a:extLst>
          </p:cNvPr>
          <p:cNvSpPr>
            <a:spLocks noGrp="1"/>
          </p:cNvSpPr>
          <p:nvPr>
            <p:ph type="body" sz="quarter" idx="4294967295"/>
          </p:nvPr>
        </p:nvSpPr>
        <p:spPr>
          <a:xfrm>
            <a:off x="411857" y="3372122"/>
            <a:ext cx="15119879" cy="393406"/>
          </a:xfrm>
        </p:spPr>
        <p:txBody>
          <a:bodyPr>
            <a:noAutofit/>
          </a:bodyPr>
          <a:lstStyle/>
          <a:p>
            <a:pPr marL="0" marR="0" lvl="0" indent="0" algn="l" rtl="0">
              <a:lnSpc>
                <a:spcPct val="100000"/>
              </a:lnSpc>
              <a:spcBef>
                <a:spcPts val="0"/>
              </a:spcBef>
              <a:spcAft>
                <a:spcPts val="0"/>
              </a:spcAft>
              <a:buClr>
                <a:srgbClr val="000000"/>
              </a:buClr>
              <a:buSzPts val="1100"/>
              <a:buFont typeface="Arial"/>
              <a:buNone/>
            </a:pPr>
            <a:r>
              <a:rPr lang="en-GB" sz="2000" b="1" u="none" strike="noStrike" cap="none" dirty="0">
                <a:solidFill>
                  <a:srgbClr val="000000"/>
                </a:solidFill>
              </a:rPr>
              <a:t>Resources summary</a:t>
            </a:r>
          </a:p>
          <a:p>
            <a:pPr marL="0" lvl="0" indent="0" algn="l" rtl="0">
              <a:lnSpc>
                <a:spcPct val="90000"/>
              </a:lnSpc>
              <a:spcBef>
                <a:spcPts val="0"/>
              </a:spcBef>
              <a:spcAft>
                <a:spcPts val="0"/>
              </a:spcAft>
              <a:buClr>
                <a:schemeClr val="dk1"/>
              </a:buClr>
              <a:buSzPts val="1100"/>
              <a:buFont typeface="Arial"/>
              <a:buNone/>
            </a:pPr>
            <a:endParaRPr lang="en-GB" sz="1400" b="1" dirty="0"/>
          </a:p>
        </p:txBody>
      </p:sp>
      <p:sp>
        <p:nvSpPr>
          <p:cNvPr id="6" name="Text Placeholder 5">
            <a:extLst>
              <a:ext uri="{FF2B5EF4-FFF2-40B4-BE49-F238E27FC236}">
                <a16:creationId xmlns:a16="http://schemas.microsoft.com/office/drawing/2014/main" id="{227327AC-94C5-0175-30D1-86F3D3996436}"/>
              </a:ext>
            </a:extLst>
          </p:cNvPr>
          <p:cNvSpPr>
            <a:spLocks noGrp="1"/>
          </p:cNvSpPr>
          <p:nvPr>
            <p:ph type="body" sz="quarter" idx="4294967295"/>
          </p:nvPr>
        </p:nvSpPr>
        <p:spPr>
          <a:xfrm>
            <a:off x="8302084" y="5451187"/>
            <a:ext cx="7229652" cy="4078017"/>
          </a:xfrm>
        </p:spPr>
        <p:txBody>
          <a:bodyPr>
            <a:normAutofit/>
          </a:bodyPr>
          <a:lstStyle/>
          <a:p>
            <a:pPr marL="0" marR="0" lvl="0" indent="0" algn="l" rtl="0">
              <a:lnSpc>
                <a:spcPct val="100000"/>
              </a:lnSpc>
              <a:spcBef>
                <a:spcPts val="0"/>
              </a:spcBef>
              <a:spcAft>
                <a:spcPts val="0"/>
              </a:spcAft>
              <a:buClr>
                <a:schemeClr val="dk1"/>
              </a:buClr>
              <a:buSzPts val="1100"/>
              <a:buFont typeface="Arial"/>
              <a:buNone/>
            </a:pPr>
            <a:r>
              <a:rPr lang="en-GB" sz="14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
                  </a:ext>
                </a:extLst>
              </a:rPr>
              <a:t>Level 3 resources introduce characteristic curves for DC series, shunt and compound motors, including for torque, current, speed and power. They continue with an exploration of power </a:t>
            </a:r>
            <a:r>
              <a:rPr lang="en-GB" sz="14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output</a:t>
            </a:r>
            <a:r>
              <a:rPr lang="en-GB" sz="14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 and efficiency, and how this affects real-world performance.</a:t>
            </a:r>
            <a:r>
              <a:rPr lang="en-GB" sz="1400" dirty="0">
                <a:solidFill>
                  <a:schemeClr val="dk1"/>
                </a:solidFill>
              </a:rPr>
              <a:t> The importance of electric motor efficiency is considered in the wider context of sustainability. </a:t>
            </a:r>
          </a:p>
        </p:txBody>
      </p:sp>
      <p:graphicFrame>
        <p:nvGraphicFramePr>
          <p:cNvPr id="9" name="Table 9">
            <a:extLst>
              <a:ext uri="{FF2B5EF4-FFF2-40B4-BE49-F238E27FC236}">
                <a16:creationId xmlns:a16="http://schemas.microsoft.com/office/drawing/2014/main" id="{94E333A9-57E9-2930-08FC-2F5FAA06F171}"/>
              </a:ext>
            </a:extLst>
          </p:cNvPr>
          <p:cNvGraphicFramePr>
            <a:graphicFrameLocks noGrp="1"/>
          </p:cNvGraphicFramePr>
          <p:nvPr>
            <p:extLst>
              <p:ext uri="{D42A27DB-BD31-4B8C-83A1-F6EECF244321}">
                <p14:modId xmlns:p14="http://schemas.microsoft.com/office/powerpoint/2010/main" val="3223101308"/>
              </p:ext>
            </p:extLst>
          </p:nvPr>
        </p:nvGraphicFramePr>
        <p:xfrm>
          <a:off x="473222" y="4034830"/>
          <a:ext cx="15351960" cy="674399"/>
        </p:xfrm>
        <a:graphic>
          <a:graphicData uri="http://schemas.openxmlformats.org/drawingml/2006/table">
            <a:tbl>
              <a:tblPr firstRow="1" bandRow="1">
                <a:tableStyleId>{F2DE63D5-997A-4646-A377-4702673A728D}</a:tableStyleId>
              </a:tblPr>
              <a:tblGrid>
                <a:gridCol w="4454378">
                  <a:extLst>
                    <a:ext uri="{9D8B030D-6E8A-4147-A177-3AD203B41FA5}">
                      <a16:colId xmlns:a16="http://schemas.microsoft.com/office/drawing/2014/main" val="775593405"/>
                    </a:ext>
                  </a:extLst>
                </a:gridCol>
                <a:gridCol w="812800">
                  <a:extLst>
                    <a:ext uri="{9D8B030D-6E8A-4147-A177-3AD203B41FA5}">
                      <a16:colId xmlns:a16="http://schemas.microsoft.com/office/drawing/2014/main" val="1341920397"/>
                    </a:ext>
                  </a:extLst>
                </a:gridCol>
                <a:gridCol w="3572933">
                  <a:extLst>
                    <a:ext uri="{9D8B030D-6E8A-4147-A177-3AD203B41FA5}">
                      <a16:colId xmlns:a16="http://schemas.microsoft.com/office/drawing/2014/main" val="2584098693"/>
                    </a:ext>
                  </a:extLst>
                </a:gridCol>
                <a:gridCol w="2353734">
                  <a:extLst>
                    <a:ext uri="{9D8B030D-6E8A-4147-A177-3AD203B41FA5}">
                      <a16:colId xmlns:a16="http://schemas.microsoft.com/office/drawing/2014/main" val="4119896531"/>
                    </a:ext>
                  </a:extLst>
                </a:gridCol>
                <a:gridCol w="2048933">
                  <a:extLst>
                    <a:ext uri="{9D8B030D-6E8A-4147-A177-3AD203B41FA5}">
                      <a16:colId xmlns:a16="http://schemas.microsoft.com/office/drawing/2014/main" val="946961469"/>
                    </a:ext>
                  </a:extLst>
                </a:gridCol>
                <a:gridCol w="795867">
                  <a:extLst>
                    <a:ext uri="{9D8B030D-6E8A-4147-A177-3AD203B41FA5}">
                      <a16:colId xmlns:a16="http://schemas.microsoft.com/office/drawing/2014/main" val="2540207167"/>
                    </a:ext>
                  </a:extLst>
                </a:gridCol>
                <a:gridCol w="1313315">
                  <a:extLst>
                    <a:ext uri="{9D8B030D-6E8A-4147-A177-3AD203B41FA5}">
                      <a16:colId xmlns:a16="http://schemas.microsoft.com/office/drawing/2014/main" val="185756884"/>
                    </a:ext>
                  </a:extLst>
                </a:gridCol>
              </a:tblGrid>
              <a:tr h="339119">
                <a:tc>
                  <a:txBody>
                    <a:bodyPr/>
                    <a:lstStyle/>
                    <a:p>
                      <a:pPr algn="ctr"/>
                      <a:r>
                        <a:rPr lang="en-US" sz="1600" dirty="0">
                          <a:latin typeface="Arial" panose="020B0604020202020204" pitchFamily="34" charset="0"/>
                          <a:cs typeface="Arial" panose="020B0604020202020204" pitchFamily="34" charset="0"/>
                        </a:rPr>
                        <a:t>Resource name</a:t>
                      </a:r>
                    </a:p>
                  </a:txBody>
                  <a:tcP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Level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notes - practitioner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learner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Activity sheets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Film</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Interactive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411087963"/>
                  </a:ext>
                </a:extLst>
              </a:tr>
              <a:tr h="247540">
                <a:tc>
                  <a:txBody>
                    <a:bodyPr/>
                    <a:lstStyle/>
                    <a:p>
                      <a:pPr marL="91440" marR="91440" lvl="0" indent="0" algn="l" rtl="0">
                        <a:lnSpc>
                          <a:spcPct val="100000"/>
                        </a:lnSpc>
                        <a:spcBef>
                          <a:spcPts val="0"/>
                        </a:spcBef>
                        <a:spcAft>
                          <a:spcPts val="0"/>
                        </a:spcAft>
                        <a:buClr>
                          <a:schemeClr val="dk1"/>
                        </a:buClr>
                        <a:buSzPts val="1100"/>
                        <a:buFont typeface="Arial"/>
                        <a:buNone/>
                      </a:pPr>
                      <a:r>
                        <a:rPr lang="en-GB" sz="1600" u="none" strike="noStrike" cap="none" dirty="0">
                          <a:solidFill>
                            <a:schemeClr val="dk1"/>
                          </a:solidFill>
                          <a:latin typeface="Arial" panose="020B0604020202020204" pitchFamily="34" charset="0"/>
                          <a:cs typeface="Arial" panose="020B0604020202020204" pitchFamily="34" charset="0"/>
                        </a:rPr>
                        <a:t>1. Introducing electric motors  </a:t>
                      </a:r>
                      <a:endParaRPr lang="en-GB" sz="1600" u="none" strike="noStrike" cap="none"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accent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6966545"/>
                  </a:ext>
                </a:extLst>
              </a:tr>
            </a:tbl>
          </a:graphicData>
        </a:graphic>
      </p:graphicFrame>
      <p:sp>
        <p:nvSpPr>
          <p:cNvPr id="10" name="Rectangle 9">
            <a:extLst>
              <a:ext uri="{FF2B5EF4-FFF2-40B4-BE49-F238E27FC236}">
                <a16:creationId xmlns:a16="http://schemas.microsoft.com/office/drawing/2014/main" id="{B29B837E-AECA-25E9-AD7B-E6D21CE8C578}"/>
              </a:ext>
            </a:extLst>
          </p:cNvPr>
          <p:cNvSpPr/>
          <p:nvPr/>
        </p:nvSpPr>
        <p:spPr>
          <a:xfrm>
            <a:off x="411857" y="5052844"/>
            <a:ext cx="7543648" cy="3200876"/>
          </a:xfrm>
          <a:prstGeom prst="rect">
            <a:avLst/>
          </a:prstGeom>
        </p:spPr>
        <p:txBody>
          <a:bodyPr wrap="square" lIns="91440" tIns="45720" rIns="91440" bIns="45720" anchor="t">
            <a:spAutoFit/>
          </a:bodyPr>
          <a:lstStyle/>
          <a:p>
            <a:pPr>
              <a:spcAft>
                <a:spcPts val="600"/>
              </a:spcAft>
            </a:pPr>
            <a:r>
              <a:rPr lang="en-NZ" sz="2000" b="1" dirty="0">
                <a:latin typeface="Arial" panose="020B0604020202020204" pitchFamily="34" charset="0"/>
                <a:cs typeface="Arial" panose="020B0604020202020204" pitchFamily="34" charset="0"/>
              </a:rPr>
              <a:t>Delivery</a:t>
            </a:r>
          </a:p>
          <a:p>
            <a:pPr marL="0" marR="0" lvl="0" indent="0" algn="l" rtl="0">
              <a:lnSpc>
                <a:spcPct val="100000"/>
              </a:lnSpc>
              <a:spcBef>
                <a:spcPts val="0"/>
              </a:spcBef>
              <a:spcAft>
                <a:spcPts val="0"/>
              </a:spcAft>
              <a:buClr>
                <a:srgbClr val="000000"/>
              </a:buClr>
              <a:buSzPts val="1100"/>
              <a:buFont typeface="Arial"/>
              <a:buNone/>
            </a:pPr>
            <a:r>
              <a:rPr lang="en-GB" sz="1400" dirty="0">
                <a:latin typeface="Arial" panose="020B0604020202020204" pitchFamily="34" charset="0"/>
                <a:cs typeface="Arial" panose="020B0604020202020204" pitchFamily="34" charset="0"/>
              </a:rPr>
              <a:t>Delivery</a:t>
            </a:r>
            <a:r>
              <a:rPr lang="en-GB" sz="1400" u="none" strike="noStrike" cap="none" dirty="0">
                <a:solidFill>
                  <a:srgbClr val="000000"/>
                </a:solidFill>
                <a:latin typeface="Arial" panose="020B0604020202020204" pitchFamily="34" charset="0"/>
                <a:cs typeface="Arial" panose="020B0604020202020204" pitchFamily="34" charset="0"/>
              </a:rPr>
              <a:t> suggestions for practitioners, and suggested answers where appropriate, are in the presenter’s notes for each slide. The core activities in each resource provide around 60 mins of learning time, though additional suggestions, including independent learning, can extend this time significantly. </a:t>
            </a:r>
          </a:p>
          <a:p>
            <a:pPr>
              <a:spcBef>
                <a:spcPts val="1200"/>
              </a:spcBef>
              <a:spcAft>
                <a:spcPts val="600"/>
              </a:spcAft>
            </a:pPr>
            <a:r>
              <a:rPr lang="en-NZ" sz="2000" b="1" dirty="0">
                <a:latin typeface="Arial" panose="020B0604020202020204" pitchFamily="34" charset="0"/>
                <a:cs typeface="Arial" panose="020B0604020202020204" pitchFamily="34" charset="0"/>
              </a:rPr>
              <a:t>Overarching theme/big questions</a:t>
            </a:r>
          </a:p>
          <a:p>
            <a:pPr marL="0" marR="0" lvl="0" indent="0" algn="l" rtl="0">
              <a:lnSpc>
                <a:spcPct val="100000"/>
              </a:lnSpc>
              <a:spcBef>
                <a:spcPts val="0"/>
              </a:spcBef>
              <a:spcAft>
                <a:spcPts val="0"/>
              </a:spcAft>
              <a:buClr>
                <a:schemeClr val="dk1"/>
              </a:buClr>
              <a:buSzPts val="1100"/>
              <a:buFont typeface="Arial"/>
              <a:buNone/>
            </a:pPr>
            <a:r>
              <a:rPr lang="en-GB" sz="1400" u="none" strike="noStrike" cap="none" dirty="0">
                <a:solidFill>
                  <a:schemeClr val="dk1"/>
                </a:solidFill>
                <a:latin typeface="Arial" panose="020B0604020202020204" pitchFamily="34" charset="0"/>
                <a:cs typeface="Arial" panose="020B0604020202020204" pitchFamily="34" charset="0"/>
              </a:rPr>
              <a:t>How do we choose the right motor for the work we need to do?</a:t>
            </a:r>
            <a:endParaRPr lang="en-GB" sz="1400" u="none" strike="noStrike" cap="none" dirty="0">
              <a:latin typeface="Arial" panose="020B0604020202020204" pitchFamily="34" charset="0"/>
              <a:cs typeface="Arial" panose="020B0604020202020204" pitchFamily="34" charset="0"/>
            </a:endParaRPr>
          </a:p>
          <a:p>
            <a:pPr lvl="0">
              <a:spcBef>
                <a:spcPts val="1200"/>
              </a:spcBef>
              <a:buClr>
                <a:srgbClr val="000000"/>
              </a:buClr>
              <a:buSzPts val="1000"/>
            </a:pPr>
            <a:r>
              <a:rPr lang="en-NZ" sz="2000" b="1" dirty="0">
                <a:latin typeface="Arial" panose="020B0604020202020204" pitchFamily="34" charset="0"/>
                <a:cs typeface="Arial" panose="020B0604020202020204" pitchFamily="34" charset="0"/>
              </a:rPr>
              <a:t>Overview</a:t>
            </a:r>
          </a:p>
          <a:p>
            <a:pPr marL="0" marR="0" lvl="0" indent="0" algn="l" rtl="0">
              <a:lnSpc>
                <a:spcPct val="100000"/>
              </a:lnSpc>
              <a:spcBef>
                <a:spcPts val="0"/>
              </a:spcBef>
              <a:spcAft>
                <a:spcPts val="0"/>
              </a:spcAft>
              <a:buClr>
                <a:schemeClr val="dk1"/>
              </a:buClr>
              <a:buSzPts val="1100"/>
              <a:buFont typeface="Arial"/>
              <a:buNone/>
            </a:pPr>
            <a:r>
              <a:rPr lang="en-GB" sz="1400" u="none" strike="noStrike" cap="none" dirty="0">
                <a:solidFill>
                  <a:schemeClr val="dk1"/>
                </a:solidFill>
                <a:latin typeface="Arial"/>
                <a:cs typeface="Arial"/>
              </a:rPr>
              <a:t>The Level 2 resource introduces some basic classifications of DC and AC motors before exploring in simple terms what differences </a:t>
            </a:r>
            <a:r>
              <a:rPr lang="en-GB" sz="1400" dirty="0">
                <a:solidFill>
                  <a:schemeClr val="dk1"/>
                </a:solidFill>
                <a:latin typeface="Arial"/>
                <a:cs typeface="Arial"/>
              </a:rPr>
              <a:t>lead</a:t>
            </a:r>
            <a:r>
              <a:rPr lang="en-GB" sz="1400" u="none" strike="noStrike" cap="none" dirty="0">
                <a:solidFill>
                  <a:schemeClr val="dk1"/>
                </a:solidFill>
                <a:latin typeface="Arial"/>
                <a:cs typeface="Arial"/>
              </a:rPr>
              <a:t> to their </a:t>
            </a:r>
            <a:r>
              <a:rPr lang="en-GB" sz="1400" dirty="0">
                <a:solidFill>
                  <a:schemeClr val="dk1"/>
                </a:solidFill>
                <a:latin typeface="Arial"/>
                <a:cs typeface="Arial"/>
              </a:rPr>
              <a:t>various</a:t>
            </a:r>
            <a:r>
              <a:rPr lang="en-GB" sz="1400" u="none" strike="noStrike" cap="none" dirty="0">
                <a:solidFill>
                  <a:schemeClr val="dk1"/>
                </a:solidFill>
                <a:latin typeface="Arial"/>
                <a:cs typeface="Arial"/>
              </a:rPr>
              <a:t> characteristics and applications.</a:t>
            </a:r>
            <a:endParaRPr lang="en-GB" sz="1400" dirty="0">
              <a:solidFill>
                <a:schemeClr val="dk1"/>
              </a:solidFill>
              <a:latin typeface="Arial"/>
              <a:cs typeface="Arial"/>
            </a:endParaRPr>
          </a:p>
        </p:txBody>
      </p:sp>
      <p:pic>
        <p:nvPicPr>
          <p:cNvPr id="14" name="Graphic 13" descr="Tick with solid fill">
            <a:extLst>
              <a:ext uri="{FF2B5EF4-FFF2-40B4-BE49-F238E27FC236}">
                <a16:creationId xmlns:a16="http://schemas.microsoft.com/office/drawing/2014/main" id="{B059E57B-E673-F052-24D0-E351EE0F727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61171" y="4381042"/>
            <a:ext cx="329406" cy="329406"/>
          </a:xfrm>
          <a:prstGeom prst="rect">
            <a:avLst/>
          </a:prstGeom>
        </p:spPr>
      </p:pic>
      <p:pic>
        <p:nvPicPr>
          <p:cNvPr id="18" name="Graphic 17" descr="Tick with solid fill">
            <a:extLst>
              <a:ext uri="{FF2B5EF4-FFF2-40B4-BE49-F238E27FC236}">
                <a16:creationId xmlns:a16="http://schemas.microsoft.com/office/drawing/2014/main" id="{F7F35B20-BFEA-2937-A5ED-B9B930C7021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03750" y="4379701"/>
            <a:ext cx="329406" cy="329406"/>
          </a:xfrm>
          <a:prstGeom prst="rect">
            <a:avLst/>
          </a:prstGeom>
        </p:spPr>
      </p:pic>
      <p:sp>
        <p:nvSpPr>
          <p:cNvPr id="15" name="Slide Number Placeholder 5">
            <a:extLst>
              <a:ext uri="{FF2B5EF4-FFF2-40B4-BE49-F238E27FC236}">
                <a16:creationId xmlns:a16="http://schemas.microsoft.com/office/drawing/2014/main" id="{74243A20-BB5E-B9DF-99D5-85EC32CBB5B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3</a:t>
            </a:fld>
            <a:endParaRPr lang="en-US" b="0">
              <a:solidFill>
                <a:schemeClr val="bg1"/>
              </a:solidFill>
            </a:endParaRPr>
          </a:p>
        </p:txBody>
      </p:sp>
      <p:sp>
        <p:nvSpPr>
          <p:cNvPr id="21" name="Footer Placeholder 3">
            <a:extLst>
              <a:ext uri="{FF2B5EF4-FFF2-40B4-BE49-F238E27FC236}">
                <a16:creationId xmlns:a16="http://schemas.microsoft.com/office/drawing/2014/main" id="{3C337FED-F556-82F3-744A-0C046AF75A6A}"/>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1. Introducing electric motors </a:t>
            </a:r>
            <a:r>
              <a:rPr lang="en-US" dirty="0"/>
              <a:t>| Practitioner guide</a:t>
            </a:r>
          </a:p>
        </p:txBody>
      </p:sp>
      <p:pic>
        <p:nvPicPr>
          <p:cNvPr id="8" name="Graphic 7" descr="Tick with solid fill">
            <a:extLst>
              <a:ext uri="{FF2B5EF4-FFF2-40B4-BE49-F238E27FC236}">
                <a16:creationId xmlns:a16="http://schemas.microsoft.com/office/drawing/2014/main" id="{48B0FAEE-9BF2-F027-0299-C955A2FB831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917915" y="4379701"/>
            <a:ext cx="329406" cy="329406"/>
          </a:xfrm>
          <a:prstGeom prst="rect">
            <a:avLst/>
          </a:prstGeom>
        </p:spPr>
      </p:pic>
    </p:spTree>
    <p:extLst>
      <p:ext uri="{BB962C8B-B14F-4D97-AF65-F5344CB8AC3E}">
        <p14:creationId xmlns:p14="http://schemas.microsoft.com/office/powerpoint/2010/main" val="152510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a:xfrm>
            <a:off x="411858" y="1445908"/>
            <a:ext cx="14022170" cy="728133"/>
          </a:xfrm>
        </p:spPr>
        <p:txBody>
          <a:bodyPr/>
          <a:lstStyle/>
          <a:p>
            <a:r>
              <a:rPr lang="en-US" dirty="0"/>
              <a:t>Learning outcomes and resource links </a:t>
            </a:r>
          </a:p>
        </p:txBody>
      </p:sp>
      <p:sp>
        <p:nvSpPr>
          <p:cNvPr id="7" name="Text Placeholder 9">
            <a:extLst>
              <a:ext uri="{FF2B5EF4-FFF2-40B4-BE49-F238E27FC236}">
                <a16:creationId xmlns:a16="http://schemas.microsoft.com/office/drawing/2014/main" id="{33FEE8A9-8F83-D3F8-DDD1-F15E9A5938FE}"/>
              </a:ext>
            </a:extLst>
          </p:cNvPr>
          <p:cNvSpPr>
            <a:spLocks noGrp="1"/>
          </p:cNvSpPr>
          <p:nvPr>
            <p:ph type="body" sz="quarter" idx="4294967295"/>
          </p:nvPr>
        </p:nvSpPr>
        <p:spPr>
          <a:xfrm>
            <a:off x="411858" y="2715066"/>
            <a:ext cx="7543422" cy="5578036"/>
          </a:xfrm>
        </p:spPr>
        <p:txBody>
          <a:bodyPr/>
          <a:lstStyle/>
          <a:p>
            <a:pPr marL="0" lvl="0" indent="0" algn="l" rtl="0">
              <a:lnSpc>
                <a:spcPct val="100000"/>
              </a:lnSpc>
              <a:spcBef>
                <a:spcPts val="0"/>
              </a:spcBef>
              <a:spcAft>
                <a:spcPts val="1200"/>
              </a:spcAft>
              <a:buSzPts val="1800"/>
              <a:buNone/>
            </a:pPr>
            <a:r>
              <a:rPr lang="en-GB" sz="2000" b="1" dirty="0"/>
              <a:t>Level 2 resource</a:t>
            </a:r>
          </a:p>
          <a:p>
            <a:pPr marL="0" lvl="0" indent="0" algn="l" rtl="0">
              <a:lnSpc>
                <a:spcPct val="100000"/>
              </a:lnSpc>
              <a:spcBef>
                <a:spcPts val="0"/>
              </a:spcBef>
              <a:spcAft>
                <a:spcPts val="1200"/>
              </a:spcAft>
              <a:buSzPts val="1800"/>
              <a:buNone/>
            </a:pPr>
            <a:r>
              <a:rPr lang="en-GB" sz="2000" b="1" dirty="0"/>
              <a:t>Introducing electric motors</a:t>
            </a:r>
          </a:p>
          <a:p>
            <a:pPr marL="482600" lvl="0" indent="-342900" algn="l" rtl="0">
              <a:lnSpc>
                <a:spcPct val="100000"/>
              </a:lnSpc>
              <a:spcBef>
                <a:spcPts val="0"/>
              </a:spcBef>
              <a:spcAft>
                <a:spcPts val="1200"/>
              </a:spcAft>
              <a:buSzPts val="1400"/>
              <a:buFont typeface="Arial" panose="020B0604020202020204" pitchFamily="34" charset="0"/>
              <a:buChar char="•"/>
            </a:pPr>
            <a:r>
              <a:rPr lang="en-GB" sz="2000" dirty="0"/>
              <a:t>Name some different types of direct current (DC) and alternating current (AC) motors.</a:t>
            </a:r>
          </a:p>
          <a:p>
            <a:pPr marL="482600" lvl="0" indent="-342900" algn="l" rtl="0">
              <a:lnSpc>
                <a:spcPct val="100000"/>
              </a:lnSpc>
              <a:spcBef>
                <a:spcPts val="0"/>
              </a:spcBef>
              <a:spcAft>
                <a:spcPts val="1200"/>
              </a:spcAft>
              <a:buSzPts val="1400"/>
              <a:buFont typeface="Arial" panose="020B0604020202020204" pitchFamily="34" charset="0"/>
              <a:buChar char="•"/>
            </a:pPr>
            <a:r>
              <a:rPr lang="en-GB" sz="2000" dirty="0"/>
              <a:t>Describe the differences between the field and armature windings in series and shunt-wound DC motors.</a:t>
            </a:r>
          </a:p>
          <a:p>
            <a:pPr marL="482600" lvl="0" indent="-342900" algn="l" rtl="0">
              <a:lnSpc>
                <a:spcPct val="100000"/>
              </a:lnSpc>
              <a:spcBef>
                <a:spcPts val="0"/>
              </a:spcBef>
              <a:spcAft>
                <a:spcPts val="1200"/>
              </a:spcAft>
              <a:buSzPts val="1400"/>
              <a:buFont typeface="Arial" panose="020B0604020202020204" pitchFamily="34" charset="0"/>
              <a:buChar char="•"/>
            </a:pPr>
            <a:r>
              <a:rPr lang="en-GB" sz="2000" dirty="0"/>
              <a:t>Suggest </a:t>
            </a:r>
            <a:r>
              <a:rPr lang="en-GB"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
                  </a:ext>
                </a:extLst>
              </a:rPr>
              <a:t>an appropriate</a:t>
            </a:r>
            <a:r>
              <a:rPr lang="en-GB" sz="2000" dirty="0"/>
              <a:t> motor to use for a range of applications based on its qualitative characteristics.</a:t>
            </a:r>
          </a:p>
          <a:p>
            <a:pPr lvl="0">
              <a:lnSpc>
                <a:spcPct val="100000"/>
              </a:lnSpc>
              <a:spcBef>
                <a:spcPts val="1200"/>
              </a:spcBef>
              <a:buSzPct val="100000"/>
            </a:pPr>
            <a:endParaRPr lang="en-GB" sz="2000" dirty="0"/>
          </a:p>
        </p:txBody>
      </p:sp>
      <p:sp>
        <p:nvSpPr>
          <p:cNvPr id="8" name="Text Placeholder 10">
            <a:extLst>
              <a:ext uri="{FF2B5EF4-FFF2-40B4-BE49-F238E27FC236}">
                <a16:creationId xmlns:a16="http://schemas.microsoft.com/office/drawing/2014/main" id="{0BCFED62-256B-7F6F-6885-48013D2E5677}"/>
              </a:ext>
            </a:extLst>
          </p:cNvPr>
          <p:cNvSpPr>
            <a:spLocks noGrp="1"/>
          </p:cNvSpPr>
          <p:nvPr>
            <p:ph type="body" sz="quarter" idx="4294967295"/>
          </p:nvPr>
        </p:nvSpPr>
        <p:spPr>
          <a:xfrm>
            <a:off x="8245171" y="2715066"/>
            <a:ext cx="7716936" cy="5578036"/>
          </a:xfrm>
        </p:spPr>
        <p:txBody>
          <a:bodyPr/>
          <a:lstStyle/>
          <a:p>
            <a:pPr marL="0" marR="0" lvl="0" indent="0" algn="l" rtl="0">
              <a:lnSpc>
                <a:spcPct val="100000"/>
              </a:lnSpc>
              <a:spcBef>
                <a:spcPts val="0"/>
              </a:spcBef>
              <a:spcAft>
                <a:spcPts val="0"/>
              </a:spcAft>
              <a:buClr>
                <a:schemeClr val="dk1"/>
              </a:buClr>
              <a:buSzPts val="1100"/>
              <a:buFont typeface="Arial"/>
              <a:buNone/>
            </a:pPr>
            <a:r>
              <a:rPr lang="en-GB" sz="2000" b="1" i="0" u="none" strike="noStrike" cap="none" dirty="0">
                <a:solidFill>
                  <a:schemeClr val="dk1"/>
                </a:solidFill>
                <a:latin typeface="Arial"/>
                <a:ea typeface="Arial"/>
                <a:cs typeface="Arial"/>
                <a:sym typeface="Arial"/>
              </a:rPr>
              <a:t>Full resource list available for the topic of </a:t>
            </a:r>
            <a:br>
              <a:rPr lang="en-GB" sz="2000" b="1" i="0" u="none" strike="noStrike" cap="none" dirty="0">
                <a:solidFill>
                  <a:schemeClr val="dk1"/>
                </a:solidFill>
                <a:latin typeface="Arial"/>
                <a:ea typeface="Arial"/>
                <a:cs typeface="Arial"/>
                <a:sym typeface="Arial"/>
              </a:rPr>
            </a:br>
            <a:r>
              <a:rPr lang="en-GB" sz="2000" b="1" i="0" u="none" strike="noStrike" cap="none" dirty="0">
                <a:solidFill>
                  <a:schemeClr val="dk1"/>
                </a:solidFill>
                <a:latin typeface="Arial"/>
                <a:ea typeface="Arial"/>
                <a:cs typeface="Arial"/>
                <a:sym typeface="Arial"/>
              </a:rPr>
              <a:t>Electrical machines:</a:t>
            </a:r>
            <a:br>
              <a:rPr lang="en-GB" sz="2000" b="1" i="0" u="none" strike="noStrike" cap="none" dirty="0">
                <a:solidFill>
                  <a:schemeClr val="dk1"/>
                </a:solidFill>
                <a:latin typeface="Arial"/>
                <a:ea typeface="Arial"/>
                <a:cs typeface="Arial"/>
                <a:sym typeface="Arial"/>
              </a:rPr>
            </a:br>
            <a:endParaRPr lang="en-GB" sz="20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2000" b="1" i="0" u="none" strike="noStrike" cap="none" dirty="0">
                <a:solidFill>
                  <a:schemeClr val="dk1"/>
                </a:solidFill>
                <a:latin typeface="Arial"/>
                <a:ea typeface="Arial"/>
                <a:cs typeface="Arial"/>
                <a:sym typeface="Arial"/>
              </a:rPr>
              <a:t>1. Introducing electric motors (Level 2)</a:t>
            </a:r>
          </a:p>
          <a:p>
            <a:pPr marL="0" marR="0" lvl="0" indent="0" algn="l" rtl="0">
              <a:lnSpc>
                <a:spcPct val="100000"/>
              </a:lnSpc>
              <a:spcBef>
                <a:spcPts val="0"/>
              </a:spcBef>
              <a:spcAft>
                <a:spcPts val="0"/>
              </a:spcAft>
              <a:buClr>
                <a:schemeClr val="dk1"/>
              </a:buClr>
              <a:buSzPts val="1100"/>
              <a:buFont typeface="Arial"/>
              <a:buNone/>
            </a:pPr>
            <a:r>
              <a:rPr lang="en-GB" sz="2000" b="0" i="0" u="none" strike="noStrike" cap="none" dirty="0">
                <a:solidFill>
                  <a:schemeClr val="dk1"/>
                </a:solidFill>
                <a:latin typeface="Arial"/>
                <a:ea typeface="Arial"/>
                <a:cs typeface="Arial"/>
                <a:sym typeface="Arial"/>
              </a:rPr>
              <a:t>2. Investigating torque, speed and current (Level 3)</a:t>
            </a:r>
          </a:p>
          <a:p>
            <a:pPr marL="0" marR="0" lvl="0" indent="0" algn="l" rtl="0">
              <a:lnSpc>
                <a:spcPct val="100000"/>
              </a:lnSpc>
              <a:spcBef>
                <a:spcPts val="0"/>
              </a:spcBef>
              <a:spcAft>
                <a:spcPts val="0"/>
              </a:spcAft>
              <a:buClr>
                <a:schemeClr val="dk1"/>
              </a:buClr>
              <a:buSzPts val="1100"/>
              <a:buFont typeface="Arial"/>
              <a:buNone/>
            </a:pPr>
            <a:r>
              <a:rPr lang="en-GB" sz="2000" b="0" i="0" u="none" strike="noStrike" cap="none" dirty="0">
                <a:solidFill>
                  <a:schemeClr val="dk1"/>
                </a:solidFill>
                <a:latin typeface="Arial"/>
                <a:ea typeface="Arial"/>
                <a:cs typeface="Arial"/>
                <a:sym typeface="Arial"/>
              </a:rPr>
              <a:t>3. Efficiency and motor selection (Level 3)</a:t>
            </a:r>
          </a:p>
          <a:p>
            <a:pPr marL="0" marR="0" lvl="0" indent="0" algn="l" rtl="0">
              <a:lnSpc>
                <a:spcPct val="100000"/>
              </a:lnSpc>
              <a:spcBef>
                <a:spcPts val="0"/>
              </a:spcBef>
              <a:spcAft>
                <a:spcPts val="0"/>
              </a:spcAft>
              <a:buClr>
                <a:schemeClr val="dk1"/>
              </a:buClr>
              <a:buSzPts val="1100"/>
              <a:buFont typeface="Arial"/>
              <a:buNone/>
            </a:pPr>
            <a:endParaRPr lang="en-GB" sz="2000" b="0" i="0" u="none" strike="noStrike" cap="none" dirty="0">
              <a:solidFill>
                <a:srgbClr val="000000"/>
              </a:solidFill>
              <a:latin typeface="Arial"/>
              <a:ea typeface="Arial"/>
              <a:cs typeface="Arial"/>
              <a:sym typeface="Arial"/>
            </a:endParaRPr>
          </a:p>
          <a:p>
            <a:pPr lvl="0">
              <a:spcBef>
                <a:spcPts val="0"/>
              </a:spcBef>
            </a:pPr>
            <a:r>
              <a:rPr lang="en-GB" sz="2000" b="1" dirty="0">
                <a:solidFill>
                  <a:schemeClr val="dk1"/>
                </a:solidFill>
              </a:rPr>
              <a:t>Links to other supported topics</a:t>
            </a:r>
          </a:p>
          <a:p>
            <a:pPr lvl="0">
              <a:spcBef>
                <a:spcPts val="0"/>
              </a:spcBef>
            </a:pPr>
            <a:endParaRPr lang="en-GB" sz="2000" b="1" dirty="0">
              <a:solidFill>
                <a:schemeClr val="dk1"/>
              </a:solidFill>
            </a:endParaRPr>
          </a:p>
          <a:p>
            <a:pPr marL="0" marR="0" lvl="0" indent="0" algn="l" rtl="0">
              <a:lnSpc>
                <a:spcPct val="100000"/>
              </a:lnSpc>
              <a:spcBef>
                <a:spcPts val="0"/>
              </a:spcBef>
              <a:spcAft>
                <a:spcPts val="0"/>
              </a:spcAft>
              <a:buClr>
                <a:srgbClr val="000000"/>
              </a:buClr>
              <a:buSzPts val="1100"/>
              <a:buFont typeface="Arial"/>
              <a:buNone/>
            </a:pPr>
            <a:r>
              <a:rPr lang="en-GB" sz="2000" b="0" i="0" u="none" strike="noStrike" cap="none" dirty="0">
                <a:solidFill>
                  <a:schemeClr val="dk1"/>
                </a:solidFill>
                <a:latin typeface="Arial"/>
                <a:ea typeface="Arial"/>
                <a:cs typeface="Arial"/>
                <a:sym typeface="Arial"/>
              </a:rPr>
              <a:t>Renewable energy, Sustainability.</a:t>
            </a:r>
            <a:endParaRPr lang="en-GB" sz="2000" b="1" i="0" u="none" strike="noStrike" cap="none" dirty="0">
              <a:solidFill>
                <a:srgbClr val="000000"/>
              </a:solidFill>
              <a:latin typeface="Arial"/>
              <a:ea typeface="Arial"/>
              <a:cs typeface="Arial"/>
              <a:sym typeface="Arial"/>
            </a:endParaRPr>
          </a:p>
        </p:txBody>
      </p:sp>
      <p:sp>
        <p:nvSpPr>
          <p:cNvPr id="5" name="Slide Number Placeholder 5">
            <a:extLst>
              <a:ext uri="{FF2B5EF4-FFF2-40B4-BE49-F238E27FC236}">
                <a16:creationId xmlns:a16="http://schemas.microsoft.com/office/drawing/2014/main" id="{4DB3F62C-BD37-6289-8D6B-F67FC43747B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4</a:t>
            </a:fld>
            <a:endParaRPr lang="en-US" b="0">
              <a:solidFill>
                <a:schemeClr val="bg1"/>
              </a:solidFill>
            </a:endParaRPr>
          </a:p>
        </p:txBody>
      </p:sp>
      <p:sp>
        <p:nvSpPr>
          <p:cNvPr id="2" name="Footer Placeholder 3">
            <a:extLst>
              <a:ext uri="{FF2B5EF4-FFF2-40B4-BE49-F238E27FC236}">
                <a16:creationId xmlns:a16="http://schemas.microsoft.com/office/drawing/2014/main" id="{6208263F-4698-4E99-3222-85E7A311C752}"/>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1. Introducing electric motors </a:t>
            </a:r>
            <a:r>
              <a:rPr lang="en-US" dirty="0"/>
              <a:t>| Practitioner guide</a:t>
            </a:r>
          </a:p>
        </p:txBody>
      </p:sp>
    </p:spTree>
    <p:extLst>
      <p:ext uri="{BB962C8B-B14F-4D97-AF65-F5344CB8AC3E}">
        <p14:creationId xmlns:p14="http://schemas.microsoft.com/office/powerpoint/2010/main" val="93239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2382864-2219-8F7B-D17A-E4AD78A319B6}"/>
              </a:ext>
            </a:extLst>
          </p:cNvPr>
          <p:cNvSpPr>
            <a:spLocks noGrp="1"/>
          </p:cNvSpPr>
          <p:nvPr>
            <p:ph type="title"/>
          </p:nvPr>
        </p:nvSpPr>
        <p:spPr>
          <a:xfrm>
            <a:off x="411858" y="1445908"/>
            <a:ext cx="14022170" cy="728133"/>
          </a:xfrm>
        </p:spPr>
        <p:txBody>
          <a:bodyPr>
            <a:normAutofit/>
          </a:bodyPr>
          <a:lstStyle/>
          <a:p>
            <a:r>
              <a:rPr lang="en-NZ"/>
              <a:t>Subject coverage</a:t>
            </a:r>
            <a:endParaRPr lang="en-US"/>
          </a:p>
        </p:txBody>
      </p:sp>
      <p:sp>
        <p:nvSpPr>
          <p:cNvPr id="5" name="Text Placeholder 4">
            <a:extLst>
              <a:ext uri="{FF2B5EF4-FFF2-40B4-BE49-F238E27FC236}">
                <a16:creationId xmlns:a16="http://schemas.microsoft.com/office/drawing/2014/main" id="{93F189E8-2A7F-3B11-0D93-54EFAA707803}"/>
              </a:ext>
            </a:extLst>
          </p:cNvPr>
          <p:cNvSpPr txBox="1">
            <a:spLocks/>
          </p:cNvSpPr>
          <p:nvPr/>
        </p:nvSpPr>
        <p:spPr>
          <a:xfrm>
            <a:off x="5431761" y="2605928"/>
            <a:ext cx="4871343"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100"/>
            </a:pPr>
            <a:endParaRPr lang="en-GB" sz="1400" b="1">
              <a:solidFill>
                <a:srgbClr val="000000"/>
              </a:solidFill>
            </a:endParaRPr>
          </a:p>
        </p:txBody>
      </p:sp>
      <p:sp>
        <p:nvSpPr>
          <p:cNvPr id="4" name="Slide Number Placeholder 5">
            <a:extLst>
              <a:ext uri="{FF2B5EF4-FFF2-40B4-BE49-F238E27FC236}">
                <a16:creationId xmlns:a16="http://schemas.microsoft.com/office/drawing/2014/main" id="{A4B52539-ED96-FF72-DF8F-BFBAE22D6D0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5</a:t>
            </a:fld>
            <a:endParaRPr lang="en-US" b="0" dirty="0">
              <a:solidFill>
                <a:schemeClr val="bg1"/>
              </a:solidFill>
            </a:endParaRPr>
          </a:p>
        </p:txBody>
      </p:sp>
      <p:sp>
        <p:nvSpPr>
          <p:cNvPr id="6" name="Text Placeholder 4">
            <a:extLst>
              <a:ext uri="{FF2B5EF4-FFF2-40B4-BE49-F238E27FC236}">
                <a16:creationId xmlns:a16="http://schemas.microsoft.com/office/drawing/2014/main" id="{3BC1F492-A997-0CC5-F746-D1BDD82CCE23}"/>
              </a:ext>
            </a:extLst>
          </p:cNvPr>
          <p:cNvSpPr txBox="1">
            <a:spLocks/>
          </p:cNvSpPr>
          <p:nvPr/>
        </p:nvSpPr>
        <p:spPr>
          <a:xfrm>
            <a:off x="469685" y="2751003"/>
            <a:ext cx="8038883" cy="3641993"/>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80000"/>
              </a:lnSpc>
              <a:spcBef>
                <a:spcPts val="0"/>
              </a:spcBef>
              <a:spcAft>
                <a:spcPts val="0"/>
              </a:spcAft>
              <a:buClr>
                <a:srgbClr val="000000"/>
              </a:buClr>
              <a:buSzPts val="1100"/>
              <a:buFont typeface="Arial"/>
              <a:buNone/>
            </a:pPr>
            <a:r>
              <a:rPr lang="en-GB" sz="2000" b="1" u="none" strike="noStrike" cap="none" dirty="0">
                <a:solidFill>
                  <a:schemeClr val="dk1"/>
                </a:solidFill>
              </a:rPr>
              <a:t>Electrical machines/Electric motors</a:t>
            </a:r>
            <a:endParaRPr lang="en-GB" sz="2000" u="none" strike="noStrike" cap="none" dirty="0">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lang="en-GB" sz="2000" u="none" strike="noStrike" cap="none" dirty="0">
              <a:solidFill>
                <a:srgbClr val="0000FF"/>
              </a:solidFill>
            </a:endParaRPr>
          </a:p>
          <a:p>
            <a:pPr marL="501650" marR="0" lvl="0" indent="-342900" algn="l" rtl="0">
              <a:lnSpc>
                <a:spcPct val="100000"/>
              </a:lnSpc>
              <a:spcBef>
                <a:spcPts val="0"/>
              </a:spcBef>
              <a:spcAft>
                <a:spcPts val="1200"/>
              </a:spcAft>
              <a:buClr>
                <a:schemeClr val="dk1"/>
              </a:buClr>
              <a:buSzPct val="70000"/>
              <a:buFont typeface="Arial" panose="020B0604020202020204" pitchFamily="34" charset="0"/>
              <a:buChar char="•"/>
            </a:pPr>
            <a:r>
              <a:rPr lang="en-GB" sz="2000" u="none" strike="noStrike" cap="none" dirty="0">
                <a:solidFill>
                  <a:schemeClr val="dk1"/>
                </a:solidFill>
              </a:rPr>
              <a:t>DC and AC motors</a:t>
            </a:r>
          </a:p>
          <a:p>
            <a:pPr marL="501650" marR="0" lvl="0" indent="-342900" algn="l" rtl="0">
              <a:lnSpc>
                <a:spcPct val="100000"/>
              </a:lnSpc>
              <a:spcBef>
                <a:spcPts val="0"/>
              </a:spcBef>
              <a:spcAft>
                <a:spcPts val="1200"/>
              </a:spcAft>
              <a:buClr>
                <a:schemeClr val="dk1"/>
              </a:buClr>
              <a:buSzPct val="70000"/>
              <a:buFont typeface="Arial" panose="020B0604020202020204" pitchFamily="34" charset="0"/>
              <a:buChar char="•"/>
            </a:pPr>
            <a:r>
              <a:rPr lang="en-GB" sz="2000" u="none" strike="noStrike" cap="none" dirty="0">
                <a:solidFill>
                  <a:schemeClr val="dk1"/>
                </a:solidFill>
              </a:rPr>
              <a:t>Series, shunt and compound-wound motors</a:t>
            </a:r>
          </a:p>
          <a:p>
            <a:pPr marL="501650" marR="0" lvl="0" indent="-342900" algn="l" rtl="0">
              <a:lnSpc>
                <a:spcPct val="100000"/>
              </a:lnSpc>
              <a:spcBef>
                <a:spcPts val="0"/>
              </a:spcBef>
              <a:spcAft>
                <a:spcPts val="1200"/>
              </a:spcAft>
              <a:buClr>
                <a:schemeClr val="dk1"/>
              </a:buClr>
              <a:buSzPct val="70000"/>
              <a:buFont typeface="Arial" panose="020B0604020202020204" pitchFamily="34" charset="0"/>
              <a:buChar char="•"/>
            </a:pPr>
            <a:r>
              <a:rPr lang="en-GB" sz="2000" u="none" strike="noStrike" cap="none" dirty="0">
                <a:solidFill>
                  <a:schemeClr val="dk1"/>
                </a:solidFill>
              </a:rPr>
              <a:t>Field windings</a:t>
            </a:r>
          </a:p>
          <a:p>
            <a:pPr marL="501650" marR="0" lvl="0" indent="-342900" algn="l" rtl="0">
              <a:lnSpc>
                <a:spcPct val="100000"/>
              </a:lnSpc>
              <a:spcBef>
                <a:spcPts val="0"/>
              </a:spcBef>
              <a:spcAft>
                <a:spcPts val="1200"/>
              </a:spcAft>
              <a:buClr>
                <a:schemeClr val="dk1"/>
              </a:buClr>
              <a:buSzPct val="70000"/>
              <a:buFont typeface="Arial" panose="020B0604020202020204" pitchFamily="34" charset="0"/>
              <a:buChar char="•"/>
            </a:pPr>
            <a:r>
              <a:rPr lang="en-GB" sz="2000" u="none" strike="noStrike" cap="none" dirty="0">
                <a:solidFill>
                  <a:schemeClr val="dk1"/>
                </a:solidFill>
              </a:rPr>
              <a:t>Commutators and slip rings</a:t>
            </a:r>
          </a:p>
          <a:p>
            <a:pPr marL="501650" marR="0" lvl="0" indent="-342900" algn="l" rtl="0">
              <a:lnSpc>
                <a:spcPct val="100000"/>
              </a:lnSpc>
              <a:spcBef>
                <a:spcPts val="0"/>
              </a:spcBef>
              <a:spcAft>
                <a:spcPts val="1200"/>
              </a:spcAft>
              <a:buClr>
                <a:schemeClr val="dk1"/>
              </a:buClr>
              <a:buSzPct val="70000"/>
              <a:buFont typeface="Arial" panose="020B0604020202020204" pitchFamily="34" charset="0"/>
              <a:buChar char="•"/>
            </a:pPr>
            <a:r>
              <a:rPr lang="en-GB" sz="2000" u="none" strike="noStrike" cap="none" dirty="0">
                <a:solidFill>
                  <a:schemeClr val="dk1"/>
                </a:solidFill>
              </a:rPr>
              <a:t>Applications of electric motors</a:t>
            </a:r>
          </a:p>
          <a:p>
            <a:pPr marL="501650" lvl="0" indent="-342900">
              <a:lnSpc>
                <a:spcPct val="100000"/>
              </a:lnSpc>
              <a:spcBef>
                <a:spcPts val="0"/>
              </a:spcBef>
              <a:buClr>
                <a:srgbClr val="000000"/>
              </a:buClr>
              <a:buSzPct val="70000"/>
              <a:buFont typeface="Arial" panose="020B0604020202020204" pitchFamily="34" charset="0"/>
              <a:buChar char="•"/>
            </a:pPr>
            <a:endParaRPr lang="en-GB" sz="2000" dirty="0">
              <a:solidFill>
                <a:srgbClr val="000000"/>
              </a:solidFill>
            </a:endParaRPr>
          </a:p>
        </p:txBody>
      </p:sp>
      <p:sp>
        <p:nvSpPr>
          <p:cNvPr id="3" name="Text Placeholder 4">
            <a:extLst>
              <a:ext uri="{FF2B5EF4-FFF2-40B4-BE49-F238E27FC236}">
                <a16:creationId xmlns:a16="http://schemas.microsoft.com/office/drawing/2014/main" id="{A3D6C862-3CDC-D248-3D30-6AE6DFE43F0F}"/>
              </a:ext>
            </a:extLst>
          </p:cNvPr>
          <p:cNvSpPr txBox="1">
            <a:spLocks/>
          </p:cNvSpPr>
          <p:nvPr/>
        </p:nvSpPr>
        <p:spPr>
          <a:xfrm>
            <a:off x="6854065" y="2735763"/>
            <a:ext cx="8290622" cy="3641993"/>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lnSpc>
                <a:spcPct val="80000"/>
              </a:lnSpc>
              <a:spcBef>
                <a:spcPts val="0"/>
              </a:spcBef>
              <a:spcAft>
                <a:spcPts val="0"/>
              </a:spcAft>
              <a:buClr>
                <a:schemeClr val="dk1"/>
              </a:buClr>
              <a:buSzPts val="1100"/>
              <a:buFont typeface="Arial"/>
              <a:buNone/>
            </a:pPr>
            <a:r>
              <a:rPr lang="en-GB" sz="2000" b="1" dirty="0">
                <a:solidFill>
                  <a:schemeClr val="dk1"/>
                </a:solidFill>
              </a:rPr>
              <a:t>Including careers</a:t>
            </a:r>
            <a:endParaRPr lang="en-GB" sz="2000" dirty="0">
              <a:solidFill>
                <a:schemeClr val="dk1"/>
              </a:solidFill>
            </a:endParaRPr>
          </a:p>
          <a:p>
            <a:pPr marL="0" lvl="0" indent="0" algn="l" rtl="0">
              <a:spcBef>
                <a:spcPts val="0"/>
              </a:spcBef>
              <a:spcAft>
                <a:spcPts val="0"/>
              </a:spcAft>
              <a:buClr>
                <a:schemeClr val="dk1"/>
              </a:buClr>
              <a:buSzPts val="1100"/>
              <a:buFont typeface="Arial"/>
              <a:buNone/>
            </a:pPr>
            <a:endParaRPr lang="en-GB" sz="2000" dirty="0">
              <a:solidFill>
                <a:srgbClr val="0000FF"/>
              </a:solidFill>
            </a:endParaRPr>
          </a:p>
          <a:p>
            <a:pPr marL="501650" lvl="0" indent="-342900" algn="l" rtl="0">
              <a:lnSpc>
                <a:spcPct val="100000"/>
              </a:lnSpc>
              <a:spcBef>
                <a:spcPts val="0"/>
              </a:spcBef>
              <a:spcAft>
                <a:spcPts val="1200"/>
              </a:spcAft>
              <a:buClr>
                <a:schemeClr val="dk1"/>
              </a:buClr>
              <a:buSzPts val="1100"/>
              <a:buFont typeface="Arial" panose="020B0604020202020204" pitchFamily="34" charset="0"/>
              <a:buChar char="•"/>
            </a:pPr>
            <a:r>
              <a:rPr lang="en-GB" sz="2000" dirty="0">
                <a:solidFill>
                  <a:schemeClr val="dk1"/>
                </a:solidFill>
              </a:rPr>
              <a:t>Careers that use electric motor knowledge </a:t>
            </a:r>
            <a:br>
              <a:rPr lang="en-GB" sz="2000" dirty="0">
                <a:solidFill>
                  <a:schemeClr val="dk1"/>
                </a:solidFill>
              </a:rPr>
            </a:br>
            <a:r>
              <a:rPr lang="en-GB" sz="2000" dirty="0">
                <a:solidFill>
                  <a:schemeClr val="dk1"/>
                </a:solidFill>
              </a:rPr>
              <a:t>and understanding</a:t>
            </a:r>
          </a:p>
          <a:p>
            <a:pPr marL="501650" lvl="0" indent="-342900" algn="l" rtl="0">
              <a:lnSpc>
                <a:spcPct val="100000"/>
              </a:lnSpc>
              <a:spcBef>
                <a:spcPts val="0"/>
              </a:spcBef>
              <a:spcAft>
                <a:spcPts val="1200"/>
              </a:spcAft>
              <a:buClr>
                <a:schemeClr val="dk1"/>
              </a:buClr>
              <a:buSzPts val="1100"/>
              <a:buFont typeface="Arial" panose="020B0604020202020204" pitchFamily="34" charset="0"/>
              <a:buChar char="•"/>
            </a:pPr>
            <a:r>
              <a:rPr lang="en-GB" sz="2000" dirty="0">
                <a:solidFill>
                  <a:schemeClr val="dk1"/>
                </a:solidFill>
              </a:rPr>
              <a:t>Contributing to greater sustainability</a:t>
            </a:r>
            <a:endParaRPr lang="en-GB" sz="2000" b="1" dirty="0">
              <a:solidFill>
                <a:schemeClr val="dk1"/>
              </a:solidFill>
            </a:endParaRPr>
          </a:p>
          <a:p>
            <a:pPr marL="501650" lvl="0" indent="-342900">
              <a:lnSpc>
                <a:spcPct val="100000"/>
              </a:lnSpc>
              <a:spcBef>
                <a:spcPts val="0"/>
              </a:spcBef>
              <a:buClr>
                <a:srgbClr val="000000"/>
              </a:buClr>
              <a:buSzPct val="70000"/>
              <a:buFont typeface="Arial" panose="020B0604020202020204" pitchFamily="34" charset="0"/>
              <a:buChar char="•"/>
            </a:pPr>
            <a:endParaRPr lang="en-GB" sz="2000" dirty="0">
              <a:solidFill>
                <a:srgbClr val="000000"/>
              </a:solidFill>
            </a:endParaRPr>
          </a:p>
        </p:txBody>
      </p:sp>
      <p:sp>
        <p:nvSpPr>
          <p:cNvPr id="2" name="Footer Placeholder 3">
            <a:extLst>
              <a:ext uri="{FF2B5EF4-FFF2-40B4-BE49-F238E27FC236}">
                <a16:creationId xmlns:a16="http://schemas.microsoft.com/office/drawing/2014/main" id="{44BA5386-75FE-4DDC-FE19-6806CD9988C8}"/>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1. Introducing electric motors </a:t>
            </a:r>
            <a:r>
              <a:rPr lang="en-US" dirty="0"/>
              <a:t>| Practitioner guide</a:t>
            </a:r>
          </a:p>
        </p:txBody>
      </p:sp>
    </p:spTree>
    <p:extLst>
      <p:ext uri="{BB962C8B-B14F-4D97-AF65-F5344CB8AC3E}">
        <p14:creationId xmlns:p14="http://schemas.microsoft.com/office/powerpoint/2010/main" val="256335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43D2945-F1DD-97FA-08BE-3E3AA1860EDF}"/>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6</a:t>
            </a:fld>
            <a:endParaRPr lang="en-US" b="0" dirty="0">
              <a:solidFill>
                <a:schemeClr val="bg1"/>
              </a:solidFill>
            </a:endParaRPr>
          </a:p>
        </p:txBody>
      </p:sp>
      <p:sp>
        <p:nvSpPr>
          <p:cNvPr id="5" name="Title 1">
            <a:extLst>
              <a:ext uri="{FF2B5EF4-FFF2-40B4-BE49-F238E27FC236}">
                <a16:creationId xmlns:a16="http://schemas.microsoft.com/office/drawing/2014/main" id="{530CCA84-1FB0-8CAE-A16B-5CE0D09B0723}"/>
              </a:ext>
            </a:extLst>
          </p:cNvPr>
          <p:cNvSpPr txBox="1">
            <a:spLocks/>
          </p:cNvSpPr>
          <p:nvPr/>
        </p:nvSpPr>
        <p:spPr>
          <a:xfrm>
            <a:off x="5024646" y="1740823"/>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marL="0" lvl="0" indent="0" algn="ctr" rtl="0">
              <a:lnSpc>
                <a:spcPts val="6080"/>
              </a:lnSpc>
              <a:spcBef>
                <a:spcPts val="0"/>
              </a:spcBef>
              <a:spcAft>
                <a:spcPts val="0"/>
              </a:spcAft>
              <a:buSzPct val="100000"/>
              <a:buNone/>
            </a:pPr>
            <a:r>
              <a:rPr lang="en-GB" dirty="0"/>
              <a:t>Electrical </a:t>
            </a:r>
            <a:br>
              <a:rPr lang="en-GB" dirty="0"/>
            </a:br>
            <a:r>
              <a:rPr lang="en-GB" dirty="0"/>
              <a:t>machines</a:t>
            </a:r>
            <a:endParaRPr lang="en-NZ" dirty="0"/>
          </a:p>
          <a:p>
            <a:pPr marL="0" lvl="0" indent="0" algn="ctr" rtl="0">
              <a:lnSpc>
                <a:spcPct val="100000"/>
              </a:lnSpc>
              <a:spcBef>
                <a:spcPts val="1200"/>
              </a:spcBef>
              <a:spcAft>
                <a:spcPts val="0"/>
              </a:spcAft>
              <a:buSzPct val="100000"/>
              <a:buNone/>
            </a:pPr>
            <a:r>
              <a:rPr lang="en-GB" sz="2500" b="0" dirty="0"/>
              <a:t>1. Introducing electric motors</a:t>
            </a:r>
            <a:endParaRPr lang="en-US" sz="2500" b="0" dirty="0"/>
          </a:p>
          <a:p>
            <a:pPr>
              <a:lnSpc>
                <a:spcPts val="5500"/>
              </a:lnSpc>
              <a:spcBef>
                <a:spcPts val="0"/>
              </a:spcBef>
            </a:pPr>
            <a:endParaRPr lang="en-NZ" sz="2500" b="0" dirty="0"/>
          </a:p>
        </p:txBody>
      </p:sp>
    </p:spTree>
    <p:extLst>
      <p:ext uri="{BB962C8B-B14F-4D97-AF65-F5344CB8AC3E}">
        <p14:creationId xmlns:p14="http://schemas.microsoft.com/office/powerpoint/2010/main" val="12458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Graphic 5">
            <a:extLst>
              <a:ext uri="{FF2B5EF4-FFF2-40B4-BE49-F238E27FC236}">
                <a16:creationId xmlns:a16="http://schemas.microsoft.com/office/drawing/2014/main" id="{BF405E5E-E38C-2246-17F5-8996E364D9D1}"/>
              </a:ext>
            </a:extLst>
          </p:cNvPr>
          <p:cNvSpPr/>
          <p:nvPr/>
        </p:nvSpPr>
        <p:spPr>
          <a:xfrm>
            <a:off x="7825372" y="3274284"/>
            <a:ext cx="3318574" cy="3256671"/>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20000">
                  <a:srgbClr val="B2BFF0"/>
                </a:gs>
                <a:gs pos="81000">
                  <a:srgbClr val="D91C5C"/>
                </a:gs>
              </a:gsLst>
              <a:lin ang="18900242" scaled="1"/>
            </a:gradFill>
            <a:prstDash val="solid"/>
            <a:miter/>
          </a:ln>
        </p:spPr>
        <p:txBody>
          <a:bodyPr tIns="216000" rIns="180000" bIns="0" rtlCol="0" anchor="ctr"/>
          <a:lstStyle/>
          <a:p>
            <a:pPr marL="120650" lvl="0" algn="ctr" rtl="0">
              <a:spcBef>
                <a:spcPts val="0"/>
              </a:spcBef>
              <a:spcAft>
                <a:spcPts val="0"/>
              </a:spcAft>
              <a:buSzPts val="1700"/>
            </a:pPr>
            <a:r>
              <a:rPr lang="en-GB" sz="1800" dirty="0">
                <a:latin typeface="Arial" panose="020B0604020202020204" pitchFamily="34" charset="0"/>
                <a:cs typeface="Arial" panose="020B0604020202020204" pitchFamily="34" charset="0"/>
              </a:rPr>
              <a:t>Suggest </a:t>
            </a:r>
            <a:r>
              <a:rPr lang="en-GB" sz="1800" dirty="0">
                <a:latin typeface="Arial" panose="020B0604020202020204" pitchFamily="34" charset="0"/>
                <a:cs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5"/>
                  </a:ext>
                </a:extLst>
              </a:rPr>
              <a:t>an appropriate</a:t>
            </a:r>
            <a:r>
              <a:rPr lang="en-GB" sz="1800" dirty="0">
                <a:latin typeface="Arial" panose="020B0604020202020204" pitchFamily="34" charset="0"/>
                <a:cs typeface="Arial" panose="020B0604020202020204" pitchFamily="34" charset="0"/>
              </a:rPr>
              <a:t> motor to use for a range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of applications based on its qualitative characteristics.</a:t>
            </a:r>
            <a:endParaRPr lang="en-GB" sz="2400" dirty="0">
              <a:latin typeface="Arial" panose="020B0604020202020204" pitchFamily="34" charset="0"/>
              <a:cs typeface="Arial" panose="020B0604020202020204" pitchFamily="34" charset="0"/>
            </a:endParaRPr>
          </a:p>
        </p:txBody>
      </p:sp>
      <p:sp>
        <p:nvSpPr>
          <p:cNvPr id="13" name="Google Shape;539;p3">
            <a:extLst>
              <a:ext uri="{FF2B5EF4-FFF2-40B4-BE49-F238E27FC236}">
                <a16:creationId xmlns:a16="http://schemas.microsoft.com/office/drawing/2014/main" id="{2EDECC3A-3353-BC2B-4289-40DE5B847343}"/>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
        <p:nvSpPr>
          <p:cNvPr id="14" name="Slide Number Placeholder 5">
            <a:extLst>
              <a:ext uri="{FF2B5EF4-FFF2-40B4-BE49-F238E27FC236}">
                <a16:creationId xmlns:a16="http://schemas.microsoft.com/office/drawing/2014/main" id="{184F7A0B-7B24-5B87-DB91-3DB3643AB4D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7</a:t>
            </a:fld>
            <a:endParaRPr lang="en-US" b="0" dirty="0">
              <a:solidFill>
                <a:schemeClr val="bg1"/>
              </a:solidFill>
            </a:endParaRPr>
          </a:p>
        </p:txBody>
      </p:sp>
      <p:sp>
        <p:nvSpPr>
          <p:cNvPr id="10" name="Footer Placeholder 3">
            <a:extLst>
              <a:ext uri="{FF2B5EF4-FFF2-40B4-BE49-F238E27FC236}">
                <a16:creationId xmlns:a16="http://schemas.microsoft.com/office/drawing/2014/main" id="{E5178B76-5A69-5E1D-EBD4-4DE6A50E6B6E}"/>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bg1"/>
                </a:solidFill>
                <a:latin typeface="Arial"/>
                <a:ea typeface="Arial"/>
                <a:cs typeface="Arial"/>
                <a:sym typeface="Arial"/>
              </a:rPr>
              <a:t>1. Introducing electric motors</a:t>
            </a:r>
            <a:endParaRPr lang="en-US" dirty="0">
              <a:solidFill>
                <a:schemeClr val="bg1"/>
              </a:solidFill>
            </a:endParaRPr>
          </a:p>
        </p:txBody>
      </p:sp>
      <p:sp>
        <p:nvSpPr>
          <p:cNvPr id="5" name="Graphic 5">
            <a:extLst>
              <a:ext uri="{FF2B5EF4-FFF2-40B4-BE49-F238E27FC236}">
                <a16:creationId xmlns:a16="http://schemas.microsoft.com/office/drawing/2014/main" id="{D3785ED7-44CA-CC3B-C4EE-4B35C604FB1C}"/>
              </a:ext>
            </a:extLst>
          </p:cNvPr>
          <p:cNvSpPr/>
          <p:nvPr/>
        </p:nvSpPr>
        <p:spPr>
          <a:xfrm>
            <a:off x="4078025" y="3274284"/>
            <a:ext cx="3318574" cy="3256671"/>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20000">
                  <a:srgbClr val="B2BFF0"/>
                </a:gs>
                <a:gs pos="81000">
                  <a:srgbClr val="D91C5C"/>
                </a:gs>
              </a:gsLst>
              <a:lin ang="18900242" scaled="1"/>
            </a:gradFill>
            <a:prstDash val="solid"/>
            <a:miter/>
          </a:ln>
        </p:spPr>
        <p:txBody>
          <a:bodyPr tIns="360000" rIns="180000" bIns="0" rtlCol="0" anchor="ctr"/>
          <a:lstStyle/>
          <a:p>
            <a:pPr marL="114300" lvl="0" algn="ctr" rtl="0">
              <a:spcBef>
                <a:spcPts val="1200"/>
              </a:spcBef>
              <a:spcAft>
                <a:spcPts val="0"/>
              </a:spcAft>
              <a:buSzPts val="1800"/>
            </a:pPr>
            <a:r>
              <a:rPr lang="en-GB" dirty="0">
                <a:latin typeface="Arial" panose="020B0604020202020204" pitchFamily="34" charset="0"/>
                <a:cs typeface="Arial" panose="020B0604020202020204" pitchFamily="34" charset="0"/>
              </a:rPr>
              <a:t>Describe the differences between the field and armature windings in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series and shunt-wound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DC motors.</a:t>
            </a:r>
          </a:p>
        </p:txBody>
      </p:sp>
      <p:sp>
        <p:nvSpPr>
          <p:cNvPr id="6" name="Graphic 5">
            <a:extLst>
              <a:ext uri="{FF2B5EF4-FFF2-40B4-BE49-F238E27FC236}">
                <a16:creationId xmlns:a16="http://schemas.microsoft.com/office/drawing/2014/main" id="{89DA2589-344E-96F7-A1A0-0451F6245017}"/>
              </a:ext>
            </a:extLst>
          </p:cNvPr>
          <p:cNvSpPr/>
          <p:nvPr/>
        </p:nvSpPr>
        <p:spPr>
          <a:xfrm>
            <a:off x="330679" y="3274284"/>
            <a:ext cx="3318574" cy="3256671"/>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20000">
                  <a:srgbClr val="B2BFF0"/>
                </a:gs>
                <a:gs pos="81000">
                  <a:srgbClr val="D91C5C"/>
                </a:gs>
              </a:gsLst>
              <a:lin ang="18900242" scaled="1"/>
            </a:gradFill>
            <a:prstDash val="solid"/>
            <a:miter/>
          </a:ln>
        </p:spPr>
        <p:txBody>
          <a:bodyPr tIns="144000" rIns="180000" bIns="0" rtlCol="0" anchor="ctr"/>
          <a:lstStyle/>
          <a:p>
            <a:pPr marL="114300" lvl="0" algn="ctr" rtl="0">
              <a:spcBef>
                <a:spcPts val="1200"/>
              </a:spcBef>
              <a:spcAft>
                <a:spcPts val="0"/>
              </a:spcAft>
              <a:buSzPts val="1800"/>
            </a:pPr>
            <a:r>
              <a:rPr lang="en-GB" dirty="0">
                <a:latin typeface="Arial" panose="020B0604020202020204" pitchFamily="34" charset="0"/>
                <a:cs typeface="Arial" panose="020B0604020202020204" pitchFamily="34" charset="0"/>
              </a:rPr>
              <a:t>Name some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different types of direct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current (DC) and alternating current (AC) motors.</a:t>
            </a:r>
          </a:p>
        </p:txBody>
      </p:sp>
    </p:spTree>
    <p:extLst>
      <p:ext uri="{BB962C8B-B14F-4D97-AF65-F5344CB8AC3E}">
        <p14:creationId xmlns:p14="http://schemas.microsoft.com/office/powerpoint/2010/main" val="109773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224EF-5EF8-0C67-D3D4-D11D34491C54}"/>
              </a:ext>
            </a:extLst>
          </p:cNvPr>
          <p:cNvSpPr>
            <a:spLocks noGrp="1"/>
          </p:cNvSpPr>
          <p:nvPr>
            <p:ph type="title"/>
          </p:nvPr>
        </p:nvSpPr>
        <p:spPr/>
        <p:txBody>
          <a:bodyPr/>
          <a:lstStyle/>
          <a:p>
            <a:r>
              <a:rPr lang="en" dirty="0"/>
              <a:t>Electric motors around you</a:t>
            </a:r>
            <a:endParaRPr lang="en-US" dirty="0"/>
          </a:p>
        </p:txBody>
      </p:sp>
      <p:sp>
        <p:nvSpPr>
          <p:cNvPr id="13" name="Content Placeholder 11">
            <a:extLst>
              <a:ext uri="{FF2B5EF4-FFF2-40B4-BE49-F238E27FC236}">
                <a16:creationId xmlns:a16="http://schemas.microsoft.com/office/drawing/2014/main" id="{B53039A6-218D-12CE-8A38-B129DAC0764D}"/>
              </a:ext>
            </a:extLst>
          </p:cNvPr>
          <p:cNvSpPr txBox="1">
            <a:spLocks/>
          </p:cNvSpPr>
          <p:nvPr/>
        </p:nvSpPr>
        <p:spPr>
          <a:xfrm>
            <a:off x="10798734" y="2182721"/>
            <a:ext cx="4320701" cy="5363791"/>
          </a:xfrm>
          <a:prstGeom prst="rect">
            <a:avLst/>
          </a:prstGeom>
          <a:ln w="28575">
            <a:gradFill flip="none" rotWithShape="1">
              <a:gsLst>
                <a:gs pos="21000">
                  <a:srgbClr val="B2BFF0"/>
                </a:gs>
                <a:gs pos="100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lnSpc>
                <a:spcPct val="115000"/>
              </a:lnSpc>
              <a:spcBef>
                <a:spcPts val="0"/>
              </a:spcBef>
              <a:spcAft>
                <a:spcPts val="600"/>
              </a:spcAft>
              <a:buSzPct val="129729"/>
              <a:buNone/>
            </a:pPr>
            <a:r>
              <a:rPr lang="en-GB" sz="1800" dirty="0"/>
              <a:t>Think about where you </a:t>
            </a:r>
            <a:br>
              <a:rPr lang="en-GB" sz="1800" dirty="0"/>
            </a:br>
            <a:r>
              <a:rPr lang="en-GB" sz="1800" dirty="0"/>
              <a:t>might find electric motors at home and in an engineering workplace.</a:t>
            </a:r>
          </a:p>
          <a:p>
            <a:pPr marL="457200" lvl="0" indent="-316737" algn="l" rtl="0">
              <a:lnSpc>
                <a:spcPct val="115000"/>
              </a:lnSpc>
              <a:spcBef>
                <a:spcPts val="1200"/>
              </a:spcBef>
              <a:spcAft>
                <a:spcPts val="0"/>
              </a:spcAft>
              <a:buSzPct val="70000"/>
              <a:buFont typeface="Arial" panose="020B0604020202020204" pitchFamily="34" charset="0"/>
              <a:buChar char="•"/>
            </a:pPr>
            <a:r>
              <a:rPr lang="en-GB" sz="1800" dirty="0"/>
              <a:t>List some examples of what equipment or appliances these motors might power, or arrange your ideas as two concept maps (one for the home and one for an engineering workplace).</a:t>
            </a:r>
            <a:br>
              <a:rPr lang="en-GB" sz="1800" dirty="0"/>
            </a:br>
            <a:endParaRPr lang="en-GB" sz="1800" dirty="0"/>
          </a:p>
          <a:p>
            <a:pPr marL="457200" lvl="0" indent="-316737" algn="l" rtl="0">
              <a:lnSpc>
                <a:spcPct val="115000"/>
              </a:lnSpc>
              <a:spcBef>
                <a:spcPts val="0"/>
              </a:spcBef>
              <a:spcAft>
                <a:spcPts val="0"/>
              </a:spcAft>
              <a:buSzPct val="70000"/>
              <a:buFont typeface="Arial" panose="020B0604020202020204" pitchFamily="34" charset="0"/>
              <a:buChar char="•"/>
            </a:pPr>
            <a:r>
              <a:rPr lang="en-GB" sz="1800" dirty="0"/>
              <a:t>What type of electrical power supply are these motors most likely to be connected to?</a:t>
            </a:r>
          </a:p>
        </p:txBody>
      </p:sp>
      <p:sp>
        <p:nvSpPr>
          <p:cNvPr id="21" name="Slide Number Placeholder 5">
            <a:extLst>
              <a:ext uri="{FF2B5EF4-FFF2-40B4-BE49-F238E27FC236}">
                <a16:creationId xmlns:a16="http://schemas.microsoft.com/office/drawing/2014/main" id="{C1F44572-808D-C73B-83F9-BD874526054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8</a:t>
            </a:fld>
            <a:endParaRPr lang="en-US" b="0" dirty="0">
              <a:solidFill>
                <a:schemeClr val="bg1"/>
              </a:solidFill>
            </a:endParaRPr>
          </a:p>
        </p:txBody>
      </p:sp>
      <p:sp>
        <p:nvSpPr>
          <p:cNvPr id="4" name="Footer Placeholder 3">
            <a:extLst>
              <a:ext uri="{FF2B5EF4-FFF2-40B4-BE49-F238E27FC236}">
                <a16:creationId xmlns:a16="http://schemas.microsoft.com/office/drawing/2014/main" id="{8909424E-3844-DA5A-D101-956631E0DD26}"/>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1. Introducing electric motors</a:t>
            </a:r>
            <a:endParaRPr lang="en-US" dirty="0">
              <a:solidFill>
                <a:schemeClr val="bg1"/>
              </a:solidFill>
            </a:endParaRPr>
          </a:p>
        </p:txBody>
      </p:sp>
      <p:pic>
        <p:nvPicPr>
          <p:cNvPr id="7" name="Graphic 6">
            <a:extLst>
              <a:ext uri="{FF2B5EF4-FFF2-40B4-BE49-F238E27FC236}">
                <a16:creationId xmlns:a16="http://schemas.microsoft.com/office/drawing/2014/main" id="{DE9CCF22-9048-5379-0CBF-9382E696BE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59462" y="1624357"/>
            <a:ext cx="994826" cy="961665"/>
          </a:xfrm>
          <a:prstGeom prst="rect">
            <a:avLst/>
          </a:prstGeom>
        </p:spPr>
      </p:pic>
      <p:sp>
        <p:nvSpPr>
          <p:cNvPr id="10" name="Graphic 24">
            <a:extLst>
              <a:ext uri="{FF2B5EF4-FFF2-40B4-BE49-F238E27FC236}">
                <a16:creationId xmlns:a16="http://schemas.microsoft.com/office/drawing/2014/main" id="{E1E67342-B096-E1F4-EEBC-5E94CB4B657F}"/>
              </a:ext>
            </a:extLst>
          </p:cNvPr>
          <p:cNvSpPr/>
          <p:nvPr/>
        </p:nvSpPr>
        <p:spPr>
          <a:xfrm>
            <a:off x="5187985" y="3070467"/>
            <a:ext cx="3972355" cy="3845721"/>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blipFill>
            <a:blip r:embed="rId5" cstate="email">
              <a:extLst>
                <a:ext uri="{28A0092B-C50C-407E-A947-70E740481C1C}">
                  <a14:useLocalDpi xmlns:a14="http://schemas.microsoft.com/office/drawing/2010/main"/>
                </a:ext>
              </a:extLst>
            </a:blip>
            <a:srcRect/>
            <a:stretch>
              <a:fillRect t="320"/>
            </a:stretch>
          </a:blipFill>
          <a:ln w="50415" cap="flat">
            <a:gradFill>
              <a:gsLst>
                <a:gs pos="18000">
                  <a:srgbClr val="B2BFF0"/>
                </a:gs>
                <a:gs pos="88000">
                  <a:srgbClr val="D91C5C"/>
                </a:gs>
              </a:gsLst>
              <a:lin ang="18900000" scaled="0"/>
            </a:gradFill>
            <a:prstDash val="solid"/>
            <a:miter/>
          </a:ln>
        </p:spPr>
        <p:txBody>
          <a:bodyPr rtlCol="0" anchor="ctr"/>
          <a:lstStyle/>
          <a:p>
            <a:endParaRPr lang="en-US" dirty="0"/>
          </a:p>
        </p:txBody>
      </p:sp>
      <p:sp>
        <p:nvSpPr>
          <p:cNvPr id="11" name="Graphic 24">
            <a:extLst>
              <a:ext uri="{FF2B5EF4-FFF2-40B4-BE49-F238E27FC236}">
                <a16:creationId xmlns:a16="http://schemas.microsoft.com/office/drawing/2014/main" id="{5386EAA0-31F4-EFDA-88EC-86FED1E8200E}"/>
              </a:ext>
            </a:extLst>
          </p:cNvPr>
          <p:cNvSpPr/>
          <p:nvPr/>
        </p:nvSpPr>
        <p:spPr>
          <a:xfrm>
            <a:off x="558443" y="3070468"/>
            <a:ext cx="3972355" cy="3845721"/>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blipFill>
            <a:blip r:embed="rId6" cstate="email">
              <a:extLst>
                <a:ext uri="{28A0092B-C50C-407E-A947-70E740481C1C}">
                  <a14:useLocalDpi xmlns:a14="http://schemas.microsoft.com/office/drawing/2010/main"/>
                </a:ext>
              </a:extLst>
            </a:blip>
            <a:srcRect/>
            <a:stretch>
              <a:fillRect/>
            </a:stretch>
          </a:blipFill>
          <a:ln w="50415" cap="flat">
            <a:gradFill>
              <a:gsLst>
                <a:gs pos="18000">
                  <a:srgbClr val="B2BFF0"/>
                </a:gs>
                <a:gs pos="88000">
                  <a:srgbClr val="D91C5C"/>
                </a:gs>
              </a:gsLst>
              <a:lin ang="18900000" scaled="0"/>
            </a:gradFill>
            <a:prstDash val="solid"/>
            <a:miter/>
          </a:ln>
        </p:spPr>
        <p:txBody>
          <a:bodyPr rtlCol="0" anchor="ctr"/>
          <a:lstStyle/>
          <a:p>
            <a:endParaRPr lang="en-US" dirty="0"/>
          </a:p>
        </p:txBody>
      </p:sp>
      <p:pic>
        <p:nvPicPr>
          <p:cNvPr id="17" name="Graphic 16">
            <a:extLst>
              <a:ext uri="{FF2B5EF4-FFF2-40B4-BE49-F238E27FC236}">
                <a16:creationId xmlns:a16="http://schemas.microsoft.com/office/drawing/2014/main" id="{726E7697-2181-4D5E-05B8-43762A2DDA9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30798" y="252717"/>
            <a:ext cx="1026665" cy="991863"/>
          </a:xfrm>
          <a:prstGeom prst="rect">
            <a:avLst/>
          </a:prstGeom>
        </p:spPr>
      </p:pic>
      <p:pic>
        <p:nvPicPr>
          <p:cNvPr id="23" name="Graphic 22">
            <a:extLst>
              <a:ext uri="{FF2B5EF4-FFF2-40B4-BE49-F238E27FC236}">
                <a16:creationId xmlns:a16="http://schemas.microsoft.com/office/drawing/2014/main" id="{0253C0A0-60F9-745E-F0A5-20B8BCC3840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03157" y="252717"/>
            <a:ext cx="1026665" cy="991863"/>
          </a:xfrm>
          <a:prstGeom prst="rect">
            <a:avLst/>
          </a:prstGeom>
        </p:spPr>
      </p:pic>
      <p:sp>
        <p:nvSpPr>
          <p:cNvPr id="29" name="Google Shape;539;p3">
            <a:extLst>
              <a:ext uri="{FF2B5EF4-FFF2-40B4-BE49-F238E27FC236}">
                <a16:creationId xmlns:a16="http://schemas.microsoft.com/office/drawing/2014/main" id="{BBB02214-8DF3-4131-3A92-BAABD57A3729}"/>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3722569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224EF-5EF8-0C67-D3D4-D11D34491C54}"/>
              </a:ext>
            </a:extLst>
          </p:cNvPr>
          <p:cNvSpPr>
            <a:spLocks noGrp="1"/>
          </p:cNvSpPr>
          <p:nvPr>
            <p:ph type="title"/>
          </p:nvPr>
        </p:nvSpPr>
        <p:spPr/>
        <p:txBody>
          <a:bodyPr/>
          <a:lstStyle/>
          <a:p>
            <a:r>
              <a:rPr lang="en" dirty="0"/>
              <a:t>Electric motors around you – example answers</a:t>
            </a:r>
            <a:endParaRPr lang="en-US" dirty="0"/>
          </a:p>
        </p:txBody>
      </p:sp>
      <p:sp>
        <p:nvSpPr>
          <p:cNvPr id="13" name="Content Placeholder 11">
            <a:extLst>
              <a:ext uri="{FF2B5EF4-FFF2-40B4-BE49-F238E27FC236}">
                <a16:creationId xmlns:a16="http://schemas.microsoft.com/office/drawing/2014/main" id="{B53039A6-218D-12CE-8A38-B129DAC0764D}"/>
              </a:ext>
            </a:extLst>
          </p:cNvPr>
          <p:cNvSpPr txBox="1">
            <a:spLocks/>
          </p:cNvSpPr>
          <p:nvPr/>
        </p:nvSpPr>
        <p:spPr>
          <a:xfrm>
            <a:off x="3152356" y="7263552"/>
            <a:ext cx="10654784" cy="1279852"/>
          </a:xfrm>
          <a:prstGeom prst="rect">
            <a:avLst/>
          </a:prstGeom>
          <a:ln w="28575">
            <a:gradFill flip="none" rotWithShape="1">
              <a:gsLst>
                <a:gs pos="21000">
                  <a:srgbClr val="B2BFF0"/>
                </a:gs>
                <a:gs pos="100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marR="0" lvl="0" indent="-304800" algn="l" rtl="0">
              <a:lnSpc>
                <a:spcPct val="100000"/>
              </a:lnSpc>
              <a:spcBef>
                <a:spcPts val="0"/>
              </a:spcBef>
              <a:spcAft>
                <a:spcPts val="600"/>
              </a:spcAft>
              <a:buClr>
                <a:srgbClr val="000000"/>
              </a:buClr>
              <a:buSzPct val="70000"/>
              <a:buFont typeface="Arial" panose="020B0604020202020204" pitchFamily="34" charset="0"/>
              <a:buChar char="•"/>
            </a:pPr>
            <a:r>
              <a:rPr lang="en-GB" sz="1800" b="0" i="0" u="none" strike="noStrike" cap="none" dirty="0">
                <a:solidFill>
                  <a:srgbClr val="000000"/>
                </a:solidFill>
                <a:latin typeface="Arial"/>
                <a:ea typeface="Arial"/>
                <a:cs typeface="Arial"/>
                <a:sym typeface="Arial"/>
              </a:rPr>
              <a:t>How else could you classify the different motors above?</a:t>
            </a:r>
          </a:p>
          <a:p>
            <a:pPr marL="457200" marR="0" lvl="0" indent="-304800" algn="l" rtl="0">
              <a:lnSpc>
                <a:spcPct val="100000"/>
              </a:lnSpc>
              <a:spcBef>
                <a:spcPts val="0"/>
              </a:spcBef>
              <a:spcAft>
                <a:spcPts val="600"/>
              </a:spcAft>
              <a:buClr>
                <a:srgbClr val="000000"/>
              </a:buClr>
              <a:buSzPct val="70000"/>
              <a:buFont typeface="Arial" panose="020B0604020202020204" pitchFamily="34" charset="0"/>
              <a:buChar char="•"/>
            </a:pPr>
            <a:r>
              <a:rPr lang="en-GB" sz="1800" b="0" i="0" u="none" strike="noStrike" cap="none" dirty="0">
                <a:solidFill>
                  <a:srgbClr val="000000"/>
                </a:solidFill>
                <a:latin typeface="Arial"/>
                <a:ea typeface="Arial"/>
                <a:cs typeface="Arial"/>
                <a:sym typeface="Arial"/>
              </a:rPr>
              <a:t>Can you think of any other types of electric motor that you could add to your classification?</a:t>
            </a:r>
          </a:p>
        </p:txBody>
      </p:sp>
      <p:sp>
        <p:nvSpPr>
          <p:cNvPr id="21" name="Slide Number Placeholder 5">
            <a:extLst>
              <a:ext uri="{FF2B5EF4-FFF2-40B4-BE49-F238E27FC236}">
                <a16:creationId xmlns:a16="http://schemas.microsoft.com/office/drawing/2014/main" id="{C1F44572-808D-C73B-83F9-BD874526054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9</a:t>
            </a:fld>
            <a:endParaRPr lang="en-US" b="0" dirty="0">
              <a:solidFill>
                <a:schemeClr val="bg1"/>
              </a:solidFill>
            </a:endParaRPr>
          </a:p>
        </p:txBody>
      </p:sp>
      <p:sp>
        <p:nvSpPr>
          <p:cNvPr id="4" name="Footer Placeholder 3">
            <a:extLst>
              <a:ext uri="{FF2B5EF4-FFF2-40B4-BE49-F238E27FC236}">
                <a16:creationId xmlns:a16="http://schemas.microsoft.com/office/drawing/2014/main" id="{8909424E-3844-DA5A-D101-956631E0DD26}"/>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1. Introducing electric motors</a:t>
            </a:r>
            <a:endParaRPr lang="en-US" dirty="0">
              <a:solidFill>
                <a:schemeClr val="bg1"/>
              </a:solidFill>
            </a:endParaRPr>
          </a:p>
        </p:txBody>
      </p:sp>
      <p:pic>
        <p:nvPicPr>
          <p:cNvPr id="7" name="Graphic 6">
            <a:extLst>
              <a:ext uri="{FF2B5EF4-FFF2-40B4-BE49-F238E27FC236}">
                <a16:creationId xmlns:a16="http://schemas.microsoft.com/office/drawing/2014/main" id="{DE9CCF22-9048-5379-0CBF-9382E696BE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34778" y="6668276"/>
            <a:ext cx="994826" cy="961665"/>
          </a:xfrm>
          <a:prstGeom prst="rect">
            <a:avLst/>
          </a:prstGeom>
        </p:spPr>
      </p:pic>
      <p:sp>
        <p:nvSpPr>
          <p:cNvPr id="10" name="Graphic 24">
            <a:extLst>
              <a:ext uri="{FF2B5EF4-FFF2-40B4-BE49-F238E27FC236}">
                <a16:creationId xmlns:a16="http://schemas.microsoft.com/office/drawing/2014/main" id="{E1E67342-B096-E1F4-EEBC-5E94CB4B657F}"/>
              </a:ext>
            </a:extLst>
          </p:cNvPr>
          <p:cNvSpPr/>
          <p:nvPr/>
        </p:nvSpPr>
        <p:spPr>
          <a:xfrm>
            <a:off x="11003213" y="4116944"/>
            <a:ext cx="1570652" cy="1520582"/>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noFill/>
          <a:ln w="50415" cap="flat">
            <a:gradFill>
              <a:gsLst>
                <a:gs pos="18000">
                  <a:srgbClr val="B2BFF0"/>
                </a:gs>
                <a:gs pos="88000">
                  <a:srgbClr val="D91C5C"/>
                </a:gs>
              </a:gsLst>
              <a:lin ang="18900000" scaled="0"/>
            </a:gradFill>
            <a:prstDash val="solid"/>
            <a:miter/>
          </a:ln>
        </p:spPr>
        <p:txBody>
          <a:bodyPr rtlCol="0" anchor="ctr"/>
          <a:lstStyle/>
          <a:p>
            <a:endParaRPr lang="en-US" dirty="0"/>
          </a:p>
        </p:txBody>
      </p:sp>
      <p:sp>
        <p:nvSpPr>
          <p:cNvPr id="11" name="Graphic 24">
            <a:extLst>
              <a:ext uri="{FF2B5EF4-FFF2-40B4-BE49-F238E27FC236}">
                <a16:creationId xmlns:a16="http://schemas.microsoft.com/office/drawing/2014/main" id="{5386EAA0-31F4-EFDA-88EC-86FED1E8200E}"/>
              </a:ext>
            </a:extLst>
          </p:cNvPr>
          <p:cNvSpPr/>
          <p:nvPr/>
        </p:nvSpPr>
        <p:spPr>
          <a:xfrm>
            <a:off x="3135381" y="4120595"/>
            <a:ext cx="1570652" cy="1520582"/>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noFill/>
          <a:ln w="50415" cap="flat">
            <a:gradFill>
              <a:gsLst>
                <a:gs pos="18000">
                  <a:srgbClr val="B2BFF0"/>
                </a:gs>
                <a:gs pos="88000">
                  <a:srgbClr val="D91C5C"/>
                </a:gs>
              </a:gsLst>
              <a:lin ang="18900000" scaled="0"/>
            </a:gradFill>
            <a:prstDash val="solid"/>
            <a:miter/>
          </a:ln>
        </p:spPr>
        <p:txBody>
          <a:bodyPr rtlCol="0" anchor="ctr"/>
          <a:lstStyle/>
          <a:p>
            <a:endParaRPr lang="en-US" dirty="0"/>
          </a:p>
        </p:txBody>
      </p:sp>
      <p:sp>
        <p:nvSpPr>
          <p:cNvPr id="3" name="TextBox 2">
            <a:extLst>
              <a:ext uri="{FF2B5EF4-FFF2-40B4-BE49-F238E27FC236}">
                <a16:creationId xmlns:a16="http://schemas.microsoft.com/office/drawing/2014/main" id="{51E476EB-3AAC-6121-4F6D-657D2DF5B5A4}"/>
              </a:ext>
            </a:extLst>
          </p:cNvPr>
          <p:cNvSpPr txBox="1"/>
          <p:nvPr/>
        </p:nvSpPr>
        <p:spPr>
          <a:xfrm>
            <a:off x="3351798" y="4691627"/>
            <a:ext cx="1210588"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At home</a:t>
            </a:r>
          </a:p>
        </p:txBody>
      </p:sp>
      <p:sp>
        <p:nvSpPr>
          <p:cNvPr id="5" name="TextBox 4">
            <a:extLst>
              <a:ext uri="{FF2B5EF4-FFF2-40B4-BE49-F238E27FC236}">
                <a16:creationId xmlns:a16="http://schemas.microsoft.com/office/drawing/2014/main" id="{E4B5F3FB-8D46-68AA-2C02-1C5569C66D50}"/>
              </a:ext>
            </a:extLst>
          </p:cNvPr>
          <p:cNvSpPr txBox="1"/>
          <p:nvPr/>
        </p:nvSpPr>
        <p:spPr>
          <a:xfrm>
            <a:off x="11024540" y="4510805"/>
            <a:ext cx="1571288"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In the workplace</a:t>
            </a:r>
          </a:p>
        </p:txBody>
      </p:sp>
      <p:sp>
        <p:nvSpPr>
          <p:cNvPr id="18" name="Google Shape;209;p16">
            <a:extLst>
              <a:ext uri="{FF2B5EF4-FFF2-40B4-BE49-F238E27FC236}">
                <a16:creationId xmlns:a16="http://schemas.microsoft.com/office/drawing/2014/main" id="{CB9EC581-F3C9-71BD-053B-9F0FB5B22700}"/>
              </a:ext>
            </a:extLst>
          </p:cNvPr>
          <p:cNvSpPr txBox="1"/>
          <p:nvPr/>
        </p:nvSpPr>
        <p:spPr>
          <a:xfrm>
            <a:off x="2468863" y="3065329"/>
            <a:ext cx="2206446" cy="917513"/>
          </a:xfrm>
          <a:prstGeom prst="rect">
            <a:avLst/>
          </a:prstGeom>
          <a:noFill/>
          <a:ln w="28575" cap="flat" cmpd="sng">
            <a:solidFill>
              <a:srgbClr val="B2BFF0"/>
            </a:solidFill>
            <a:prstDash val="solid"/>
            <a:round/>
            <a:headEnd type="none" w="sm" len="sm"/>
            <a:tailEnd type="none" w="sm" len="sm"/>
          </a:ln>
        </p:spPr>
        <p:txBody>
          <a:bodyPr spcFirstLastPara="1" wrap="square" lIns="180000" tIns="180000" rIns="180000" bIns="1800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b="0" i="0" u="none" strike="noStrike" cap="none" dirty="0">
                <a:solidFill>
                  <a:srgbClr val="000000"/>
                </a:solidFill>
                <a:latin typeface="Arial"/>
                <a:ea typeface="Arial"/>
                <a:cs typeface="Arial"/>
                <a:sym typeface="Arial"/>
              </a:rPr>
              <a:t>Electric bike</a:t>
            </a:r>
          </a:p>
          <a:p>
            <a:pPr marL="0" marR="0" lvl="0" indent="0" algn="ctr" rtl="0">
              <a:lnSpc>
                <a:spcPct val="100000"/>
              </a:lnSpc>
              <a:spcBef>
                <a:spcPts val="0"/>
              </a:spcBef>
              <a:spcAft>
                <a:spcPts val="0"/>
              </a:spcAft>
              <a:buClr>
                <a:srgbClr val="000000"/>
              </a:buClr>
              <a:buSzPts val="800"/>
              <a:buFont typeface="Arial"/>
              <a:buNone/>
            </a:pPr>
            <a:r>
              <a:rPr lang="en-GB" b="0" i="0" u="none" strike="noStrike" cap="none" dirty="0">
                <a:solidFill>
                  <a:srgbClr val="000000"/>
                </a:solidFill>
                <a:latin typeface="Arial"/>
                <a:ea typeface="Arial"/>
                <a:cs typeface="Arial"/>
                <a:sym typeface="Arial"/>
              </a:rPr>
              <a:t>26 V DC battery</a:t>
            </a:r>
          </a:p>
        </p:txBody>
      </p:sp>
      <p:sp>
        <p:nvSpPr>
          <p:cNvPr id="20" name="Google Shape;209;p16">
            <a:extLst>
              <a:ext uri="{FF2B5EF4-FFF2-40B4-BE49-F238E27FC236}">
                <a16:creationId xmlns:a16="http://schemas.microsoft.com/office/drawing/2014/main" id="{D26ED6BB-3B1D-AD7B-1CE8-0536F8C938D4}"/>
              </a:ext>
            </a:extLst>
          </p:cNvPr>
          <p:cNvSpPr txBox="1"/>
          <p:nvPr/>
        </p:nvSpPr>
        <p:spPr>
          <a:xfrm>
            <a:off x="581251" y="4509382"/>
            <a:ext cx="2262854" cy="917513"/>
          </a:xfrm>
          <a:prstGeom prst="rect">
            <a:avLst/>
          </a:prstGeom>
          <a:noFill/>
          <a:ln w="28575" cap="flat" cmpd="sng">
            <a:solidFill>
              <a:srgbClr val="B2BFF0"/>
            </a:solidFill>
            <a:prstDash val="solid"/>
            <a:round/>
            <a:headEnd type="none" w="sm" len="sm"/>
            <a:tailEnd type="none" w="sm" len="sm"/>
          </a:ln>
        </p:spPr>
        <p:txBody>
          <a:bodyPr spcFirstLastPara="1" wrap="square" lIns="180000" tIns="180000" rIns="180000" bIns="1800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b="0" i="0" u="none" strike="noStrike" cap="none" dirty="0">
                <a:solidFill>
                  <a:srgbClr val="000000"/>
                </a:solidFill>
                <a:latin typeface="Arial"/>
                <a:ea typeface="Arial"/>
                <a:cs typeface="Arial"/>
                <a:sym typeface="Arial"/>
              </a:rPr>
              <a:t>Game console fan</a:t>
            </a:r>
          </a:p>
          <a:p>
            <a:pPr marL="0" marR="0" lvl="0" indent="0" algn="ctr" rtl="0">
              <a:lnSpc>
                <a:spcPct val="100000"/>
              </a:lnSpc>
              <a:spcBef>
                <a:spcPts val="0"/>
              </a:spcBef>
              <a:spcAft>
                <a:spcPts val="0"/>
              </a:spcAft>
              <a:buClr>
                <a:srgbClr val="000000"/>
              </a:buClr>
              <a:buSzPts val="800"/>
              <a:buFont typeface="Arial"/>
              <a:buNone/>
            </a:pPr>
            <a:r>
              <a:rPr lang="en-GB" b="0" i="0" u="none" strike="noStrike" cap="none" dirty="0">
                <a:solidFill>
                  <a:srgbClr val="000000"/>
                </a:solidFill>
                <a:latin typeface="Arial"/>
                <a:ea typeface="Arial"/>
                <a:cs typeface="Arial"/>
                <a:sym typeface="Arial"/>
              </a:rPr>
              <a:t>12 V DC</a:t>
            </a:r>
          </a:p>
        </p:txBody>
      </p:sp>
      <p:sp>
        <p:nvSpPr>
          <p:cNvPr id="22" name="Google Shape;209;p16">
            <a:extLst>
              <a:ext uri="{FF2B5EF4-FFF2-40B4-BE49-F238E27FC236}">
                <a16:creationId xmlns:a16="http://schemas.microsoft.com/office/drawing/2014/main" id="{5E2B488F-A020-776E-065E-DC1C3243BECA}"/>
              </a:ext>
            </a:extLst>
          </p:cNvPr>
          <p:cNvSpPr txBox="1"/>
          <p:nvPr/>
        </p:nvSpPr>
        <p:spPr>
          <a:xfrm>
            <a:off x="1450927" y="5877719"/>
            <a:ext cx="2262854" cy="917513"/>
          </a:xfrm>
          <a:prstGeom prst="rect">
            <a:avLst/>
          </a:prstGeom>
          <a:noFill/>
          <a:ln w="28575" cap="flat" cmpd="sng">
            <a:solidFill>
              <a:srgbClr val="D91C5C"/>
            </a:solidFill>
            <a:prstDash val="solid"/>
            <a:round/>
            <a:headEnd type="none" w="sm" len="sm"/>
            <a:tailEnd type="none" w="sm" len="sm"/>
          </a:ln>
        </p:spPr>
        <p:txBody>
          <a:bodyPr spcFirstLastPara="1" wrap="square" lIns="180000" tIns="180000" rIns="180000" bIns="1800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GB" b="0" i="0" u="none" strike="noStrike" cap="none" dirty="0">
                <a:solidFill>
                  <a:srgbClr val="000000"/>
                </a:solidFill>
                <a:latin typeface="Arial"/>
                <a:ea typeface="Arial"/>
                <a:cs typeface="Arial"/>
                <a:sym typeface="Arial"/>
              </a:rPr>
              <a:t>Washing machine</a:t>
            </a:r>
          </a:p>
          <a:p>
            <a:pPr marL="0" marR="0" lvl="0" indent="0" algn="ctr" rtl="0">
              <a:lnSpc>
                <a:spcPct val="100000"/>
              </a:lnSpc>
              <a:spcBef>
                <a:spcPts val="0"/>
              </a:spcBef>
              <a:spcAft>
                <a:spcPts val="0"/>
              </a:spcAft>
              <a:buClr>
                <a:srgbClr val="000000"/>
              </a:buClr>
              <a:buSzPts val="700"/>
              <a:buFont typeface="Arial"/>
              <a:buNone/>
            </a:pPr>
            <a:r>
              <a:rPr lang="en-GB" b="0" i="0" u="none" strike="noStrike" cap="none" dirty="0">
                <a:solidFill>
                  <a:srgbClr val="000000"/>
                </a:solidFill>
                <a:latin typeface="Arial"/>
                <a:ea typeface="Arial"/>
                <a:cs typeface="Arial"/>
                <a:sym typeface="Arial"/>
              </a:rPr>
              <a:t>230 V AC</a:t>
            </a:r>
          </a:p>
        </p:txBody>
      </p:sp>
      <p:sp>
        <p:nvSpPr>
          <p:cNvPr id="24" name="Google Shape;209;p16">
            <a:extLst>
              <a:ext uri="{FF2B5EF4-FFF2-40B4-BE49-F238E27FC236}">
                <a16:creationId xmlns:a16="http://schemas.microsoft.com/office/drawing/2014/main" id="{6CDD027F-A2FD-074C-9B53-0067F2E74E01}"/>
              </a:ext>
            </a:extLst>
          </p:cNvPr>
          <p:cNvSpPr txBox="1"/>
          <p:nvPr/>
        </p:nvSpPr>
        <p:spPr>
          <a:xfrm>
            <a:off x="4714078" y="5537832"/>
            <a:ext cx="2262854" cy="917513"/>
          </a:xfrm>
          <a:prstGeom prst="rect">
            <a:avLst/>
          </a:prstGeom>
          <a:noFill/>
          <a:ln w="28575" cap="flat" cmpd="sng">
            <a:solidFill>
              <a:srgbClr val="D91C5C"/>
            </a:solidFill>
            <a:prstDash val="solid"/>
            <a:round/>
            <a:headEnd type="none" w="sm" len="sm"/>
            <a:tailEnd type="none" w="sm" len="sm"/>
          </a:ln>
        </p:spPr>
        <p:txBody>
          <a:bodyPr spcFirstLastPara="1" wrap="square" lIns="180000" tIns="180000" rIns="180000" bIns="1800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b="0" i="0" u="none" strike="noStrike" cap="none" dirty="0">
                <a:solidFill>
                  <a:srgbClr val="000000"/>
                </a:solidFill>
                <a:latin typeface="Arial"/>
                <a:ea typeface="Arial"/>
                <a:cs typeface="Arial"/>
                <a:sym typeface="Arial"/>
              </a:rPr>
              <a:t>Microwave oven 230 V AC</a:t>
            </a:r>
          </a:p>
        </p:txBody>
      </p:sp>
      <p:sp>
        <p:nvSpPr>
          <p:cNvPr id="26" name="Google Shape;209;p16">
            <a:extLst>
              <a:ext uri="{FF2B5EF4-FFF2-40B4-BE49-F238E27FC236}">
                <a16:creationId xmlns:a16="http://schemas.microsoft.com/office/drawing/2014/main" id="{ECC1170D-FFA1-5443-40D4-FA83B557E954}"/>
              </a:ext>
            </a:extLst>
          </p:cNvPr>
          <p:cNvSpPr txBox="1"/>
          <p:nvPr/>
        </p:nvSpPr>
        <p:spPr>
          <a:xfrm>
            <a:off x="4964440" y="3728523"/>
            <a:ext cx="2262854" cy="917513"/>
          </a:xfrm>
          <a:prstGeom prst="rect">
            <a:avLst/>
          </a:prstGeom>
          <a:noFill/>
          <a:ln w="28575" cap="flat" cmpd="sng">
            <a:solidFill>
              <a:srgbClr val="B2BFF0"/>
            </a:solidFill>
            <a:prstDash val="solid"/>
            <a:round/>
            <a:headEnd type="none" w="sm" len="sm"/>
            <a:tailEnd type="none" w="sm" len="sm"/>
          </a:ln>
        </p:spPr>
        <p:txBody>
          <a:bodyPr spcFirstLastPara="1" wrap="square" lIns="180000" tIns="180000" rIns="180000" bIns="180000" anchor="t" anchorCtr="0">
            <a:spAutoFit/>
          </a:bodyPr>
          <a:lstStyle/>
          <a:p>
            <a:pPr marL="0" marR="0" lvl="0" indent="0" algn="ctr" rtl="0">
              <a:lnSpc>
                <a:spcPct val="100000"/>
              </a:lnSpc>
              <a:spcBef>
                <a:spcPts val="0"/>
              </a:spcBef>
              <a:spcAft>
                <a:spcPts val="0"/>
              </a:spcAft>
              <a:buClr>
                <a:srgbClr val="000000"/>
              </a:buClr>
              <a:buSzPts val="500"/>
              <a:buFont typeface="Arial"/>
              <a:buNone/>
            </a:pPr>
            <a:r>
              <a:rPr lang="en-GB" b="0" i="0" u="none" strike="noStrike" cap="none" dirty="0">
                <a:solidFill>
                  <a:srgbClr val="000000"/>
                </a:solidFill>
                <a:latin typeface="Arial"/>
                <a:ea typeface="Arial"/>
                <a:cs typeface="Arial"/>
                <a:sym typeface="Arial"/>
              </a:rPr>
              <a:t>Electric toothbrush</a:t>
            </a:r>
          </a:p>
          <a:p>
            <a:pPr marL="0" marR="0" lvl="0" indent="0" algn="ctr" rtl="0">
              <a:lnSpc>
                <a:spcPct val="100000"/>
              </a:lnSpc>
              <a:spcBef>
                <a:spcPts val="0"/>
              </a:spcBef>
              <a:spcAft>
                <a:spcPts val="0"/>
              </a:spcAft>
              <a:buClr>
                <a:srgbClr val="000000"/>
              </a:buClr>
              <a:buSzPts val="500"/>
              <a:buFont typeface="Arial"/>
              <a:buNone/>
            </a:pPr>
            <a:r>
              <a:rPr lang="en-GB" b="0" i="0" u="none" strike="noStrike" cap="none" dirty="0">
                <a:solidFill>
                  <a:srgbClr val="000000"/>
                </a:solidFill>
                <a:latin typeface="Arial"/>
                <a:ea typeface="Arial"/>
                <a:cs typeface="Arial"/>
                <a:sym typeface="Arial"/>
              </a:rPr>
              <a:t>1.2 V DC battery</a:t>
            </a:r>
          </a:p>
        </p:txBody>
      </p:sp>
      <p:sp>
        <p:nvSpPr>
          <p:cNvPr id="34" name="Google Shape;209;p16">
            <a:extLst>
              <a:ext uri="{FF2B5EF4-FFF2-40B4-BE49-F238E27FC236}">
                <a16:creationId xmlns:a16="http://schemas.microsoft.com/office/drawing/2014/main" id="{C52990CD-5D7A-6314-E768-30774B11CA7C}"/>
              </a:ext>
            </a:extLst>
          </p:cNvPr>
          <p:cNvSpPr txBox="1"/>
          <p:nvPr/>
        </p:nvSpPr>
        <p:spPr>
          <a:xfrm>
            <a:off x="10479056" y="3066012"/>
            <a:ext cx="2206446" cy="917513"/>
          </a:xfrm>
          <a:prstGeom prst="rect">
            <a:avLst/>
          </a:prstGeom>
          <a:noFill/>
          <a:ln w="28575" cap="flat" cmpd="sng">
            <a:solidFill>
              <a:srgbClr val="B2BFF0"/>
            </a:solidFill>
            <a:prstDash val="solid"/>
            <a:round/>
            <a:headEnd type="none" w="sm" len="sm"/>
            <a:tailEnd type="none" w="sm" len="sm"/>
          </a:ln>
        </p:spPr>
        <p:txBody>
          <a:bodyPr spcFirstLastPara="1" wrap="square" lIns="180000" tIns="180000" rIns="180000" bIns="1800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GB" b="0" i="0" u="none" strike="noStrike" cap="none" dirty="0">
                <a:solidFill>
                  <a:srgbClr val="000000"/>
                </a:solidFill>
                <a:latin typeface="Arial"/>
                <a:ea typeface="Arial"/>
                <a:cs typeface="Arial"/>
                <a:sym typeface="Arial"/>
              </a:rPr>
              <a:t>Cordless drill</a:t>
            </a:r>
          </a:p>
          <a:p>
            <a:pPr marL="0" marR="0" lvl="0" indent="0" algn="ctr" rtl="0">
              <a:lnSpc>
                <a:spcPct val="100000"/>
              </a:lnSpc>
              <a:spcBef>
                <a:spcPts val="0"/>
              </a:spcBef>
              <a:spcAft>
                <a:spcPts val="0"/>
              </a:spcAft>
              <a:buClr>
                <a:srgbClr val="000000"/>
              </a:buClr>
              <a:buSzPts val="600"/>
              <a:buFont typeface="Arial"/>
              <a:buNone/>
            </a:pPr>
            <a:r>
              <a:rPr lang="en-GB" b="0" i="0" u="none" strike="noStrike" cap="none" dirty="0">
                <a:solidFill>
                  <a:srgbClr val="000000"/>
                </a:solidFill>
                <a:latin typeface="Arial"/>
                <a:ea typeface="Arial"/>
                <a:cs typeface="Arial"/>
                <a:sym typeface="Arial"/>
              </a:rPr>
              <a:t>18 V DC battery</a:t>
            </a:r>
          </a:p>
        </p:txBody>
      </p:sp>
      <p:sp>
        <p:nvSpPr>
          <p:cNvPr id="35" name="Google Shape;209;p16">
            <a:extLst>
              <a:ext uri="{FF2B5EF4-FFF2-40B4-BE49-F238E27FC236}">
                <a16:creationId xmlns:a16="http://schemas.microsoft.com/office/drawing/2014/main" id="{BBFFDD10-CBC1-643E-3DDE-8746C1831750}"/>
              </a:ext>
            </a:extLst>
          </p:cNvPr>
          <p:cNvSpPr txBox="1"/>
          <p:nvPr/>
        </p:nvSpPr>
        <p:spPr>
          <a:xfrm>
            <a:off x="12984388" y="3799754"/>
            <a:ext cx="2206446" cy="917513"/>
          </a:xfrm>
          <a:prstGeom prst="rect">
            <a:avLst/>
          </a:prstGeom>
          <a:noFill/>
          <a:ln w="28575" cap="flat" cmpd="sng">
            <a:solidFill>
              <a:srgbClr val="D91C5C"/>
            </a:solidFill>
            <a:prstDash val="solid"/>
            <a:round/>
            <a:headEnd type="none" w="sm" len="sm"/>
            <a:tailEnd type="none" w="sm" len="sm"/>
          </a:ln>
        </p:spPr>
        <p:txBody>
          <a:bodyPr spcFirstLastPara="1" wrap="square" lIns="180000" tIns="180000" rIns="180000" bIns="1800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1800" b="0" i="0" u="none" strike="noStrike" cap="none" dirty="0">
                <a:solidFill>
                  <a:srgbClr val="000000"/>
                </a:solidFill>
                <a:latin typeface="Arial"/>
                <a:ea typeface="Arial"/>
                <a:cs typeface="Arial"/>
                <a:sym typeface="Arial"/>
              </a:rPr>
              <a:t>CNC spindle</a:t>
            </a:r>
          </a:p>
          <a:p>
            <a:pPr marL="0" marR="0" lvl="0" indent="0" algn="ctr" rtl="0">
              <a:lnSpc>
                <a:spcPct val="100000"/>
              </a:lnSpc>
              <a:spcBef>
                <a:spcPts val="0"/>
              </a:spcBef>
              <a:spcAft>
                <a:spcPts val="0"/>
              </a:spcAft>
              <a:buClr>
                <a:srgbClr val="000000"/>
              </a:buClr>
              <a:buSzPts val="800"/>
              <a:buFont typeface="Arial"/>
              <a:buNone/>
            </a:pPr>
            <a:r>
              <a:rPr lang="en-GB" sz="1800" b="0" i="0" u="none" strike="noStrike" cap="none" dirty="0">
                <a:solidFill>
                  <a:srgbClr val="000000"/>
                </a:solidFill>
                <a:latin typeface="Arial"/>
                <a:ea typeface="Arial"/>
                <a:cs typeface="Arial"/>
                <a:sym typeface="Arial"/>
              </a:rPr>
              <a:t>230 V AC</a:t>
            </a:r>
          </a:p>
        </p:txBody>
      </p:sp>
      <p:sp>
        <p:nvSpPr>
          <p:cNvPr id="36" name="Google Shape;209;p16">
            <a:extLst>
              <a:ext uri="{FF2B5EF4-FFF2-40B4-BE49-F238E27FC236}">
                <a16:creationId xmlns:a16="http://schemas.microsoft.com/office/drawing/2014/main" id="{5590B65B-681E-E8FE-E20B-1353AA12B8D4}"/>
              </a:ext>
            </a:extLst>
          </p:cNvPr>
          <p:cNvSpPr txBox="1"/>
          <p:nvPr/>
        </p:nvSpPr>
        <p:spPr>
          <a:xfrm>
            <a:off x="12789596" y="5443441"/>
            <a:ext cx="2206446" cy="917513"/>
          </a:xfrm>
          <a:prstGeom prst="rect">
            <a:avLst/>
          </a:prstGeom>
          <a:noFill/>
          <a:ln w="28575" cap="flat" cmpd="sng">
            <a:solidFill>
              <a:srgbClr val="D91C5C"/>
            </a:solidFill>
            <a:prstDash val="solid"/>
            <a:round/>
            <a:headEnd type="none" w="sm" len="sm"/>
            <a:tailEnd type="none" w="sm" len="sm"/>
          </a:ln>
        </p:spPr>
        <p:txBody>
          <a:bodyPr spcFirstLastPara="1" wrap="square" lIns="180000" tIns="180000" rIns="180000" bIns="1800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1800" b="0" i="0" u="none" strike="noStrike" cap="none" dirty="0">
                <a:solidFill>
                  <a:srgbClr val="000000"/>
                </a:solidFill>
                <a:latin typeface="Arial"/>
                <a:ea typeface="Arial"/>
                <a:cs typeface="Arial"/>
                <a:sym typeface="Arial"/>
              </a:rPr>
              <a:t>Water pump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230 V AC</a:t>
            </a:r>
          </a:p>
        </p:txBody>
      </p:sp>
      <p:sp>
        <p:nvSpPr>
          <p:cNvPr id="37" name="Google Shape;209;p16">
            <a:extLst>
              <a:ext uri="{FF2B5EF4-FFF2-40B4-BE49-F238E27FC236}">
                <a16:creationId xmlns:a16="http://schemas.microsoft.com/office/drawing/2014/main" id="{EEDF70A7-4377-C84D-E5AB-A95516ECD2B6}"/>
              </a:ext>
            </a:extLst>
          </p:cNvPr>
          <p:cNvSpPr txBox="1"/>
          <p:nvPr/>
        </p:nvSpPr>
        <p:spPr>
          <a:xfrm>
            <a:off x="8588667" y="4399076"/>
            <a:ext cx="2095403" cy="917513"/>
          </a:xfrm>
          <a:prstGeom prst="rect">
            <a:avLst/>
          </a:prstGeom>
          <a:noFill/>
          <a:ln w="28575" cap="flat" cmpd="sng">
            <a:solidFill>
              <a:srgbClr val="B2BFF0"/>
            </a:solidFill>
            <a:prstDash val="solid"/>
            <a:round/>
            <a:headEnd type="none" w="sm" len="sm"/>
            <a:tailEnd type="none" w="sm" len="sm"/>
          </a:ln>
        </p:spPr>
        <p:txBody>
          <a:bodyPr spcFirstLastPara="1" wrap="square" lIns="180000" tIns="180000" rIns="180000" bIns="1800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1800" b="0" i="0" u="none" strike="noStrike" cap="none" dirty="0">
                <a:solidFill>
                  <a:srgbClr val="000000"/>
                </a:solidFill>
                <a:latin typeface="Arial"/>
                <a:ea typeface="Arial"/>
                <a:cs typeface="Arial"/>
                <a:sym typeface="Arial"/>
              </a:rPr>
              <a:t>Forklift</a:t>
            </a:r>
          </a:p>
          <a:p>
            <a:pPr marL="0" marR="0" lvl="0" indent="0" algn="ctr" rtl="0">
              <a:lnSpc>
                <a:spcPct val="100000"/>
              </a:lnSpc>
              <a:spcBef>
                <a:spcPts val="0"/>
              </a:spcBef>
              <a:spcAft>
                <a:spcPts val="0"/>
              </a:spcAft>
              <a:buClr>
                <a:srgbClr val="000000"/>
              </a:buClr>
              <a:buSzPts val="900"/>
              <a:buFont typeface="Arial"/>
              <a:buNone/>
            </a:pPr>
            <a:r>
              <a:rPr lang="en-GB" sz="1800" b="0" i="0" u="none" strike="noStrike" cap="none" dirty="0">
                <a:solidFill>
                  <a:srgbClr val="000000"/>
                </a:solidFill>
                <a:latin typeface="Arial"/>
                <a:ea typeface="Arial"/>
                <a:cs typeface="Arial"/>
                <a:sym typeface="Arial"/>
              </a:rPr>
              <a:t>48 V DC battery</a:t>
            </a:r>
          </a:p>
        </p:txBody>
      </p:sp>
      <p:sp>
        <p:nvSpPr>
          <p:cNvPr id="38" name="Google Shape;209;p16">
            <a:extLst>
              <a:ext uri="{FF2B5EF4-FFF2-40B4-BE49-F238E27FC236}">
                <a16:creationId xmlns:a16="http://schemas.microsoft.com/office/drawing/2014/main" id="{B4DABA74-7957-3DFE-2B54-7303849F3AB2}"/>
              </a:ext>
            </a:extLst>
          </p:cNvPr>
          <p:cNvSpPr txBox="1"/>
          <p:nvPr/>
        </p:nvSpPr>
        <p:spPr>
          <a:xfrm>
            <a:off x="9484659" y="5840674"/>
            <a:ext cx="2263108" cy="917513"/>
          </a:xfrm>
          <a:prstGeom prst="rect">
            <a:avLst/>
          </a:prstGeom>
          <a:noFill/>
          <a:ln w="28575" cap="flat" cmpd="sng">
            <a:solidFill>
              <a:schemeClr val="tx1"/>
            </a:solidFill>
            <a:prstDash val="solid"/>
            <a:round/>
            <a:headEnd type="none" w="sm" len="sm"/>
            <a:tailEnd type="none" w="sm" len="sm"/>
          </a:ln>
        </p:spPr>
        <p:txBody>
          <a:bodyPr spcFirstLastPara="1" wrap="square" lIns="180000" tIns="180000" rIns="180000" bIns="1800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GB" b="0" i="0" u="none" strike="noStrike" cap="none" dirty="0">
                <a:solidFill>
                  <a:srgbClr val="000000"/>
                </a:solidFill>
                <a:latin typeface="Arial"/>
                <a:ea typeface="Arial"/>
                <a:cs typeface="Arial"/>
                <a:sym typeface="Arial"/>
              </a:rPr>
              <a:t>2 tonne hoist</a:t>
            </a:r>
          </a:p>
          <a:p>
            <a:pPr marL="0" marR="0" lvl="0" indent="0" algn="ctr" rtl="0">
              <a:lnSpc>
                <a:spcPct val="100000"/>
              </a:lnSpc>
              <a:spcBef>
                <a:spcPts val="0"/>
              </a:spcBef>
              <a:spcAft>
                <a:spcPts val="0"/>
              </a:spcAft>
              <a:buClr>
                <a:srgbClr val="000000"/>
              </a:buClr>
              <a:buSzPts val="700"/>
              <a:buFont typeface="Arial"/>
              <a:buNone/>
            </a:pPr>
            <a:r>
              <a:rPr lang="en-GB" b="0" i="0" u="none" strike="noStrike" cap="none" dirty="0">
                <a:solidFill>
                  <a:srgbClr val="000000"/>
                </a:solidFill>
                <a:latin typeface="Arial"/>
                <a:ea typeface="Arial"/>
                <a:cs typeface="Arial"/>
                <a:sym typeface="Arial"/>
              </a:rPr>
              <a:t>3-phase 415 V AC</a:t>
            </a:r>
          </a:p>
        </p:txBody>
      </p:sp>
      <p:sp>
        <p:nvSpPr>
          <p:cNvPr id="39" name="Rectangle 38">
            <a:extLst>
              <a:ext uri="{FF2B5EF4-FFF2-40B4-BE49-F238E27FC236}">
                <a16:creationId xmlns:a16="http://schemas.microsoft.com/office/drawing/2014/main" id="{0F344168-B1EC-D5B3-9A85-37928DD33505}"/>
              </a:ext>
            </a:extLst>
          </p:cNvPr>
          <p:cNvSpPr/>
          <p:nvPr/>
        </p:nvSpPr>
        <p:spPr>
          <a:xfrm>
            <a:off x="411857" y="2305771"/>
            <a:ext cx="12068009" cy="369332"/>
          </a:xfrm>
          <a:prstGeom prst="rect">
            <a:avLst/>
          </a:prstGeom>
        </p:spPr>
        <p:txBody>
          <a:bodyPr wrap="square">
            <a:spAutoFit/>
          </a:bodyPr>
          <a:lstStyle/>
          <a:p>
            <a:pPr marL="0" marR="0" lvl="0" indent="0" algn="l" rtl="0">
              <a:lnSpc>
                <a:spcPct val="100000"/>
              </a:lnSpc>
              <a:spcBef>
                <a:spcPts val="0"/>
              </a:spcBef>
              <a:spcAft>
                <a:spcPts val="0"/>
              </a:spcAft>
              <a:buClr>
                <a:srgbClr val="000000"/>
              </a:buClr>
              <a:buSzPts val="1200"/>
              <a:buFont typeface="Arial"/>
              <a:buNone/>
            </a:pPr>
            <a:r>
              <a:rPr lang="en-GB" sz="1800" b="0" i="0" u="none" strike="noStrike" cap="none" dirty="0">
                <a:solidFill>
                  <a:srgbClr val="000000"/>
                </a:solidFill>
                <a:latin typeface="Arial" panose="020B0604020202020204" pitchFamily="34" charset="0"/>
                <a:ea typeface="Arial"/>
                <a:cs typeface="Arial" panose="020B0604020202020204" pitchFamily="34" charset="0"/>
                <a:sym typeface="Arial"/>
              </a:rPr>
              <a:t>Each motor is connected to lower-voltage DC, mains AC or, in the workplace, a higher-voltage 3</a:t>
            </a:r>
            <a:r>
              <a:rPr lang="en-GB" sz="1800" dirty="0">
                <a:latin typeface="Arial" panose="020B0604020202020204" pitchFamily="34" charset="0"/>
                <a:cs typeface="Arial" panose="020B0604020202020204" pitchFamily="34" charset="0"/>
              </a:rPr>
              <a:t> </a:t>
            </a:r>
            <a:r>
              <a:rPr lang="en-GB" sz="1800" b="0" i="0" u="none" strike="noStrike" cap="none" dirty="0">
                <a:solidFill>
                  <a:srgbClr val="000000"/>
                </a:solidFill>
                <a:latin typeface="Arial" panose="020B0604020202020204" pitchFamily="34" charset="0"/>
                <a:ea typeface="Arial"/>
                <a:cs typeface="Arial" panose="020B0604020202020204" pitchFamily="34" charset="0"/>
                <a:sym typeface="Arial"/>
              </a:rPr>
              <a:t>phase AC supply:</a:t>
            </a:r>
          </a:p>
        </p:txBody>
      </p:sp>
    </p:spTree>
    <p:extLst>
      <p:ext uri="{BB962C8B-B14F-4D97-AF65-F5344CB8AC3E}">
        <p14:creationId xmlns:p14="http://schemas.microsoft.com/office/powerpoint/2010/main" val="39108479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1a1ca9c-76a7-47b7-9ef4-f14a26abf7af">
      <Terms xmlns="http://schemas.microsoft.com/office/infopath/2007/PartnerControls"/>
    </lcf76f155ced4ddcb4097134ff3c332f>
    <TaxCatchAll xmlns="4fc865ed-9e33-4d03-b19f-b352596ecae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844CDCD9C00F46A1BCE9A463997082" ma:contentTypeVersion="13" ma:contentTypeDescription="Create a new document." ma:contentTypeScope="" ma:versionID="c264dbd3cde4180840d763f46b291697">
  <xsd:schema xmlns:xsd="http://www.w3.org/2001/XMLSchema" xmlns:xs="http://www.w3.org/2001/XMLSchema" xmlns:p="http://schemas.microsoft.com/office/2006/metadata/properties" xmlns:ns2="d1a1ca9c-76a7-47b7-9ef4-f14a26abf7af" xmlns:ns3="4fc865ed-9e33-4d03-b19f-b352596ecae9" targetNamespace="http://schemas.microsoft.com/office/2006/metadata/properties" ma:root="true" ma:fieldsID="7400bd4a18a24e34d0b1fb963a2d21dc" ns2:_="" ns3:_="">
    <xsd:import namespace="d1a1ca9c-76a7-47b7-9ef4-f14a26abf7af"/>
    <xsd:import namespace="4fc865ed-9e33-4d03-b19f-b352596ec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1ca9c-76a7-47b7-9ef4-f14a26abf7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fda258e-6141-476b-a562-def2baa699f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c865ed-9e33-4d03-b19f-b352596ec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d2d6f0c-c615-4f75-a032-12c38811d25d}" ma:internalName="TaxCatchAll" ma:showField="CatchAllData" ma:web="4fc865ed-9e33-4d03-b19f-b352596ecae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5C6DDC-6AA6-43AC-9F21-FD912EF1A098}">
  <ds:schemaRefs>
    <ds:schemaRef ds:uri="http://schemas.microsoft.com/office/2006/metadata/properties"/>
    <ds:schemaRef ds:uri="http://schemas.microsoft.com/office/infopath/2007/PartnerControls"/>
    <ds:schemaRef ds:uri="http://schemas.microsoft.com/sharepoint/v3"/>
    <ds:schemaRef ds:uri="0edf7d78-1330-49f6-bffc-7239953f04fe"/>
    <ds:schemaRef ds:uri="f97151d3-a763-4fee-95d1-c0b0132eac99"/>
  </ds:schemaRefs>
</ds:datastoreItem>
</file>

<file path=customXml/itemProps2.xml><?xml version="1.0" encoding="utf-8"?>
<ds:datastoreItem xmlns:ds="http://schemas.openxmlformats.org/officeDocument/2006/customXml" ds:itemID="{A76E0E7C-600C-44C1-85DF-D27DFA5F14A0}">
  <ds:schemaRefs>
    <ds:schemaRef ds:uri="http://schemas.microsoft.com/sharepoint/v3/contenttype/forms"/>
  </ds:schemaRefs>
</ds:datastoreItem>
</file>

<file path=customXml/itemProps3.xml><?xml version="1.0" encoding="utf-8"?>
<ds:datastoreItem xmlns:ds="http://schemas.openxmlformats.org/officeDocument/2006/customXml" ds:itemID="{10BD0077-2A50-422F-A5D5-C764CF1C231C}"/>
</file>

<file path=docProps/app.xml><?xml version="1.0" encoding="utf-8"?>
<Properties xmlns="http://schemas.openxmlformats.org/officeDocument/2006/extended-properties" xmlns:vt="http://schemas.openxmlformats.org/officeDocument/2006/docPropsVTypes">
  <Template>Office Theme</Template>
  <TotalTime>31759</TotalTime>
  <Words>4682</Words>
  <Application>Microsoft Office PowerPoint</Application>
  <PresentationFormat>Custom</PresentationFormat>
  <Paragraphs>510</Paragraphs>
  <Slides>18</Slides>
  <Notes>18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18</vt:i4>
      </vt:variant>
    </vt:vector>
  </HeadingPairs>
  <TitlesOfParts>
    <vt:vector size="24" baseType="lpstr">
      <vt:lpstr>Arial</vt:lpstr>
      <vt:lpstr>Calibri</vt:lpstr>
      <vt:lpstr>Calibri Light</vt:lpstr>
      <vt:lpstr>Office Theme</vt:lpstr>
      <vt:lpstr>1_Custom Design</vt:lpstr>
      <vt:lpstr>Custom Design</vt:lpstr>
      <vt:lpstr>PowerPoint Presentation</vt:lpstr>
      <vt:lpstr>Practitioner guide </vt:lpstr>
      <vt:lpstr>Introduction and overview</vt:lpstr>
      <vt:lpstr>Learning outcomes and resource links </vt:lpstr>
      <vt:lpstr>Subject coverage</vt:lpstr>
      <vt:lpstr>PowerPoint Presentation</vt:lpstr>
      <vt:lpstr>Learning outcomes</vt:lpstr>
      <vt:lpstr>Electric motors around you</vt:lpstr>
      <vt:lpstr>Electric motors around you – example answers</vt:lpstr>
      <vt:lpstr>Classifying electric motors – DC and AC motors</vt:lpstr>
      <vt:lpstr>Commutators v slip rings – visual differences</vt:lpstr>
      <vt:lpstr>Brushed DC motors – series, shunt and compound</vt:lpstr>
      <vt:lpstr>Voltage, current and resistance in DC motors</vt:lpstr>
      <vt:lpstr>Key characteristics of AC and DC motors</vt:lpstr>
      <vt:lpstr>Choose the right type of motor</vt:lpstr>
      <vt:lpstr>Choose the right type of motor – example answers</vt:lpstr>
      <vt:lpstr>When might you need to select or use the right motor?</vt:lpstr>
      <vt:lpstr>Learning 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Marks</dc:creator>
  <cp:lastModifiedBy>V-Bryony Yanney</cp:lastModifiedBy>
  <cp:revision>586</cp:revision>
  <dcterms:created xsi:type="dcterms:W3CDTF">2022-05-23T15:11:33Z</dcterms:created>
  <dcterms:modified xsi:type="dcterms:W3CDTF">2023-03-13T10:55:23Z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0x0101007C844CDCD9C00F46A1BCE9A463997082</vt:lpwstr>
  </property>
  <property fmtid="{D5CDD505-2E9C-101B-9397-08002B2CF9AE}" pid="3" name="MediaServiceImageTags">
    <vt:lpwstr/>
  </property>
</Properties>
</file>