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8"/>
  </p:notesMasterIdLst>
  <p:sldIdLst>
    <p:sldId id="256" r:id="rId6"/>
    <p:sldId id="272" r:id="rId7"/>
    <p:sldId id="275" r:id="rId8"/>
    <p:sldId id="312" r:id="rId9"/>
    <p:sldId id="313" r:id="rId10"/>
    <p:sldId id="314" r:id="rId11"/>
    <p:sldId id="315" r:id="rId12"/>
    <p:sldId id="316" r:id="rId13"/>
    <p:sldId id="317" r:id="rId14"/>
    <p:sldId id="305" r:id="rId15"/>
    <p:sldId id="318" r:id="rId16"/>
    <p:sldId id="319" r:id="rId17"/>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ael Guilmant-Cush" initials="MGC" lastIdx="3" clrIdx="6">
    <p:extLst>
      <p:ext uri="{19B8F6BF-5375-455C-9EA6-DF929625EA0E}">
        <p15:presenceInfo xmlns:p15="http://schemas.microsoft.com/office/powerpoint/2012/main" userId="S::mike@mgcwriting.onmicrosoft.com::1f83a091-1871-4096-b5ea-a3285935905c"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8" name="V-Mike Guilmant-Cush" initials="VG" lastIdx="2" clrIdx="7">
    <p:extLst>
      <p:ext uri="{19B8F6BF-5375-455C-9EA6-DF929625EA0E}">
        <p15:presenceInfo xmlns:p15="http://schemas.microsoft.com/office/powerpoint/2012/main" userId="S::mike.guilmant-cush@blackbaud.me::3c7f021d-b981-41a2-afc2-8c0dc9565e5f" providerId="AD"/>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10" clrIdx="4">
    <p:extLst>
      <p:ext uri="{19B8F6BF-5375-455C-9EA6-DF929625EA0E}">
        <p15:presenceInfo xmlns:p15="http://schemas.microsoft.com/office/powerpoint/2012/main" userId="Estelle Lloyd" providerId="None"/>
      </p:ext>
    </p:extLst>
  </p:cmAuthor>
  <p:cmAuthor id="6" name="Stylli Charalampous" initials="SC" lastIdx="4" clrIdx="5">
    <p:extLst>
      <p:ext uri="{19B8F6BF-5375-455C-9EA6-DF929625EA0E}">
        <p15:presenceInfo xmlns:p15="http://schemas.microsoft.com/office/powerpoint/2012/main" userId="S::stylli.charalampous@raeng.org.uk::6ccdb83b-cc4f-4a44-90c9-2db0e3269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C5C"/>
    <a:srgbClr val="FF7500"/>
    <a:srgbClr val="ECECED"/>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327A2-42C5-518B-B9B8-73B4A7B13F95}" v="1" dt="2023-02-17T08:59:55.900"/>
    <p1510:client id="{D4CADB49-7D5C-01EF-2EA3-5C03AFDF65FB}" v="3" dt="2023-02-16T09:22:25.357"/>
    <p1510:client id="{DD0F4DF4-F194-11FC-5598-D5A9EB44183C}" v="20" dt="2023-02-21T10:31:48.754"/>
    <p1510:client id="{F9C9F235-2664-B1A8-33EB-1E17FB128906}" v="2" dt="2023-02-21T10:47:27.297"/>
    <p1510:client id="{FBF50AE0-4C75-4355-A8A8-991859D1FA7F}" v="3" dt="2023-02-13T08:59:4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p:restoredTop sz="68301" autoAdjust="0"/>
  </p:normalViewPr>
  <p:slideViewPr>
    <p:cSldViewPr snapToGrid="0" snapToObjects="1">
      <p:cViewPr varScale="1">
        <p:scale>
          <a:sx n="32" d="100"/>
          <a:sy n="32" d="100"/>
        </p:scale>
        <p:origin x="1876" y="40"/>
      </p:cViewPr>
      <p:guideLst>
        <p:guide orient="horz" pos="4649"/>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259407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603097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269751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374633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273438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289974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427980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55111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43577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CAA3539F-5FDA-153F-589D-3630B4613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4" name="Picture 13">
            <a:extLst>
              <a:ext uri="{FF2B5EF4-FFF2-40B4-BE49-F238E27FC236}">
                <a16:creationId xmlns:a16="http://schemas.microsoft.com/office/drawing/2014/main" id="{70443056-28A0-21B4-EAFF-F944794406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8475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0"/>
              </a:spcBef>
              <a:spcAft>
                <a:spcPts val="0"/>
              </a:spcAft>
              <a:buSzPct val="100000"/>
              <a:buNone/>
            </a:pPr>
            <a:r>
              <a:rPr lang="en-GB" dirty="0"/>
              <a:t>Engineering</a:t>
            </a:r>
          </a:p>
          <a:p>
            <a:pPr marL="0" lvl="0" indent="0" algn="ctr" rtl="0">
              <a:lnSpc>
                <a:spcPct val="100000"/>
              </a:lnSpc>
              <a:spcBef>
                <a:spcPts val="0"/>
              </a:spcBef>
              <a:spcAft>
                <a:spcPts val="0"/>
              </a:spcAft>
              <a:buSzPct val="100000"/>
              <a:buNone/>
            </a:pPr>
            <a:r>
              <a:rPr lang="en-GB" dirty="0"/>
              <a:t>materials</a:t>
            </a:r>
            <a:endParaRPr lang="en-NZ" dirty="0"/>
          </a:p>
          <a:p>
            <a:pPr marL="0" lvl="0" indent="0" algn="ctr" rtl="0">
              <a:lnSpc>
                <a:spcPct val="100000"/>
              </a:lnSpc>
              <a:spcBef>
                <a:spcPts val="1200"/>
              </a:spcBef>
              <a:spcAft>
                <a:spcPts val="0"/>
              </a:spcAft>
              <a:buSzPct val="100000"/>
              <a:buNone/>
            </a:pPr>
            <a:r>
              <a:rPr lang="en" sz="2500" b="0" dirty="0"/>
              <a:t>2. </a:t>
            </a:r>
            <a:r>
              <a:rPr lang="en-GB" sz="2500" b="0" dirty="0"/>
              <a:t>Physical and mechanical </a:t>
            </a:r>
            <a:br>
              <a:rPr lang="en-GB" sz="2500" b="0" dirty="0"/>
            </a:br>
            <a:r>
              <a:rPr lang="en-GB" sz="2500" b="0" dirty="0"/>
              <a:t>properties of materials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1977-124F-3ED8-52C9-CDC254CFD1C2}"/>
              </a:ext>
            </a:extLst>
          </p:cNvPr>
          <p:cNvSpPr>
            <a:spLocks noGrp="1"/>
          </p:cNvSpPr>
          <p:nvPr>
            <p:ph type="title"/>
          </p:nvPr>
        </p:nvSpPr>
        <p:spPr/>
        <p:txBody>
          <a:bodyPr/>
          <a:lstStyle/>
          <a:p>
            <a:r>
              <a:rPr lang="en" dirty="0"/>
              <a:t>Engineering materials, hazards and safety</a:t>
            </a:r>
            <a:endParaRPr lang="en-US" dirty="0"/>
          </a:p>
        </p:txBody>
      </p:sp>
      <p:sp>
        <p:nvSpPr>
          <p:cNvPr id="3" name="Rectangle 2">
            <a:extLst>
              <a:ext uri="{FF2B5EF4-FFF2-40B4-BE49-F238E27FC236}">
                <a16:creationId xmlns:a16="http://schemas.microsoft.com/office/drawing/2014/main" id="{A43D938B-482E-DED5-6521-C7DA6129D3D8}"/>
              </a:ext>
            </a:extLst>
          </p:cNvPr>
          <p:cNvSpPr/>
          <p:nvPr/>
        </p:nvSpPr>
        <p:spPr>
          <a:xfrm>
            <a:off x="428187" y="2291754"/>
            <a:ext cx="14324453" cy="1670329"/>
          </a:xfrm>
          <a:prstGeom prst="rect">
            <a:avLst/>
          </a:prstGeom>
        </p:spPr>
        <p:txBody>
          <a:bodyPr wrap="square">
            <a:spAutoFit/>
          </a:bodyPr>
          <a:lstStyle/>
          <a:p>
            <a:pPr marL="0" lvl="0" indent="0" algn="l" rtl="0">
              <a:lnSpc>
                <a:spcPct val="100000"/>
              </a:lnSpc>
              <a:spcBef>
                <a:spcPts val="0"/>
              </a:spcBef>
              <a:spcAft>
                <a:spcPts val="0"/>
              </a:spcAft>
              <a:buSzPts val="2571"/>
              <a:buNone/>
            </a:pPr>
            <a:r>
              <a:rPr lang="en-GB" sz="1600" dirty="0">
                <a:latin typeface="Arial" panose="020B0604020202020204" pitchFamily="34" charset="0"/>
                <a:cs typeface="Arial" panose="020B0604020202020204" pitchFamily="34" charset="0"/>
              </a:rPr>
              <a:t>Engineers </a:t>
            </a:r>
            <a:r>
              <a:rPr lang="en-GB" sz="1600"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process materials </a:t>
            </a:r>
            <a:r>
              <a:rPr lang="en-GB" sz="1600" dirty="0">
                <a:latin typeface="Arial" panose="020B0604020202020204" pitchFamily="34" charset="0"/>
                <a:cs typeface="Arial" panose="020B0604020202020204" pitchFamily="34" charset="0"/>
              </a:rPr>
              <a:t>to modify their properties and to produce finished structures or components. </a:t>
            </a:r>
            <a:r>
              <a:rPr lang="en-GB" sz="1600"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They will use a range of machines, from CNC mills and lathes, to presses or furnaces, and may use chemical treatments for hardening and other surface treatments or oil/water quenching baths.</a:t>
            </a:r>
            <a:endParaRPr lang="en-GB" sz="16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2571"/>
              <a:buNone/>
            </a:pPr>
            <a:endParaRPr lang="en-GB" sz="16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2571"/>
              <a:buNone/>
            </a:pPr>
            <a:r>
              <a:rPr lang="en-GB" sz="1600" dirty="0">
                <a:latin typeface="Arial" panose="020B0604020202020204" pitchFamily="34" charset="0"/>
                <a:cs typeface="Arial" panose="020B0604020202020204" pitchFamily="34" charset="0"/>
              </a:rPr>
              <a:t>Processing methods, or the materials themselves, can present risks to personal safety. Where a risk cannot be eliminated or substituted, engineering controls and administrative controls work alongside personal protective equipment (PPE) to protect against risks:</a:t>
            </a:r>
          </a:p>
          <a:p>
            <a:pPr marL="0" marR="0" lvl="0" indent="0" algn="l" rtl="0">
              <a:lnSpc>
                <a:spcPct val="107000"/>
              </a:lnSpc>
              <a:spcBef>
                <a:spcPts val="800"/>
              </a:spcBef>
              <a:spcAft>
                <a:spcPts val="0"/>
              </a:spcAft>
              <a:buClr>
                <a:srgbClr val="000000"/>
              </a:buClr>
              <a:buSzPts val="1300"/>
              <a:buFont typeface="Arial"/>
              <a:buNone/>
            </a:pPr>
            <a:r>
              <a:rPr lang="en-GB" sz="160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lang="en-GB" sz="16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9" name="Content Placeholder 11">
            <a:extLst>
              <a:ext uri="{FF2B5EF4-FFF2-40B4-BE49-F238E27FC236}">
                <a16:creationId xmlns:a16="http://schemas.microsoft.com/office/drawing/2014/main" id="{E2C73194-3BB9-5F2B-1E06-FDDDD9A60834}"/>
              </a:ext>
            </a:extLst>
          </p:cNvPr>
          <p:cNvSpPr txBox="1">
            <a:spLocks/>
          </p:cNvSpPr>
          <p:nvPr/>
        </p:nvSpPr>
        <p:spPr>
          <a:xfrm>
            <a:off x="553756" y="4128322"/>
            <a:ext cx="4077427"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Engineering controls</a:t>
            </a:r>
            <a:r>
              <a:rPr lang="en-GB" sz="1800" b="0" i="0" u="none" strike="noStrike" cap="none" dirty="0">
                <a:solidFill>
                  <a:srgbClr val="000000"/>
                </a:solidFill>
                <a:latin typeface="Arial"/>
                <a:ea typeface="Arial"/>
                <a:cs typeface="Arial"/>
                <a:sym typeface="Arial"/>
              </a:rPr>
              <a:t> are design solutions that isolate people from the hazard.</a:t>
            </a:r>
          </a:p>
        </p:txBody>
      </p:sp>
      <p:sp>
        <p:nvSpPr>
          <p:cNvPr id="20" name="Content Placeholder 11">
            <a:extLst>
              <a:ext uri="{FF2B5EF4-FFF2-40B4-BE49-F238E27FC236}">
                <a16:creationId xmlns:a16="http://schemas.microsoft.com/office/drawing/2014/main" id="{2D0C0C94-BA92-F889-AFB5-1050C9AA07FD}"/>
              </a:ext>
            </a:extLst>
          </p:cNvPr>
          <p:cNvSpPr txBox="1">
            <a:spLocks/>
          </p:cNvSpPr>
          <p:nvPr/>
        </p:nvSpPr>
        <p:spPr>
          <a:xfrm>
            <a:off x="6091655" y="4127200"/>
            <a:ext cx="4087405" cy="1328538"/>
          </a:xfrm>
          <a:prstGeom prst="rect">
            <a:avLst/>
          </a:prstGeom>
          <a:ln w="28575">
            <a:gradFill flip="none" rotWithShape="1">
              <a:gsLst>
                <a:gs pos="19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Administrative controls</a:t>
            </a:r>
            <a:r>
              <a:rPr lang="en-GB" sz="1800" b="0" i="0" u="none" strike="noStrike" cap="none" dirty="0">
                <a:solidFill>
                  <a:srgbClr val="000000"/>
                </a:solidFill>
                <a:latin typeface="Arial"/>
                <a:ea typeface="Arial"/>
                <a:cs typeface="Arial"/>
                <a:sym typeface="Arial"/>
              </a:rPr>
              <a:t> are training solutions that change how people work, to remove the hazard.</a:t>
            </a:r>
          </a:p>
        </p:txBody>
      </p:sp>
      <p:sp>
        <p:nvSpPr>
          <p:cNvPr id="21" name="Content Placeholder 11">
            <a:extLst>
              <a:ext uri="{FF2B5EF4-FFF2-40B4-BE49-F238E27FC236}">
                <a16:creationId xmlns:a16="http://schemas.microsoft.com/office/drawing/2014/main" id="{441E8B92-121B-2CB2-E975-D7FD6EC3CDED}"/>
              </a:ext>
            </a:extLst>
          </p:cNvPr>
          <p:cNvSpPr txBox="1">
            <a:spLocks/>
          </p:cNvSpPr>
          <p:nvPr/>
        </p:nvSpPr>
        <p:spPr>
          <a:xfrm>
            <a:off x="11626406" y="4126198"/>
            <a:ext cx="4077426" cy="1328539"/>
          </a:xfrm>
          <a:prstGeom prst="rect">
            <a:avLst/>
          </a:prstGeom>
          <a:ln w="28575">
            <a:gradFill flip="none" rotWithShape="1">
              <a:gsLst>
                <a:gs pos="19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PPE provides </a:t>
            </a:r>
            <a:r>
              <a:rPr lang="en-GB" sz="1800" b="0" i="0" u="none" strike="noStrike" cap="none" dirty="0">
                <a:solidFill>
                  <a:srgbClr val="000000"/>
                </a:solidFill>
                <a:latin typeface="Arial"/>
                <a:ea typeface="Arial"/>
                <a:cs typeface="Arial"/>
                <a:sym typeface="Arial"/>
              </a:rPr>
              <a:t>a final barrier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that protects people from any remaining hazard.</a:t>
            </a:r>
          </a:p>
        </p:txBody>
      </p:sp>
      <p:cxnSp>
        <p:nvCxnSpPr>
          <p:cNvPr id="24" name="Straight Arrow Connector 23">
            <a:extLst>
              <a:ext uri="{FF2B5EF4-FFF2-40B4-BE49-F238E27FC236}">
                <a16:creationId xmlns:a16="http://schemas.microsoft.com/office/drawing/2014/main" id="{0D29F732-E3A2-E2FF-79B0-F6E8059E591C}"/>
              </a:ext>
            </a:extLst>
          </p:cNvPr>
          <p:cNvCxnSpPr>
            <a:cxnSpLocks/>
          </p:cNvCxnSpPr>
          <p:nvPr/>
        </p:nvCxnSpPr>
        <p:spPr>
          <a:xfrm>
            <a:off x="4956554" y="479146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C947D1E-ECD1-3D7F-EAC2-BA2DFE8195D6}"/>
              </a:ext>
            </a:extLst>
          </p:cNvPr>
          <p:cNvCxnSpPr>
            <a:cxnSpLocks/>
          </p:cNvCxnSpPr>
          <p:nvPr/>
        </p:nvCxnSpPr>
        <p:spPr>
          <a:xfrm>
            <a:off x="10545093" y="479146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F1ED278-EC1B-3856-0F1E-D0792487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5" name="Slide Number Placeholder 5">
            <a:extLst>
              <a:ext uri="{FF2B5EF4-FFF2-40B4-BE49-F238E27FC236}">
                <a16:creationId xmlns:a16="http://schemas.microsoft.com/office/drawing/2014/main" id="{4DC7A23E-258C-0B3F-85EE-B739303AE231}"/>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6" name="Content Placeholder 11">
            <a:extLst>
              <a:ext uri="{FF2B5EF4-FFF2-40B4-BE49-F238E27FC236}">
                <a16:creationId xmlns:a16="http://schemas.microsoft.com/office/drawing/2014/main" id="{A33D2DF2-A9A8-451C-5219-5359A0CCEBB0}"/>
              </a:ext>
            </a:extLst>
          </p:cNvPr>
          <p:cNvSpPr txBox="1">
            <a:spLocks/>
          </p:cNvSpPr>
          <p:nvPr/>
        </p:nvSpPr>
        <p:spPr>
          <a:xfrm>
            <a:off x="569171" y="6310601"/>
            <a:ext cx="13162247" cy="2330554"/>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Clr>
                <a:srgbClr val="000000"/>
              </a:buClr>
              <a:buSzPts val="1400"/>
            </a:pPr>
            <a:r>
              <a:rPr lang="en-GB" sz="1800" b="0" i="0" u="none" strike="noStrike" cap="none" dirty="0">
                <a:solidFill>
                  <a:srgbClr val="000000"/>
                </a:solidFill>
                <a:latin typeface="Arial"/>
                <a:ea typeface="Arial"/>
                <a:cs typeface="Arial"/>
                <a:sym typeface="Arial"/>
              </a:rPr>
              <a:t>Think about what type of workplace you might </a:t>
            </a:r>
            <a:r>
              <a:rPr lang="en-GB" sz="1800" dirty="0">
                <a:solidFill>
                  <a:srgbClr val="000000"/>
                </a:solidFill>
                <a:latin typeface="Arial"/>
                <a:ea typeface="Arial"/>
                <a:cs typeface="Arial"/>
                <a:sym typeface="Arial"/>
              </a:rPr>
              <a:t>or did enter</a:t>
            </a:r>
            <a:r>
              <a:rPr lang="en-GB" sz="1800" b="0" i="0" u="none" strike="noStrike" cap="none" dirty="0">
                <a:solidFill>
                  <a:srgbClr val="000000"/>
                </a:solidFill>
                <a:latin typeface="Arial"/>
                <a:ea typeface="Arial"/>
                <a:cs typeface="Arial"/>
                <a:sym typeface="Arial"/>
              </a:rPr>
              <a:t> for your industry placement</a:t>
            </a:r>
            <a:r>
              <a:rPr lang="en-GB" sz="1800" dirty="0">
                <a:solidFill>
                  <a:srgbClr val="000000"/>
                </a:solidFill>
                <a:latin typeface="Arial"/>
                <a:ea typeface="Arial"/>
                <a:cs typeface="Arial"/>
                <a:sym typeface="Arial"/>
              </a:rPr>
              <a:t> </a:t>
            </a:r>
            <a:r>
              <a:rPr lang="en-GB" sz="1800" b="0" i="0" u="none" strike="noStrike" cap="none" dirty="0">
                <a:solidFill>
                  <a:srgbClr val="000000"/>
                </a:solidFill>
                <a:latin typeface="Arial"/>
                <a:ea typeface="Arial"/>
                <a:cs typeface="Arial"/>
                <a:sym typeface="Arial"/>
              </a:rPr>
              <a:t>or first job.</a:t>
            </a:r>
          </a:p>
          <a:p>
            <a:pPr marL="457200" marR="0" lvl="0" indent="-3175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On your activity sheet, suggest what materials and equipment you might use or observe.</a:t>
            </a:r>
          </a:p>
          <a:p>
            <a:pPr marL="457200" marR="0" lvl="0" indent="-317500" algn="l" rtl="0">
              <a:lnSpc>
                <a:spcPct val="100000"/>
              </a:lnSpc>
              <a:spcBef>
                <a:spcPts val="0"/>
              </a:spcBef>
              <a:spcAft>
                <a:spcPts val="1200"/>
              </a:spcAft>
              <a:buClr>
                <a:srgbClr val="000000"/>
              </a:buClr>
              <a:buSzPct val="70000"/>
              <a:buFont typeface="Arial" panose="020B0604020202020204" pitchFamily="34" charset="0"/>
              <a:buChar char="•"/>
            </a:pPr>
            <a:r>
              <a:rPr lang="en-GB" sz="1800" dirty="0">
                <a:latin typeface="Arial"/>
                <a:cs typeface="Arial"/>
              </a:rPr>
              <a:t>Suggest </a:t>
            </a:r>
            <a:r>
              <a:rPr lang="en-GB" sz="1800" b="0" i="0" u="none" strike="noStrike" cap="none" dirty="0">
                <a:solidFill>
                  <a:srgbClr val="000000"/>
                </a:solidFill>
                <a:latin typeface="Arial"/>
                <a:ea typeface="Arial"/>
                <a:cs typeface="Arial"/>
                <a:sym typeface="Arial"/>
              </a:rPr>
              <a:t>some general engineering controls and administrative controls that might remove risks from the materials you might work with and any other materials or chemicals you may need to use. How might your workplace or machines be designed and how might you be trained?</a:t>
            </a:r>
          </a:p>
        </p:txBody>
      </p:sp>
      <p:pic>
        <p:nvPicPr>
          <p:cNvPr id="12" name="Graphic 11">
            <a:extLst>
              <a:ext uri="{FF2B5EF4-FFF2-40B4-BE49-F238E27FC236}">
                <a16:creationId xmlns:a16="http://schemas.microsoft.com/office/drawing/2014/main" id="{3084E38E-2A2F-7967-90B8-6696EDE69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406" y="295041"/>
            <a:ext cx="946752" cy="914659"/>
          </a:xfrm>
          <a:prstGeom prst="rect">
            <a:avLst/>
          </a:prstGeom>
        </p:spPr>
      </p:pic>
      <p:sp>
        <p:nvSpPr>
          <p:cNvPr id="17" name="Footer Placeholder 3">
            <a:extLst>
              <a:ext uri="{FF2B5EF4-FFF2-40B4-BE49-F238E27FC236}">
                <a16:creationId xmlns:a16="http://schemas.microsoft.com/office/drawing/2014/main" id="{478FE245-043E-498A-FD79-47D23CAACF3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pic>
        <p:nvPicPr>
          <p:cNvPr id="8" name="Graphic 7">
            <a:extLst>
              <a:ext uri="{FF2B5EF4-FFF2-40B4-BE49-F238E27FC236}">
                <a16:creationId xmlns:a16="http://schemas.microsoft.com/office/drawing/2014/main" id="{C02AF37A-5F69-136C-30AB-28BA2104A8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00656" y="5827645"/>
            <a:ext cx="994826" cy="961665"/>
          </a:xfrm>
          <a:prstGeom prst="rect">
            <a:avLst/>
          </a:prstGeom>
        </p:spPr>
      </p:pic>
    </p:spTree>
    <p:extLst>
      <p:ext uri="{BB962C8B-B14F-4D97-AF65-F5344CB8AC3E}">
        <p14:creationId xmlns:p14="http://schemas.microsoft.com/office/powerpoint/2010/main" val="66568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760C-EF81-947D-95AC-D1BDF2CF25F7}"/>
              </a:ext>
            </a:extLst>
          </p:cNvPr>
          <p:cNvSpPr>
            <a:spLocks noGrp="1"/>
          </p:cNvSpPr>
          <p:nvPr>
            <p:ph type="title"/>
          </p:nvPr>
        </p:nvSpPr>
        <p:spPr>
          <a:xfrm>
            <a:off x="411858" y="1445908"/>
            <a:ext cx="15413324" cy="728133"/>
          </a:xfrm>
        </p:spPr>
        <p:txBody>
          <a:bodyPr/>
          <a:lstStyle/>
          <a:p>
            <a:r>
              <a:rPr lang="en" dirty="0">
                <a:latin typeface="Arial"/>
                <a:cs typeface="Arial"/>
              </a:rPr>
              <a:t>Engineering materials, hazards and safety – answers </a:t>
            </a:r>
            <a:endParaRPr lang="en-US" dirty="0"/>
          </a:p>
        </p:txBody>
      </p:sp>
      <p:sp>
        <p:nvSpPr>
          <p:cNvPr id="3" name="Google Shape;258;p15">
            <a:extLst>
              <a:ext uri="{FF2B5EF4-FFF2-40B4-BE49-F238E27FC236}">
                <a16:creationId xmlns:a16="http://schemas.microsoft.com/office/drawing/2014/main" id="{82D0374D-35F6-B6D9-C8D7-387C6EE0280E}"/>
              </a:ext>
            </a:extLst>
          </p:cNvPr>
          <p:cNvSpPr txBox="1"/>
          <p:nvPr/>
        </p:nvSpPr>
        <p:spPr>
          <a:xfrm>
            <a:off x="992956" y="4021290"/>
            <a:ext cx="6878056" cy="4140683"/>
          </a:xfrm>
          <a:prstGeom prst="rect">
            <a:avLst/>
          </a:prstGeom>
          <a:noFill/>
          <a:ln w="28575" cap="flat" cmpd="sng">
            <a:gradFill>
              <a:gsLst>
                <a:gs pos="12000">
                  <a:srgbClr val="FF7500"/>
                </a:gs>
                <a:gs pos="83000">
                  <a:srgbClr val="D91C5C"/>
                </a:gs>
              </a:gsLst>
              <a:lin ang="18900000" scaled="0"/>
            </a:gradFill>
            <a:prstDash val="solid"/>
            <a:round/>
            <a:headEnd type="none" w="sm" len="sm"/>
            <a:tailEnd type="none" w="sm" len="sm"/>
          </a:ln>
        </p:spPr>
        <p:txBody>
          <a:bodyPr spcFirstLastPara="1" wrap="square" lIns="251999" tIns="251999" rIns="251999" bIns="251999"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2000" b="1" i="0" u="none" strike="noStrike" cap="none" dirty="0">
                <a:solidFill>
                  <a:srgbClr val="000000"/>
                </a:solidFill>
                <a:latin typeface="Arial" panose="020B0604020202020204" pitchFamily="34" charset="0"/>
                <a:ea typeface="Arial"/>
                <a:cs typeface="Arial" panose="020B0604020202020204" pitchFamily="34" charset="0"/>
                <a:sym typeface="Arial"/>
              </a:rPr>
              <a:t>Engineering controls</a:t>
            </a:r>
            <a:endParaRPr sz="20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Design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remove excessive noise, temperature or physical effort, or the use of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Isolation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from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Enclosure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of high-risk parts, machines or workstations.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Extraction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toxic chemicals or particles, along with ventilation </a:t>
            </a:r>
            <a:r>
              <a:rPr lang="en" dirty="0">
                <a:latin typeface="Arial" panose="020B0604020202020204" pitchFamily="34" charset="0"/>
                <a:cs typeface="Arial" panose="020B0604020202020204" pitchFamily="34" charset="0"/>
              </a:rPr>
              <a:t>using</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fresh air.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Automation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processes using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4" name="Google Shape;259;p15">
            <a:extLst>
              <a:ext uri="{FF2B5EF4-FFF2-40B4-BE49-F238E27FC236}">
                <a16:creationId xmlns:a16="http://schemas.microsoft.com/office/drawing/2014/main" id="{D5B67A94-0D59-1AC4-E4C9-64F0036838EC}"/>
              </a:ext>
            </a:extLst>
          </p:cNvPr>
          <p:cNvSpPr txBox="1"/>
          <p:nvPr/>
        </p:nvSpPr>
        <p:spPr>
          <a:xfrm>
            <a:off x="8397803" y="3997293"/>
            <a:ext cx="6878056" cy="4140683"/>
          </a:xfrm>
          <a:prstGeom prst="rect">
            <a:avLst/>
          </a:prstGeom>
          <a:noFill/>
          <a:ln w="28575" cap="flat" cmpd="sng">
            <a:gradFill>
              <a:gsLst>
                <a:gs pos="12000">
                  <a:srgbClr val="FF7500"/>
                </a:gs>
                <a:gs pos="83000">
                  <a:srgbClr val="D91C5C"/>
                </a:gs>
              </a:gsLst>
              <a:lin ang="18900000" scaled="0"/>
            </a:gradFill>
            <a:prstDash val="solid"/>
            <a:round/>
            <a:headEnd type="none" w="sm" len="sm"/>
            <a:tailEnd type="none" w="sm" len="sm"/>
          </a:ln>
        </p:spPr>
        <p:txBody>
          <a:bodyPr spcFirstLastPara="1" wrap="square" lIns="251999" tIns="251999" rIns="251999" bIns="251999"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2000" b="1" i="0" u="none" strike="noStrike" cap="none" dirty="0">
                <a:solidFill>
                  <a:srgbClr val="000000"/>
                </a:solidFill>
                <a:latin typeface="Arial" panose="020B0604020202020204" pitchFamily="34" charset="0"/>
                <a:ea typeface="Arial"/>
                <a:cs typeface="Arial" panose="020B0604020202020204" pitchFamily="34" charset="0"/>
                <a:sym typeface="Arial"/>
              </a:rPr>
              <a:t>Administrative controls</a:t>
            </a:r>
            <a:endParaRPr sz="20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Training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in safe working practices and hazard awareness.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Monitoring</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hazardous materials or processes.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Maintenance</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ensure safe operation.</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Process improvement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to reduce risks.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Rotation and breaks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to remove workers from environments.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Signage</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highlight risks and promote safe behavior.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3">
            <a:extLst>
              <a:ext uri="{FF2B5EF4-FFF2-40B4-BE49-F238E27FC236}">
                <a16:creationId xmlns:a16="http://schemas.microsoft.com/office/drawing/2014/main" id="{5F3EBB82-4268-4D4F-6748-41744DB0272B}"/>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8" name="Slide Number Placeholder 5">
            <a:extLst>
              <a:ext uri="{FF2B5EF4-FFF2-40B4-BE49-F238E27FC236}">
                <a16:creationId xmlns:a16="http://schemas.microsoft.com/office/drawing/2014/main" id="{6E70A696-5C2F-E021-64B1-9304878AF35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6" name="Content Placeholder 11">
            <a:extLst>
              <a:ext uri="{FF2B5EF4-FFF2-40B4-BE49-F238E27FC236}">
                <a16:creationId xmlns:a16="http://schemas.microsoft.com/office/drawing/2014/main" id="{B91685B1-1418-26E7-7263-E8D1243734EA}"/>
              </a:ext>
            </a:extLst>
          </p:cNvPr>
          <p:cNvSpPr txBox="1">
            <a:spLocks/>
          </p:cNvSpPr>
          <p:nvPr/>
        </p:nvSpPr>
        <p:spPr>
          <a:xfrm>
            <a:off x="992956" y="2375369"/>
            <a:ext cx="6878056"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Materials </a:t>
            </a:r>
            <a:r>
              <a:rPr lang="en-GB" sz="1800" b="0" i="0" u="none" strike="noStrike" cap="none" dirty="0">
                <a:solidFill>
                  <a:srgbClr val="000000"/>
                </a:solidFill>
                <a:latin typeface="Arial"/>
                <a:ea typeface="Arial"/>
                <a:cs typeface="Arial"/>
                <a:sym typeface="Arial"/>
              </a:rPr>
              <a:t>might include ferrous metals and alloys like steel or stainless steel, or non-ferrous examples like aluminium and its alloys, bronze or brass; polymers, or composite materials.</a:t>
            </a:r>
          </a:p>
        </p:txBody>
      </p:sp>
      <p:sp>
        <p:nvSpPr>
          <p:cNvPr id="10" name="Content Placeholder 11">
            <a:extLst>
              <a:ext uri="{FF2B5EF4-FFF2-40B4-BE49-F238E27FC236}">
                <a16:creationId xmlns:a16="http://schemas.microsoft.com/office/drawing/2014/main" id="{1E6906FD-D0FE-FF21-4BD5-F914CE7D5FD8}"/>
              </a:ext>
            </a:extLst>
          </p:cNvPr>
          <p:cNvSpPr txBox="1">
            <a:spLocks/>
          </p:cNvSpPr>
          <p:nvPr/>
        </p:nvSpPr>
        <p:spPr>
          <a:xfrm>
            <a:off x="8412369" y="2375369"/>
            <a:ext cx="6878056"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Machines </a:t>
            </a:r>
            <a:r>
              <a:rPr lang="en-GB" sz="1800" b="0" i="0" u="none" strike="noStrike" cap="none" dirty="0">
                <a:solidFill>
                  <a:srgbClr val="000000"/>
                </a:solidFill>
                <a:latin typeface="Arial"/>
                <a:ea typeface="Arial"/>
                <a:cs typeface="Arial"/>
                <a:sym typeface="Arial"/>
              </a:rPr>
              <a:t>might include manual or CNC mills, drills, lathes or grinders, laser cutting, power and manual hand tools, or additive machines like 3D printers or laser sintering.</a:t>
            </a:r>
          </a:p>
        </p:txBody>
      </p:sp>
    </p:spTree>
    <p:extLst>
      <p:ext uri="{BB962C8B-B14F-4D97-AF65-F5344CB8AC3E}">
        <p14:creationId xmlns:p14="http://schemas.microsoft.com/office/powerpoint/2010/main" val="150841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lnSpc>
                <a:spcPct val="115000"/>
              </a:lnSpc>
              <a:spcBef>
                <a:spcPts val="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Name and define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range of physical and mechanical properties.</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lnSpc>
                <a:spcPct val="115000"/>
              </a:lnSpc>
              <a:spcBef>
                <a:spcPts val="120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Explain the meaning of physical and mechanical properties.</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Clr>
                <a:schemeClr val="dk1"/>
              </a:buClr>
              <a:buSzPts val="1800"/>
            </a:pPr>
            <a:r>
              <a:rPr lang="en-GB" dirty="0">
                <a:solidFill>
                  <a:schemeClr val="dk1"/>
                </a:solidFill>
                <a:latin typeface="Arial" panose="020B0604020202020204" pitchFamily="34" charset="0"/>
                <a:cs typeface="Arial" panose="020B0604020202020204" pitchFamily="34" charset="0"/>
              </a:rPr>
              <a:t>Consider how to work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safely and avoid potential hazards when using and processing materials.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properties of materials</a:t>
            </a:r>
            <a:endParaRPr lang="en-US" dirty="0">
              <a:solidFill>
                <a:schemeClr val="bg1"/>
              </a:solidFill>
            </a:endParaRPr>
          </a:p>
        </p:txBody>
      </p:sp>
      <p:sp>
        <p:nvSpPr>
          <p:cNvPr id="10" name="Slide Number Placeholder 5">
            <a:extLst>
              <a:ext uri="{FF2B5EF4-FFF2-40B4-BE49-F238E27FC236}">
                <a16:creationId xmlns:a16="http://schemas.microsoft.com/office/drawing/2014/main" id="{AF1DD21A-883D-78B1-790A-001A310261D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2" name="Google Shape;539;p3">
            <a:extLst>
              <a:ext uri="{FF2B5EF4-FFF2-40B4-BE49-F238E27FC236}">
                <a16:creationId xmlns:a16="http://schemas.microsoft.com/office/drawing/2014/main" id="{BCA12FAA-2C5D-ED7E-7ACC-CF0FB21FF920}"/>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0837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404778"/>
            <a:ext cx="6380130" cy="6910070"/>
          </a:xfrm>
        </p:spPr>
        <p:txBody>
          <a:bodyPr/>
          <a:lstStyle/>
          <a:p>
            <a:r>
              <a:rPr lang="en" sz="5400" dirty="0"/>
              <a:t>2. </a:t>
            </a:r>
            <a:r>
              <a:rPr lang="en-GB" sz="5400" dirty="0"/>
              <a:t>Physical </a:t>
            </a:r>
            <a:br>
              <a:rPr lang="en-GB" sz="5400" dirty="0"/>
            </a:br>
            <a:r>
              <a:rPr lang="en-GB" sz="5400" dirty="0"/>
              <a:t>and mechanical </a:t>
            </a:r>
            <a:br>
              <a:rPr lang="en-GB" sz="5400" dirty="0"/>
            </a:br>
            <a:r>
              <a:rPr lang="en-GB" sz="5400" dirty="0"/>
              <a:t>properties of materials</a:t>
            </a:r>
            <a:endParaRPr lang="en-US" dirty="0"/>
          </a:p>
        </p:txBody>
      </p:sp>
      <p:sp>
        <p:nvSpPr>
          <p:cNvPr id="2" name="Slide Number Placeholder 5">
            <a:extLst>
              <a:ext uri="{FF2B5EF4-FFF2-40B4-BE49-F238E27FC236}">
                <a16:creationId xmlns:a16="http://schemas.microsoft.com/office/drawing/2014/main" id="{73DF6C7D-9D7E-60BB-1D0F-CD783F769D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lnSpc>
                <a:spcPct val="115000"/>
              </a:lnSpc>
              <a:spcBef>
                <a:spcPts val="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Name and define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range of physical and mechanical properties.</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lnSpc>
                <a:spcPct val="115000"/>
              </a:lnSpc>
              <a:spcBef>
                <a:spcPts val="120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Explain the meaning of physical and mechanical properties.</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Clr>
                <a:schemeClr val="dk1"/>
              </a:buClr>
              <a:buSzPts val="1800"/>
            </a:pPr>
            <a:r>
              <a:rPr lang="en-GB" dirty="0">
                <a:solidFill>
                  <a:schemeClr val="dk1"/>
                </a:solidFill>
                <a:latin typeface="Arial" panose="020B0604020202020204" pitchFamily="34" charset="0"/>
                <a:cs typeface="Arial" panose="020B0604020202020204" pitchFamily="34" charset="0"/>
              </a:rPr>
              <a:t>Consider how to work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safely and avoid potential hazards when using and processing materials.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properties of materials</a:t>
            </a:r>
            <a:endParaRPr lang="en-US" dirty="0">
              <a:solidFill>
                <a:schemeClr val="bg1"/>
              </a:solidFill>
            </a:endParaRPr>
          </a:p>
        </p:txBody>
      </p:sp>
      <p:sp>
        <p:nvSpPr>
          <p:cNvPr id="10" name="Slide Number Placeholder 5">
            <a:extLst>
              <a:ext uri="{FF2B5EF4-FFF2-40B4-BE49-F238E27FC236}">
                <a16:creationId xmlns:a16="http://schemas.microsoft.com/office/drawing/2014/main" id="{AF1DD21A-883D-78B1-790A-001A310261D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 name="Google Shape;539;p3">
            <a:extLst>
              <a:ext uri="{FF2B5EF4-FFF2-40B4-BE49-F238E27FC236}">
                <a16:creationId xmlns:a16="http://schemas.microsoft.com/office/drawing/2014/main" id="{5E67D83B-55A2-AF94-CA3B-DCBFB4B8AFC7}"/>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1BFBF-0474-84B9-081C-E00F9BB5502E}"/>
              </a:ext>
            </a:extLst>
          </p:cNvPr>
          <p:cNvSpPr>
            <a:spLocks noGrp="1"/>
          </p:cNvSpPr>
          <p:nvPr>
            <p:ph type="title"/>
          </p:nvPr>
        </p:nvSpPr>
        <p:spPr/>
        <p:txBody>
          <a:bodyPr/>
          <a:lstStyle/>
          <a:p>
            <a:r>
              <a:rPr lang="en" dirty="0"/>
              <a:t>Classification of engineering materials</a:t>
            </a:r>
            <a:endParaRPr lang="en-US" dirty="0"/>
          </a:p>
        </p:txBody>
      </p:sp>
      <p:sp>
        <p:nvSpPr>
          <p:cNvPr id="4" name="Rectangle 3">
            <a:extLst>
              <a:ext uri="{FF2B5EF4-FFF2-40B4-BE49-F238E27FC236}">
                <a16:creationId xmlns:a16="http://schemas.microsoft.com/office/drawing/2014/main" id="{C30E35E1-C6E8-EF01-D04A-4ED7BCD868E7}"/>
              </a:ext>
            </a:extLst>
          </p:cNvPr>
          <p:cNvSpPr/>
          <p:nvPr/>
        </p:nvSpPr>
        <p:spPr>
          <a:xfrm>
            <a:off x="411858" y="2305771"/>
            <a:ext cx="10435436" cy="726994"/>
          </a:xfrm>
          <a:prstGeom prst="rect">
            <a:avLst/>
          </a:prstGeom>
        </p:spPr>
        <p:txBody>
          <a:bodyPr wrap="square">
            <a:spAutoFit/>
          </a:bodyPr>
          <a:lstStyle/>
          <a:p>
            <a:pPr marL="0" marR="0" lvl="0" indent="0" algn="l" rtl="0">
              <a:lnSpc>
                <a:spcPct val="107000"/>
              </a:lnSpc>
              <a:spcBef>
                <a:spcPts val="800"/>
              </a:spcBef>
              <a:spcAft>
                <a:spcPts val="0"/>
              </a:spcAft>
              <a:buClr>
                <a:srgbClr val="000000"/>
              </a:buClr>
              <a:buSzPts val="1300"/>
              <a:buFont typeface="Arial"/>
              <a:buNone/>
            </a:pPr>
            <a:r>
              <a:rPr lang="en-GB" sz="2000" b="0" i="0" u="none" strike="noStrike" cap="none" dirty="0">
                <a:solidFill>
                  <a:schemeClr val="dk1"/>
                </a:solidFill>
                <a:latin typeface="Arial"/>
                <a:ea typeface="Arial"/>
                <a:cs typeface="Arial"/>
                <a:sym typeface="Arial"/>
              </a:rPr>
              <a:t>An engineering material is any material used in the construction </a:t>
            </a:r>
            <a:br>
              <a:rPr lang="en-GB" sz="2000" b="0" i="0" u="none" strike="noStrike" cap="none" dirty="0">
                <a:solidFill>
                  <a:schemeClr val="dk1"/>
                </a:solidFill>
                <a:latin typeface="Arial"/>
                <a:ea typeface="Arial"/>
                <a:cs typeface="Arial"/>
                <a:sym typeface="Arial"/>
              </a:rPr>
            </a:br>
            <a:r>
              <a:rPr lang="en-GB" sz="2000" b="0" i="0" u="none" strike="noStrike" cap="none" dirty="0">
                <a:solidFill>
                  <a:schemeClr val="dk1"/>
                </a:solidFill>
                <a:latin typeface="Arial"/>
                <a:ea typeface="Arial"/>
                <a:cs typeface="Arial"/>
                <a:sym typeface="Arial"/>
              </a:rPr>
              <a:t>or production of artificial structures and objects. </a:t>
            </a:r>
            <a:endParaRPr lang="en-GB" sz="2400" b="0" i="0" u="none" strike="noStrike" cap="none" dirty="0">
              <a:solidFill>
                <a:srgbClr val="000000"/>
              </a:solidFill>
              <a:latin typeface="Arial"/>
              <a:ea typeface="Arial"/>
              <a:cs typeface="Arial"/>
              <a:sym typeface="Arial"/>
            </a:endParaRPr>
          </a:p>
        </p:txBody>
      </p:sp>
      <p:pic>
        <p:nvPicPr>
          <p:cNvPr id="7" name="Graphic 6">
            <a:extLst>
              <a:ext uri="{FF2B5EF4-FFF2-40B4-BE49-F238E27FC236}">
                <a16:creationId xmlns:a16="http://schemas.microsoft.com/office/drawing/2014/main" id="{8D4742E5-0AAF-38D9-0F64-A103962EDE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406" y="285811"/>
            <a:ext cx="946752" cy="914659"/>
          </a:xfrm>
          <a:prstGeom prst="rect">
            <a:avLst/>
          </a:prstGeom>
        </p:spPr>
      </p:pic>
      <p:sp>
        <p:nvSpPr>
          <p:cNvPr id="29" name="Content Placeholder 11">
            <a:extLst>
              <a:ext uri="{FF2B5EF4-FFF2-40B4-BE49-F238E27FC236}">
                <a16:creationId xmlns:a16="http://schemas.microsoft.com/office/drawing/2014/main" id="{21BE664D-5F63-1CBF-1D60-379BC609401B}"/>
              </a:ext>
            </a:extLst>
          </p:cNvPr>
          <p:cNvSpPr txBox="1">
            <a:spLocks/>
          </p:cNvSpPr>
          <p:nvPr/>
        </p:nvSpPr>
        <p:spPr>
          <a:xfrm>
            <a:off x="2454672" y="4575552"/>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err="1">
                <a:solidFill>
                  <a:srgbClr val="000000"/>
                </a:solidFill>
                <a:latin typeface="Arial"/>
                <a:ea typeface="Arial"/>
                <a:cs typeface="Arial"/>
                <a:sym typeface="Arial"/>
              </a:rPr>
              <a:t>Dyneema</a:t>
            </a:r>
            <a:r>
              <a:rPr lang="en-GB" sz="1800" b="0" i="0" u="none" strike="noStrike" cap="none" dirty="0">
                <a:solidFill>
                  <a:srgbClr val="000000"/>
                </a:solidFill>
                <a:latin typeface="Arial"/>
                <a:ea typeface="Arial"/>
                <a:cs typeface="Arial"/>
                <a:sym typeface="Arial"/>
              </a:rPr>
              <a:t> composite fabric (DCF)</a:t>
            </a:r>
          </a:p>
        </p:txBody>
      </p:sp>
      <p:sp>
        <p:nvSpPr>
          <p:cNvPr id="32" name="Content Placeholder 11">
            <a:extLst>
              <a:ext uri="{FF2B5EF4-FFF2-40B4-BE49-F238E27FC236}">
                <a16:creationId xmlns:a16="http://schemas.microsoft.com/office/drawing/2014/main" id="{E7EED542-77B5-68F4-0E40-00C1AD414816}"/>
              </a:ext>
            </a:extLst>
          </p:cNvPr>
          <p:cNvSpPr txBox="1">
            <a:spLocks/>
          </p:cNvSpPr>
          <p:nvPr/>
        </p:nvSpPr>
        <p:spPr>
          <a:xfrm>
            <a:off x="7303159" y="4576140"/>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288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Glass-reinforced plastic (GRP)</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33" name="Content Placeholder 11">
            <a:extLst>
              <a:ext uri="{FF2B5EF4-FFF2-40B4-BE49-F238E27FC236}">
                <a16:creationId xmlns:a16="http://schemas.microsoft.com/office/drawing/2014/main" id="{F45A8D70-42B4-7EB7-E04A-98B3D8E96C21}"/>
              </a:ext>
            </a:extLst>
          </p:cNvPr>
          <p:cNvSpPr txBox="1">
            <a:spLocks/>
          </p:cNvSpPr>
          <p:nvPr/>
        </p:nvSpPr>
        <p:spPr>
          <a:xfrm>
            <a:off x="3399772" y="3573661"/>
            <a:ext cx="1761371"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ABS</a:t>
            </a:r>
          </a:p>
        </p:txBody>
      </p:sp>
      <p:sp>
        <p:nvSpPr>
          <p:cNvPr id="34" name="Content Placeholder 11">
            <a:extLst>
              <a:ext uri="{FF2B5EF4-FFF2-40B4-BE49-F238E27FC236}">
                <a16:creationId xmlns:a16="http://schemas.microsoft.com/office/drawing/2014/main" id="{C05A86DB-C6F1-00B8-AB88-83C79C103064}"/>
              </a:ext>
            </a:extLst>
          </p:cNvPr>
          <p:cNvSpPr txBox="1">
            <a:spLocks/>
          </p:cNvSpPr>
          <p:nvPr/>
        </p:nvSpPr>
        <p:spPr>
          <a:xfrm>
            <a:off x="5351785" y="3572115"/>
            <a:ext cx="1386945"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Brass</a:t>
            </a:r>
          </a:p>
        </p:txBody>
      </p:sp>
      <p:sp>
        <p:nvSpPr>
          <p:cNvPr id="35" name="Content Placeholder 11">
            <a:extLst>
              <a:ext uri="{FF2B5EF4-FFF2-40B4-BE49-F238E27FC236}">
                <a16:creationId xmlns:a16="http://schemas.microsoft.com/office/drawing/2014/main" id="{56FB3BDE-235C-1379-054F-8AF9B4D317C4}"/>
              </a:ext>
            </a:extLst>
          </p:cNvPr>
          <p:cNvSpPr txBox="1">
            <a:spLocks/>
          </p:cNvSpPr>
          <p:nvPr/>
        </p:nvSpPr>
        <p:spPr>
          <a:xfrm>
            <a:off x="502660" y="4571488"/>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Copper</a:t>
            </a:r>
          </a:p>
        </p:txBody>
      </p:sp>
      <p:sp>
        <p:nvSpPr>
          <p:cNvPr id="36" name="Content Placeholder 11">
            <a:extLst>
              <a:ext uri="{FF2B5EF4-FFF2-40B4-BE49-F238E27FC236}">
                <a16:creationId xmlns:a16="http://schemas.microsoft.com/office/drawing/2014/main" id="{2125C32E-36DA-A53E-0DD4-43D74902BFA2}"/>
              </a:ext>
            </a:extLst>
          </p:cNvPr>
          <p:cNvSpPr txBox="1">
            <a:spLocks/>
          </p:cNvSpPr>
          <p:nvPr/>
        </p:nvSpPr>
        <p:spPr>
          <a:xfrm>
            <a:off x="5351146" y="4571488"/>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Glass</a:t>
            </a:r>
          </a:p>
        </p:txBody>
      </p:sp>
      <p:sp>
        <p:nvSpPr>
          <p:cNvPr id="37" name="Content Placeholder 11">
            <a:extLst>
              <a:ext uri="{FF2B5EF4-FFF2-40B4-BE49-F238E27FC236}">
                <a16:creationId xmlns:a16="http://schemas.microsoft.com/office/drawing/2014/main" id="{274AB9F9-6350-83D0-ABB8-48411763CF97}"/>
              </a:ext>
            </a:extLst>
          </p:cNvPr>
          <p:cNvSpPr txBox="1">
            <a:spLocks/>
          </p:cNvSpPr>
          <p:nvPr/>
        </p:nvSpPr>
        <p:spPr>
          <a:xfrm>
            <a:off x="502660" y="5624821"/>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Iron</a:t>
            </a:r>
          </a:p>
        </p:txBody>
      </p:sp>
      <p:sp>
        <p:nvSpPr>
          <p:cNvPr id="42" name="Content Placeholder 11">
            <a:extLst>
              <a:ext uri="{FF2B5EF4-FFF2-40B4-BE49-F238E27FC236}">
                <a16:creationId xmlns:a16="http://schemas.microsoft.com/office/drawing/2014/main" id="{68E95C6E-86C2-B2A4-B8C8-1E6BC3EA42C7}"/>
              </a:ext>
            </a:extLst>
          </p:cNvPr>
          <p:cNvSpPr txBox="1">
            <a:spLocks/>
          </p:cNvSpPr>
          <p:nvPr/>
        </p:nvSpPr>
        <p:spPr>
          <a:xfrm>
            <a:off x="503298" y="3573661"/>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144000" tIns="251999" rIns="72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7000 series aluminium</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5" name="Content Placeholder 11">
            <a:extLst>
              <a:ext uri="{FF2B5EF4-FFF2-40B4-BE49-F238E27FC236}">
                <a16:creationId xmlns:a16="http://schemas.microsoft.com/office/drawing/2014/main" id="{B342C455-8178-84D0-250D-0F744DBD88D7}"/>
              </a:ext>
            </a:extLst>
          </p:cNvPr>
          <p:cNvSpPr txBox="1">
            <a:spLocks/>
          </p:cNvSpPr>
          <p:nvPr/>
        </p:nvSpPr>
        <p:spPr>
          <a:xfrm>
            <a:off x="2432905" y="5625512"/>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MDF</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6" name="Content Placeholder 11">
            <a:extLst>
              <a:ext uri="{FF2B5EF4-FFF2-40B4-BE49-F238E27FC236}">
                <a16:creationId xmlns:a16="http://schemas.microsoft.com/office/drawing/2014/main" id="{A508F890-94BD-7994-131A-D98CFFAC77BC}"/>
              </a:ext>
            </a:extLst>
          </p:cNvPr>
          <p:cNvSpPr txBox="1">
            <a:spLocks/>
          </p:cNvSpPr>
          <p:nvPr/>
        </p:nvSpPr>
        <p:spPr>
          <a:xfrm>
            <a:off x="4363150" y="5629794"/>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Nylon</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7" name="Content Placeholder 11">
            <a:extLst>
              <a:ext uri="{FF2B5EF4-FFF2-40B4-BE49-F238E27FC236}">
                <a16:creationId xmlns:a16="http://schemas.microsoft.com/office/drawing/2014/main" id="{77F31A90-FD9B-4449-3E1D-9A253712242A}"/>
              </a:ext>
            </a:extLst>
          </p:cNvPr>
          <p:cNvSpPr txBox="1">
            <a:spLocks/>
          </p:cNvSpPr>
          <p:nvPr/>
        </p:nvSpPr>
        <p:spPr>
          <a:xfrm>
            <a:off x="6293395" y="5625512"/>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Oak</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8" name="Content Placeholder 11">
            <a:extLst>
              <a:ext uri="{FF2B5EF4-FFF2-40B4-BE49-F238E27FC236}">
                <a16:creationId xmlns:a16="http://schemas.microsoft.com/office/drawing/2014/main" id="{8941BEF2-CC27-6A91-A5A7-F0C978944311}"/>
              </a:ext>
            </a:extLst>
          </p:cNvPr>
          <p:cNvSpPr txBox="1">
            <a:spLocks/>
          </p:cNvSpPr>
          <p:nvPr/>
        </p:nvSpPr>
        <p:spPr>
          <a:xfrm>
            <a:off x="8223639" y="5618402"/>
            <a:ext cx="1796531" cy="821733"/>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Plywood</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9" name="Content Placeholder 11">
            <a:extLst>
              <a:ext uri="{FF2B5EF4-FFF2-40B4-BE49-F238E27FC236}">
                <a16:creationId xmlns:a16="http://schemas.microsoft.com/office/drawing/2014/main" id="{797FA4B3-D19A-38EF-5972-4548D9982D4B}"/>
              </a:ext>
            </a:extLst>
          </p:cNvPr>
          <p:cNvSpPr txBox="1">
            <a:spLocks/>
          </p:cNvSpPr>
          <p:nvPr/>
        </p:nvSpPr>
        <p:spPr>
          <a:xfrm>
            <a:off x="502660" y="6631117"/>
            <a:ext cx="26834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Polyurethane</a:t>
            </a:r>
          </a:p>
        </p:txBody>
      </p:sp>
      <p:sp>
        <p:nvSpPr>
          <p:cNvPr id="50" name="Content Placeholder 11">
            <a:extLst>
              <a:ext uri="{FF2B5EF4-FFF2-40B4-BE49-F238E27FC236}">
                <a16:creationId xmlns:a16="http://schemas.microsoft.com/office/drawing/2014/main" id="{9DE3137E-CBF9-BBA7-4B7C-C291F80FA2CE}"/>
              </a:ext>
            </a:extLst>
          </p:cNvPr>
          <p:cNvSpPr txBox="1">
            <a:spLocks/>
          </p:cNvSpPr>
          <p:nvPr/>
        </p:nvSpPr>
        <p:spPr>
          <a:xfrm>
            <a:off x="3387953" y="6633790"/>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Porcelain</a:t>
            </a:r>
          </a:p>
          <a:p>
            <a:pPr algn="ctr">
              <a:lnSpc>
                <a:spcPct val="115000"/>
              </a:lnSpc>
              <a:spcBef>
                <a:spcPts val="0"/>
              </a:spcBef>
              <a:buClr>
                <a:srgbClr val="000000"/>
              </a:buClr>
              <a:buSzPts val="1000"/>
            </a:pPr>
            <a:endParaRPr lang="en-GB" sz="1800" b="0" i="0" u="none" strike="noStrike" cap="none" dirty="0">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1" name="Content Placeholder 11">
            <a:extLst>
              <a:ext uri="{FF2B5EF4-FFF2-40B4-BE49-F238E27FC236}">
                <a16:creationId xmlns:a16="http://schemas.microsoft.com/office/drawing/2014/main" id="{D5342111-EB8A-CE86-5281-552F3DCC370A}"/>
              </a:ext>
            </a:extLst>
          </p:cNvPr>
          <p:cNvSpPr txBox="1">
            <a:spLocks/>
          </p:cNvSpPr>
          <p:nvPr/>
        </p:nvSpPr>
        <p:spPr>
          <a:xfrm>
            <a:off x="5351146" y="6633790"/>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Spruce</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2" name="Content Placeholder 11">
            <a:extLst>
              <a:ext uri="{FF2B5EF4-FFF2-40B4-BE49-F238E27FC236}">
                <a16:creationId xmlns:a16="http://schemas.microsoft.com/office/drawing/2014/main" id="{32739C86-031C-ADFE-68E1-3C86458727D8}"/>
              </a:ext>
            </a:extLst>
          </p:cNvPr>
          <p:cNvSpPr txBox="1">
            <a:spLocks/>
          </p:cNvSpPr>
          <p:nvPr/>
        </p:nvSpPr>
        <p:spPr>
          <a:xfrm>
            <a:off x="7314339" y="6631116"/>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Steel</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3" name="Footer Placeholder 3">
            <a:extLst>
              <a:ext uri="{FF2B5EF4-FFF2-40B4-BE49-F238E27FC236}">
                <a16:creationId xmlns:a16="http://schemas.microsoft.com/office/drawing/2014/main" id="{98C73650-E493-57A1-1D57-AAA5688B1B5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a:t>
            </a:r>
            <a:br>
              <a:rPr lang="en" sz="1600" b="0" i="0" u="none" strike="noStrike" cap="none" dirty="0">
                <a:solidFill>
                  <a:schemeClr val="bg1"/>
                </a:solidFill>
                <a:latin typeface="Arial"/>
                <a:ea typeface="Arial"/>
                <a:cs typeface="Arial"/>
                <a:sym typeface="Arial"/>
              </a:rPr>
            </a:br>
            <a:r>
              <a:rPr lang="en" sz="1600" b="0" i="0" u="none" strike="noStrike" cap="none" dirty="0">
                <a:solidFill>
                  <a:schemeClr val="bg1"/>
                </a:solidFill>
                <a:latin typeface="Arial"/>
                <a:ea typeface="Arial"/>
                <a:cs typeface="Arial"/>
                <a:sym typeface="Arial"/>
              </a:rPr>
              <a:t>properties of materials</a:t>
            </a:r>
            <a:endParaRPr lang="en-US" dirty="0">
              <a:solidFill>
                <a:schemeClr val="bg1"/>
              </a:solidFill>
            </a:endParaRPr>
          </a:p>
        </p:txBody>
      </p:sp>
      <p:sp>
        <p:nvSpPr>
          <p:cNvPr id="54" name="Slide Number Placeholder 5">
            <a:extLst>
              <a:ext uri="{FF2B5EF4-FFF2-40B4-BE49-F238E27FC236}">
                <a16:creationId xmlns:a16="http://schemas.microsoft.com/office/drawing/2014/main" id="{6D5C5B0D-3915-D768-EC10-25AF6686F91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5" name="Content Placeholder 11">
            <a:extLst>
              <a:ext uri="{FF2B5EF4-FFF2-40B4-BE49-F238E27FC236}">
                <a16:creationId xmlns:a16="http://schemas.microsoft.com/office/drawing/2014/main" id="{EA25672D-8235-FC8D-8D0F-3C88225123A8}"/>
              </a:ext>
            </a:extLst>
          </p:cNvPr>
          <p:cNvSpPr txBox="1">
            <a:spLocks/>
          </p:cNvSpPr>
          <p:nvPr/>
        </p:nvSpPr>
        <p:spPr>
          <a:xfrm>
            <a:off x="6929372" y="3569948"/>
            <a:ext cx="3056277"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180000" bIns="144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Carbon fibre reinforced polymer (CFRP)</a:t>
            </a:r>
          </a:p>
        </p:txBody>
      </p:sp>
    </p:spTree>
    <p:extLst>
      <p:ext uri="{BB962C8B-B14F-4D97-AF65-F5344CB8AC3E}">
        <p14:creationId xmlns:p14="http://schemas.microsoft.com/office/powerpoint/2010/main" val="36381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ED00F451-0DBB-31B7-978B-F6DEC127BF94}"/>
              </a:ext>
            </a:extLst>
          </p:cNvPr>
          <p:cNvCxnSpPr>
            <a:cxnSpLocks/>
            <a:stCxn id="12" idx="0"/>
          </p:cNvCxnSpPr>
          <p:nvPr/>
        </p:nvCxnSpPr>
        <p:spPr>
          <a:xfrm flipH="1" flipV="1">
            <a:off x="2072040" y="4645050"/>
            <a:ext cx="714090" cy="6347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ACF966-7702-7F7E-6893-A27478C1B8D7}"/>
              </a:ext>
            </a:extLst>
          </p:cNvPr>
          <p:cNvCxnSpPr>
            <a:cxnSpLocks/>
            <a:stCxn id="8" idx="2"/>
          </p:cNvCxnSpPr>
          <p:nvPr/>
        </p:nvCxnSpPr>
        <p:spPr>
          <a:xfrm flipH="1">
            <a:off x="2141674" y="3437702"/>
            <a:ext cx="1427033" cy="6271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0F6E39E-40AD-D507-D470-3FE7C91AE02B}"/>
              </a:ext>
            </a:extLst>
          </p:cNvPr>
          <p:cNvSpPr>
            <a:spLocks noGrp="1"/>
          </p:cNvSpPr>
          <p:nvPr>
            <p:ph type="title"/>
          </p:nvPr>
        </p:nvSpPr>
        <p:spPr/>
        <p:txBody>
          <a:bodyPr/>
          <a:lstStyle/>
          <a:p>
            <a:r>
              <a:rPr lang="en" dirty="0"/>
              <a:t>How can we classify these engineering materials?</a:t>
            </a:r>
            <a:endParaRPr lang="en-US" dirty="0"/>
          </a:p>
        </p:txBody>
      </p:sp>
      <p:sp>
        <p:nvSpPr>
          <p:cNvPr id="10" name="Google Shape;116;p9">
            <a:extLst>
              <a:ext uri="{FF2B5EF4-FFF2-40B4-BE49-F238E27FC236}">
                <a16:creationId xmlns:a16="http://schemas.microsoft.com/office/drawing/2014/main" id="{7810EA18-9FA3-3F1C-0F0E-BC9077B0319B}"/>
              </a:ext>
            </a:extLst>
          </p:cNvPr>
          <p:cNvSpPr txBox="1"/>
          <p:nvPr/>
        </p:nvSpPr>
        <p:spPr>
          <a:xfrm>
            <a:off x="4273675" y="4079086"/>
            <a:ext cx="1646678"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Non-ferrous</a:t>
            </a:r>
            <a:endParaRPr b="0" i="0" u="none" strike="noStrike" cap="none">
              <a:solidFill>
                <a:srgbClr val="000000"/>
              </a:solidFill>
              <a:latin typeface="Arial"/>
              <a:ea typeface="Arial"/>
              <a:cs typeface="Arial"/>
              <a:sym typeface="Arial"/>
            </a:endParaRPr>
          </a:p>
        </p:txBody>
      </p:sp>
      <p:cxnSp>
        <p:nvCxnSpPr>
          <p:cNvPr id="46" name="Straight Connector 45">
            <a:extLst>
              <a:ext uri="{FF2B5EF4-FFF2-40B4-BE49-F238E27FC236}">
                <a16:creationId xmlns:a16="http://schemas.microsoft.com/office/drawing/2014/main" id="{5A408024-7B8D-4ABC-0A5A-EECCA357633F}"/>
              </a:ext>
            </a:extLst>
          </p:cNvPr>
          <p:cNvCxnSpPr>
            <a:cxnSpLocks/>
            <a:stCxn id="10" idx="0"/>
            <a:endCxn id="8" idx="2"/>
          </p:cNvCxnSpPr>
          <p:nvPr/>
        </p:nvCxnSpPr>
        <p:spPr>
          <a:xfrm flipH="1" flipV="1">
            <a:off x="3568707" y="3437702"/>
            <a:ext cx="1528307" cy="6413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2DE884-3559-C1F7-085D-2DE73C9A1948}"/>
              </a:ext>
            </a:extLst>
          </p:cNvPr>
          <p:cNvCxnSpPr>
            <a:cxnSpLocks/>
            <a:stCxn id="14" idx="0"/>
            <a:endCxn id="10" idx="2"/>
          </p:cNvCxnSpPr>
          <p:nvPr/>
        </p:nvCxnSpPr>
        <p:spPr>
          <a:xfrm flipH="1" flipV="1">
            <a:off x="5097014" y="4646897"/>
            <a:ext cx="767178" cy="63586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035A160-B38A-C946-0514-1C6C175E3062}"/>
              </a:ext>
            </a:extLst>
          </p:cNvPr>
          <p:cNvCxnSpPr>
            <a:cxnSpLocks/>
            <a:stCxn id="13" idx="0"/>
            <a:endCxn id="10" idx="2"/>
          </p:cNvCxnSpPr>
          <p:nvPr/>
        </p:nvCxnSpPr>
        <p:spPr>
          <a:xfrm flipV="1">
            <a:off x="4320485" y="4646897"/>
            <a:ext cx="776529" cy="639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F3C5F7C-16D0-F152-B592-87E631DE6805}"/>
              </a:ext>
            </a:extLst>
          </p:cNvPr>
          <p:cNvCxnSpPr>
            <a:cxnSpLocks/>
          </p:cNvCxnSpPr>
          <p:nvPr/>
        </p:nvCxnSpPr>
        <p:spPr>
          <a:xfrm flipV="1">
            <a:off x="1204690" y="4645050"/>
            <a:ext cx="897067" cy="6377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7181A7C-CA8E-E46A-F6F2-3FCF08950449}"/>
              </a:ext>
            </a:extLst>
          </p:cNvPr>
          <p:cNvCxnSpPr>
            <a:cxnSpLocks/>
            <a:stCxn id="25" idx="0"/>
            <a:endCxn id="15" idx="2"/>
          </p:cNvCxnSpPr>
          <p:nvPr/>
        </p:nvCxnSpPr>
        <p:spPr>
          <a:xfrm flipH="1" flipV="1">
            <a:off x="11752685" y="3447053"/>
            <a:ext cx="3102772" cy="7016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Google Shape;114;p9">
            <a:extLst>
              <a:ext uri="{FF2B5EF4-FFF2-40B4-BE49-F238E27FC236}">
                <a16:creationId xmlns:a16="http://schemas.microsoft.com/office/drawing/2014/main" id="{0D8CEFCE-8A71-56A0-B547-56A667A35263}"/>
              </a:ext>
            </a:extLst>
          </p:cNvPr>
          <p:cNvSpPr txBox="1"/>
          <p:nvPr/>
        </p:nvSpPr>
        <p:spPr>
          <a:xfrm>
            <a:off x="14180764" y="4148659"/>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Timber</a:t>
            </a:r>
          </a:p>
        </p:txBody>
      </p:sp>
      <p:cxnSp>
        <p:nvCxnSpPr>
          <p:cNvPr id="77" name="Straight Connector 76">
            <a:extLst>
              <a:ext uri="{FF2B5EF4-FFF2-40B4-BE49-F238E27FC236}">
                <a16:creationId xmlns:a16="http://schemas.microsoft.com/office/drawing/2014/main" id="{7EAFC53B-D9CA-3820-47AB-24C8AD52B22D}"/>
              </a:ext>
            </a:extLst>
          </p:cNvPr>
          <p:cNvCxnSpPr>
            <a:cxnSpLocks/>
            <a:endCxn id="15" idx="2"/>
          </p:cNvCxnSpPr>
          <p:nvPr/>
        </p:nvCxnSpPr>
        <p:spPr>
          <a:xfrm flipV="1">
            <a:off x="8994740" y="3447053"/>
            <a:ext cx="2757945" cy="6862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491428-3BCA-7559-0C9D-28530547E7F3}"/>
              </a:ext>
            </a:extLst>
          </p:cNvPr>
          <p:cNvCxnSpPr>
            <a:cxnSpLocks/>
            <a:endCxn id="15" idx="2"/>
          </p:cNvCxnSpPr>
          <p:nvPr/>
        </p:nvCxnSpPr>
        <p:spPr>
          <a:xfrm flipV="1">
            <a:off x="11106415" y="3447053"/>
            <a:ext cx="646270" cy="6938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04BC422-39CA-6306-EDF1-AD55996E44B9}"/>
              </a:ext>
            </a:extLst>
          </p:cNvPr>
          <p:cNvCxnSpPr>
            <a:cxnSpLocks/>
            <a:endCxn id="15" idx="2"/>
          </p:cNvCxnSpPr>
          <p:nvPr/>
        </p:nvCxnSpPr>
        <p:spPr>
          <a:xfrm flipH="1" flipV="1">
            <a:off x="11752685" y="3447053"/>
            <a:ext cx="1260187" cy="7099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114;p9">
            <a:extLst>
              <a:ext uri="{FF2B5EF4-FFF2-40B4-BE49-F238E27FC236}">
                <a16:creationId xmlns:a16="http://schemas.microsoft.com/office/drawing/2014/main" id="{DB48DC0C-84EB-3324-C668-BBD0018E03BF}"/>
              </a:ext>
            </a:extLst>
          </p:cNvPr>
          <p:cNvSpPr txBox="1"/>
          <p:nvPr/>
        </p:nvSpPr>
        <p:spPr>
          <a:xfrm>
            <a:off x="10779089" y="2879242"/>
            <a:ext cx="194719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Non-metals</a:t>
            </a:r>
            <a:endParaRPr b="0" i="0" u="none" strike="noStrike" cap="none" dirty="0">
              <a:solidFill>
                <a:srgbClr val="000000"/>
              </a:solidFill>
              <a:latin typeface="Arial"/>
              <a:ea typeface="Arial"/>
              <a:cs typeface="Arial"/>
              <a:sym typeface="Arial"/>
            </a:endParaRPr>
          </a:p>
        </p:txBody>
      </p:sp>
      <p:cxnSp>
        <p:nvCxnSpPr>
          <p:cNvPr id="89" name="Straight Connector 88">
            <a:extLst>
              <a:ext uri="{FF2B5EF4-FFF2-40B4-BE49-F238E27FC236}">
                <a16:creationId xmlns:a16="http://schemas.microsoft.com/office/drawing/2014/main" id="{E727DF16-BC0B-4646-BAEA-D9517EB84B70}"/>
              </a:ext>
            </a:extLst>
          </p:cNvPr>
          <p:cNvCxnSpPr>
            <a:cxnSpLocks/>
            <a:stCxn id="27" idx="0"/>
            <a:endCxn id="23" idx="2"/>
          </p:cNvCxnSpPr>
          <p:nvPr/>
        </p:nvCxnSpPr>
        <p:spPr>
          <a:xfrm flipV="1">
            <a:off x="12362274" y="4716470"/>
            <a:ext cx="650598" cy="6325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10D229-9244-069D-A9E7-8A4825ED611E}"/>
              </a:ext>
            </a:extLst>
          </p:cNvPr>
          <p:cNvCxnSpPr>
            <a:cxnSpLocks/>
            <a:endCxn id="23" idx="2"/>
          </p:cNvCxnSpPr>
          <p:nvPr/>
        </p:nvCxnSpPr>
        <p:spPr>
          <a:xfrm flipH="1" flipV="1">
            <a:off x="13012872" y="4716470"/>
            <a:ext cx="771355" cy="62971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14;p9">
            <a:extLst>
              <a:ext uri="{FF2B5EF4-FFF2-40B4-BE49-F238E27FC236}">
                <a16:creationId xmlns:a16="http://schemas.microsoft.com/office/drawing/2014/main" id="{477E0CDE-0969-D056-9772-A1090F74FA87}"/>
              </a:ext>
            </a:extLst>
          </p:cNvPr>
          <p:cNvSpPr txBox="1"/>
          <p:nvPr/>
        </p:nvSpPr>
        <p:spPr>
          <a:xfrm>
            <a:off x="13153870" y="5349026"/>
            <a:ext cx="1175737"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Thermo-</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sets</a:t>
            </a:r>
          </a:p>
        </p:txBody>
      </p:sp>
      <p:sp>
        <p:nvSpPr>
          <p:cNvPr id="27" name="Google Shape;114;p9">
            <a:extLst>
              <a:ext uri="{FF2B5EF4-FFF2-40B4-BE49-F238E27FC236}">
                <a16:creationId xmlns:a16="http://schemas.microsoft.com/office/drawing/2014/main" id="{6121A628-71BB-291E-EA62-9A4730C3295A}"/>
              </a:ext>
            </a:extLst>
          </p:cNvPr>
          <p:cNvSpPr txBox="1"/>
          <p:nvPr/>
        </p:nvSpPr>
        <p:spPr>
          <a:xfrm>
            <a:off x="11711676" y="5349026"/>
            <a:ext cx="1301195"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Thermo-</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plastics</a:t>
            </a:r>
          </a:p>
        </p:txBody>
      </p:sp>
      <p:sp>
        <p:nvSpPr>
          <p:cNvPr id="95" name="Footer Placeholder 3">
            <a:extLst>
              <a:ext uri="{FF2B5EF4-FFF2-40B4-BE49-F238E27FC236}">
                <a16:creationId xmlns:a16="http://schemas.microsoft.com/office/drawing/2014/main" id="{B9C468C4-73AE-9085-2E05-E66FC9A40123}"/>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96" name="Slide Number Placeholder 5">
            <a:extLst>
              <a:ext uri="{FF2B5EF4-FFF2-40B4-BE49-F238E27FC236}">
                <a16:creationId xmlns:a16="http://schemas.microsoft.com/office/drawing/2014/main" id="{5038AF0B-26DB-4E9F-BE50-5E1A266D0CA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cxnSp>
        <p:nvCxnSpPr>
          <p:cNvPr id="6" name="Straight Connector 5">
            <a:extLst>
              <a:ext uri="{FF2B5EF4-FFF2-40B4-BE49-F238E27FC236}">
                <a16:creationId xmlns:a16="http://schemas.microsoft.com/office/drawing/2014/main" id="{9AA33DC2-35AD-C880-7EFE-A2D705C36B8B}"/>
              </a:ext>
            </a:extLst>
          </p:cNvPr>
          <p:cNvCxnSpPr>
            <a:cxnSpLocks/>
          </p:cNvCxnSpPr>
          <p:nvPr/>
        </p:nvCxnSpPr>
        <p:spPr>
          <a:xfrm flipV="1">
            <a:off x="1222854" y="5847595"/>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4E3D54-A035-2EAA-6EB8-BEC5985E3F97}"/>
              </a:ext>
            </a:extLst>
          </p:cNvPr>
          <p:cNvCxnSpPr>
            <a:cxnSpLocks/>
          </p:cNvCxnSpPr>
          <p:nvPr/>
        </p:nvCxnSpPr>
        <p:spPr>
          <a:xfrm flipV="1">
            <a:off x="13784227" y="6193836"/>
            <a:ext cx="0" cy="9360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Google Shape;117;p9">
            <a:extLst>
              <a:ext uri="{FF2B5EF4-FFF2-40B4-BE49-F238E27FC236}">
                <a16:creationId xmlns:a16="http://schemas.microsoft.com/office/drawing/2014/main" id="{39C12000-797D-1846-D221-1D37AE50A6A3}"/>
              </a:ext>
            </a:extLst>
          </p:cNvPr>
          <p:cNvSpPr txBox="1"/>
          <p:nvPr/>
        </p:nvSpPr>
        <p:spPr>
          <a:xfrm>
            <a:off x="633174" y="6371500"/>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Iron</a:t>
            </a:r>
          </a:p>
        </p:txBody>
      </p:sp>
      <p:cxnSp>
        <p:nvCxnSpPr>
          <p:cNvPr id="39" name="Straight Connector 38">
            <a:extLst>
              <a:ext uri="{FF2B5EF4-FFF2-40B4-BE49-F238E27FC236}">
                <a16:creationId xmlns:a16="http://schemas.microsoft.com/office/drawing/2014/main" id="{F3B296BF-22B6-3938-DDC9-134495A08792}"/>
              </a:ext>
            </a:extLst>
          </p:cNvPr>
          <p:cNvCxnSpPr>
            <a:cxnSpLocks/>
          </p:cNvCxnSpPr>
          <p:nvPr/>
        </p:nvCxnSpPr>
        <p:spPr>
          <a:xfrm flipV="1">
            <a:off x="2783640" y="5847595"/>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Google Shape;117;p9">
            <a:extLst>
              <a:ext uri="{FF2B5EF4-FFF2-40B4-BE49-F238E27FC236}">
                <a16:creationId xmlns:a16="http://schemas.microsoft.com/office/drawing/2014/main" id="{5EF76532-C46E-D734-B784-8E23A693D680}"/>
              </a:ext>
            </a:extLst>
          </p:cNvPr>
          <p:cNvSpPr txBox="1"/>
          <p:nvPr/>
        </p:nvSpPr>
        <p:spPr>
          <a:xfrm>
            <a:off x="2179860" y="6371500"/>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Steel</a:t>
            </a:r>
          </a:p>
        </p:txBody>
      </p:sp>
      <p:sp>
        <p:nvSpPr>
          <p:cNvPr id="42" name="Google Shape;117;p9">
            <a:extLst>
              <a:ext uri="{FF2B5EF4-FFF2-40B4-BE49-F238E27FC236}">
                <a16:creationId xmlns:a16="http://schemas.microsoft.com/office/drawing/2014/main" id="{B91AEA2D-3D46-703A-D585-23CAADFF5F23}"/>
              </a:ext>
            </a:extLst>
          </p:cNvPr>
          <p:cNvSpPr txBox="1"/>
          <p:nvPr/>
        </p:nvSpPr>
        <p:spPr>
          <a:xfrm>
            <a:off x="13121352" y="6987927"/>
            <a:ext cx="1804658"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dirty="0">
                <a:solidFill>
                  <a:srgbClr val="D91C5C"/>
                </a:solidFill>
                <a:latin typeface="Arial"/>
                <a:ea typeface="Arial"/>
                <a:cs typeface="Arial"/>
                <a:sym typeface="Arial"/>
              </a:rPr>
              <a:t>Polyurethane</a:t>
            </a:r>
            <a:endParaRPr lang="en-GB" b="1" i="0" u="none" strike="noStrike" cap="none" dirty="0">
              <a:solidFill>
                <a:srgbClr val="D91C5C"/>
              </a:solidFill>
              <a:latin typeface="Arial"/>
              <a:ea typeface="Arial"/>
              <a:cs typeface="Arial"/>
              <a:sym typeface="Arial"/>
            </a:endParaRPr>
          </a:p>
        </p:txBody>
      </p:sp>
      <p:cxnSp>
        <p:nvCxnSpPr>
          <p:cNvPr id="45" name="Straight Connector 44">
            <a:extLst>
              <a:ext uri="{FF2B5EF4-FFF2-40B4-BE49-F238E27FC236}">
                <a16:creationId xmlns:a16="http://schemas.microsoft.com/office/drawing/2014/main" id="{DE2E31F0-EEA1-71FD-FCEE-EAC9DC5CAC37}"/>
              </a:ext>
            </a:extLst>
          </p:cNvPr>
          <p:cNvCxnSpPr>
            <a:cxnSpLocks/>
          </p:cNvCxnSpPr>
          <p:nvPr/>
        </p:nvCxnSpPr>
        <p:spPr>
          <a:xfrm flipV="1">
            <a:off x="14865123" y="4750947"/>
            <a:ext cx="0" cy="9360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7" name="Google Shape;117;p9">
            <a:extLst>
              <a:ext uri="{FF2B5EF4-FFF2-40B4-BE49-F238E27FC236}">
                <a16:creationId xmlns:a16="http://schemas.microsoft.com/office/drawing/2014/main" id="{9E7FB970-EB19-9B10-9ABC-27AF66DB0C62}"/>
              </a:ext>
            </a:extLst>
          </p:cNvPr>
          <p:cNvSpPr txBox="1"/>
          <p:nvPr/>
        </p:nvSpPr>
        <p:spPr>
          <a:xfrm>
            <a:off x="14654705" y="5691588"/>
            <a:ext cx="1143588"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Oak</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Spruce</a:t>
            </a:r>
          </a:p>
        </p:txBody>
      </p:sp>
      <p:cxnSp>
        <p:nvCxnSpPr>
          <p:cNvPr id="48" name="Straight Connector 47">
            <a:extLst>
              <a:ext uri="{FF2B5EF4-FFF2-40B4-BE49-F238E27FC236}">
                <a16:creationId xmlns:a16="http://schemas.microsoft.com/office/drawing/2014/main" id="{E1B4A880-0736-F9F7-BD9A-B9CF00CCDF1D}"/>
              </a:ext>
            </a:extLst>
          </p:cNvPr>
          <p:cNvCxnSpPr>
            <a:cxnSpLocks/>
          </p:cNvCxnSpPr>
          <p:nvPr/>
        </p:nvCxnSpPr>
        <p:spPr>
          <a:xfrm flipV="1">
            <a:off x="4317480" y="5885374"/>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9" name="Google Shape;117;p9">
            <a:extLst>
              <a:ext uri="{FF2B5EF4-FFF2-40B4-BE49-F238E27FC236}">
                <a16:creationId xmlns:a16="http://schemas.microsoft.com/office/drawing/2014/main" id="{E677E0CA-6211-98F9-CB90-E013393D1FC1}"/>
              </a:ext>
            </a:extLst>
          </p:cNvPr>
          <p:cNvSpPr txBox="1"/>
          <p:nvPr/>
        </p:nvSpPr>
        <p:spPr>
          <a:xfrm>
            <a:off x="3697934" y="6377747"/>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Copper</a:t>
            </a:r>
          </a:p>
        </p:txBody>
      </p:sp>
      <p:sp>
        <p:nvSpPr>
          <p:cNvPr id="50" name="Google Shape;117;p9">
            <a:extLst>
              <a:ext uri="{FF2B5EF4-FFF2-40B4-BE49-F238E27FC236}">
                <a16:creationId xmlns:a16="http://schemas.microsoft.com/office/drawing/2014/main" id="{1F942008-D977-826D-3614-ACBE0FDDC2D2}"/>
              </a:ext>
            </a:extLst>
          </p:cNvPr>
          <p:cNvSpPr txBox="1"/>
          <p:nvPr/>
        </p:nvSpPr>
        <p:spPr>
          <a:xfrm>
            <a:off x="5241641" y="6382242"/>
            <a:ext cx="1681784" cy="1198753"/>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7000 series</a:t>
            </a:r>
          </a:p>
          <a:p>
            <a:pPr marL="0" marR="0" lvl="0" indent="0" algn="l" rtl="0">
              <a:lnSpc>
                <a:spcPct val="100000"/>
              </a:lnSpc>
              <a:spcBef>
                <a:spcPts val="0"/>
              </a:spcBef>
              <a:spcAft>
                <a:spcPts val="0"/>
              </a:spcAft>
              <a:buClr>
                <a:srgbClr val="000000"/>
              </a:buClr>
              <a:buSzPts val="1400"/>
              <a:buFont typeface="Arial"/>
              <a:buNone/>
            </a:pPr>
            <a:r>
              <a:rPr lang="en-GB" b="1" dirty="0">
                <a:solidFill>
                  <a:srgbClr val="D91C5C"/>
                </a:solidFill>
                <a:latin typeface="Arial"/>
                <a:ea typeface="Arial"/>
                <a:cs typeface="Arial"/>
                <a:sym typeface="Arial"/>
              </a:rPr>
              <a:t>a</a:t>
            </a:r>
            <a:r>
              <a:rPr lang="en-GB" b="1" i="0" u="none" strike="noStrike" cap="none" dirty="0">
                <a:solidFill>
                  <a:srgbClr val="D91C5C"/>
                </a:solidFill>
                <a:latin typeface="Arial"/>
                <a:ea typeface="Arial"/>
                <a:cs typeface="Arial"/>
                <a:sym typeface="Arial"/>
              </a:rPr>
              <a:t>luminium</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Brass</a:t>
            </a:r>
          </a:p>
        </p:txBody>
      </p:sp>
      <p:cxnSp>
        <p:nvCxnSpPr>
          <p:cNvPr id="52" name="Straight Connector 51">
            <a:extLst>
              <a:ext uri="{FF2B5EF4-FFF2-40B4-BE49-F238E27FC236}">
                <a16:creationId xmlns:a16="http://schemas.microsoft.com/office/drawing/2014/main" id="{6529F993-4147-90C6-F098-40EE0A449C84}"/>
              </a:ext>
            </a:extLst>
          </p:cNvPr>
          <p:cNvCxnSpPr>
            <a:cxnSpLocks/>
          </p:cNvCxnSpPr>
          <p:nvPr/>
        </p:nvCxnSpPr>
        <p:spPr>
          <a:xfrm flipV="1">
            <a:off x="5862500" y="5853842"/>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7" name="Google Shape;117;p9">
            <a:extLst>
              <a:ext uri="{FF2B5EF4-FFF2-40B4-BE49-F238E27FC236}">
                <a16:creationId xmlns:a16="http://schemas.microsoft.com/office/drawing/2014/main" id="{E2168D12-D34E-0CAC-355E-0A7CA934C3B2}"/>
              </a:ext>
            </a:extLst>
          </p:cNvPr>
          <p:cNvSpPr txBox="1"/>
          <p:nvPr/>
        </p:nvSpPr>
        <p:spPr>
          <a:xfrm>
            <a:off x="7925430" y="6010750"/>
            <a:ext cx="1681784" cy="2060528"/>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CFRP</a:t>
            </a:r>
          </a:p>
          <a:p>
            <a:pPr marL="0" marR="0" lvl="0" indent="0" algn="l" rtl="0">
              <a:lnSpc>
                <a:spcPct val="100000"/>
              </a:lnSpc>
              <a:spcBef>
                <a:spcPts val="600"/>
              </a:spcBef>
              <a:spcAft>
                <a:spcPts val="0"/>
              </a:spcAft>
              <a:buClr>
                <a:schemeClr val="dk1"/>
              </a:buClr>
              <a:buSzPts val="1100"/>
              <a:buFont typeface="Arial"/>
              <a:buNone/>
            </a:pPr>
            <a:r>
              <a:rPr lang="en-GB" b="1" i="0" u="none" strike="noStrike" cap="none" dirty="0">
                <a:solidFill>
                  <a:srgbClr val="D91C5C"/>
                </a:solidFill>
                <a:latin typeface="Arial"/>
                <a:ea typeface="Arial"/>
                <a:cs typeface="Arial"/>
                <a:sym typeface="Arial"/>
              </a:rPr>
              <a:t>DCF</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GRP</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MDF</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Plywood</a:t>
            </a:r>
          </a:p>
        </p:txBody>
      </p:sp>
      <p:cxnSp>
        <p:nvCxnSpPr>
          <p:cNvPr id="58" name="Straight Connector 57">
            <a:extLst>
              <a:ext uri="{FF2B5EF4-FFF2-40B4-BE49-F238E27FC236}">
                <a16:creationId xmlns:a16="http://schemas.microsoft.com/office/drawing/2014/main" id="{59AB1000-6619-AAEC-A034-9C5CF0F44093}"/>
              </a:ext>
            </a:extLst>
          </p:cNvPr>
          <p:cNvCxnSpPr>
            <a:cxnSpLocks/>
          </p:cNvCxnSpPr>
          <p:nvPr/>
        </p:nvCxnSpPr>
        <p:spPr>
          <a:xfrm flipV="1">
            <a:off x="11119667" y="4687883"/>
            <a:ext cx="0" cy="215386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1" name="Google Shape;117;p9">
            <a:extLst>
              <a:ext uri="{FF2B5EF4-FFF2-40B4-BE49-F238E27FC236}">
                <a16:creationId xmlns:a16="http://schemas.microsoft.com/office/drawing/2014/main" id="{2158DCAE-3673-B372-F740-55C77339F0E9}"/>
              </a:ext>
            </a:extLst>
          </p:cNvPr>
          <p:cNvSpPr txBox="1"/>
          <p:nvPr/>
        </p:nvSpPr>
        <p:spPr>
          <a:xfrm>
            <a:off x="9927228" y="6699393"/>
            <a:ext cx="1507984"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buClr>
                <a:srgbClr val="000000"/>
              </a:buClr>
              <a:buSzPts val="1400"/>
              <a:buFont typeface="Arial"/>
              <a:buNone/>
            </a:pPr>
            <a:r>
              <a:rPr lang="en-GB" b="1" i="0" u="none" strike="noStrike" cap="none" dirty="0">
                <a:solidFill>
                  <a:srgbClr val="D91C5C"/>
                </a:solidFill>
                <a:latin typeface="Arial"/>
                <a:ea typeface="Arial"/>
                <a:cs typeface="Arial"/>
                <a:sym typeface="Arial"/>
              </a:rPr>
              <a:t>Glass</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Porcelain</a:t>
            </a:r>
          </a:p>
        </p:txBody>
      </p:sp>
      <p:sp>
        <p:nvSpPr>
          <p:cNvPr id="62" name="Google Shape;117;p9">
            <a:extLst>
              <a:ext uri="{FF2B5EF4-FFF2-40B4-BE49-F238E27FC236}">
                <a16:creationId xmlns:a16="http://schemas.microsoft.com/office/drawing/2014/main" id="{616A6CD8-8DCD-D2F8-950F-7BFA98CD2C19}"/>
              </a:ext>
            </a:extLst>
          </p:cNvPr>
          <p:cNvSpPr txBox="1"/>
          <p:nvPr/>
        </p:nvSpPr>
        <p:spPr>
          <a:xfrm>
            <a:off x="11743037" y="6729563"/>
            <a:ext cx="1041087"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buClr>
                <a:srgbClr val="000000"/>
              </a:buClr>
              <a:buSzPts val="1400"/>
              <a:buFont typeface="Arial"/>
              <a:buNone/>
            </a:pPr>
            <a:r>
              <a:rPr lang="en-GB" b="1" i="0" u="none" strike="noStrike" cap="none" dirty="0">
                <a:solidFill>
                  <a:srgbClr val="D91C5C"/>
                </a:solidFill>
                <a:latin typeface="Arial"/>
                <a:ea typeface="Arial"/>
                <a:cs typeface="Arial"/>
                <a:sym typeface="Arial"/>
              </a:rPr>
              <a:t>Nylon</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ABS</a:t>
            </a:r>
          </a:p>
        </p:txBody>
      </p:sp>
      <p:cxnSp>
        <p:nvCxnSpPr>
          <p:cNvPr id="68" name="Straight Connector 67">
            <a:extLst>
              <a:ext uri="{FF2B5EF4-FFF2-40B4-BE49-F238E27FC236}">
                <a16:creationId xmlns:a16="http://schemas.microsoft.com/office/drawing/2014/main" id="{1E15882C-3179-662F-7B8B-0751CDC90F64}"/>
              </a:ext>
            </a:extLst>
          </p:cNvPr>
          <p:cNvCxnSpPr>
            <a:cxnSpLocks/>
          </p:cNvCxnSpPr>
          <p:nvPr/>
        </p:nvCxnSpPr>
        <p:spPr>
          <a:xfrm flipV="1">
            <a:off x="8994740" y="4687883"/>
            <a:ext cx="0" cy="1244037"/>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Google Shape;114;p9">
            <a:extLst>
              <a:ext uri="{FF2B5EF4-FFF2-40B4-BE49-F238E27FC236}">
                <a16:creationId xmlns:a16="http://schemas.microsoft.com/office/drawing/2014/main" id="{252BA39E-42DF-3606-9BBD-DB08348095BF}"/>
              </a:ext>
            </a:extLst>
          </p:cNvPr>
          <p:cNvSpPr txBox="1"/>
          <p:nvPr/>
        </p:nvSpPr>
        <p:spPr>
          <a:xfrm>
            <a:off x="10495890" y="4140944"/>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Ceramics</a:t>
            </a:r>
            <a:endParaRPr b="0" i="0" u="none" strike="noStrike" cap="none" dirty="0">
              <a:solidFill>
                <a:srgbClr val="000000"/>
              </a:solidFill>
              <a:latin typeface="Arial"/>
              <a:ea typeface="Arial"/>
              <a:cs typeface="Arial"/>
              <a:sym typeface="Arial"/>
            </a:endParaRPr>
          </a:p>
        </p:txBody>
      </p:sp>
      <p:sp>
        <p:nvSpPr>
          <p:cNvPr id="22" name="Google Shape;114;p9">
            <a:extLst>
              <a:ext uri="{FF2B5EF4-FFF2-40B4-BE49-F238E27FC236}">
                <a16:creationId xmlns:a16="http://schemas.microsoft.com/office/drawing/2014/main" id="{05E7116A-DE77-B954-61AB-049F9819AEBB}"/>
              </a:ext>
            </a:extLst>
          </p:cNvPr>
          <p:cNvSpPr txBox="1"/>
          <p:nvPr/>
        </p:nvSpPr>
        <p:spPr>
          <a:xfrm>
            <a:off x="8055499" y="4140944"/>
            <a:ext cx="194719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Composites</a:t>
            </a:r>
            <a:endParaRPr b="0" i="0" u="none" strike="noStrike" cap="none" dirty="0">
              <a:solidFill>
                <a:srgbClr val="000000"/>
              </a:solidFill>
              <a:latin typeface="Arial"/>
              <a:ea typeface="Arial"/>
              <a:cs typeface="Arial"/>
              <a:sym typeface="Arial"/>
            </a:endParaRPr>
          </a:p>
        </p:txBody>
      </p:sp>
      <p:cxnSp>
        <p:nvCxnSpPr>
          <p:cNvPr id="71" name="Straight Connector 70">
            <a:extLst>
              <a:ext uri="{FF2B5EF4-FFF2-40B4-BE49-F238E27FC236}">
                <a16:creationId xmlns:a16="http://schemas.microsoft.com/office/drawing/2014/main" id="{76065759-016F-1C8B-9B65-FBD2796E8633}"/>
              </a:ext>
            </a:extLst>
          </p:cNvPr>
          <p:cNvCxnSpPr>
            <a:cxnSpLocks/>
          </p:cNvCxnSpPr>
          <p:nvPr/>
        </p:nvCxnSpPr>
        <p:spPr>
          <a:xfrm flipV="1">
            <a:off x="12391149" y="6193836"/>
            <a:ext cx="0" cy="505557"/>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Google Shape;114;p9">
            <a:extLst>
              <a:ext uri="{FF2B5EF4-FFF2-40B4-BE49-F238E27FC236}">
                <a16:creationId xmlns:a16="http://schemas.microsoft.com/office/drawing/2014/main" id="{8650187D-08DC-46A1-F2B2-A7D3B2AA5846}"/>
              </a:ext>
            </a:extLst>
          </p:cNvPr>
          <p:cNvSpPr txBox="1"/>
          <p:nvPr/>
        </p:nvSpPr>
        <p:spPr>
          <a:xfrm>
            <a:off x="2894014" y="2869891"/>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Metals</a:t>
            </a:r>
            <a:endParaRPr b="0" i="0" u="none" strike="noStrike" cap="none">
              <a:solidFill>
                <a:srgbClr val="000000"/>
              </a:solidFill>
              <a:latin typeface="Arial"/>
              <a:ea typeface="Arial"/>
              <a:cs typeface="Arial"/>
              <a:sym typeface="Arial"/>
            </a:endParaRPr>
          </a:p>
        </p:txBody>
      </p:sp>
      <p:sp>
        <p:nvSpPr>
          <p:cNvPr id="23" name="Google Shape;114;p9">
            <a:extLst>
              <a:ext uri="{FF2B5EF4-FFF2-40B4-BE49-F238E27FC236}">
                <a16:creationId xmlns:a16="http://schemas.microsoft.com/office/drawing/2014/main" id="{5D8DFB98-D1A3-22F9-1E5B-2099FE3B4E65}"/>
              </a:ext>
            </a:extLst>
          </p:cNvPr>
          <p:cNvSpPr txBox="1"/>
          <p:nvPr/>
        </p:nvSpPr>
        <p:spPr>
          <a:xfrm>
            <a:off x="12338179" y="4148659"/>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Polymers</a:t>
            </a:r>
          </a:p>
        </p:txBody>
      </p:sp>
      <p:sp>
        <p:nvSpPr>
          <p:cNvPr id="12" name="Google Shape;118;p9">
            <a:extLst>
              <a:ext uri="{FF2B5EF4-FFF2-40B4-BE49-F238E27FC236}">
                <a16:creationId xmlns:a16="http://schemas.microsoft.com/office/drawing/2014/main" id="{61838829-0639-3589-F493-1873056FC4EC}"/>
              </a:ext>
            </a:extLst>
          </p:cNvPr>
          <p:cNvSpPr txBox="1"/>
          <p:nvPr/>
        </p:nvSpPr>
        <p:spPr>
          <a:xfrm>
            <a:off x="2163579" y="5279784"/>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Alloys</a:t>
            </a:r>
            <a:endParaRPr b="0" i="0" u="none" strike="noStrike" cap="none">
              <a:solidFill>
                <a:srgbClr val="000000"/>
              </a:solidFill>
              <a:latin typeface="Arial"/>
              <a:ea typeface="Arial"/>
              <a:cs typeface="Arial"/>
              <a:sym typeface="Arial"/>
            </a:endParaRPr>
          </a:p>
        </p:txBody>
      </p:sp>
      <p:sp>
        <p:nvSpPr>
          <p:cNvPr id="13" name="Google Shape;119;p9">
            <a:extLst>
              <a:ext uri="{FF2B5EF4-FFF2-40B4-BE49-F238E27FC236}">
                <a16:creationId xmlns:a16="http://schemas.microsoft.com/office/drawing/2014/main" id="{FB7226CE-810D-78C2-3FE1-02E093D9AA19}"/>
              </a:ext>
            </a:extLst>
          </p:cNvPr>
          <p:cNvSpPr txBox="1"/>
          <p:nvPr/>
        </p:nvSpPr>
        <p:spPr>
          <a:xfrm>
            <a:off x="3697934" y="5286301"/>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Pure</a:t>
            </a:r>
            <a:endParaRPr b="0" i="0" u="none" strike="noStrike" cap="none">
              <a:solidFill>
                <a:srgbClr val="000000"/>
              </a:solidFill>
              <a:latin typeface="Arial"/>
              <a:ea typeface="Arial"/>
              <a:cs typeface="Arial"/>
              <a:sym typeface="Arial"/>
            </a:endParaRPr>
          </a:p>
        </p:txBody>
      </p:sp>
      <p:sp>
        <p:nvSpPr>
          <p:cNvPr id="14" name="Google Shape;120;p9">
            <a:extLst>
              <a:ext uri="{FF2B5EF4-FFF2-40B4-BE49-F238E27FC236}">
                <a16:creationId xmlns:a16="http://schemas.microsoft.com/office/drawing/2014/main" id="{9A321CB8-1FC7-6027-8DF4-9F6E2654D6F5}"/>
              </a:ext>
            </a:extLst>
          </p:cNvPr>
          <p:cNvSpPr txBox="1"/>
          <p:nvPr/>
        </p:nvSpPr>
        <p:spPr>
          <a:xfrm>
            <a:off x="5241641" y="5282764"/>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Alloys</a:t>
            </a:r>
            <a:endParaRPr b="0" i="0" u="none" strike="noStrike" cap="none" dirty="0">
              <a:solidFill>
                <a:srgbClr val="000000"/>
              </a:solidFill>
              <a:latin typeface="Arial"/>
              <a:ea typeface="Arial"/>
              <a:cs typeface="Arial"/>
              <a:sym typeface="Arial"/>
            </a:endParaRPr>
          </a:p>
        </p:txBody>
      </p:sp>
      <p:sp>
        <p:nvSpPr>
          <p:cNvPr id="11" name="Google Shape;117;p9">
            <a:extLst>
              <a:ext uri="{FF2B5EF4-FFF2-40B4-BE49-F238E27FC236}">
                <a16:creationId xmlns:a16="http://schemas.microsoft.com/office/drawing/2014/main" id="{3911DE9F-D9B4-DAEA-CCFF-C3CA588C17AE}"/>
              </a:ext>
            </a:extLst>
          </p:cNvPr>
          <p:cNvSpPr txBox="1"/>
          <p:nvPr/>
        </p:nvSpPr>
        <p:spPr>
          <a:xfrm>
            <a:off x="620639" y="5282835"/>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Pure</a:t>
            </a:r>
            <a:endParaRPr b="0" i="0" u="none" strike="noStrike" cap="none">
              <a:solidFill>
                <a:srgbClr val="000000"/>
              </a:solidFill>
              <a:latin typeface="Arial"/>
              <a:ea typeface="Arial"/>
              <a:cs typeface="Arial"/>
              <a:sym typeface="Arial"/>
            </a:endParaRPr>
          </a:p>
        </p:txBody>
      </p:sp>
      <p:sp>
        <p:nvSpPr>
          <p:cNvPr id="9" name="Google Shape;115;p9">
            <a:extLst>
              <a:ext uri="{FF2B5EF4-FFF2-40B4-BE49-F238E27FC236}">
                <a16:creationId xmlns:a16="http://schemas.microsoft.com/office/drawing/2014/main" id="{8AA0C15E-8B47-D0BE-43EC-F2C476ACF2FE}"/>
              </a:ext>
            </a:extLst>
          </p:cNvPr>
          <p:cNvSpPr txBox="1"/>
          <p:nvPr/>
        </p:nvSpPr>
        <p:spPr>
          <a:xfrm>
            <a:off x="1550244" y="4077239"/>
            <a:ext cx="115531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Ferrous</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577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D410-66A3-DF37-0ACE-6C93BB1F0B90}"/>
              </a:ext>
            </a:extLst>
          </p:cNvPr>
          <p:cNvSpPr>
            <a:spLocks noGrp="1"/>
          </p:cNvSpPr>
          <p:nvPr>
            <p:ph type="title"/>
          </p:nvPr>
        </p:nvSpPr>
        <p:spPr/>
        <p:txBody>
          <a:bodyPr/>
          <a:lstStyle/>
          <a:p>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Physical</a:t>
            </a:r>
            <a:r>
              <a:rPr lang="en" dirty="0"/>
              <a:t> and mechanical properties</a:t>
            </a:r>
            <a:endParaRPr lang="en-US" dirty="0"/>
          </a:p>
        </p:txBody>
      </p:sp>
      <p:sp>
        <p:nvSpPr>
          <p:cNvPr id="3" name="Rectangle 2">
            <a:extLst>
              <a:ext uri="{FF2B5EF4-FFF2-40B4-BE49-F238E27FC236}">
                <a16:creationId xmlns:a16="http://schemas.microsoft.com/office/drawing/2014/main" id="{8BF22092-35C1-5139-4939-37F59AC032B6}"/>
              </a:ext>
            </a:extLst>
          </p:cNvPr>
          <p:cNvSpPr/>
          <p:nvPr/>
        </p:nvSpPr>
        <p:spPr>
          <a:xfrm>
            <a:off x="428187" y="2291753"/>
            <a:ext cx="7120860" cy="416140"/>
          </a:xfrm>
          <a:prstGeom prst="rect">
            <a:avLst/>
          </a:prstGeom>
        </p:spPr>
        <p:txBody>
          <a:bodyPr wrap="none">
            <a:spAutoFit/>
          </a:bodyPr>
          <a:lstStyle/>
          <a:p>
            <a:pPr marL="0" lvl="0" indent="0" algn="l" rtl="0">
              <a:lnSpc>
                <a:spcPct val="115000"/>
              </a:lnSpc>
              <a:spcBef>
                <a:spcPts val="1200"/>
              </a:spcBef>
              <a:spcAft>
                <a:spcPts val="0"/>
              </a:spcAft>
              <a:buSzPts val="1800"/>
              <a:buNone/>
            </a:pPr>
            <a:r>
              <a:rPr lang="en-GB" sz="2000" dirty="0">
                <a:latin typeface="Arial" panose="020B0604020202020204" pitchFamily="34" charset="0"/>
                <a:cs typeface="Arial" panose="020B0604020202020204" pitchFamily="34" charset="0"/>
              </a:rPr>
              <a:t>Any material combines </a:t>
            </a:r>
            <a:r>
              <a:rPr lang="en-GB" sz="2000" b="1" dirty="0">
                <a:latin typeface="Arial" panose="020B0604020202020204" pitchFamily="34" charset="0"/>
                <a:cs typeface="Arial" panose="020B0604020202020204" pitchFamily="34" charset="0"/>
              </a:rPr>
              <a:t>physical</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mechanical</a:t>
            </a:r>
            <a:r>
              <a:rPr lang="en-GB" sz="2000" dirty="0">
                <a:latin typeface="Arial" panose="020B0604020202020204" pitchFamily="34" charset="0"/>
                <a:cs typeface="Arial" panose="020B0604020202020204" pitchFamily="34" charset="0"/>
              </a:rPr>
              <a:t> properties.</a:t>
            </a:r>
          </a:p>
        </p:txBody>
      </p:sp>
      <p:pic>
        <p:nvPicPr>
          <p:cNvPr id="7" name="Graphic 6">
            <a:extLst>
              <a:ext uri="{FF2B5EF4-FFF2-40B4-BE49-F238E27FC236}">
                <a16:creationId xmlns:a16="http://schemas.microsoft.com/office/drawing/2014/main" id="{BA0139D9-FA5E-4AC5-ECEC-B7DA3716AA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769" y="3026885"/>
            <a:ext cx="4169481" cy="1793853"/>
          </a:xfrm>
          <a:prstGeom prst="rect">
            <a:avLst/>
          </a:prstGeom>
        </p:spPr>
      </p:pic>
      <p:sp>
        <p:nvSpPr>
          <p:cNvPr id="11" name="Content Placeholder 11">
            <a:extLst>
              <a:ext uri="{FF2B5EF4-FFF2-40B4-BE49-F238E27FC236}">
                <a16:creationId xmlns:a16="http://schemas.microsoft.com/office/drawing/2014/main" id="{2CE5D5F9-1C2B-D528-B063-B59DD471E01E}"/>
              </a:ext>
            </a:extLst>
          </p:cNvPr>
          <p:cNvSpPr txBox="1">
            <a:spLocks/>
          </p:cNvSpPr>
          <p:nvPr/>
        </p:nvSpPr>
        <p:spPr>
          <a:xfrm>
            <a:off x="1331755" y="5211566"/>
            <a:ext cx="4424282" cy="1289532"/>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latin typeface="Arial"/>
                <a:ea typeface="Arial"/>
                <a:cs typeface="Arial"/>
                <a:sym typeface="Arial"/>
              </a:rPr>
              <a:t>Physical properties </a:t>
            </a:r>
            <a:r>
              <a:rPr lang="en-GB" sz="1800" b="0" i="0" u="none" strike="noStrike" cap="none" dirty="0">
                <a:latin typeface="Arial"/>
                <a:ea typeface="Arial"/>
                <a:cs typeface="Arial"/>
                <a:sym typeface="Arial"/>
              </a:rPr>
              <a:t>describe </a:t>
            </a:r>
            <a:r>
              <a:rPr lang="en-GB" sz="1800" dirty="0"/>
              <a:t>qualities that can be measured</a:t>
            </a:r>
            <a:r>
              <a:rPr lang="en-GB" sz="1800" b="0" i="0" u="none" strike="noStrike" cap="none" dirty="0">
                <a:latin typeface="Arial"/>
                <a:ea typeface="Arial"/>
                <a:cs typeface="Arial"/>
                <a:sym typeface="Arial"/>
              </a:rPr>
              <a:t> about the material </a:t>
            </a:r>
            <a:r>
              <a:rPr lang="en-GB" sz="1800" dirty="0"/>
              <a:t>without deforming it.</a:t>
            </a:r>
            <a:endParaRPr lang="en-GB" sz="1800" b="0" i="0" u="none" strike="noStrike" cap="none" dirty="0">
              <a:latin typeface="Arial"/>
              <a:ea typeface="Arial"/>
              <a:cs typeface="Arial"/>
              <a:sym typeface="Arial"/>
            </a:endParaRPr>
          </a:p>
        </p:txBody>
      </p:sp>
      <p:sp>
        <p:nvSpPr>
          <p:cNvPr id="12" name="Content Placeholder 11">
            <a:extLst>
              <a:ext uri="{FF2B5EF4-FFF2-40B4-BE49-F238E27FC236}">
                <a16:creationId xmlns:a16="http://schemas.microsoft.com/office/drawing/2014/main" id="{8B508FBB-F556-5613-F3DC-6BD360A03AB9}"/>
              </a:ext>
            </a:extLst>
          </p:cNvPr>
          <p:cNvSpPr txBox="1">
            <a:spLocks/>
          </p:cNvSpPr>
          <p:nvPr/>
        </p:nvSpPr>
        <p:spPr>
          <a:xfrm>
            <a:off x="10551551" y="5211566"/>
            <a:ext cx="4424282" cy="1289532"/>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latin typeface="Arial"/>
                <a:ea typeface="Arial"/>
                <a:cs typeface="Arial"/>
                <a:sym typeface="Arial"/>
              </a:rPr>
              <a:t>Mechanical properties </a:t>
            </a:r>
            <a:r>
              <a:rPr lang="en-GB" sz="1800" b="0" i="0" u="none" strike="noStrike" cap="none" dirty="0">
                <a:latin typeface="Arial"/>
                <a:ea typeface="Arial"/>
                <a:cs typeface="Arial"/>
                <a:sym typeface="Arial"/>
              </a:rPr>
              <a:t>describe </a:t>
            </a:r>
            <a:br>
              <a:rPr lang="en-GB" sz="1800" b="0" i="0" u="none" strike="noStrike" cap="none" dirty="0">
                <a:latin typeface="Arial"/>
                <a:ea typeface="Arial"/>
                <a:cs typeface="Arial"/>
                <a:sym typeface="Arial"/>
              </a:rPr>
            </a:br>
            <a:r>
              <a:rPr lang="en-GB" sz="1800" b="0" i="0" u="none" strike="noStrike" cap="none" dirty="0">
                <a:latin typeface="Arial"/>
                <a:ea typeface="Arial"/>
                <a:cs typeface="Arial"/>
                <a:sym typeface="Arial"/>
              </a:rPr>
              <a:t>how the material </a:t>
            </a:r>
            <a:r>
              <a:rPr lang="en-GB" sz="1800" dirty="0"/>
              <a:t>resists deformation in response </a:t>
            </a:r>
            <a:r>
              <a:rPr lang="en-GB" sz="1800" b="0" i="0" u="none" strike="noStrike" cap="none" dirty="0">
                <a:latin typeface="Arial"/>
                <a:ea typeface="Arial"/>
                <a:cs typeface="Arial"/>
                <a:sym typeface="Arial"/>
              </a:rPr>
              <a:t>to an applied force.</a:t>
            </a:r>
          </a:p>
          <a:p>
            <a:pPr marL="0" marR="0" lvl="0" indent="0" algn="l" rtl="0">
              <a:lnSpc>
                <a:spcPct val="100000"/>
              </a:lnSpc>
              <a:spcBef>
                <a:spcPts val="0"/>
              </a:spcBef>
              <a:spcAft>
                <a:spcPts val="0"/>
              </a:spcAft>
              <a:buClr>
                <a:srgbClr val="000000"/>
              </a:buClr>
              <a:buSzPts val="1400"/>
              <a:buFont typeface="Arial"/>
              <a:buNone/>
            </a:pPr>
            <a:endParaRPr lang="en-GB" sz="1800" dirty="0"/>
          </a:p>
        </p:txBody>
      </p:sp>
      <p:sp>
        <p:nvSpPr>
          <p:cNvPr id="13" name="Content Placeholder 11">
            <a:extLst>
              <a:ext uri="{FF2B5EF4-FFF2-40B4-BE49-F238E27FC236}">
                <a16:creationId xmlns:a16="http://schemas.microsoft.com/office/drawing/2014/main" id="{34D32360-3A81-7AA2-F90C-85E1EA55407B}"/>
              </a:ext>
            </a:extLst>
          </p:cNvPr>
          <p:cNvSpPr txBox="1">
            <a:spLocks/>
          </p:cNvSpPr>
          <p:nvPr/>
        </p:nvSpPr>
        <p:spPr>
          <a:xfrm>
            <a:off x="762795" y="7324411"/>
            <a:ext cx="8340565" cy="128953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chemeClr val="dk1"/>
              </a:buClr>
              <a:buSzPts val="1400"/>
            </a:pPr>
            <a:r>
              <a:rPr lang="en-GB" sz="1800" b="0" i="0" u="none" strike="noStrike" cap="none" dirty="0">
                <a:solidFill>
                  <a:schemeClr val="dk1"/>
                </a:solidFill>
                <a:latin typeface="Arial"/>
                <a:ea typeface="Arial"/>
                <a:cs typeface="Arial"/>
                <a:sym typeface="Arial"/>
              </a:rPr>
              <a:t>Discuss and suggest </a:t>
            </a:r>
            <a:r>
              <a:rPr lang="en-GB" sz="1800" dirty="0">
                <a:solidFill>
                  <a:schemeClr val="dk1"/>
                </a:solidFill>
              </a:rPr>
              <a:t>some examples of</a:t>
            </a:r>
            <a:r>
              <a:rPr lang="en-GB" sz="1800" b="0" i="0" u="none" strike="noStrike" cap="none" dirty="0">
                <a:solidFill>
                  <a:schemeClr val="dk1"/>
                </a:solidFill>
                <a:latin typeface="Arial"/>
                <a:ea typeface="Arial"/>
                <a:cs typeface="Arial"/>
                <a:sym typeface="Arial"/>
              </a:rPr>
              <a:t> physical properties</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and mechanical properties you may have heard of.</a:t>
            </a:r>
            <a:endParaRPr lang="en-GB" sz="18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5A81AD00-090F-0356-3BFF-15F2315295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571" y="3644318"/>
            <a:ext cx="631575" cy="970469"/>
          </a:xfrm>
          <a:prstGeom prst="rect">
            <a:avLst/>
          </a:prstGeom>
        </p:spPr>
      </p:pic>
      <p:sp>
        <p:nvSpPr>
          <p:cNvPr id="30" name="Slide Number Placeholder 5">
            <a:extLst>
              <a:ext uri="{FF2B5EF4-FFF2-40B4-BE49-F238E27FC236}">
                <a16:creationId xmlns:a16="http://schemas.microsoft.com/office/drawing/2014/main" id="{4D801B67-4A08-2F09-D2FF-2E3CDB0165A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31" name="Footer Placeholder 3">
            <a:extLst>
              <a:ext uri="{FF2B5EF4-FFF2-40B4-BE49-F238E27FC236}">
                <a16:creationId xmlns:a16="http://schemas.microsoft.com/office/drawing/2014/main" id="{A52633B7-4F9C-D8E5-0BBA-39B0402B56B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cxnSp>
        <p:nvCxnSpPr>
          <p:cNvPr id="33" name="Google Shape;117;p20">
            <a:extLst>
              <a:ext uri="{FF2B5EF4-FFF2-40B4-BE49-F238E27FC236}">
                <a16:creationId xmlns:a16="http://schemas.microsoft.com/office/drawing/2014/main" id="{7B596075-BC09-59D5-C77B-FD8A86271239}"/>
              </a:ext>
            </a:extLst>
          </p:cNvPr>
          <p:cNvCxnSpPr>
            <a:cxnSpLocks/>
          </p:cNvCxnSpPr>
          <p:nvPr/>
        </p:nvCxnSpPr>
        <p:spPr>
          <a:xfrm>
            <a:off x="10551551" y="4129552"/>
            <a:ext cx="2371969" cy="848848"/>
          </a:xfrm>
          <a:prstGeom prst="straightConnector1">
            <a:avLst/>
          </a:prstGeom>
          <a:noFill/>
          <a:ln w="25400" cap="flat" cmpd="sng">
            <a:solidFill>
              <a:schemeClr val="tx1"/>
            </a:solidFill>
            <a:prstDash val="solid"/>
            <a:round/>
            <a:headEnd type="none" w="med" len="med"/>
            <a:tailEnd type="triangle" w="lg" len="lg"/>
          </a:ln>
        </p:spPr>
      </p:cxnSp>
      <p:cxnSp>
        <p:nvCxnSpPr>
          <p:cNvPr id="36" name="Google Shape;117;p20">
            <a:extLst>
              <a:ext uri="{FF2B5EF4-FFF2-40B4-BE49-F238E27FC236}">
                <a16:creationId xmlns:a16="http://schemas.microsoft.com/office/drawing/2014/main" id="{81965886-D597-ECF6-1380-81D6D94C6370}"/>
              </a:ext>
            </a:extLst>
          </p:cNvPr>
          <p:cNvCxnSpPr>
            <a:cxnSpLocks/>
          </p:cNvCxnSpPr>
          <p:nvPr/>
        </p:nvCxnSpPr>
        <p:spPr>
          <a:xfrm flipH="1">
            <a:off x="3238780" y="4129552"/>
            <a:ext cx="2766588" cy="857859"/>
          </a:xfrm>
          <a:prstGeom prst="straightConnector1">
            <a:avLst/>
          </a:prstGeom>
          <a:noFill/>
          <a:ln w="25400" cap="flat" cmpd="sng">
            <a:solidFill>
              <a:schemeClr val="tx1"/>
            </a:solidFill>
            <a:prstDash val="solid"/>
            <a:round/>
            <a:headEnd type="none" w="med" len="med"/>
            <a:tailEnd type="triangle" w="lg" len="lg"/>
          </a:ln>
        </p:spPr>
      </p:cxnSp>
      <p:pic>
        <p:nvPicPr>
          <p:cNvPr id="4" name="Graphic 3">
            <a:extLst>
              <a:ext uri="{FF2B5EF4-FFF2-40B4-BE49-F238E27FC236}">
                <a16:creationId xmlns:a16="http://schemas.microsoft.com/office/drawing/2014/main" id="{DF5B2130-CEFA-88CB-2991-21E26AF220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0366" y="6817023"/>
            <a:ext cx="994826" cy="961665"/>
          </a:xfrm>
          <a:prstGeom prst="rect">
            <a:avLst/>
          </a:prstGeom>
        </p:spPr>
      </p:pic>
    </p:spTree>
    <p:extLst>
      <p:ext uri="{BB962C8B-B14F-4D97-AF65-F5344CB8AC3E}">
        <p14:creationId xmlns:p14="http://schemas.microsoft.com/office/powerpoint/2010/main" val="306976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0BE8CC-19E9-28D1-5D14-87B99BF2B6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676" y="3017375"/>
            <a:ext cx="5465306" cy="3942827"/>
          </a:xfrm>
          <a:prstGeom prst="rect">
            <a:avLst/>
          </a:prstGeom>
        </p:spPr>
      </p:pic>
      <p:sp>
        <p:nvSpPr>
          <p:cNvPr id="3" name="Title 2">
            <a:extLst>
              <a:ext uri="{FF2B5EF4-FFF2-40B4-BE49-F238E27FC236}">
                <a16:creationId xmlns:a16="http://schemas.microsoft.com/office/drawing/2014/main" id="{B94ACAB1-991E-48ED-76B0-D89181E0F158}"/>
              </a:ext>
            </a:extLst>
          </p:cNvPr>
          <p:cNvSpPr>
            <a:spLocks noGrp="1"/>
          </p:cNvSpPr>
          <p:nvPr>
            <p:ph type="title"/>
          </p:nvPr>
        </p:nvSpPr>
        <p:spPr/>
        <p:txBody>
          <a:bodyPr/>
          <a:lstStyle/>
          <a:p>
            <a:r>
              <a:rPr lang="en" dirty="0"/>
              <a:t>Understanding material properties</a:t>
            </a:r>
            <a:endParaRPr lang="en-US" dirty="0"/>
          </a:p>
        </p:txBody>
      </p:sp>
      <p:sp>
        <p:nvSpPr>
          <p:cNvPr id="4" name="Rectangle 3">
            <a:extLst>
              <a:ext uri="{FF2B5EF4-FFF2-40B4-BE49-F238E27FC236}">
                <a16:creationId xmlns:a16="http://schemas.microsoft.com/office/drawing/2014/main" id="{3C563544-67CE-BF17-B694-3DCD75139822}"/>
              </a:ext>
            </a:extLst>
          </p:cNvPr>
          <p:cNvSpPr/>
          <p:nvPr/>
        </p:nvSpPr>
        <p:spPr>
          <a:xfrm>
            <a:off x="428186" y="2291753"/>
            <a:ext cx="10991654" cy="646331"/>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 </a:t>
            </a:r>
            <a:r>
              <a:rPr lang="en-GB" sz="1800" b="1" i="0" u="none" strike="noStrike" cap="none" dirty="0">
                <a:solidFill>
                  <a:srgbClr val="000000"/>
                </a:solidFill>
                <a:latin typeface="Arial"/>
                <a:ea typeface="Arial"/>
                <a:cs typeface="Arial"/>
                <a:sym typeface="Arial"/>
              </a:rPr>
              <a:t>Engineering </a:t>
            </a:r>
            <a:r>
              <a:rPr lang="en-GB" sz="1800" b="1"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materials interactive tool </a:t>
            </a:r>
            <a:r>
              <a:rPr lang="en-GB" sz="1800" b="0" i="0" u="none" strike="noStrike" cap="none" dirty="0">
                <a:solidFill>
                  <a:srgbClr val="000000"/>
                </a:solidFill>
                <a:latin typeface="Arial"/>
                <a:ea typeface="Arial"/>
                <a:cs typeface="Arial"/>
                <a:sym typeface="Arial"/>
              </a:rPr>
              <a:t>will help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to </a:t>
            </a:r>
            <a:r>
              <a:rPr lang="en-GB" dirty="0">
                <a:solidFill>
                  <a:srgbClr val="000000"/>
                </a:solidFill>
                <a:latin typeface="Arial"/>
                <a:cs typeface="Arial"/>
              </a:rPr>
              <a:t>name and define a range of</a:t>
            </a:r>
            <a:r>
              <a:rPr lang="en-GB" dirty="0">
                <a:solidFill>
                  <a:srgbClr val="000000"/>
                </a:solidFill>
                <a:latin typeface="Arial"/>
                <a:cs typeface="Arial"/>
                <a:sym typeface="Arial"/>
              </a:rPr>
              <a:t> </a:t>
            </a:r>
            <a:r>
              <a:rPr lang="en-GB" sz="1800" b="0" i="0" u="none" strike="noStrike" cap="none" dirty="0">
                <a:solidFill>
                  <a:srgbClr val="000000"/>
                </a:solidFill>
                <a:latin typeface="Arial"/>
                <a:ea typeface="Arial"/>
                <a:cs typeface="Arial"/>
                <a:sym typeface="Arial"/>
              </a:rPr>
              <a:t>material properties.</a:t>
            </a:r>
          </a:p>
        </p:txBody>
      </p:sp>
      <p:sp>
        <p:nvSpPr>
          <p:cNvPr id="13" name="Content Placeholder 11">
            <a:extLst>
              <a:ext uri="{FF2B5EF4-FFF2-40B4-BE49-F238E27FC236}">
                <a16:creationId xmlns:a16="http://schemas.microsoft.com/office/drawing/2014/main" id="{C24BD83E-FD06-C4DD-8747-460AF7B72DD0}"/>
              </a:ext>
            </a:extLst>
          </p:cNvPr>
          <p:cNvSpPr txBox="1">
            <a:spLocks/>
          </p:cNvSpPr>
          <p:nvPr/>
        </p:nvSpPr>
        <p:spPr>
          <a:xfrm>
            <a:off x="757043" y="7627683"/>
            <a:ext cx="10662797" cy="101563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Use the tool to complete the definitions of the material properties on activity sheet 3.</a:t>
            </a:r>
          </a:p>
        </p:txBody>
      </p:sp>
      <p:cxnSp>
        <p:nvCxnSpPr>
          <p:cNvPr id="21" name="Google Shape;117;p20">
            <a:extLst>
              <a:ext uri="{FF2B5EF4-FFF2-40B4-BE49-F238E27FC236}">
                <a16:creationId xmlns:a16="http://schemas.microsoft.com/office/drawing/2014/main" id="{80B5A71F-7B7A-5EE1-0946-D0DD3179052F}"/>
              </a:ext>
            </a:extLst>
          </p:cNvPr>
          <p:cNvCxnSpPr>
            <a:cxnSpLocks/>
          </p:cNvCxnSpPr>
          <p:nvPr/>
        </p:nvCxnSpPr>
        <p:spPr>
          <a:xfrm flipH="1">
            <a:off x="9645268" y="5045872"/>
            <a:ext cx="2359428" cy="520046"/>
          </a:xfrm>
          <a:prstGeom prst="straightConnector1">
            <a:avLst/>
          </a:prstGeom>
          <a:noFill/>
          <a:ln w="25400" cap="flat" cmpd="sng">
            <a:solidFill>
              <a:schemeClr val="tx1"/>
            </a:solidFill>
            <a:prstDash val="solid"/>
            <a:round/>
            <a:headEnd type="none" w="med" len="med"/>
            <a:tailEnd type="triangle" w="lg" len="lg"/>
          </a:ln>
        </p:spPr>
      </p:cxnSp>
      <p:cxnSp>
        <p:nvCxnSpPr>
          <p:cNvPr id="24" name="Google Shape;117;p20">
            <a:extLst>
              <a:ext uri="{FF2B5EF4-FFF2-40B4-BE49-F238E27FC236}">
                <a16:creationId xmlns:a16="http://schemas.microsoft.com/office/drawing/2014/main" id="{001187BE-08CA-2030-70DD-74589579D49D}"/>
              </a:ext>
            </a:extLst>
          </p:cNvPr>
          <p:cNvCxnSpPr>
            <a:cxnSpLocks/>
            <a:stCxn id="11" idx="1"/>
          </p:cNvCxnSpPr>
          <p:nvPr/>
        </p:nvCxnSpPr>
        <p:spPr>
          <a:xfrm flipH="1">
            <a:off x="9631680" y="3092199"/>
            <a:ext cx="2125519" cy="1308424"/>
          </a:xfrm>
          <a:prstGeom prst="straightConnector1">
            <a:avLst/>
          </a:prstGeom>
          <a:noFill/>
          <a:ln w="25400" cap="flat" cmpd="sng">
            <a:solidFill>
              <a:schemeClr val="tx1"/>
            </a:solidFill>
            <a:prstDash val="solid"/>
            <a:round/>
            <a:headEnd type="none" w="med" len="med"/>
            <a:tailEnd type="triangle" w="lg" len="lg"/>
          </a:ln>
        </p:spPr>
      </p:cxnSp>
      <p:cxnSp>
        <p:nvCxnSpPr>
          <p:cNvPr id="32" name="Google Shape;117;p20">
            <a:extLst>
              <a:ext uri="{FF2B5EF4-FFF2-40B4-BE49-F238E27FC236}">
                <a16:creationId xmlns:a16="http://schemas.microsoft.com/office/drawing/2014/main" id="{0A33D361-7FA1-93AB-3D14-F610443F49B0}"/>
              </a:ext>
            </a:extLst>
          </p:cNvPr>
          <p:cNvCxnSpPr>
            <a:cxnSpLocks/>
          </p:cNvCxnSpPr>
          <p:nvPr/>
        </p:nvCxnSpPr>
        <p:spPr>
          <a:xfrm>
            <a:off x="4731650" y="4969607"/>
            <a:ext cx="1198353" cy="672577"/>
          </a:xfrm>
          <a:prstGeom prst="straightConnector1">
            <a:avLst/>
          </a:prstGeom>
          <a:noFill/>
          <a:ln w="25400" cap="flat" cmpd="sng">
            <a:solidFill>
              <a:schemeClr val="tx1"/>
            </a:solidFill>
            <a:prstDash val="solid"/>
            <a:round/>
            <a:headEnd type="none" w="med" len="med"/>
            <a:tailEnd type="triangle" w="lg" len="lg"/>
          </a:ln>
        </p:spPr>
      </p:cxnSp>
      <p:sp>
        <p:nvSpPr>
          <p:cNvPr id="35" name="Slide Number Placeholder 5">
            <a:extLst>
              <a:ext uri="{FF2B5EF4-FFF2-40B4-BE49-F238E27FC236}">
                <a16:creationId xmlns:a16="http://schemas.microsoft.com/office/drawing/2014/main" id="{E127E2B8-7CCB-F54D-B7D7-0040B9A050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pic>
        <p:nvPicPr>
          <p:cNvPr id="37" name="Graphic 36">
            <a:extLst>
              <a:ext uri="{FF2B5EF4-FFF2-40B4-BE49-F238E27FC236}">
                <a16:creationId xmlns:a16="http://schemas.microsoft.com/office/drawing/2014/main" id="{EE92FB68-A1BC-A30A-9168-40F916A272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9405" y="272852"/>
            <a:ext cx="946753" cy="914660"/>
          </a:xfrm>
          <a:prstGeom prst="rect">
            <a:avLst/>
          </a:prstGeom>
        </p:spPr>
      </p:pic>
      <p:pic>
        <p:nvPicPr>
          <p:cNvPr id="39" name="Graphic 38">
            <a:extLst>
              <a:ext uri="{FF2B5EF4-FFF2-40B4-BE49-F238E27FC236}">
                <a16:creationId xmlns:a16="http://schemas.microsoft.com/office/drawing/2014/main" id="{DE744669-6485-E290-2555-F147251F2C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4073" y="271514"/>
            <a:ext cx="946753" cy="914660"/>
          </a:xfrm>
          <a:prstGeom prst="rect">
            <a:avLst/>
          </a:prstGeom>
        </p:spPr>
      </p:pic>
      <p:sp>
        <p:nvSpPr>
          <p:cNvPr id="41" name="Footer Placeholder 3">
            <a:extLst>
              <a:ext uri="{FF2B5EF4-FFF2-40B4-BE49-F238E27FC236}">
                <a16:creationId xmlns:a16="http://schemas.microsoft.com/office/drawing/2014/main" id="{8299540B-D3A7-9D9B-63F1-4CA9A05BFE4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pic>
        <p:nvPicPr>
          <p:cNvPr id="2" name="Graphic 1">
            <a:extLst>
              <a:ext uri="{FF2B5EF4-FFF2-40B4-BE49-F238E27FC236}">
                <a16:creationId xmlns:a16="http://schemas.microsoft.com/office/drawing/2014/main" id="{325FBB78-8C3F-6591-43A4-D4D724B822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71335" y="7106377"/>
            <a:ext cx="994826" cy="961665"/>
          </a:xfrm>
          <a:prstGeom prst="rect">
            <a:avLst/>
          </a:prstGeom>
        </p:spPr>
      </p:pic>
      <p:sp>
        <p:nvSpPr>
          <p:cNvPr id="16" name="Content Placeholder 11">
            <a:extLst>
              <a:ext uri="{FF2B5EF4-FFF2-40B4-BE49-F238E27FC236}">
                <a16:creationId xmlns:a16="http://schemas.microsoft.com/office/drawing/2014/main" id="{B9650CE8-7B01-4590-730E-D50C6F33DF71}"/>
              </a:ext>
            </a:extLst>
          </p:cNvPr>
          <p:cNvSpPr txBox="1">
            <a:spLocks/>
          </p:cNvSpPr>
          <p:nvPr/>
        </p:nvSpPr>
        <p:spPr>
          <a:xfrm>
            <a:off x="5330826" y="3017376"/>
            <a:ext cx="5494156" cy="3942826"/>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endParaRPr lang="en-GB" sz="1800" b="0" i="0" u="none" strike="noStrike" cap="none" dirty="0">
              <a:solidFill>
                <a:srgbClr val="000000"/>
              </a:solidFill>
              <a:latin typeface="Arial"/>
              <a:ea typeface="Arial"/>
              <a:cs typeface="Arial"/>
              <a:sym typeface="Arial"/>
            </a:endParaRPr>
          </a:p>
        </p:txBody>
      </p:sp>
      <p:sp>
        <p:nvSpPr>
          <p:cNvPr id="12" name="Google Shape;172;p12">
            <a:extLst>
              <a:ext uri="{FF2B5EF4-FFF2-40B4-BE49-F238E27FC236}">
                <a16:creationId xmlns:a16="http://schemas.microsoft.com/office/drawing/2014/main" id="{1E612281-6823-0ADF-EE83-0D9D0276DF08}"/>
              </a:ext>
            </a:extLst>
          </p:cNvPr>
          <p:cNvSpPr txBox="1"/>
          <p:nvPr/>
        </p:nvSpPr>
        <p:spPr>
          <a:xfrm>
            <a:off x="12004696" y="4626552"/>
            <a:ext cx="3228902"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3: </a:t>
            </a:r>
            <a:r>
              <a:rPr lang="en" b="0" i="0" u="none" strike="noStrike" cap="none" dirty="0">
                <a:solidFill>
                  <a:srgbClr val="000000"/>
                </a:solidFill>
                <a:latin typeface="Arial"/>
                <a:ea typeface="Arial"/>
                <a:cs typeface="Arial"/>
                <a:sym typeface="Arial"/>
              </a:rPr>
              <a:t>Choose the correct name for the property and click to see if you are correct.</a:t>
            </a:r>
            <a:endParaRPr b="0" i="0" u="none" strike="noStrike" cap="none" dirty="0">
              <a:solidFill>
                <a:srgbClr val="000000"/>
              </a:solidFill>
              <a:latin typeface="Arial"/>
              <a:ea typeface="Arial"/>
              <a:cs typeface="Arial"/>
              <a:sym typeface="Arial"/>
            </a:endParaRPr>
          </a:p>
        </p:txBody>
      </p:sp>
      <p:sp>
        <p:nvSpPr>
          <p:cNvPr id="11" name="Google Shape;171;p12">
            <a:extLst>
              <a:ext uri="{FF2B5EF4-FFF2-40B4-BE49-F238E27FC236}">
                <a16:creationId xmlns:a16="http://schemas.microsoft.com/office/drawing/2014/main" id="{34136A7F-16E8-BB6D-31B4-FF677DBE48B8}"/>
              </a:ext>
            </a:extLst>
          </p:cNvPr>
          <p:cNvSpPr txBox="1"/>
          <p:nvPr/>
        </p:nvSpPr>
        <p:spPr>
          <a:xfrm>
            <a:off x="11757199" y="2584383"/>
            <a:ext cx="3228903"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2: </a:t>
            </a:r>
            <a:r>
              <a:rPr lang="en" b="0" i="0" u="none" strike="noStrike" cap="none" dirty="0">
                <a:solidFill>
                  <a:srgbClr val="000000"/>
                </a:solidFill>
                <a:latin typeface="Arial"/>
                <a:ea typeface="Arial"/>
                <a:cs typeface="Arial"/>
                <a:sym typeface="Arial"/>
              </a:rPr>
              <a:t>Read brief descriptions of the material property they need.</a:t>
            </a:r>
            <a:endParaRPr b="0" i="0" u="none" strike="noStrike" cap="none" dirty="0">
              <a:solidFill>
                <a:srgbClr val="000000"/>
              </a:solidFill>
              <a:latin typeface="Arial"/>
              <a:ea typeface="Arial"/>
              <a:cs typeface="Arial"/>
              <a:sym typeface="Arial"/>
            </a:endParaRPr>
          </a:p>
        </p:txBody>
      </p:sp>
      <p:sp>
        <p:nvSpPr>
          <p:cNvPr id="10" name="Google Shape;170;p12">
            <a:extLst>
              <a:ext uri="{FF2B5EF4-FFF2-40B4-BE49-F238E27FC236}">
                <a16:creationId xmlns:a16="http://schemas.microsoft.com/office/drawing/2014/main" id="{5759ED5A-ACB9-7034-16F9-5D09B3E8E6CE}"/>
              </a:ext>
            </a:extLst>
          </p:cNvPr>
          <p:cNvSpPr txBox="1"/>
          <p:nvPr/>
        </p:nvSpPr>
        <p:spPr>
          <a:xfrm>
            <a:off x="1495534" y="4474021"/>
            <a:ext cx="3228902"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1: </a:t>
            </a:r>
            <a:r>
              <a:rPr lang="en" b="0" i="0" u="none" strike="noStrike" cap="none" dirty="0">
                <a:solidFill>
                  <a:srgbClr val="000000"/>
                </a:solidFill>
                <a:latin typeface="Arial"/>
                <a:ea typeface="Arial"/>
                <a:cs typeface="Arial"/>
                <a:sym typeface="Arial"/>
              </a:rPr>
              <a:t>Choose an engineer, who will describe an engineering scenario.</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4890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C943-EEFE-AF66-0C3B-742D3185DF52}"/>
              </a:ext>
            </a:extLst>
          </p:cNvPr>
          <p:cNvSpPr>
            <a:spLocks noGrp="1"/>
          </p:cNvSpPr>
          <p:nvPr>
            <p:ph type="title"/>
          </p:nvPr>
        </p:nvSpPr>
        <p:spPr/>
        <p:txBody>
          <a:bodyPr/>
          <a:lstStyle/>
          <a:p>
            <a:r>
              <a:rPr lang="en" dirty="0">
                <a:latin typeface="Arial"/>
                <a:cs typeface="Arial"/>
              </a:rPr>
              <a:t>Understanding material properties – answers </a:t>
            </a:r>
            <a:endParaRPr lang="en-US" dirty="0"/>
          </a:p>
        </p:txBody>
      </p:sp>
      <p:graphicFrame>
        <p:nvGraphicFramePr>
          <p:cNvPr id="4" name="Table 4">
            <a:extLst>
              <a:ext uri="{FF2B5EF4-FFF2-40B4-BE49-F238E27FC236}">
                <a16:creationId xmlns:a16="http://schemas.microsoft.com/office/drawing/2014/main" id="{D4619B8A-675F-212C-C8E8-423C098A7FA7}"/>
              </a:ext>
            </a:extLst>
          </p:cNvPr>
          <p:cNvGraphicFramePr>
            <a:graphicFrameLocks noGrp="1"/>
          </p:cNvGraphicFramePr>
          <p:nvPr>
            <p:extLst>
              <p:ext uri="{D42A27DB-BD31-4B8C-83A1-F6EECF244321}">
                <p14:modId xmlns:p14="http://schemas.microsoft.com/office/powerpoint/2010/main" val="4134516756"/>
              </p:ext>
            </p:extLst>
          </p:nvPr>
        </p:nvGraphicFramePr>
        <p:xfrm>
          <a:off x="493138" y="2709045"/>
          <a:ext cx="7416383" cy="6120000"/>
        </p:xfrm>
        <a:graphic>
          <a:graphicData uri="http://schemas.openxmlformats.org/drawingml/2006/table">
            <a:tbl>
              <a:tblPr firstRow="1" bandRow="1">
                <a:tableStyleId>{2D5ABB26-0587-4C30-8999-92F81FD0307C}</a:tableStyleId>
              </a:tblPr>
              <a:tblGrid>
                <a:gridCol w="2491105">
                  <a:extLst>
                    <a:ext uri="{9D8B030D-6E8A-4147-A177-3AD203B41FA5}">
                      <a16:colId xmlns:a16="http://schemas.microsoft.com/office/drawing/2014/main" val="1627763120"/>
                    </a:ext>
                  </a:extLst>
                </a:gridCol>
                <a:gridCol w="4925278">
                  <a:extLst>
                    <a:ext uri="{9D8B030D-6E8A-4147-A177-3AD203B41FA5}">
                      <a16:colId xmlns:a16="http://schemas.microsoft.com/office/drawing/2014/main" val="140998720"/>
                    </a:ext>
                  </a:extLst>
                </a:gridCol>
              </a:tblGrid>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Boiling point</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temperature at which a material changes from a liquid to a gas.</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475938"/>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Density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A material’s mass per unit of volume.</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038112"/>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Electrical conductivity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well a material allows an electric current to flow through it.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217321"/>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Hardenability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depth to which a material is hardened after putting it through a heat treatment process.</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155861"/>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Magnetic permeability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easily a magnetic flux can pass through a material.</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297222"/>
                  </a:ext>
                </a:extLst>
              </a:tr>
              <a:tr h="612000">
                <a:tc>
                  <a:txBody>
                    <a:bodyPr/>
                    <a:lstStyle/>
                    <a:p>
                      <a:pPr marL="0" lvl="0" indent="0" algn="l" rtl="0">
                        <a:lnSpc>
                          <a:spcPct val="115000"/>
                        </a:lnSpc>
                        <a:spcBef>
                          <a:spcPts val="0"/>
                        </a:spcBef>
                        <a:spcAft>
                          <a:spcPts val="0"/>
                        </a:spcAft>
                        <a:buNone/>
                      </a:pPr>
                      <a:r>
                        <a:rPr lang="en" sz="1400" dirty="0">
                          <a:latin typeface="Arial"/>
                          <a:cs typeface="Arial"/>
                        </a:rPr>
                        <a:t>Melting point</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temperature at which a material changes from a solid to a liquid.</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831792"/>
                  </a:ext>
                </a:extLst>
              </a:tr>
              <a:tr h="612000">
                <a:tc>
                  <a:txBody>
                    <a:bodyPr/>
                    <a:lstStyle/>
                    <a:p>
                      <a:pPr marL="0" lvl="0" indent="0" algn="l" rtl="0">
                        <a:lnSpc>
                          <a:spcPct val="115000"/>
                        </a:lnSpc>
                        <a:spcBef>
                          <a:spcPts val="0"/>
                        </a:spcBef>
                        <a:spcAft>
                          <a:spcPts val="0"/>
                        </a:spcAft>
                        <a:buNone/>
                      </a:pPr>
                      <a:r>
                        <a:rPr lang="en" sz="1400" dirty="0">
                          <a:latin typeface="Arial"/>
                          <a:cs typeface="Arial"/>
                        </a:rPr>
                        <a:t>Permittivity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much a material will electrically </a:t>
                      </a:r>
                      <a:r>
                        <a:rPr lang="en" sz="1400" dirty="0" err="1">
                          <a:latin typeface="Arial" panose="020B0604020202020204" pitchFamily="34" charset="0"/>
                          <a:cs typeface="Arial" panose="020B0604020202020204" pitchFamily="34" charset="0"/>
                        </a:rPr>
                        <a:t>polarise</a:t>
                      </a:r>
                      <a:r>
                        <a:rPr lang="en" sz="1400" dirty="0">
                          <a:latin typeface="Arial" panose="020B0604020202020204" pitchFamily="34" charset="0"/>
                          <a:cs typeface="Arial" panose="020B0604020202020204" pitchFamily="34" charset="0"/>
                        </a:rPr>
                        <a:t> when exposed to an electric field.</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338279"/>
                  </a:ext>
                </a:extLst>
              </a:tr>
              <a:tr h="612000">
                <a:tc>
                  <a:txBody>
                    <a:bodyPr/>
                    <a:lstStyle/>
                    <a:p>
                      <a:pPr marL="0" lvl="0" indent="0" algn="l" rtl="0">
                        <a:lnSpc>
                          <a:spcPct val="115000"/>
                        </a:lnSpc>
                        <a:spcBef>
                          <a:spcPts val="0"/>
                        </a:spcBef>
                        <a:spcAft>
                          <a:spcPts val="0"/>
                        </a:spcAft>
                        <a:buNone/>
                      </a:pPr>
                      <a:r>
                        <a:rPr lang="en" sz="1400" dirty="0">
                          <a:latin typeface="Arial"/>
                          <a:cs typeface="Arial"/>
                        </a:rPr>
                        <a:t>Specific heat capacity (SHC)</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a:cs typeface="Arial"/>
                        </a:rPr>
                        <a:t>The amount of energy needed to raise one unit of mass by </a:t>
                      </a:r>
                      <a:br>
                        <a:rPr lang="en" sz="1400" dirty="0">
                          <a:latin typeface="Arial"/>
                          <a:cs typeface="Arial"/>
                        </a:rPr>
                      </a:br>
                      <a:r>
                        <a:rPr lang="en" sz="1400" dirty="0">
                          <a:latin typeface="Arial"/>
                          <a:cs typeface="Arial"/>
                        </a:rPr>
                        <a:t>1 </a:t>
                      </a:r>
                      <a:r>
                        <a:rPr lang="en" sz="1400" baseline="30000" dirty="0" err="1">
                          <a:latin typeface="Arial"/>
                          <a:cs typeface="Arial"/>
                        </a:rPr>
                        <a:t>o</a:t>
                      </a:r>
                      <a:r>
                        <a:rPr lang="en" sz="1400" dirty="0" err="1">
                          <a:latin typeface="Arial"/>
                          <a:cs typeface="Arial"/>
                        </a:rPr>
                        <a:t>C.</a:t>
                      </a:r>
                      <a:endParaRPr sz="1400" dirty="0" err="1">
                        <a:latin typeface="Aria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779279"/>
                  </a:ext>
                </a:extLst>
              </a:tr>
              <a:tr h="612000">
                <a:tc>
                  <a:txBody>
                    <a:bodyPr/>
                    <a:lstStyle/>
                    <a:p>
                      <a:pPr marL="0" lvl="0" indent="0" algn="l" rtl="0">
                        <a:lnSpc>
                          <a:spcPct val="115000"/>
                        </a:lnSpc>
                        <a:spcBef>
                          <a:spcPts val="0"/>
                        </a:spcBef>
                        <a:spcAft>
                          <a:spcPts val="0"/>
                        </a:spcAft>
                        <a:buNone/>
                      </a:pPr>
                      <a:r>
                        <a:rPr lang="en" sz="1400" dirty="0">
                          <a:latin typeface="Arial"/>
                          <a:cs typeface="Arial"/>
                        </a:rPr>
                        <a:t>Thermal conductivity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well a material allows heat energy to transfer </a:t>
                      </a:r>
                      <a:br>
                        <a:rPr lang="en" sz="1400" dirty="0">
                          <a:latin typeface="Arial" panose="020B0604020202020204" pitchFamily="34" charset="0"/>
                          <a:cs typeface="Arial" panose="020B0604020202020204" pitchFamily="34" charset="0"/>
                        </a:rPr>
                      </a:br>
                      <a:r>
                        <a:rPr lang="en" sz="1400" dirty="0">
                          <a:latin typeface="Arial" panose="020B0604020202020204" pitchFamily="34" charset="0"/>
                          <a:cs typeface="Arial" panose="020B0604020202020204" pitchFamily="34" charset="0"/>
                        </a:rPr>
                        <a:t>through it.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023498"/>
                  </a:ext>
                </a:extLst>
              </a:tr>
              <a:tr h="612000">
                <a:tc>
                  <a:txBody>
                    <a:bodyPr/>
                    <a:lstStyle/>
                    <a:p>
                      <a:pPr marL="0" lvl="0" indent="0" algn="l" rtl="0">
                        <a:lnSpc>
                          <a:spcPct val="115000"/>
                        </a:lnSpc>
                        <a:spcBef>
                          <a:spcPts val="0"/>
                        </a:spcBef>
                        <a:spcAft>
                          <a:spcPts val="0"/>
                        </a:spcAft>
                        <a:buNone/>
                      </a:pPr>
                      <a:r>
                        <a:rPr lang="en" sz="1400" dirty="0">
                          <a:latin typeface="Arial"/>
                          <a:cs typeface="Arial"/>
                        </a:rPr>
                        <a:t>Thermal expansivity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A material’s tendency to expand in volume when exposed </a:t>
                      </a:r>
                      <a:br>
                        <a:rPr lang="en" sz="1400" dirty="0">
                          <a:latin typeface="Arial" panose="020B0604020202020204" pitchFamily="34" charset="0"/>
                          <a:cs typeface="Arial" panose="020B0604020202020204" pitchFamily="34" charset="0"/>
                        </a:rPr>
                      </a:br>
                      <a:r>
                        <a:rPr lang="en" sz="1400" dirty="0">
                          <a:latin typeface="Arial" panose="020B0604020202020204" pitchFamily="34" charset="0"/>
                          <a:cs typeface="Arial" panose="020B0604020202020204" pitchFamily="34" charset="0"/>
                        </a:rPr>
                        <a:t>to heat.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80664022"/>
                  </a:ext>
                </a:extLst>
              </a:tr>
            </a:tbl>
          </a:graphicData>
        </a:graphic>
      </p:graphicFrame>
      <p:sp>
        <p:nvSpPr>
          <p:cNvPr id="6" name="TextBox 5">
            <a:extLst>
              <a:ext uri="{FF2B5EF4-FFF2-40B4-BE49-F238E27FC236}">
                <a16:creationId xmlns:a16="http://schemas.microsoft.com/office/drawing/2014/main" id="{2E861557-C8D8-6766-A045-11E8D974C1AE}"/>
              </a:ext>
            </a:extLst>
          </p:cNvPr>
          <p:cNvSpPr txBox="1"/>
          <p:nvPr/>
        </p:nvSpPr>
        <p:spPr>
          <a:xfrm>
            <a:off x="411858" y="2240459"/>
            <a:ext cx="2396656"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Physical properties: </a:t>
            </a:r>
          </a:p>
        </p:txBody>
      </p:sp>
      <p:sp>
        <p:nvSpPr>
          <p:cNvPr id="8" name="Footer Placeholder 3">
            <a:extLst>
              <a:ext uri="{FF2B5EF4-FFF2-40B4-BE49-F238E27FC236}">
                <a16:creationId xmlns:a16="http://schemas.microsoft.com/office/drawing/2014/main" id="{B1169BED-8BA3-42A5-84AD-D7644E1B47F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14" name="Content Placeholder 11">
            <a:extLst>
              <a:ext uri="{FF2B5EF4-FFF2-40B4-BE49-F238E27FC236}">
                <a16:creationId xmlns:a16="http://schemas.microsoft.com/office/drawing/2014/main" id="{F344ED0F-6565-138F-18D3-52AB4F4CDF46}"/>
              </a:ext>
            </a:extLst>
          </p:cNvPr>
          <p:cNvSpPr txBox="1">
            <a:spLocks/>
          </p:cNvSpPr>
          <p:nvPr/>
        </p:nvSpPr>
        <p:spPr>
          <a:xfrm>
            <a:off x="493138" y="2724811"/>
            <a:ext cx="7431662" cy="6120000"/>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graphicFrame>
        <p:nvGraphicFramePr>
          <p:cNvPr id="15" name="Table 4">
            <a:extLst>
              <a:ext uri="{FF2B5EF4-FFF2-40B4-BE49-F238E27FC236}">
                <a16:creationId xmlns:a16="http://schemas.microsoft.com/office/drawing/2014/main" id="{860789B2-61D6-8027-6A05-4C881649CC4A}"/>
              </a:ext>
            </a:extLst>
          </p:cNvPr>
          <p:cNvGraphicFramePr>
            <a:graphicFrameLocks noGrp="1"/>
          </p:cNvGraphicFramePr>
          <p:nvPr>
            <p:extLst>
              <p:ext uri="{D42A27DB-BD31-4B8C-83A1-F6EECF244321}">
                <p14:modId xmlns:p14="http://schemas.microsoft.com/office/powerpoint/2010/main" val="9756720"/>
              </p:ext>
            </p:extLst>
          </p:nvPr>
        </p:nvGraphicFramePr>
        <p:xfrm>
          <a:off x="8222428" y="2736998"/>
          <a:ext cx="7187822" cy="6120000"/>
        </p:xfrm>
        <a:graphic>
          <a:graphicData uri="http://schemas.openxmlformats.org/drawingml/2006/table">
            <a:tbl>
              <a:tblPr firstRow="1" bandRow="1">
                <a:tableStyleId>{2D5ABB26-0587-4C30-8999-92F81FD0307C}</a:tableStyleId>
              </a:tblPr>
              <a:tblGrid>
                <a:gridCol w="2026542">
                  <a:extLst>
                    <a:ext uri="{9D8B030D-6E8A-4147-A177-3AD203B41FA5}">
                      <a16:colId xmlns:a16="http://schemas.microsoft.com/office/drawing/2014/main" val="1627763120"/>
                    </a:ext>
                  </a:extLst>
                </a:gridCol>
                <a:gridCol w="5161280">
                  <a:extLst>
                    <a:ext uri="{9D8B030D-6E8A-4147-A177-3AD203B41FA5}">
                      <a16:colId xmlns:a16="http://schemas.microsoft.com/office/drawing/2014/main" val="140998720"/>
                    </a:ext>
                  </a:extLst>
                </a:gridCol>
              </a:tblGrid>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Brittleness</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How easily a material will fracture without deformation when under stress.</a:t>
                      </a:r>
                      <a:endParaRPr sz="1400" u="none" strike="noStrike" cap="none">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2071475938"/>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Compressive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The pushing load a material can resist before failure.</a:t>
                      </a:r>
                      <a:endParaRPr sz="1400" u="none" strike="noStrike" cap="none">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60503811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Ductility</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material's ability to deform without breaking when pulled under tension.</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904217321"/>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Elasticity</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much a material can deform and then return to its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original shape when under stress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683155861"/>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Hardness</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a:t>
                      </a:r>
                      <a:r>
                        <a:rPr lang="en" sz="1400" dirty="0">
                          <a:latin typeface="Arial" panose="020B0604020202020204" pitchFamily="34" charset="0"/>
                          <a:cs typeface="Arial" panose="020B0604020202020204" pitchFamily="34" charset="0"/>
                        </a:rPr>
                        <a:t>’</a:t>
                      </a:r>
                      <a:r>
                        <a:rPr lang="en" sz="1400" u="none" strike="noStrike" cap="none" dirty="0">
                          <a:latin typeface="Arial" panose="020B0604020202020204" pitchFamily="34" charset="0"/>
                          <a:cs typeface="Arial" panose="020B0604020202020204" pitchFamily="34" charset="0"/>
                        </a:rPr>
                        <a:t>s resistance to deformation due to indentation (a sharp force) or abrasion (rubbing).</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374629722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Malleability</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a:t>
                      </a:r>
                      <a:r>
                        <a:rPr lang="en" sz="1400" dirty="0">
                          <a:latin typeface="Arial" panose="020B0604020202020204" pitchFamily="34" charset="0"/>
                          <a:cs typeface="Arial" panose="020B0604020202020204" pitchFamily="34" charset="0"/>
                        </a:rPr>
                        <a:t>’</a:t>
                      </a:r>
                      <a:r>
                        <a:rPr lang="en" sz="1400" u="none" strike="noStrike" cap="none" dirty="0">
                          <a:latin typeface="Arial" panose="020B0604020202020204" pitchFamily="34" charset="0"/>
                          <a:cs typeface="Arial" panose="020B0604020202020204" pitchFamily="34" charset="0"/>
                        </a:rPr>
                        <a:t>s ability to deform without breaking when put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under compression.</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208083179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Plasticity</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easily a material will permanently deform when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under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3255338279"/>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Shear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well a material can withstand a sliding failure in the material in the direction of the force.</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773779279"/>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Tensile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The pulling load a material can withstand before breaking.</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236023498"/>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Torsional strength</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The ability of a material to withstand a twisting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CECED"/>
                    </a:solidFill>
                  </a:tcPr>
                </a:tc>
                <a:extLst>
                  <a:ext uri="{0D108BD9-81ED-4DB2-BD59-A6C34878D82A}">
                    <a16:rowId xmlns:a16="http://schemas.microsoft.com/office/drawing/2014/main" val="1480664022"/>
                  </a:ext>
                </a:extLst>
              </a:tr>
            </a:tbl>
          </a:graphicData>
        </a:graphic>
      </p:graphicFrame>
      <p:sp>
        <p:nvSpPr>
          <p:cNvPr id="18" name="TextBox 17">
            <a:extLst>
              <a:ext uri="{FF2B5EF4-FFF2-40B4-BE49-F238E27FC236}">
                <a16:creationId xmlns:a16="http://schemas.microsoft.com/office/drawing/2014/main" id="{7B654D77-0D4A-976E-81CF-6468FF1EC513}"/>
              </a:ext>
            </a:extLst>
          </p:cNvPr>
          <p:cNvSpPr txBox="1"/>
          <p:nvPr/>
        </p:nvSpPr>
        <p:spPr>
          <a:xfrm>
            <a:off x="8105577" y="2255593"/>
            <a:ext cx="288355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Mechanical properties:</a:t>
            </a:r>
          </a:p>
        </p:txBody>
      </p:sp>
      <p:sp>
        <p:nvSpPr>
          <p:cNvPr id="21" name="Slide Number Placeholder 5">
            <a:extLst>
              <a:ext uri="{FF2B5EF4-FFF2-40B4-BE49-F238E27FC236}">
                <a16:creationId xmlns:a16="http://schemas.microsoft.com/office/drawing/2014/main" id="{0B2812FC-7935-CACC-AE61-04B5405520F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3" name="Content Placeholder 11">
            <a:extLst>
              <a:ext uri="{FF2B5EF4-FFF2-40B4-BE49-F238E27FC236}">
                <a16:creationId xmlns:a16="http://schemas.microsoft.com/office/drawing/2014/main" id="{1A6851C4-7D2F-73D8-0056-1E050F813A0B}"/>
              </a:ext>
            </a:extLst>
          </p:cNvPr>
          <p:cNvSpPr txBox="1">
            <a:spLocks/>
          </p:cNvSpPr>
          <p:nvPr/>
        </p:nvSpPr>
        <p:spPr>
          <a:xfrm>
            <a:off x="8202473" y="2722018"/>
            <a:ext cx="7207777" cy="6120000"/>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spTree>
    <p:extLst>
      <p:ext uri="{BB962C8B-B14F-4D97-AF65-F5344CB8AC3E}">
        <p14:creationId xmlns:p14="http://schemas.microsoft.com/office/powerpoint/2010/main" val="185535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C5CE-061B-06FF-F396-64DA2C73DD4B}"/>
              </a:ext>
            </a:extLst>
          </p:cNvPr>
          <p:cNvSpPr>
            <a:spLocks noGrp="1"/>
          </p:cNvSpPr>
          <p:nvPr>
            <p:ph type="title"/>
          </p:nvPr>
        </p:nvSpPr>
        <p:spPr/>
        <p:txBody>
          <a:bodyPr/>
          <a:lstStyle/>
          <a:p>
            <a:r>
              <a:rPr lang="en"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Material</a:t>
            </a:r>
            <a:r>
              <a:rPr lang="en" dirty="0"/>
              <a:t> processing to create the desired properties</a:t>
            </a:r>
            <a:endParaRPr lang="en-US" dirty="0"/>
          </a:p>
        </p:txBody>
      </p:sp>
      <p:sp>
        <p:nvSpPr>
          <p:cNvPr id="3" name="Rectangle 2">
            <a:extLst>
              <a:ext uri="{FF2B5EF4-FFF2-40B4-BE49-F238E27FC236}">
                <a16:creationId xmlns:a16="http://schemas.microsoft.com/office/drawing/2014/main" id="{2810EDFE-38A7-0A81-CA5C-CC7DC9AD6920}"/>
              </a:ext>
            </a:extLst>
          </p:cNvPr>
          <p:cNvSpPr/>
          <p:nvPr/>
        </p:nvSpPr>
        <p:spPr>
          <a:xfrm>
            <a:off x="428186" y="2291753"/>
            <a:ext cx="7700605" cy="369332"/>
          </a:xfrm>
          <a:prstGeom prst="rect">
            <a:avLst/>
          </a:prstGeom>
        </p:spPr>
        <p:txBody>
          <a:bodyPr wrap="square">
            <a:spAutoFit/>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Engineers </a:t>
            </a:r>
            <a:r>
              <a:rPr lang="en-GB" b="1" dirty="0">
                <a:solidFill>
                  <a:srgbClr val="FF7500"/>
                </a:solidFill>
                <a:latin typeface="Arial" panose="020B0604020202020204" pitchFamily="34" charset="0"/>
                <a:cs typeface="Arial" panose="020B0604020202020204" pitchFamily="34" charset="0"/>
              </a:rPr>
              <a:t>process</a:t>
            </a:r>
            <a:r>
              <a:rPr lang="en-GB" dirty="0">
                <a:latin typeface="Arial" panose="020B0604020202020204" pitchFamily="34" charset="0"/>
                <a:cs typeface="Arial" panose="020B0604020202020204" pitchFamily="34" charset="0"/>
              </a:rPr>
              <a:t> materials to create or increase desirable </a:t>
            </a:r>
            <a:r>
              <a:rPr lang="en-GB" b="1" dirty="0">
                <a:solidFill>
                  <a:srgbClr val="D91C5C"/>
                </a:solidFill>
                <a:latin typeface="Arial" panose="020B0604020202020204" pitchFamily="34" charset="0"/>
                <a:cs typeface="Arial" panose="020B0604020202020204" pitchFamily="34" charset="0"/>
              </a:rPr>
              <a:t>properties:</a:t>
            </a:r>
          </a:p>
        </p:txBody>
      </p:sp>
      <p:sp>
        <p:nvSpPr>
          <p:cNvPr id="12" name="Google Shape;116;p9">
            <a:extLst>
              <a:ext uri="{FF2B5EF4-FFF2-40B4-BE49-F238E27FC236}">
                <a16:creationId xmlns:a16="http://schemas.microsoft.com/office/drawing/2014/main" id="{0DE78396-0DF2-DA61-9360-F14A0252A2C7}"/>
              </a:ext>
            </a:extLst>
          </p:cNvPr>
          <p:cNvSpPr txBox="1"/>
          <p:nvPr/>
        </p:nvSpPr>
        <p:spPr>
          <a:xfrm>
            <a:off x="8222870" y="7402821"/>
            <a:ext cx="2189179"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High speed steel (HSS)</a:t>
            </a:r>
          </a:p>
        </p:txBody>
      </p:sp>
      <p:sp>
        <p:nvSpPr>
          <p:cNvPr id="13" name="Google Shape;116;p9">
            <a:extLst>
              <a:ext uri="{FF2B5EF4-FFF2-40B4-BE49-F238E27FC236}">
                <a16:creationId xmlns:a16="http://schemas.microsoft.com/office/drawing/2014/main" id="{A5F5445F-22E0-C331-CD71-03D556198CF6}"/>
              </a:ext>
            </a:extLst>
          </p:cNvPr>
          <p:cNvSpPr txBox="1"/>
          <p:nvPr/>
        </p:nvSpPr>
        <p:spPr>
          <a:xfrm>
            <a:off x="8222870" y="6486138"/>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Stainless steel</a:t>
            </a:r>
          </a:p>
        </p:txBody>
      </p:sp>
      <p:sp>
        <p:nvSpPr>
          <p:cNvPr id="14" name="Google Shape;116;p9">
            <a:extLst>
              <a:ext uri="{FF2B5EF4-FFF2-40B4-BE49-F238E27FC236}">
                <a16:creationId xmlns:a16="http://schemas.microsoft.com/office/drawing/2014/main" id="{F90FD22A-16A8-D80B-7F1E-A59B42D62BD3}"/>
              </a:ext>
            </a:extLst>
          </p:cNvPr>
          <p:cNvSpPr txBox="1"/>
          <p:nvPr/>
        </p:nvSpPr>
        <p:spPr>
          <a:xfrm>
            <a:off x="8222870" y="5569455"/>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High carbon steel</a:t>
            </a:r>
          </a:p>
        </p:txBody>
      </p:sp>
      <p:sp>
        <p:nvSpPr>
          <p:cNvPr id="15" name="Google Shape;116;p9">
            <a:extLst>
              <a:ext uri="{FF2B5EF4-FFF2-40B4-BE49-F238E27FC236}">
                <a16:creationId xmlns:a16="http://schemas.microsoft.com/office/drawing/2014/main" id="{93509072-849E-7238-F262-FA7A797635EF}"/>
              </a:ext>
            </a:extLst>
          </p:cNvPr>
          <p:cNvSpPr txBox="1"/>
          <p:nvPr/>
        </p:nvSpPr>
        <p:spPr>
          <a:xfrm>
            <a:off x="8222870" y="4132042"/>
            <a:ext cx="2189179"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Medium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carbon steel</a:t>
            </a:r>
          </a:p>
        </p:txBody>
      </p:sp>
      <p:sp>
        <p:nvSpPr>
          <p:cNvPr id="16" name="Google Shape;116;p9">
            <a:extLst>
              <a:ext uri="{FF2B5EF4-FFF2-40B4-BE49-F238E27FC236}">
                <a16:creationId xmlns:a16="http://schemas.microsoft.com/office/drawing/2014/main" id="{1F4ECF36-09AA-27F6-0880-1F07496969A9}"/>
              </a:ext>
            </a:extLst>
          </p:cNvPr>
          <p:cNvSpPr txBox="1"/>
          <p:nvPr/>
        </p:nvSpPr>
        <p:spPr>
          <a:xfrm>
            <a:off x="8222870" y="2967767"/>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Low carbon steel</a:t>
            </a:r>
          </a:p>
        </p:txBody>
      </p:sp>
      <p:sp>
        <p:nvSpPr>
          <p:cNvPr id="17" name="Google Shape;116;p9">
            <a:extLst>
              <a:ext uri="{FF2B5EF4-FFF2-40B4-BE49-F238E27FC236}">
                <a16:creationId xmlns:a16="http://schemas.microsoft.com/office/drawing/2014/main" id="{39108D90-6603-4304-4BF0-B154ABF478AB}"/>
              </a:ext>
            </a:extLst>
          </p:cNvPr>
          <p:cNvSpPr txBox="1"/>
          <p:nvPr/>
        </p:nvSpPr>
        <p:spPr>
          <a:xfrm>
            <a:off x="528345" y="4459304"/>
            <a:ext cx="1087054"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Iron</a:t>
            </a:r>
          </a:p>
        </p:txBody>
      </p:sp>
      <p:sp>
        <p:nvSpPr>
          <p:cNvPr id="18" name="Google Shape;116;p9">
            <a:extLst>
              <a:ext uri="{FF2B5EF4-FFF2-40B4-BE49-F238E27FC236}">
                <a16:creationId xmlns:a16="http://schemas.microsoft.com/office/drawing/2014/main" id="{4F36B820-6A79-1026-B637-1D0F80790162}"/>
              </a:ext>
            </a:extLst>
          </p:cNvPr>
          <p:cNvSpPr txBox="1"/>
          <p:nvPr/>
        </p:nvSpPr>
        <p:spPr>
          <a:xfrm>
            <a:off x="3578327" y="3078990"/>
            <a:ext cx="167505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Wrought iron</a:t>
            </a:r>
          </a:p>
        </p:txBody>
      </p:sp>
      <p:sp>
        <p:nvSpPr>
          <p:cNvPr id="19" name="Google Shape;116;p9">
            <a:extLst>
              <a:ext uri="{FF2B5EF4-FFF2-40B4-BE49-F238E27FC236}">
                <a16:creationId xmlns:a16="http://schemas.microsoft.com/office/drawing/2014/main" id="{29D65467-0A12-7575-A93F-80420C758E81}"/>
              </a:ext>
            </a:extLst>
          </p:cNvPr>
          <p:cNvSpPr txBox="1"/>
          <p:nvPr/>
        </p:nvSpPr>
        <p:spPr>
          <a:xfrm>
            <a:off x="3575144" y="4430883"/>
            <a:ext cx="167505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Cast iron</a:t>
            </a:r>
          </a:p>
        </p:txBody>
      </p:sp>
      <p:sp>
        <p:nvSpPr>
          <p:cNvPr id="21" name="TextBox 20">
            <a:extLst>
              <a:ext uri="{FF2B5EF4-FFF2-40B4-BE49-F238E27FC236}">
                <a16:creationId xmlns:a16="http://schemas.microsoft.com/office/drawing/2014/main" id="{8413872E-D4B9-9E7A-FE9C-6DF9C866C588}"/>
              </a:ext>
            </a:extLst>
          </p:cNvPr>
          <p:cNvSpPr txBox="1"/>
          <p:nvPr/>
        </p:nvSpPr>
        <p:spPr>
          <a:xfrm>
            <a:off x="2195841" y="4518956"/>
            <a:ext cx="944218" cy="369332"/>
          </a:xfrm>
          <a:prstGeom prst="rect">
            <a:avLst/>
          </a:prstGeom>
          <a:noFill/>
        </p:spPr>
        <p:txBody>
          <a:bodyPr wrap="square">
            <a:spAutoFit/>
          </a:bodyPr>
          <a:lstStyle/>
          <a:p>
            <a:pPr marL="0" lvl="0" indent="0" algn="l" rtl="0">
              <a:spcBef>
                <a:spcPts val="0"/>
              </a:spcBef>
              <a:spcAft>
                <a:spcPts val="0"/>
              </a:spcAft>
              <a:buNone/>
            </a:pPr>
            <a:r>
              <a:rPr lang="en-GB" b="1" dirty="0">
                <a:solidFill>
                  <a:srgbClr val="FF7500"/>
                </a:solidFill>
                <a:latin typeface="Arial" panose="020B0604020202020204" pitchFamily="34" charset="0"/>
                <a:cs typeface="Arial" panose="020B0604020202020204" pitchFamily="34" charset="0"/>
              </a:rPr>
              <a:t>Cast</a:t>
            </a:r>
          </a:p>
        </p:txBody>
      </p:sp>
      <p:sp>
        <p:nvSpPr>
          <p:cNvPr id="22" name="Google Shape;208;g1a7f82defa4_0_13">
            <a:extLst>
              <a:ext uri="{FF2B5EF4-FFF2-40B4-BE49-F238E27FC236}">
                <a16:creationId xmlns:a16="http://schemas.microsoft.com/office/drawing/2014/main" id="{3FCC006E-11FC-B269-F403-6C97D271C51A}"/>
              </a:ext>
            </a:extLst>
          </p:cNvPr>
          <p:cNvSpPr txBox="1"/>
          <p:nvPr/>
        </p:nvSpPr>
        <p:spPr>
          <a:xfrm>
            <a:off x="5491536" y="4276824"/>
            <a:ext cx="1965623"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Low melting point</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 brittle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Pans, stoves</a:t>
            </a:r>
            <a:endParaRPr dirty="0">
              <a:latin typeface="Arial" panose="020B0604020202020204" pitchFamily="34" charset="0"/>
              <a:cs typeface="Arial" panose="020B0604020202020204" pitchFamily="34" charset="0"/>
            </a:endParaRPr>
          </a:p>
        </p:txBody>
      </p:sp>
      <p:sp>
        <p:nvSpPr>
          <p:cNvPr id="23" name="Google Shape;209;g1a7f82defa4_0_13">
            <a:extLst>
              <a:ext uri="{FF2B5EF4-FFF2-40B4-BE49-F238E27FC236}">
                <a16:creationId xmlns:a16="http://schemas.microsoft.com/office/drawing/2014/main" id="{918172B2-DDFE-9DC0-805A-BF2087A23230}"/>
              </a:ext>
            </a:extLst>
          </p:cNvPr>
          <p:cNvSpPr txBox="1"/>
          <p:nvPr/>
        </p:nvSpPr>
        <p:spPr>
          <a:xfrm>
            <a:off x="5481103" y="2856181"/>
            <a:ext cx="2507945"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High melting point</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Malleable, ductile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Decorative ironwork</a:t>
            </a:r>
            <a:endParaRPr dirty="0">
              <a:latin typeface="Arial" panose="020B0604020202020204" pitchFamily="34" charset="0"/>
              <a:cs typeface="Arial" panose="020B0604020202020204" pitchFamily="34" charset="0"/>
            </a:endParaRPr>
          </a:p>
        </p:txBody>
      </p:sp>
      <p:sp>
        <p:nvSpPr>
          <p:cNvPr id="24" name="Google Shape;210;g1a7f82defa4_0_13">
            <a:extLst>
              <a:ext uri="{FF2B5EF4-FFF2-40B4-BE49-F238E27FC236}">
                <a16:creationId xmlns:a16="http://schemas.microsoft.com/office/drawing/2014/main" id="{5D5FA4C3-8B5F-CF2C-BD16-B07E40399CA6}"/>
              </a:ext>
            </a:extLst>
          </p:cNvPr>
          <p:cNvSpPr txBox="1"/>
          <p:nvPr/>
        </p:nvSpPr>
        <p:spPr>
          <a:xfrm>
            <a:off x="10628268" y="2489397"/>
            <a:ext cx="265307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Softer, lower strength, good to machine weld </a:t>
            </a:r>
            <a:r>
              <a:rPr lang="en" dirty="0">
                <a:latin typeface="Arial" panose="020B0604020202020204" pitchFamily="34" charset="0"/>
                <a:cs typeface="Arial" panose="020B0604020202020204" pitchFamily="34" charset="0"/>
              </a:rPr>
              <a:t>Car bodies, building frames</a:t>
            </a:r>
            <a:endParaRPr dirty="0">
              <a:latin typeface="Arial" panose="020B0604020202020204" pitchFamily="34" charset="0"/>
              <a:cs typeface="Arial" panose="020B0604020202020204" pitchFamily="34" charset="0"/>
            </a:endParaRPr>
          </a:p>
        </p:txBody>
      </p:sp>
      <p:sp>
        <p:nvSpPr>
          <p:cNvPr id="26" name="Google Shape;225;g1a7f82defa4_0_13">
            <a:extLst>
              <a:ext uri="{FF2B5EF4-FFF2-40B4-BE49-F238E27FC236}">
                <a16:creationId xmlns:a16="http://schemas.microsoft.com/office/drawing/2014/main" id="{ABF4EEDA-6B73-8688-F599-4B7A9E0ED971}"/>
              </a:ext>
            </a:extLst>
          </p:cNvPr>
          <p:cNvSpPr txBox="1"/>
          <p:nvPr/>
        </p:nvSpPr>
        <p:spPr>
          <a:xfrm>
            <a:off x="12667500" y="6371792"/>
            <a:ext cx="2385237"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Corrosion resistance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Marine hardware</a:t>
            </a:r>
            <a:endParaRPr dirty="0">
              <a:latin typeface="Arial" panose="020B0604020202020204" pitchFamily="34" charset="0"/>
              <a:cs typeface="Arial" panose="020B0604020202020204" pitchFamily="34" charset="0"/>
            </a:endParaRPr>
          </a:p>
        </p:txBody>
      </p:sp>
      <p:sp>
        <p:nvSpPr>
          <p:cNvPr id="27" name="Google Shape;226;g1a7f82defa4_0_13">
            <a:extLst>
              <a:ext uri="{FF2B5EF4-FFF2-40B4-BE49-F238E27FC236}">
                <a16:creationId xmlns:a16="http://schemas.microsoft.com/office/drawing/2014/main" id="{9D4EE741-2C48-A27D-6760-7185342AEE67}"/>
              </a:ext>
            </a:extLst>
          </p:cNvPr>
          <p:cNvSpPr txBox="1"/>
          <p:nvPr/>
        </p:nvSpPr>
        <p:spPr>
          <a:xfrm>
            <a:off x="10637178" y="7453689"/>
            <a:ext cx="200162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High tungsten</a:t>
            </a:r>
            <a:endParaRPr b="1" dirty="0">
              <a:solidFill>
                <a:srgbClr val="FF75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or molybdenum </a:t>
            </a:r>
            <a:endParaRPr b="1" dirty="0">
              <a:solidFill>
                <a:srgbClr val="FF7500"/>
              </a:solidFill>
              <a:latin typeface="Arial" panose="020B0604020202020204" pitchFamily="34" charset="0"/>
              <a:cs typeface="Arial" panose="020B0604020202020204" pitchFamily="34" charset="0"/>
            </a:endParaRPr>
          </a:p>
        </p:txBody>
      </p:sp>
      <p:sp>
        <p:nvSpPr>
          <p:cNvPr id="28" name="Google Shape;227;g1a7f82defa4_0_13">
            <a:extLst>
              <a:ext uri="{FF2B5EF4-FFF2-40B4-BE49-F238E27FC236}">
                <a16:creationId xmlns:a16="http://schemas.microsoft.com/office/drawing/2014/main" id="{BDE1FF18-0BA4-CA83-3B30-B93B948971A6}"/>
              </a:ext>
            </a:extLst>
          </p:cNvPr>
          <p:cNvSpPr txBox="1"/>
          <p:nvPr/>
        </p:nvSpPr>
        <p:spPr>
          <a:xfrm>
            <a:off x="10702157" y="5491165"/>
            <a:ext cx="244505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a:cs typeface="Arial"/>
              </a:rPr>
              <a:t>Very hard but brittle </a:t>
            </a:r>
            <a:r>
              <a:rPr lang="en" dirty="0">
                <a:latin typeface="Arial"/>
                <a:cs typeface="Arial"/>
              </a:rPr>
              <a:t>Machine tools</a:t>
            </a:r>
            <a:endParaRPr dirty="0">
              <a:latin typeface="Arial"/>
              <a:cs typeface="Arial"/>
            </a:endParaRPr>
          </a:p>
        </p:txBody>
      </p:sp>
      <p:sp>
        <p:nvSpPr>
          <p:cNvPr id="29" name="Google Shape;231;g1a7f82defa4_0_13">
            <a:extLst>
              <a:ext uri="{FF2B5EF4-FFF2-40B4-BE49-F238E27FC236}">
                <a16:creationId xmlns:a16="http://schemas.microsoft.com/office/drawing/2014/main" id="{D837E88F-C1F4-9E42-2572-6D30BC33AAD2}"/>
              </a:ext>
            </a:extLst>
          </p:cNvPr>
          <p:cNvSpPr txBox="1"/>
          <p:nvPr/>
        </p:nvSpPr>
        <p:spPr>
          <a:xfrm>
            <a:off x="13257830" y="3641412"/>
            <a:ext cx="212768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 outer layer</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Gears, bolts</a:t>
            </a:r>
            <a:endParaRPr dirty="0">
              <a:latin typeface="Arial" panose="020B0604020202020204" pitchFamily="34" charset="0"/>
              <a:cs typeface="Arial" panose="020B0604020202020204" pitchFamily="34" charset="0"/>
            </a:endParaRPr>
          </a:p>
        </p:txBody>
      </p:sp>
      <p:sp>
        <p:nvSpPr>
          <p:cNvPr id="30" name="Google Shape;232;g1a7f82defa4_0_13">
            <a:extLst>
              <a:ext uri="{FF2B5EF4-FFF2-40B4-BE49-F238E27FC236}">
                <a16:creationId xmlns:a16="http://schemas.microsoft.com/office/drawing/2014/main" id="{96EB21B4-4EF1-ACEE-E4F9-8666BC9116BB}"/>
              </a:ext>
            </a:extLst>
          </p:cNvPr>
          <p:cNvSpPr txBox="1"/>
          <p:nvPr/>
        </p:nvSpPr>
        <p:spPr>
          <a:xfrm>
            <a:off x="13257830" y="4831038"/>
            <a:ext cx="2553311"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Hardening</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Blades, heavy plant</a:t>
            </a:r>
            <a:endParaRPr dirty="0">
              <a:latin typeface="Arial" panose="020B0604020202020204" pitchFamily="34" charset="0"/>
              <a:cs typeface="Arial" panose="020B0604020202020204" pitchFamily="34" charset="0"/>
            </a:endParaRPr>
          </a:p>
        </p:txBody>
      </p:sp>
      <p:sp>
        <p:nvSpPr>
          <p:cNvPr id="31" name="Google Shape;233;g1a7f82defa4_0_13">
            <a:extLst>
              <a:ext uri="{FF2B5EF4-FFF2-40B4-BE49-F238E27FC236}">
                <a16:creationId xmlns:a16="http://schemas.microsoft.com/office/drawing/2014/main" id="{58772358-B27B-3FF1-0409-6B5EF7B47F8F}"/>
              </a:ext>
            </a:extLst>
          </p:cNvPr>
          <p:cNvSpPr txBox="1"/>
          <p:nvPr/>
        </p:nvSpPr>
        <p:spPr>
          <a:xfrm>
            <a:off x="13257830" y="4246899"/>
            <a:ext cx="208834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Ductile, softer</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Wires</a:t>
            </a:r>
            <a:endParaRPr dirty="0">
              <a:latin typeface="Arial" panose="020B0604020202020204" pitchFamily="34" charset="0"/>
              <a:cs typeface="Arial" panose="020B0604020202020204" pitchFamily="34" charset="0"/>
            </a:endParaRPr>
          </a:p>
        </p:txBody>
      </p:sp>
      <p:sp>
        <p:nvSpPr>
          <p:cNvPr id="32" name="Google Shape;234;g1a7f82defa4_0_13">
            <a:extLst>
              <a:ext uri="{FF2B5EF4-FFF2-40B4-BE49-F238E27FC236}">
                <a16:creationId xmlns:a16="http://schemas.microsoft.com/office/drawing/2014/main" id="{169A7C3C-2E48-DD85-49D1-C41A82138B58}"/>
              </a:ext>
            </a:extLst>
          </p:cNvPr>
          <p:cNvSpPr txBox="1"/>
          <p:nvPr/>
        </p:nvSpPr>
        <p:spPr>
          <a:xfrm>
            <a:off x="10649630" y="6522315"/>
            <a:ext cx="187610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High chromium </a:t>
            </a:r>
            <a:endParaRPr b="1" dirty="0">
              <a:solidFill>
                <a:srgbClr val="FF7500"/>
              </a:solidFill>
              <a:latin typeface="Arial" panose="020B0604020202020204" pitchFamily="34" charset="0"/>
              <a:cs typeface="Arial" panose="020B0604020202020204" pitchFamily="34" charset="0"/>
            </a:endParaRPr>
          </a:p>
        </p:txBody>
      </p:sp>
      <p:sp>
        <p:nvSpPr>
          <p:cNvPr id="33" name="Google Shape;235;g1a7f82defa4_0_13">
            <a:extLst>
              <a:ext uri="{FF2B5EF4-FFF2-40B4-BE49-F238E27FC236}">
                <a16:creationId xmlns:a16="http://schemas.microsoft.com/office/drawing/2014/main" id="{DBB4EF80-AEF8-371A-8317-2B19900C620D}"/>
              </a:ext>
            </a:extLst>
          </p:cNvPr>
          <p:cNvSpPr txBox="1"/>
          <p:nvPr/>
        </p:nvSpPr>
        <p:spPr>
          <a:xfrm>
            <a:off x="12691517" y="7424579"/>
            <a:ext cx="2521486"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Hardness at high temperature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Drill bits, tool heads</a:t>
            </a:r>
            <a:endParaRPr dirty="0">
              <a:latin typeface="Arial" panose="020B0604020202020204" pitchFamily="34" charset="0"/>
              <a:cs typeface="Arial" panose="020B0604020202020204" pitchFamily="34" charset="0"/>
            </a:endParaRPr>
          </a:p>
        </p:txBody>
      </p:sp>
      <p:sp>
        <p:nvSpPr>
          <p:cNvPr id="34" name="Google Shape;207;g1a7f82defa4_0_13">
            <a:extLst>
              <a:ext uri="{FF2B5EF4-FFF2-40B4-BE49-F238E27FC236}">
                <a16:creationId xmlns:a16="http://schemas.microsoft.com/office/drawing/2014/main" id="{9440AD3D-1C9F-B071-A774-DEBBA583593B}"/>
              </a:ext>
            </a:extLst>
          </p:cNvPr>
          <p:cNvSpPr txBox="1"/>
          <p:nvPr/>
        </p:nvSpPr>
        <p:spPr>
          <a:xfrm>
            <a:off x="2749415" y="6212008"/>
            <a:ext cx="1990831"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Control </a:t>
            </a:r>
            <a:br>
              <a:rPr lang="en" b="1" dirty="0">
                <a:solidFill>
                  <a:srgbClr val="FF7500"/>
                </a:solidFill>
                <a:latin typeface="Arial" panose="020B0604020202020204" pitchFamily="34" charset="0"/>
                <a:cs typeface="Arial" panose="020B0604020202020204" pitchFamily="34" charset="0"/>
              </a:rPr>
            </a:br>
            <a:r>
              <a:rPr lang="en" b="1" dirty="0">
                <a:solidFill>
                  <a:srgbClr val="FF7500"/>
                </a:solidFill>
                <a:latin typeface="Arial" panose="020B0604020202020204" pitchFamily="34" charset="0"/>
                <a:cs typeface="Arial" panose="020B0604020202020204" pitchFamily="34" charset="0"/>
              </a:rPr>
              <a:t>carbon content</a:t>
            </a:r>
            <a:endParaRPr b="1" dirty="0">
              <a:solidFill>
                <a:srgbClr val="FF7500"/>
              </a:solidFill>
              <a:latin typeface="Arial" panose="020B0604020202020204" pitchFamily="34" charset="0"/>
              <a:cs typeface="Arial" panose="020B0604020202020204" pitchFamily="34" charset="0"/>
            </a:endParaRPr>
          </a:p>
        </p:txBody>
      </p:sp>
      <p:sp>
        <p:nvSpPr>
          <p:cNvPr id="35" name="Google Shape;211;g1a7f82defa4_0_13">
            <a:extLst>
              <a:ext uri="{FF2B5EF4-FFF2-40B4-BE49-F238E27FC236}">
                <a16:creationId xmlns:a16="http://schemas.microsoft.com/office/drawing/2014/main" id="{32B288EF-6315-A1E3-E04C-F290CD4D4B29}"/>
              </a:ext>
            </a:extLst>
          </p:cNvPr>
          <p:cNvSpPr txBox="1"/>
          <p:nvPr/>
        </p:nvSpPr>
        <p:spPr>
          <a:xfrm>
            <a:off x="5521321" y="6957294"/>
            <a:ext cx="184176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Add more </a:t>
            </a:r>
            <a:br>
              <a:rPr lang="en" b="1" dirty="0">
                <a:solidFill>
                  <a:srgbClr val="FF7500"/>
                </a:solidFill>
                <a:latin typeface="Arial" panose="020B0604020202020204" pitchFamily="34" charset="0"/>
                <a:cs typeface="Arial" panose="020B0604020202020204" pitchFamily="34" charset="0"/>
              </a:rPr>
            </a:br>
            <a:r>
              <a:rPr lang="en" b="1" dirty="0">
                <a:solidFill>
                  <a:srgbClr val="FF7500"/>
                </a:solidFill>
                <a:latin typeface="Arial" panose="020B0604020202020204" pitchFamily="34" charset="0"/>
                <a:cs typeface="Arial" panose="020B0604020202020204" pitchFamily="34" charset="0"/>
              </a:rPr>
              <a:t>alloy materials</a:t>
            </a:r>
            <a:endParaRPr b="1" dirty="0">
              <a:solidFill>
                <a:srgbClr val="FF7500"/>
              </a:solidFill>
              <a:latin typeface="Arial" panose="020B0604020202020204" pitchFamily="34" charset="0"/>
              <a:cs typeface="Arial" panose="020B0604020202020204" pitchFamily="34" charset="0"/>
            </a:endParaRPr>
          </a:p>
        </p:txBody>
      </p:sp>
      <p:sp>
        <p:nvSpPr>
          <p:cNvPr id="36" name="Google Shape;236;g1a7f82defa4_0_13">
            <a:extLst>
              <a:ext uri="{FF2B5EF4-FFF2-40B4-BE49-F238E27FC236}">
                <a16:creationId xmlns:a16="http://schemas.microsoft.com/office/drawing/2014/main" id="{564B205E-A4B1-B41C-DAEC-E371E89EECB1}"/>
              </a:ext>
            </a:extLst>
          </p:cNvPr>
          <p:cNvSpPr txBox="1"/>
          <p:nvPr/>
        </p:nvSpPr>
        <p:spPr>
          <a:xfrm>
            <a:off x="2596446" y="7242934"/>
            <a:ext cx="2286429"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When other elements are added to a pure metal it becomes an alloy.</a:t>
            </a:r>
            <a:endParaRPr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7B243D68-3F4A-2947-181E-0CEDF5C3FC4A}"/>
              </a:ext>
            </a:extLst>
          </p:cNvPr>
          <p:cNvCxnSpPr>
            <a:cxnSpLocks/>
          </p:cNvCxnSpPr>
          <p:nvPr/>
        </p:nvCxnSpPr>
        <p:spPr>
          <a:xfrm flipV="1">
            <a:off x="1888767" y="3341325"/>
            <a:ext cx="0" cy="3240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3C8338-EBC9-F6E2-186F-7830325060C6}"/>
              </a:ext>
            </a:extLst>
          </p:cNvPr>
          <p:cNvCxnSpPr>
            <a:cxnSpLocks/>
          </p:cNvCxnSpPr>
          <p:nvPr/>
        </p:nvCxnSpPr>
        <p:spPr>
          <a:xfrm>
            <a:off x="1888767" y="3341325"/>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18D592-1556-0D0B-B45D-CF869E3E88F4}"/>
              </a:ext>
            </a:extLst>
          </p:cNvPr>
          <p:cNvCxnSpPr>
            <a:cxnSpLocks/>
          </p:cNvCxnSpPr>
          <p:nvPr/>
        </p:nvCxnSpPr>
        <p:spPr>
          <a:xfrm>
            <a:off x="1888767" y="6582000"/>
            <a:ext cx="7746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DA4CA4E-381A-6AFC-71E3-9B389AA7EBA3}"/>
              </a:ext>
            </a:extLst>
          </p:cNvPr>
          <p:cNvSpPr txBox="1"/>
          <p:nvPr/>
        </p:nvSpPr>
        <p:spPr>
          <a:xfrm>
            <a:off x="2193851" y="3156659"/>
            <a:ext cx="1204256" cy="369332"/>
          </a:xfrm>
          <a:prstGeom prst="rect">
            <a:avLst/>
          </a:prstGeom>
          <a:noFill/>
        </p:spPr>
        <p:txBody>
          <a:bodyPr wrap="square">
            <a:spAutoFit/>
          </a:bodyPr>
          <a:lstStyle/>
          <a:p>
            <a:pPr marL="0" lvl="0" indent="0" algn="l" rtl="0">
              <a:spcBef>
                <a:spcPts val="0"/>
              </a:spcBef>
              <a:spcAft>
                <a:spcPts val="0"/>
              </a:spcAft>
              <a:buNone/>
            </a:pPr>
            <a:r>
              <a:rPr lang="en-GB" b="1" dirty="0">
                <a:solidFill>
                  <a:srgbClr val="FF7500"/>
                </a:solidFill>
                <a:latin typeface="Arial" panose="020B0604020202020204" pitchFamily="34" charset="0"/>
                <a:cs typeface="Arial" panose="020B0604020202020204" pitchFamily="34" charset="0"/>
              </a:rPr>
              <a:t>Hammer</a:t>
            </a:r>
          </a:p>
        </p:txBody>
      </p:sp>
      <p:cxnSp>
        <p:nvCxnSpPr>
          <p:cNvPr id="4" name="Straight Connector 3">
            <a:extLst>
              <a:ext uri="{FF2B5EF4-FFF2-40B4-BE49-F238E27FC236}">
                <a16:creationId xmlns:a16="http://schemas.microsoft.com/office/drawing/2014/main" id="{86DA189B-D003-8A81-BA3E-2FC25B0A998D}"/>
              </a:ext>
            </a:extLst>
          </p:cNvPr>
          <p:cNvCxnSpPr>
            <a:cxnSpLocks/>
          </p:cNvCxnSpPr>
          <p:nvPr/>
        </p:nvCxnSpPr>
        <p:spPr>
          <a:xfrm>
            <a:off x="4611763" y="6582000"/>
            <a:ext cx="62507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2DCB7B-35EF-4F0F-765D-2C0046553378}"/>
              </a:ext>
            </a:extLst>
          </p:cNvPr>
          <p:cNvCxnSpPr>
            <a:cxnSpLocks/>
          </p:cNvCxnSpPr>
          <p:nvPr/>
        </p:nvCxnSpPr>
        <p:spPr>
          <a:xfrm>
            <a:off x="7321192" y="7304956"/>
            <a:ext cx="64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Footer Placeholder 3">
            <a:extLst>
              <a:ext uri="{FF2B5EF4-FFF2-40B4-BE49-F238E27FC236}">
                <a16:creationId xmlns:a16="http://schemas.microsoft.com/office/drawing/2014/main" id="{18A7775F-9472-0BDE-518B-8C45E0809D61}"/>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58" name="Google Shape;228;g1a7f82defa4_0_13">
            <a:extLst>
              <a:ext uri="{FF2B5EF4-FFF2-40B4-BE49-F238E27FC236}">
                <a16:creationId xmlns:a16="http://schemas.microsoft.com/office/drawing/2014/main" id="{6B622627-1C91-ADBE-8FB6-FCF4F3056E2E}"/>
              </a:ext>
            </a:extLst>
          </p:cNvPr>
          <p:cNvSpPr txBox="1"/>
          <p:nvPr/>
        </p:nvSpPr>
        <p:spPr>
          <a:xfrm>
            <a:off x="11139797" y="3704002"/>
            <a:ext cx="211803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Case hardening</a:t>
            </a:r>
            <a:endParaRPr b="1" dirty="0">
              <a:solidFill>
                <a:srgbClr val="FF7500"/>
              </a:solidFill>
              <a:latin typeface="Arial" panose="020B0604020202020204" pitchFamily="34" charset="0"/>
              <a:cs typeface="Arial" panose="020B0604020202020204" pitchFamily="34" charset="0"/>
            </a:endParaRPr>
          </a:p>
        </p:txBody>
      </p:sp>
      <p:sp>
        <p:nvSpPr>
          <p:cNvPr id="59" name="Google Shape;229;g1a7f82defa4_0_13">
            <a:extLst>
              <a:ext uri="{FF2B5EF4-FFF2-40B4-BE49-F238E27FC236}">
                <a16:creationId xmlns:a16="http://schemas.microsoft.com/office/drawing/2014/main" id="{C44B1027-1E7E-ABF4-8225-DC8B301E2878}"/>
              </a:ext>
            </a:extLst>
          </p:cNvPr>
          <p:cNvSpPr txBox="1"/>
          <p:nvPr/>
        </p:nvSpPr>
        <p:spPr>
          <a:xfrm>
            <a:off x="11155174" y="4176833"/>
            <a:ext cx="137736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Annealing</a:t>
            </a:r>
            <a:endParaRPr b="1" dirty="0">
              <a:solidFill>
                <a:srgbClr val="FF7500"/>
              </a:solidFill>
              <a:latin typeface="Arial" panose="020B0604020202020204" pitchFamily="34" charset="0"/>
              <a:cs typeface="Arial" panose="020B0604020202020204" pitchFamily="34" charset="0"/>
            </a:endParaRPr>
          </a:p>
        </p:txBody>
      </p:sp>
      <p:sp>
        <p:nvSpPr>
          <p:cNvPr id="60" name="Google Shape;230;g1a7f82defa4_0_13">
            <a:extLst>
              <a:ext uri="{FF2B5EF4-FFF2-40B4-BE49-F238E27FC236}">
                <a16:creationId xmlns:a16="http://schemas.microsoft.com/office/drawing/2014/main" id="{18E4FCB1-052D-1F2C-D470-D57A25E901E1}"/>
              </a:ext>
            </a:extLst>
          </p:cNvPr>
          <p:cNvSpPr txBox="1"/>
          <p:nvPr/>
        </p:nvSpPr>
        <p:spPr>
          <a:xfrm>
            <a:off x="11148362" y="4660741"/>
            <a:ext cx="155264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Quenching/</a:t>
            </a:r>
            <a:endParaRPr b="1" dirty="0">
              <a:solidFill>
                <a:srgbClr val="FF75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tempering</a:t>
            </a:r>
            <a:endParaRPr b="1" dirty="0">
              <a:solidFill>
                <a:srgbClr val="FF7500"/>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3B8F1A97-5859-2F34-8437-0EAEA4A6A9E2}"/>
              </a:ext>
            </a:extLst>
          </p:cNvPr>
          <p:cNvCxnSpPr>
            <a:cxnSpLocks/>
          </p:cNvCxnSpPr>
          <p:nvPr/>
        </p:nvCxnSpPr>
        <p:spPr>
          <a:xfrm flipV="1">
            <a:off x="10790969" y="4003007"/>
            <a:ext cx="0" cy="11028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1BCB8F-A7E6-E976-9FBE-0CE78E51B55D}"/>
              </a:ext>
            </a:extLst>
          </p:cNvPr>
          <p:cNvCxnSpPr>
            <a:cxnSpLocks/>
          </p:cNvCxnSpPr>
          <p:nvPr/>
        </p:nvCxnSpPr>
        <p:spPr>
          <a:xfrm>
            <a:off x="10426762" y="4518322"/>
            <a:ext cx="606355" cy="6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Slide Number Placeholder 5">
            <a:extLst>
              <a:ext uri="{FF2B5EF4-FFF2-40B4-BE49-F238E27FC236}">
                <a16:creationId xmlns:a16="http://schemas.microsoft.com/office/drawing/2014/main" id="{0DA46DDB-A8A8-BE84-BE4B-2B417CD30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cxnSp>
        <p:nvCxnSpPr>
          <p:cNvPr id="8" name="Straight Connector 7">
            <a:extLst>
              <a:ext uri="{FF2B5EF4-FFF2-40B4-BE49-F238E27FC236}">
                <a16:creationId xmlns:a16="http://schemas.microsoft.com/office/drawing/2014/main" id="{5E82E4A3-2AD1-B6D5-2BFE-5C2284783876}"/>
              </a:ext>
            </a:extLst>
          </p:cNvPr>
          <p:cNvCxnSpPr>
            <a:cxnSpLocks/>
          </p:cNvCxnSpPr>
          <p:nvPr/>
        </p:nvCxnSpPr>
        <p:spPr>
          <a:xfrm>
            <a:off x="7966479" y="3236419"/>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45125F-5FAF-8D66-9705-B4F884197959}"/>
              </a:ext>
            </a:extLst>
          </p:cNvPr>
          <p:cNvCxnSpPr>
            <a:cxnSpLocks/>
          </p:cNvCxnSpPr>
          <p:nvPr/>
        </p:nvCxnSpPr>
        <p:spPr>
          <a:xfrm>
            <a:off x="7644681" y="4579176"/>
            <a:ext cx="5623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3AFEA2-D1F0-101D-FC6C-8E9EB5D3A409}"/>
              </a:ext>
            </a:extLst>
          </p:cNvPr>
          <p:cNvCxnSpPr>
            <a:cxnSpLocks/>
          </p:cNvCxnSpPr>
          <p:nvPr/>
        </p:nvCxnSpPr>
        <p:spPr>
          <a:xfrm>
            <a:off x="7966479" y="5853360"/>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4B4E0-971B-D2E1-B483-BAFD9E3C209C}"/>
              </a:ext>
            </a:extLst>
          </p:cNvPr>
          <p:cNvCxnSpPr>
            <a:cxnSpLocks/>
          </p:cNvCxnSpPr>
          <p:nvPr/>
        </p:nvCxnSpPr>
        <p:spPr>
          <a:xfrm>
            <a:off x="1888767" y="4729796"/>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BCB9F1-2FB7-63AF-32CC-9E76B9E58B32}"/>
              </a:ext>
            </a:extLst>
          </p:cNvPr>
          <p:cNvCxnSpPr>
            <a:cxnSpLocks/>
          </p:cNvCxnSpPr>
          <p:nvPr/>
        </p:nvCxnSpPr>
        <p:spPr>
          <a:xfrm>
            <a:off x="3312615" y="3356494"/>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341F97-B342-708F-6710-C6D7381F3DDC}"/>
              </a:ext>
            </a:extLst>
          </p:cNvPr>
          <p:cNvCxnSpPr>
            <a:cxnSpLocks/>
          </p:cNvCxnSpPr>
          <p:nvPr/>
        </p:nvCxnSpPr>
        <p:spPr>
          <a:xfrm>
            <a:off x="2898203" y="4729796"/>
            <a:ext cx="65597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579918-4D5B-2967-A090-FABB340DF119}"/>
              </a:ext>
            </a:extLst>
          </p:cNvPr>
          <p:cNvCxnSpPr>
            <a:cxnSpLocks/>
          </p:cNvCxnSpPr>
          <p:nvPr/>
        </p:nvCxnSpPr>
        <p:spPr>
          <a:xfrm>
            <a:off x="7966479" y="676802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68E05B-20AA-72A7-32CE-5E621F3CD623}"/>
              </a:ext>
            </a:extLst>
          </p:cNvPr>
          <p:cNvCxnSpPr>
            <a:cxnSpLocks/>
          </p:cNvCxnSpPr>
          <p:nvPr/>
        </p:nvCxnSpPr>
        <p:spPr>
          <a:xfrm>
            <a:off x="7966479" y="7850062"/>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DD515B-C2E4-CC5C-FFF5-D47EF642A418}"/>
              </a:ext>
            </a:extLst>
          </p:cNvPr>
          <p:cNvCxnSpPr>
            <a:cxnSpLocks/>
          </p:cNvCxnSpPr>
          <p:nvPr/>
        </p:nvCxnSpPr>
        <p:spPr>
          <a:xfrm>
            <a:off x="10792603" y="400556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C461F6C-D39B-B5DE-403A-A21A8C682A68}"/>
              </a:ext>
            </a:extLst>
          </p:cNvPr>
          <p:cNvCxnSpPr>
            <a:cxnSpLocks/>
          </p:cNvCxnSpPr>
          <p:nvPr/>
        </p:nvCxnSpPr>
        <p:spPr>
          <a:xfrm>
            <a:off x="10792603" y="510284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B67CE47-20DD-6268-2BE1-512AEF25613F}"/>
              </a:ext>
            </a:extLst>
          </p:cNvPr>
          <p:cNvCxnSpPr>
            <a:cxnSpLocks/>
          </p:cNvCxnSpPr>
          <p:nvPr/>
        </p:nvCxnSpPr>
        <p:spPr>
          <a:xfrm flipV="1">
            <a:off x="7653172" y="4589282"/>
            <a:ext cx="0" cy="12711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F5FDB6-DE4C-F396-A590-497D2C9430B2}"/>
              </a:ext>
            </a:extLst>
          </p:cNvPr>
          <p:cNvCxnSpPr>
            <a:cxnSpLocks/>
          </p:cNvCxnSpPr>
          <p:nvPr/>
        </p:nvCxnSpPr>
        <p:spPr>
          <a:xfrm flipV="1">
            <a:off x="7972510" y="6768023"/>
            <a:ext cx="0" cy="10820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6E7694-F3CA-1D14-6DF3-386FE2CAF961}"/>
              </a:ext>
            </a:extLst>
          </p:cNvPr>
          <p:cNvCxnSpPr>
            <a:cxnSpLocks/>
          </p:cNvCxnSpPr>
          <p:nvPr/>
        </p:nvCxnSpPr>
        <p:spPr>
          <a:xfrm flipV="1">
            <a:off x="7972510" y="3236419"/>
            <a:ext cx="0" cy="26240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4DDD28-3A8D-838F-D52D-76D3DD0E1A5F}"/>
              </a:ext>
            </a:extLst>
          </p:cNvPr>
          <p:cNvCxnSpPr>
            <a:cxnSpLocks/>
          </p:cNvCxnSpPr>
          <p:nvPr/>
        </p:nvCxnSpPr>
        <p:spPr>
          <a:xfrm>
            <a:off x="5236833" y="5853360"/>
            <a:ext cx="24163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07AE85-3E83-CC73-5007-BC47F113FC6C}"/>
              </a:ext>
            </a:extLst>
          </p:cNvPr>
          <p:cNvCxnSpPr>
            <a:cxnSpLocks/>
          </p:cNvCxnSpPr>
          <p:nvPr/>
        </p:nvCxnSpPr>
        <p:spPr>
          <a:xfrm flipV="1">
            <a:off x="5236833" y="5853359"/>
            <a:ext cx="0" cy="146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D7633C1-B1B8-1A38-625F-2D4BE9CB1B0F}"/>
              </a:ext>
            </a:extLst>
          </p:cNvPr>
          <p:cNvCxnSpPr>
            <a:cxnSpLocks/>
          </p:cNvCxnSpPr>
          <p:nvPr/>
        </p:nvCxnSpPr>
        <p:spPr>
          <a:xfrm>
            <a:off x="5236833" y="7316450"/>
            <a:ext cx="2740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4B681-D69A-6680-23DB-7346A2D8DB81}"/>
              </a:ext>
            </a:extLst>
          </p:cNvPr>
          <p:cNvCxnSpPr>
            <a:cxnSpLocks/>
          </p:cNvCxnSpPr>
          <p:nvPr/>
        </p:nvCxnSpPr>
        <p:spPr>
          <a:xfrm>
            <a:off x="10430546" y="7840437"/>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049FAD-E89C-9F14-EAFD-19CDD46F2FB1}"/>
              </a:ext>
            </a:extLst>
          </p:cNvPr>
          <p:cNvCxnSpPr>
            <a:cxnSpLocks/>
          </p:cNvCxnSpPr>
          <p:nvPr/>
        </p:nvCxnSpPr>
        <p:spPr>
          <a:xfrm>
            <a:off x="10430546" y="6762408"/>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812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6" ma:contentTypeDescription="Create a new document." ma:contentTypeScope="" ma:versionID="2b54ce7290fde532be993e28e34bd198">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16645318af8df42f134168db9f6cd70e"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63A471-C150-4F8D-BD80-EF8E752FBDF4}">
  <ds:schemaRefs>
    <ds:schemaRef ds:uri="http://schemas.microsoft.com/office/infopath/2007/PartnerControls"/>
    <ds:schemaRef ds:uri="http://schemas.microsoft.com/office/2006/documentManagement/types"/>
    <ds:schemaRef ds:uri="http://schemas.microsoft.com/office/2006/metadata/properties"/>
    <ds:schemaRef ds:uri="1ccdc7b9-4b6b-4ed9-8fc5-54a67669b54b"/>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sharepoint/v3"/>
    <ds:schemaRef ds:uri="0edf7d78-1330-49f6-bffc-7239953f04fe"/>
    <ds:schemaRef ds:uri="f97151d3-a763-4fee-95d1-c0b0132eac99"/>
  </ds:schemaRefs>
</ds:datastoreItem>
</file>

<file path=customXml/itemProps2.xml><?xml version="1.0" encoding="utf-8"?>
<ds:datastoreItem xmlns:ds="http://schemas.openxmlformats.org/officeDocument/2006/customXml" ds:itemID="{D73F5A93-4E36-4DEE-AFF8-96E63DF3BCDD}">
  <ds:schemaRefs>
    <ds:schemaRef ds:uri="http://schemas.microsoft.com/sharepoint/v3/contenttype/forms"/>
  </ds:schemaRefs>
</ds:datastoreItem>
</file>

<file path=customXml/itemProps3.xml><?xml version="1.0" encoding="utf-8"?>
<ds:datastoreItem xmlns:ds="http://schemas.openxmlformats.org/officeDocument/2006/customXml" ds:itemID="{028A1988-2D40-443F-BFC6-7FF09D22E3C7}"/>
</file>

<file path=docProps/app.xml><?xml version="1.0" encoding="utf-8"?>
<Properties xmlns="http://schemas.openxmlformats.org/officeDocument/2006/extended-properties" xmlns:vt="http://schemas.openxmlformats.org/officeDocument/2006/docPropsVTypes">
  <Template>Office Theme</Template>
  <TotalTime>22731</TotalTime>
  <Words>1357</Words>
  <Application>Microsoft Office PowerPoint</Application>
  <PresentationFormat>Custom</PresentationFormat>
  <Paragraphs>235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Custom Design</vt:lpstr>
      <vt:lpstr>PowerPoint Presentation</vt:lpstr>
      <vt:lpstr>2. Physical  and mechanical  properties of materials</vt:lpstr>
      <vt:lpstr>Learning outcomes</vt:lpstr>
      <vt:lpstr>Classification of engineering materials</vt:lpstr>
      <vt:lpstr>How can we classify these engineering materials?</vt:lpstr>
      <vt:lpstr>Physical and mechanical properties</vt:lpstr>
      <vt:lpstr>Understanding material properties</vt:lpstr>
      <vt:lpstr>Understanding material properties – answers </vt:lpstr>
      <vt:lpstr>Material processing to create the desired properties</vt:lpstr>
      <vt:lpstr>Engineering materials, hazards and safety</vt:lpstr>
      <vt:lpstr>Engineering materials, hazards and safety – answers </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412</cp:revision>
  <dcterms:created xsi:type="dcterms:W3CDTF">2022-05-23T15:11:33Z</dcterms:created>
  <dcterms:modified xsi:type="dcterms:W3CDTF">2023-03-08T13:31:00Z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0x010100FF6E66CB5A31A44C828EF505EF1A4254</vt:lpwstr>
  </property>
  <property fmtid="{D5CDD505-2E9C-101B-9397-08002B2CF9AE}" pid="3" name="MediaServiceImageTags">
    <vt:lpwstr/>
  </property>
</Properties>
</file>