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625758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FWnyAfJRlnPLn/rs7ael0XUGP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na Down" initials="" lastIdx="10" clrIdx="0"/>
  <p:cmAuthor id="7" name="Michael Guilmant-Cush" initials="MGC" lastIdx="6" clrIdx="7">
    <p:extLst>
      <p:ext uri="{19B8F6BF-5375-455C-9EA6-DF929625EA0E}">
        <p15:presenceInfo xmlns:p15="http://schemas.microsoft.com/office/powerpoint/2012/main" userId="S::mike@mgcwriting.onmicrosoft.com::1f83a091-1871-4096-b5ea-a3285935905c" providerId="AD"/>
      </p:ext>
    </p:extLst>
  </p:cmAuthor>
  <p:cmAuthor id="1" name="Bryony" initials="" lastIdx="12" clrIdx="1"/>
  <p:cmAuthor id="2" name="Mike Guilmant-Cush" initials="" lastIdx="4" clrIdx="2"/>
  <p:cmAuthor id="3" name="Bryony" initials="B" lastIdx="48" clrIdx="3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4" name="Lindsey Bowler" initials="LB" lastIdx="25" clrIdx="4">
    <p:extLst>
      <p:ext uri="{19B8F6BF-5375-455C-9EA6-DF929625EA0E}">
        <p15:presenceInfo xmlns:p15="http://schemas.microsoft.com/office/powerpoint/2012/main" userId="S::lindsey.bowler@blackbaud.me::1a1086d1-7e65-4f47-8103-b0bbf6189ccc" providerId="AD"/>
      </p:ext>
    </p:extLst>
  </p:cmAuthor>
  <p:cmAuthor id="5" name="Minna Down" initials="MD" lastIdx="4" clrIdx="5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6" name="Rabia Chhaya" initials="RC" lastIdx="8" clrIdx="6">
    <p:extLst>
      <p:ext uri="{19B8F6BF-5375-455C-9EA6-DF929625EA0E}">
        <p15:presenceInfo xmlns:p15="http://schemas.microsoft.com/office/powerpoint/2012/main" userId="S::Rabia.Chhaya@raeng.org.uk::8a6e6ca5-afbe-4603-b3c7-7f8abe87ba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D6D1"/>
    <a:srgbClr val="211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A9D6EE-BF52-4A25-9865-2A2B7251229C}">
  <a:tblStyle styleId="{7CA9D6EE-BF52-4A25-9865-2A2B7251229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6"/>
    <p:restoredTop sz="64006" autoAdjust="0"/>
  </p:normalViewPr>
  <p:slideViewPr>
    <p:cSldViewPr snapToGrid="0">
      <p:cViewPr varScale="1">
        <p:scale>
          <a:sx n="50" d="100"/>
          <a:sy n="50" d="100"/>
        </p:scale>
        <p:origin x="714" y="54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74" name="Google Shape;5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40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7" name="Google Shape;5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574" name="Google Shape;5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6" name="Google Shape;16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_5 boxes">
  <p:cSld name="5_Title and Content_5 boxe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>
            <a:spLocks noGrp="1"/>
          </p:cNvSpPr>
          <p:nvPr>
            <p:ph type="body" idx="1"/>
          </p:nvPr>
        </p:nvSpPr>
        <p:spPr>
          <a:xfrm>
            <a:off x="201080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>
            <a:spLocks noGrp="1"/>
          </p:cNvSpPr>
          <p:nvPr>
            <p:ph type="body" idx="2"/>
          </p:nvPr>
        </p:nvSpPr>
        <p:spPr>
          <a:xfrm>
            <a:off x="4654614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>
            <a:spLocks noGrp="1"/>
          </p:cNvSpPr>
          <p:nvPr>
            <p:ph type="body" idx="3"/>
          </p:nvPr>
        </p:nvSpPr>
        <p:spPr>
          <a:xfrm>
            <a:off x="7258666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>
            <a:spLocks noGrp="1"/>
          </p:cNvSpPr>
          <p:nvPr>
            <p:ph type="body" idx="4"/>
          </p:nvPr>
        </p:nvSpPr>
        <p:spPr>
          <a:xfrm>
            <a:off x="990247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>
            <a:spLocks noGrp="1"/>
          </p:cNvSpPr>
          <p:nvPr>
            <p:ph type="body" idx="5"/>
          </p:nvPr>
        </p:nvSpPr>
        <p:spPr>
          <a:xfrm>
            <a:off x="12427013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27"/>
          <p:cNvCxnSpPr/>
          <p:nvPr/>
        </p:nvCxnSpPr>
        <p:spPr>
          <a:xfrm>
            <a:off x="401850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6" name="Google Shape;106;p27"/>
          <p:cNvCxnSpPr/>
          <p:nvPr/>
        </p:nvCxnSpPr>
        <p:spPr>
          <a:xfrm>
            <a:off x="664244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7" name="Google Shape;107;p27"/>
          <p:cNvCxnSpPr/>
          <p:nvPr/>
        </p:nvCxnSpPr>
        <p:spPr>
          <a:xfrm>
            <a:off x="9226613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8" name="Google Shape;108;p27"/>
          <p:cNvCxnSpPr/>
          <p:nvPr/>
        </p:nvCxnSpPr>
        <p:spPr>
          <a:xfrm>
            <a:off x="11850544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09" name="Google Shape;109;p27"/>
          <p:cNvSpPr txBox="1">
            <a:spLocks noGrp="1"/>
          </p:cNvSpPr>
          <p:nvPr>
            <p:ph type="body" idx="6"/>
          </p:nvPr>
        </p:nvSpPr>
        <p:spPr>
          <a:xfrm>
            <a:off x="2010805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7"/>
          </p:nvPr>
        </p:nvSpPr>
        <p:spPr>
          <a:xfrm>
            <a:off x="4654613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8"/>
          </p:nvPr>
        </p:nvSpPr>
        <p:spPr>
          <a:xfrm>
            <a:off x="723878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9"/>
          </p:nvPr>
        </p:nvSpPr>
        <p:spPr>
          <a:xfrm>
            <a:off x="9882596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3"/>
          </p:nvPr>
        </p:nvSpPr>
        <p:spPr>
          <a:xfrm>
            <a:off x="1242701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9" name="Google Shape;119;p28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0" name="Google Shape;120;p28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1" name="Google Shape;121;p28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2" name="Google Shape;132;p28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3" name="Google Shape;133;p28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4" name="Google Shape;134;p28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5" name="Google Shape;135;p28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6" name="Google Shape;136;p28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7" name="Google Shape;137;p28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8" name="Google Shape;138;p28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9" name="Google Shape;139;p28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0" name="Google Shape;140;p28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1" name="Google Shape;141;p28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2" name="Google Shape;142;p28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_Circle_wayfinding">
  <p:cSld name="2B_Circle_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4" name="Google Shape;154;p29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5" name="Google Shape;155;p29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6" name="Google Shape;156;p29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9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7" name="Google Shape;167;p29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68" name="Google Shape;168;p29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69" name="Google Shape;169;p29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0" name="Google Shape;170;p29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1" name="Google Shape;171;p29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2" name="Google Shape;172;p29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3" name="Google Shape;173;p29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4" name="Google Shape;174;p29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5" name="Google Shape;175;p29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29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7" name="Google Shape;177;p29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B_6R_3 columns">
  <p:cSld name="1_2B_6R_3 column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>
            <a:spLocks noGrp="1"/>
          </p:cNvSpPr>
          <p:nvPr>
            <p:ph type="body" idx="1"/>
          </p:nvPr>
        </p:nvSpPr>
        <p:spPr>
          <a:xfrm>
            <a:off x="5175414" y="2710112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9" name="Google Shape;189;p30"/>
          <p:cNvCxnSpPr/>
          <p:nvPr/>
        </p:nvCxnSpPr>
        <p:spPr>
          <a:xfrm>
            <a:off x="3748347" y="5567893"/>
            <a:ext cx="49193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90" name="Google Shape;190;p30"/>
          <p:cNvSpPr txBox="1">
            <a:spLocks noGrp="1"/>
          </p:cNvSpPr>
          <p:nvPr>
            <p:ph type="body" idx="2"/>
          </p:nvPr>
        </p:nvSpPr>
        <p:spPr>
          <a:xfrm>
            <a:off x="6242409" y="2990197"/>
            <a:ext cx="4673241" cy="50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>
            <a:spLocks noGrp="1"/>
          </p:cNvSpPr>
          <p:nvPr>
            <p:ph type="body" idx="3"/>
          </p:nvPr>
        </p:nvSpPr>
        <p:spPr>
          <a:xfrm>
            <a:off x="5175411" y="5653615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>
            <a:spLocks noGrp="1"/>
          </p:cNvSpPr>
          <p:nvPr>
            <p:ph type="body" idx="4"/>
          </p:nvPr>
        </p:nvSpPr>
        <p:spPr>
          <a:xfrm>
            <a:off x="5175413" y="3673774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>
            <a:spLocks noGrp="1"/>
          </p:cNvSpPr>
          <p:nvPr>
            <p:ph type="body" idx="5"/>
          </p:nvPr>
        </p:nvSpPr>
        <p:spPr>
          <a:xfrm>
            <a:off x="5175411" y="6662382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>
            <a:spLocks noGrp="1"/>
          </p:cNvSpPr>
          <p:nvPr>
            <p:ph type="body" idx="6"/>
          </p:nvPr>
        </p:nvSpPr>
        <p:spPr>
          <a:xfrm>
            <a:off x="5175411" y="4647793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>
            <a:spLocks noGrp="1"/>
          </p:cNvSpPr>
          <p:nvPr>
            <p:ph type="body" idx="7"/>
          </p:nvPr>
        </p:nvSpPr>
        <p:spPr>
          <a:xfrm>
            <a:off x="5175411" y="7701056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8"/>
          </p:nvPr>
        </p:nvSpPr>
        <p:spPr>
          <a:xfrm>
            <a:off x="6242409" y="3964385"/>
            <a:ext cx="4673240" cy="50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9"/>
          </p:nvPr>
        </p:nvSpPr>
        <p:spPr>
          <a:xfrm>
            <a:off x="6242407" y="4953991"/>
            <a:ext cx="4673240" cy="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3"/>
          </p:nvPr>
        </p:nvSpPr>
        <p:spPr>
          <a:xfrm>
            <a:off x="6242408" y="5923655"/>
            <a:ext cx="4673240" cy="51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4"/>
          </p:nvPr>
        </p:nvSpPr>
        <p:spPr>
          <a:xfrm>
            <a:off x="6242407" y="6963112"/>
            <a:ext cx="4673240" cy="4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5"/>
          </p:nvPr>
        </p:nvSpPr>
        <p:spPr>
          <a:xfrm>
            <a:off x="6242407" y="7986691"/>
            <a:ext cx="4673239" cy="5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6"/>
          </p:nvPr>
        </p:nvSpPr>
        <p:spPr>
          <a:xfrm>
            <a:off x="6242408" y="2710112"/>
            <a:ext cx="4673242" cy="2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7"/>
          </p:nvPr>
        </p:nvSpPr>
        <p:spPr>
          <a:xfrm>
            <a:off x="6242408" y="3673773"/>
            <a:ext cx="4673241" cy="2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8"/>
          </p:nvPr>
        </p:nvSpPr>
        <p:spPr>
          <a:xfrm>
            <a:off x="6242407" y="6662383"/>
            <a:ext cx="4673240" cy="28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9"/>
          </p:nvPr>
        </p:nvSpPr>
        <p:spPr>
          <a:xfrm>
            <a:off x="6242407" y="5653616"/>
            <a:ext cx="4673240" cy="27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20"/>
          </p:nvPr>
        </p:nvSpPr>
        <p:spPr>
          <a:xfrm>
            <a:off x="6242408" y="4647793"/>
            <a:ext cx="4673240" cy="27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21"/>
          </p:nvPr>
        </p:nvSpPr>
        <p:spPr>
          <a:xfrm>
            <a:off x="6242407" y="7701056"/>
            <a:ext cx="4673239" cy="28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8" name="Google Shape;208;p30"/>
          <p:cNvCxnSpPr/>
          <p:nvPr/>
        </p:nvCxnSpPr>
        <p:spPr>
          <a:xfrm>
            <a:off x="11837271" y="5567893"/>
            <a:ext cx="49193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2" name="Google Shape;212;p31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1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6" name="Google Shape;226;p31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27" name="Google Shape;227;p31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28" name="Google Shape;228;p31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29" name="Google Shape;229;p31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31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1" name="Google Shape;231;p31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1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1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8" name="Google Shape;238;p31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9" name="Google Shape;239;p31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31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31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42" name="Google Shape;242;p31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B_diagram_wayfinding">
  <p:cSld name="3B_diagram_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3" name="Google Shape;253;p32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2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2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7" name="Google Shape;267;p32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68" name="Google Shape;268;p32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69" name="Google Shape;269;p32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0" name="Google Shape;270;p32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1" name="Google Shape;271;p32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2" name="Google Shape;272;p32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2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2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2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9" name="Google Shape;279;p32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0" name="Google Shape;280;p32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1" name="Google Shape;281;p32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2" name="Google Shape;282;p32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3" name="Google Shape;283;p32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2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2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_simple">
  <p:cSld name="6_Title and Content_simp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3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3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8" name="Google Shape;298;p33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9" name="Google Shape;299;p33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3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3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3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6" name="Google Shape;306;p33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07" name="Google Shape;307;p33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08" name="Google Shape;308;p33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09" name="Google Shape;309;p33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0" name="Google Shape;310;p33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_simple">
  <p:cSld name="7_Title and Content_simp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4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34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8" name="Google Shape;318;p34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9" name="Google Shape;319;p34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4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6" name="Google Shape;326;p34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27" name="Google Shape;327;p34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28" name="Google Shape;328;p34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29" name="Google Shape;329;p34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330" name="Google Shape;330;p3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>
            <a:spLocks noGrp="1"/>
          </p:cNvSpPr>
          <p:nvPr>
            <p:ph type="pic" idx="2"/>
          </p:nvPr>
        </p:nvSpPr>
        <p:spPr>
          <a:xfrm>
            <a:off x="8439371" y="0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3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5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35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1662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57588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>
            <a:spLocks noGrp="1"/>
          </p:cNvSpPr>
          <p:nvPr>
            <p:ph type="pic" idx="2"/>
          </p:nvPr>
        </p:nvSpPr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7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7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8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8"/>
          <p:cNvSpPr>
            <a:spLocks noGrp="1"/>
          </p:cNvSpPr>
          <p:nvPr>
            <p:ph type="body" idx="1"/>
          </p:nvPr>
        </p:nvSpPr>
        <p:spPr>
          <a:xfrm>
            <a:off x="501754" y="743538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8"/>
          <p:cNvSpPr txBox="1">
            <a:spLocks noGrp="1"/>
          </p:cNvSpPr>
          <p:nvPr>
            <p:ph type="body" idx="2"/>
          </p:nvPr>
        </p:nvSpPr>
        <p:spPr>
          <a:xfrm>
            <a:off x="1980162" y="7799678"/>
            <a:ext cx="5483893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38"/>
          <p:cNvSpPr>
            <a:spLocks noGrp="1"/>
          </p:cNvSpPr>
          <p:nvPr>
            <p:ph type="body" idx="4"/>
          </p:nvPr>
        </p:nvSpPr>
        <p:spPr>
          <a:xfrm>
            <a:off x="3606461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38"/>
          <p:cNvSpPr>
            <a:spLocks noGrp="1"/>
          </p:cNvSpPr>
          <p:nvPr>
            <p:ph type="body" idx="5"/>
          </p:nvPr>
        </p:nvSpPr>
        <p:spPr>
          <a:xfrm>
            <a:off x="8816415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38"/>
          <p:cNvSpPr>
            <a:spLocks noGrp="1"/>
          </p:cNvSpPr>
          <p:nvPr>
            <p:ph type="body" idx="6"/>
          </p:nvPr>
        </p:nvSpPr>
        <p:spPr>
          <a:xfrm>
            <a:off x="14047634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body" idx="7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body" idx="8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_3boxes_wayfinging">
  <p:cSld name="4B_3boxes_wayfing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9"/>
          <p:cNvSpPr>
            <a:spLocks noGrp="1"/>
          </p:cNvSpPr>
          <p:nvPr>
            <p:ph type="body" idx="1"/>
          </p:nvPr>
        </p:nvSpPr>
        <p:spPr>
          <a:xfrm>
            <a:off x="501754" y="743538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39"/>
          <p:cNvSpPr txBox="1">
            <a:spLocks noGrp="1"/>
          </p:cNvSpPr>
          <p:nvPr>
            <p:ph type="body" idx="2"/>
          </p:nvPr>
        </p:nvSpPr>
        <p:spPr>
          <a:xfrm>
            <a:off x="1980162" y="7799678"/>
            <a:ext cx="5483893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39"/>
          <p:cNvSpPr>
            <a:spLocks noGrp="1"/>
          </p:cNvSpPr>
          <p:nvPr>
            <p:ph type="body" idx="4"/>
          </p:nvPr>
        </p:nvSpPr>
        <p:spPr>
          <a:xfrm>
            <a:off x="3606461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39"/>
          <p:cNvSpPr>
            <a:spLocks noGrp="1"/>
          </p:cNvSpPr>
          <p:nvPr>
            <p:ph type="body" idx="5"/>
          </p:nvPr>
        </p:nvSpPr>
        <p:spPr>
          <a:xfrm>
            <a:off x="8816415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39"/>
          <p:cNvSpPr>
            <a:spLocks noGrp="1"/>
          </p:cNvSpPr>
          <p:nvPr>
            <p:ph type="body" idx="6"/>
          </p:nvPr>
        </p:nvSpPr>
        <p:spPr>
          <a:xfrm>
            <a:off x="14047634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body" idx="7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body" idx="8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>
            <a:spLocks noGrp="1"/>
          </p:cNvSpPr>
          <p:nvPr>
            <p:ph type="body" idx="1"/>
          </p:nvPr>
        </p:nvSpPr>
        <p:spPr>
          <a:xfrm>
            <a:off x="387350" y="1461613"/>
            <a:ext cx="867159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body" idx="2"/>
          </p:nvPr>
        </p:nvSpPr>
        <p:spPr>
          <a:xfrm>
            <a:off x="514940" y="2849526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body" idx="3"/>
          </p:nvPr>
        </p:nvSpPr>
        <p:spPr>
          <a:xfrm>
            <a:off x="514940" y="4848447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body" idx="4"/>
          </p:nvPr>
        </p:nvSpPr>
        <p:spPr>
          <a:xfrm>
            <a:off x="514940" y="6845055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body" idx="5"/>
          </p:nvPr>
        </p:nvSpPr>
        <p:spPr>
          <a:xfrm>
            <a:off x="11423945" y="1382233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body" idx="6"/>
          </p:nvPr>
        </p:nvSpPr>
        <p:spPr>
          <a:xfrm>
            <a:off x="11423945" y="3381154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body" idx="7"/>
          </p:nvPr>
        </p:nvSpPr>
        <p:spPr>
          <a:xfrm>
            <a:off x="11423945" y="5377762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body" idx="8"/>
          </p:nvPr>
        </p:nvSpPr>
        <p:spPr>
          <a:xfrm>
            <a:off x="7001235" y="4717816"/>
            <a:ext cx="2270791" cy="1841718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40"/>
          <p:cNvSpPr>
            <a:spLocks noGrp="1"/>
          </p:cNvSpPr>
          <p:nvPr>
            <p:ph type="body" idx="9"/>
          </p:nvPr>
        </p:nvSpPr>
        <p:spPr>
          <a:xfrm>
            <a:off x="6189235" y="6875099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40"/>
          <p:cNvSpPr>
            <a:spLocks noGrp="1"/>
          </p:cNvSpPr>
          <p:nvPr>
            <p:ph type="body" idx="13"/>
          </p:nvPr>
        </p:nvSpPr>
        <p:spPr>
          <a:xfrm>
            <a:off x="8766622" y="683538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0"/>
          <p:cNvSpPr txBox="1">
            <a:spLocks noGrp="1"/>
          </p:cNvSpPr>
          <p:nvPr>
            <p:ph type="body" idx="14"/>
          </p:nvPr>
        </p:nvSpPr>
        <p:spPr>
          <a:xfrm>
            <a:off x="6232660" y="8182447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15"/>
          </p:nvPr>
        </p:nvSpPr>
        <p:spPr>
          <a:xfrm>
            <a:off x="8862227" y="8088068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9" name="Google Shape;389;p40"/>
          <p:cNvCxnSpPr/>
          <p:nvPr/>
        </p:nvCxnSpPr>
        <p:spPr>
          <a:xfrm>
            <a:off x="7626534" y="7463156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90" name="Google Shape;390;p40"/>
          <p:cNvSpPr>
            <a:spLocks noGrp="1"/>
          </p:cNvSpPr>
          <p:nvPr>
            <p:ph type="body" idx="16"/>
          </p:nvPr>
        </p:nvSpPr>
        <p:spPr>
          <a:xfrm>
            <a:off x="5431997" y="440336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body" idx="17"/>
          </p:nvPr>
        </p:nvSpPr>
        <p:spPr>
          <a:xfrm>
            <a:off x="5475422" y="571071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0"/>
          <p:cNvSpPr>
            <a:spLocks noGrp="1"/>
          </p:cNvSpPr>
          <p:nvPr>
            <p:ph type="body" idx="18"/>
          </p:nvPr>
        </p:nvSpPr>
        <p:spPr>
          <a:xfrm>
            <a:off x="9589663" y="440336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body" idx="19"/>
          </p:nvPr>
        </p:nvSpPr>
        <p:spPr>
          <a:xfrm>
            <a:off x="9633088" y="571071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0"/>
          <p:cNvSpPr>
            <a:spLocks noGrp="1"/>
          </p:cNvSpPr>
          <p:nvPr>
            <p:ph type="body" idx="20"/>
          </p:nvPr>
        </p:nvSpPr>
        <p:spPr>
          <a:xfrm>
            <a:off x="7503688" y="287460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body" idx="21"/>
          </p:nvPr>
        </p:nvSpPr>
        <p:spPr>
          <a:xfrm>
            <a:off x="7547113" y="4181948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6" name="Google Shape;396;p40"/>
          <p:cNvCxnSpPr/>
          <p:nvPr/>
        </p:nvCxnSpPr>
        <p:spPr>
          <a:xfrm rot="10800000" flipH="1">
            <a:off x="9669647" y="60322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7" name="Google Shape;397;p40"/>
          <p:cNvCxnSpPr/>
          <p:nvPr/>
        </p:nvCxnSpPr>
        <p:spPr>
          <a:xfrm>
            <a:off x="6382333" y="605925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8" name="Google Shape;398;p40"/>
          <p:cNvCxnSpPr/>
          <p:nvPr/>
        </p:nvCxnSpPr>
        <p:spPr>
          <a:xfrm flipH="1">
            <a:off x="6680958" y="3932745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99" name="Google Shape;399;p40"/>
          <p:cNvCxnSpPr/>
          <p:nvPr/>
        </p:nvCxnSpPr>
        <p:spPr>
          <a:xfrm>
            <a:off x="8786205" y="3932745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00" name="Google Shape;400;p40"/>
          <p:cNvCxnSpPr/>
          <p:nvPr/>
        </p:nvCxnSpPr>
        <p:spPr>
          <a:xfrm>
            <a:off x="5010925" y="5357909"/>
            <a:ext cx="4210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401" name="Google Shape;401;p40"/>
          <p:cNvCxnSpPr/>
          <p:nvPr/>
        </p:nvCxnSpPr>
        <p:spPr>
          <a:xfrm rot="10800000">
            <a:off x="8862227" y="3210132"/>
            <a:ext cx="234448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402" name="Google Shape;402;p40"/>
          <p:cNvCxnSpPr/>
          <p:nvPr/>
        </p:nvCxnSpPr>
        <p:spPr>
          <a:xfrm rot="10800000">
            <a:off x="10943892" y="4996402"/>
            <a:ext cx="32930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403" name="Google Shape;403;p40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41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body" idx="1"/>
          </p:nvPr>
        </p:nvSpPr>
        <p:spPr>
          <a:xfrm>
            <a:off x="6911592" y="1316567"/>
            <a:ext cx="8230404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410" name="Google Shape;410;p42"/>
          <p:cNvSpPr txBox="1">
            <a:spLocks noGrp="1"/>
          </p:cNvSpPr>
          <p:nvPr>
            <p:ph type="body" idx="2"/>
          </p:nvPr>
        </p:nvSpPr>
        <p:spPr>
          <a:xfrm>
            <a:off x="1119827" y="2743200"/>
            <a:ext cx="524349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42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2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3"/>
          <p:cNvSpPr>
            <a:spLocks noGrp="1"/>
          </p:cNvSpPr>
          <p:nvPr>
            <p:ph type="pic" idx="2"/>
          </p:nvPr>
        </p:nvSpPr>
        <p:spPr>
          <a:xfrm>
            <a:off x="6911592" y="1316567"/>
            <a:ext cx="8230404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p43"/>
          <p:cNvSpPr txBox="1">
            <a:spLocks noGrp="1"/>
          </p:cNvSpPr>
          <p:nvPr>
            <p:ph type="body" idx="1"/>
          </p:nvPr>
        </p:nvSpPr>
        <p:spPr>
          <a:xfrm>
            <a:off x="1119827" y="2743200"/>
            <a:ext cx="524349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418" name="Google Shape;418;p43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3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3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44"/>
          <p:cNvSpPr txBox="1">
            <a:spLocks noGrp="1"/>
          </p:cNvSpPr>
          <p:nvPr>
            <p:ph type="body" idx="1"/>
          </p:nvPr>
        </p:nvSpPr>
        <p:spPr>
          <a:xfrm rot="5400000">
            <a:off x="4796882" y="-2091004"/>
            <a:ext cx="5941930" cy="1471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4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5"/>
          <p:cNvSpPr txBox="1">
            <a:spLocks noGrp="1"/>
          </p:cNvSpPr>
          <p:nvPr>
            <p:ph type="title"/>
          </p:nvPr>
        </p:nvSpPr>
        <p:spPr>
          <a:xfrm rot="5400000">
            <a:off x="9512550" y="2608622"/>
            <a:ext cx="7749117" cy="35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5"/>
          <p:cNvSpPr txBox="1">
            <a:spLocks noGrp="1"/>
          </p:cNvSpPr>
          <p:nvPr>
            <p:ph type="body" idx="1"/>
          </p:nvPr>
        </p:nvSpPr>
        <p:spPr>
          <a:xfrm rot="5400000">
            <a:off x="2399854" y="-795311"/>
            <a:ext cx="7749117" cy="1031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45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5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57588" cy="915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ayfinding">
  <p:cSld name="Title and Content 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">
  <p:cSld name="5_image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>
            <a:spLocks noGrp="1"/>
          </p:cNvSpPr>
          <p:nvPr>
            <p:ph type="pic" idx="2"/>
          </p:nvPr>
        </p:nvSpPr>
        <p:spPr>
          <a:xfrm>
            <a:off x="688476" y="477926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4"/>
          <p:cNvSpPr>
            <a:spLocks noGrp="1"/>
          </p:cNvSpPr>
          <p:nvPr>
            <p:ph type="pic" idx="3"/>
          </p:nvPr>
        </p:nvSpPr>
        <p:spPr>
          <a:xfrm>
            <a:off x="3736476" y="258470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24"/>
          <p:cNvSpPr>
            <a:spLocks noGrp="1"/>
          </p:cNvSpPr>
          <p:nvPr>
            <p:ph type="pic" idx="4"/>
          </p:nvPr>
        </p:nvSpPr>
        <p:spPr>
          <a:xfrm>
            <a:off x="6833244" y="4791456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24"/>
          <p:cNvSpPr>
            <a:spLocks noGrp="1"/>
          </p:cNvSpPr>
          <p:nvPr>
            <p:ph type="pic" idx="5"/>
          </p:nvPr>
        </p:nvSpPr>
        <p:spPr>
          <a:xfrm>
            <a:off x="9381372" y="1938528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24"/>
          <p:cNvSpPr>
            <a:spLocks noGrp="1"/>
          </p:cNvSpPr>
          <p:nvPr>
            <p:ph type="pic" idx="6"/>
          </p:nvPr>
        </p:nvSpPr>
        <p:spPr>
          <a:xfrm>
            <a:off x="12319644" y="4389120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3" name="Google Shape;63;p25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" name="Google Shape;64;p25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" name="Google Shape;65;p25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6" name="Google Shape;66;p25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7" name="Google Shape;67;p25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8" name="Google Shape;68;p25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_Title and Content_wayfinding">
  <p:cSld name="5B_Title and Content_wayfinding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6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6" name="Google Shape;86;p26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7" name="Google Shape;87;p26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8" name="Google Shape;88;p26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9" name="Google Shape;89;p26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0" name="Google Shape;90;p26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ldNum" idx="12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244">
          <p15:clr>
            <a:srgbClr val="F26B43"/>
          </p15:clr>
        </p15:guide>
        <p15:guide id="4" orient="horz" pos="907">
          <p15:clr>
            <a:srgbClr val="F26B43"/>
          </p15:clr>
        </p15:guide>
        <p15:guide id="5" orient="horz" pos="14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jpe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24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2E23-F0FA-1369-9F0F-6F3E3B26AE8B}"/>
              </a:ext>
            </a:extLst>
          </p:cNvPr>
          <p:cNvSpPr txBox="1">
            <a:spLocks/>
          </p:cNvSpPr>
          <p:nvPr/>
        </p:nvSpPr>
        <p:spPr>
          <a:xfrm>
            <a:off x="5048710" y="1681541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" sz="5000" dirty="0"/>
              <a:t>Microcontroller systems</a:t>
            </a:r>
            <a:br>
              <a:rPr lang="en-NZ" dirty="0"/>
            </a:br>
            <a:r>
              <a:rPr lang="en-GB" sz="2500" b="0" dirty="0"/>
              <a:t>1. Mechatronic systems and control</a:t>
            </a:r>
            <a:endParaRPr lang="en-NZ" sz="25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4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8"/>
          <a:stretch/>
        </p:blipFill>
        <p:spPr>
          <a:xfrm>
            <a:off x="644633" y="3434946"/>
            <a:ext cx="2683129" cy="2620539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64" name="Google Shape;764;p14"/>
          <p:cNvSpPr txBox="1"/>
          <p:nvPr/>
        </p:nvSpPr>
        <p:spPr>
          <a:xfrm>
            <a:off x="10689743" y="2639563"/>
            <a:ext cx="4417565" cy="3516821"/>
          </a:xfrm>
          <a:prstGeom prst="rect">
            <a:avLst/>
          </a:prstGeom>
          <a:noFill/>
          <a:ln w="28575" cap="flat" cmpd="sng">
            <a:gradFill>
              <a:gsLst>
                <a:gs pos="1200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60000" rIns="288000" bIns="288000" anchor="t" anchorCtr="0">
            <a:noAutofit/>
          </a:bodyPr>
          <a:lstStyle/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at least one input </a:t>
            </a:r>
            <a:b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one output device that </a:t>
            </a:r>
            <a:b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system might contain.</a:t>
            </a: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form of controller do they include?</a:t>
            </a:r>
            <a:endParaRPr dirty="0"/>
          </a:p>
          <a:p>
            <a:pPr marL="12700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advantages of using this type of controller?</a:t>
            </a:r>
            <a:endParaRPr dirty="0"/>
          </a:p>
        </p:txBody>
      </p:sp>
      <p:pic>
        <p:nvPicPr>
          <p:cNvPr id="768" name="Google Shape;768;p14"/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179" y="6103645"/>
            <a:ext cx="2669606" cy="2607332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69" name="Google Shape;769;p1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Inputs, outputs and control</a:t>
            </a:r>
            <a:endParaRPr/>
          </a:p>
        </p:txBody>
      </p:sp>
      <p:sp>
        <p:nvSpPr>
          <p:cNvPr id="770" name="Google Shape;770;p14"/>
          <p:cNvSpPr txBox="1">
            <a:spLocks noGrp="1"/>
          </p:cNvSpPr>
          <p:nvPr>
            <p:ph type="body" idx="4294967295"/>
          </p:nvPr>
        </p:nvSpPr>
        <p:spPr>
          <a:xfrm>
            <a:off x="417883" y="2240910"/>
            <a:ext cx="8711604" cy="30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These systems all use dedicated microcontroller chips or PLCs.</a:t>
            </a:r>
            <a:endParaRPr dirty="0"/>
          </a:p>
        </p:txBody>
      </p:sp>
      <p:pic>
        <p:nvPicPr>
          <p:cNvPr id="771" name="Google Shape;771;p14"/>
          <p:cNvPicPr preferRelativeResize="0"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035" y="3431196"/>
            <a:ext cx="2760362" cy="2607332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73" name="Google Shape;773;p14"/>
          <p:cNvSpPr txBox="1"/>
          <p:nvPr/>
        </p:nvSpPr>
        <p:spPr>
          <a:xfrm>
            <a:off x="803627" y="2739267"/>
            <a:ext cx="2524135" cy="58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 automatic windscreen wipers</a:t>
            </a:r>
            <a:endParaRPr dirty="0"/>
          </a:p>
        </p:txBody>
      </p:sp>
      <p:sp>
        <p:nvSpPr>
          <p:cNvPr id="774" name="Google Shape;774;p14"/>
          <p:cNvSpPr txBox="1"/>
          <p:nvPr/>
        </p:nvSpPr>
        <p:spPr>
          <a:xfrm>
            <a:off x="5205913" y="2966574"/>
            <a:ext cx="2263270" cy="3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 filling machine</a:t>
            </a:r>
            <a:endParaRPr dirty="0"/>
          </a:p>
        </p:txBody>
      </p:sp>
      <p:sp>
        <p:nvSpPr>
          <p:cNvPr id="775" name="Google Shape;775;p14"/>
          <p:cNvSpPr txBox="1"/>
          <p:nvPr/>
        </p:nvSpPr>
        <p:spPr>
          <a:xfrm>
            <a:off x="3160415" y="5601849"/>
            <a:ext cx="171918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dirty="0"/>
          </a:p>
        </p:txBody>
      </p:sp>
      <p:sp>
        <p:nvSpPr>
          <p:cNvPr id="776" name="Google Shape;776;p14"/>
          <p:cNvSpPr txBox="1"/>
          <p:nvPr/>
        </p:nvSpPr>
        <p:spPr>
          <a:xfrm>
            <a:off x="7538181" y="5363941"/>
            <a:ext cx="2236134" cy="47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CNC milling machine</a:t>
            </a:r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AF9F9F3-0EB9-D216-1DE5-2CE99E324CA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10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87CA046F-4ADA-8F56-FD30-A4A2533E5D3B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4B887-CE0D-443A-258C-CD68CF8C6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9529" y="2046636"/>
            <a:ext cx="10160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EB389-F994-BFF9-20AD-ED89471EB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2681" y="253556"/>
            <a:ext cx="916161" cy="892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051B3-C11F-33B5-F30D-3BEC3BC3F1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5" y="3315489"/>
            <a:ext cx="2856676" cy="277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41F539-D019-8CC0-8737-B20547F0F2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035" y="3326354"/>
            <a:ext cx="2856676" cy="2771825"/>
          </a:xfrm>
          <a:prstGeom prst="rect">
            <a:avLst/>
          </a:prstGeom>
        </p:spPr>
      </p:pic>
      <p:pic>
        <p:nvPicPr>
          <p:cNvPr id="767" name="Google Shape;767;p14"/>
          <p:cNvPicPr preferRelativeResize="0"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811" y="6066350"/>
            <a:ext cx="2752388" cy="2661560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5C441-2682-980E-FCE3-2189CB9921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811" y="5995139"/>
            <a:ext cx="2856676" cy="2771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A680DC-0292-3705-FA69-0FEA157CC8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149" y="5995138"/>
            <a:ext cx="2856676" cy="2771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85;p7">
            <a:extLst>
              <a:ext uri="{FF2B5EF4-FFF2-40B4-BE49-F238E27FC236}">
                <a16:creationId xmlns:a16="http://schemas.microsoft.com/office/drawing/2014/main" id="{C41354D8-FE72-55D7-9C8C-1C9D9C17804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348" y="6574921"/>
            <a:ext cx="2158937" cy="2102494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dirty="0"/>
              <a:t>Inputs, outputs and control</a:t>
            </a:r>
            <a:endParaRPr dirty="0"/>
          </a:p>
        </p:txBody>
      </p:sp>
      <p:sp>
        <p:nvSpPr>
          <p:cNvPr id="794" name="Google Shape;794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These systems all use dedicated microcontroller chips or PLCs.</a:t>
            </a:r>
            <a:endParaRPr/>
          </a:p>
        </p:txBody>
      </p:sp>
      <p:sp>
        <p:nvSpPr>
          <p:cNvPr id="798" name="Google Shape;798;p15"/>
          <p:cNvSpPr txBox="1"/>
          <p:nvPr/>
        </p:nvSpPr>
        <p:spPr>
          <a:xfrm>
            <a:off x="3027629" y="3554645"/>
            <a:ext cx="2251156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sensor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Wiper blade motor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Microcontroller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5"/>
          <p:cNvSpPr txBox="1"/>
          <p:nvPr/>
        </p:nvSpPr>
        <p:spPr>
          <a:xfrm>
            <a:off x="3070859" y="6605574"/>
            <a:ext cx="2478223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 sensor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control valve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</a:t>
            </a:r>
            <a:endParaRPr dirty="0"/>
          </a:p>
        </p:txBody>
      </p:sp>
      <p:sp>
        <p:nvSpPr>
          <p:cNvPr id="800" name="Google Shape;800;p15"/>
          <p:cNvSpPr txBox="1"/>
          <p:nvPr/>
        </p:nvSpPr>
        <p:spPr>
          <a:xfrm>
            <a:off x="10208044" y="3476586"/>
            <a:ext cx="2478223" cy="291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 (touch)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Haptic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Screen (visual)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5"/>
          <p:cNvSpPr txBox="1"/>
          <p:nvPr/>
        </p:nvSpPr>
        <p:spPr>
          <a:xfrm>
            <a:off x="12371587" y="3476586"/>
            <a:ext cx="8131214" cy="18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Microcomputer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power consumption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Powerful processor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5"/>
          <p:cNvSpPr txBox="1"/>
          <p:nvPr/>
        </p:nvSpPr>
        <p:spPr>
          <a:xfrm>
            <a:off x="10219303" y="6690313"/>
            <a:ext cx="2478223" cy="180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program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control motors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</a:rPr>
              <a:t>Tool motor</a:t>
            </a:r>
            <a:endParaRPr dirty="0"/>
          </a:p>
        </p:txBody>
      </p:sp>
      <p:sp>
        <p:nvSpPr>
          <p:cNvPr id="803" name="Google Shape;803;p15"/>
          <p:cNvSpPr txBox="1"/>
          <p:nvPr/>
        </p:nvSpPr>
        <p:spPr>
          <a:xfrm>
            <a:off x="12371587" y="6668151"/>
            <a:ext cx="1866418" cy="180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</a:rPr>
              <a:t>Microcomputer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Versatile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>
                <a:solidFill>
                  <a:schemeClr val="dk1"/>
                </a:solidFill>
              </a:rPr>
              <a:t>Easy to load new program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 txBox="1"/>
          <p:nvPr/>
        </p:nvSpPr>
        <p:spPr>
          <a:xfrm>
            <a:off x="563526" y="2907284"/>
            <a:ext cx="4785155" cy="58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 automatic windscreen wipers</a:t>
            </a:r>
            <a:endParaRPr dirty="0"/>
          </a:p>
        </p:txBody>
      </p:sp>
      <p:sp>
        <p:nvSpPr>
          <p:cNvPr id="806" name="Google Shape;806;p15"/>
          <p:cNvSpPr txBox="1"/>
          <p:nvPr/>
        </p:nvSpPr>
        <p:spPr>
          <a:xfrm>
            <a:off x="626826" y="6082465"/>
            <a:ext cx="2263270" cy="3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 filling machine</a:t>
            </a:r>
            <a:endParaRPr dirty="0"/>
          </a:p>
        </p:txBody>
      </p:sp>
      <p:sp>
        <p:nvSpPr>
          <p:cNvPr id="807" name="Google Shape;807;p15"/>
          <p:cNvSpPr txBox="1"/>
          <p:nvPr/>
        </p:nvSpPr>
        <p:spPr>
          <a:xfrm>
            <a:off x="7690437" y="2907284"/>
            <a:ext cx="171918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dirty="0"/>
          </a:p>
        </p:txBody>
      </p:sp>
      <p:sp>
        <p:nvSpPr>
          <p:cNvPr id="808" name="Google Shape;808;p15"/>
          <p:cNvSpPr txBox="1"/>
          <p:nvPr/>
        </p:nvSpPr>
        <p:spPr>
          <a:xfrm>
            <a:off x="7790635" y="6090031"/>
            <a:ext cx="4884667" cy="47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CNC milling machine</a:t>
            </a:r>
            <a:endParaRPr dirty="0"/>
          </a:p>
        </p:txBody>
      </p:sp>
      <p:sp>
        <p:nvSpPr>
          <p:cNvPr id="809" name="Google Shape;809;p15"/>
          <p:cNvSpPr txBox="1"/>
          <p:nvPr/>
        </p:nvSpPr>
        <p:spPr>
          <a:xfrm>
            <a:off x="5363117" y="3558914"/>
            <a:ext cx="19540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Cheap</a:t>
            </a:r>
            <a:endParaRPr/>
          </a:p>
        </p:txBody>
      </p:sp>
      <p:sp>
        <p:nvSpPr>
          <p:cNvPr id="810" name="Google Shape;810;p15"/>
          <p:cNvSpPr txBox="1"/>
          <p:nvPr/>
        </p:nvSpPr>
        <p:spPr>
          <a:xfrm>
            <a:off x="5363117" y="6601383"/>
            <a:ext cx="221311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Rugged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1" name="Google Shape;811;p15"/>
          <p:cNvCxnSpPr/>
          <p:nvPr/>
        </p:nvCxnSpPr>
        <p:spPr>
          <a:xfrm>
            <a:off x="7514527" y="3019505"/>
            <a:ext cx="0" cy="5725250"/>
          </a:xfrm>
          <a:prstGeom prst="straightConnector1">
            <a:avLst/>
          </a:prstGeom>
          <a:noFill/>
          <a:ln w="20300" cap="flat" cmpd="sng">
            <a:solidFill>
              <a:srgbClr val="24D6D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2" name="Google Shape;812;p15"/>
          <p:cNvCxnSpPr/>
          <p:nvPr/>
        </p:nvCxnSpPr>
        <p:spPr>
          <a:xfrm rot="10800000">
            <a:off x="736553" y="5880704"/>
            <a:ext cx="13501452" cy="0"/>
          </a:xfrm>
          <a:prstGeom prst="straightConnector1">
            <a:avLst/>
          </a:prstGeom>
          <a:noFill/>
          <a:ln w="20300" cap="flat" cmpd="sng">
            <a:solidFill>
              <a:srgbClr val="24D6D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6F11B27-5058-FD9F-7B48-C6076254EC3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11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Google Shape;539;p3">
            <a:extLst>
              <a:ext uri="{FF2B5EF4-FFF2-40B4-BE49-F238E27FC236}">
                <a16:creationId xmlns:a16="http://schemas.microsoft.com/office/drawing/2014/main" id="{1E80BD38-3961-3B08-28E0-75D7CA0F3F9B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768;p14">
            <a:extLst>
              <a:ext uri="{FF2B5EF4-FFF2-40B4-BE49-F238E27FC236}">
                <a16:creationId xmlns:a16="http://schemas.microsoft.com/office/drawing/2014/main" id="{A22EC006-44BA-E192-77FA-21B0D6CDB923}"/>
              </a:ext>
            </a:extLst>
          </p:cNvPr>
          <p:cNvPicPr preferRelativeResize="0"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505" y="6668007"/>
            <a:ext cx="1996622" cy="1927895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Google Shape;759;p14">
            <a:extLst>
              <a:ext uri="{FF2B5EF4-FFF2-40B4-BE49-F238E27FC236}">
                <a16:creationId xmlns:a16="http://schemas.microsoft.com/office/drawing/2014/main" id="{1F357325-FA2E-829F-9090-5F04818E9DED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8"/>
          <a:stretch/>
        </p:blipFill>
        <p:spPr>
          <a:xfrm>
            <a:off x="783651" y="3544509"/>
            <a:ext cx="2029813" cy="1982463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E77132-5776-FD90-63F4-E2834A13D0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96" y="3457474"/>
            <a:ext cx="2166857" cy="2102495"/>
          </a:xfrm>
          <a:prstGeom prst="rect">
            <a:avLst/>
          </a:prstGeom>
        </p:spPr>
      </p:pic>
      <p:pic>
        <p:nvPicPr>
          <p:cNvPr id="14" name="Google Shape;771;p14">
            <a:extLst>
              <a:ext uri="{FF2B5EF4-FFF2-40B4-BE49-F238E27FC236}">
                <a16:creationId xmlns:a16="http://schemas.microsoft.com/office/drawing/2014/main" id="{CDE5D4B7-9F66-0CA5-27F0-B3728B2E9543}"/>
              </a:ext>
            </a:extLst>
          </p:cNvPr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88" y="6551977"/>
            <a:ext cx="2163888" cy="2043925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A0A78A-27A7-FD42-B58C-0A046D9790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88" y="6519694"/>
            <a:ext cx="2166857" cy="2102495"/>
          </a:xfrm>
          <a:prstGeom prst="rect">
            <a:avLst/>
          </a:prstGeom>
        </p:spPr>
      </p:pic>
      <p:pic>
        <p:nvPicPr>
          <p:cNvPr id="17" name="Google Shape;767;p14">
            <a:extLst>
              <a:ext uri="{FF2B5EF4-FFF2-40B4-BE49-F238E27FC236}">
                <a16:creationId xmlns:a16="http://schemas.microsoft.com/office/drawing/2014/main" id="{0E549D3B-F634-2458-D2DA-578E92160B66}"/>
              </a:ext>
            </a:extLst>
          </p:cNvPr>
          <p:cNvPicPr preferRelativeResize="0"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9445" y="3530265"/>
            <a:ext cx="2029813" cy="1962830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10D7FA-80A8-F5BB-FEA5-678B96E48A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527" y="3457474"/>
            <a:ext cx="2166857" cy="2102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Where might we find control systems?</a:t>
            </a:r>
            <a:endParaRPr/>
          </a:p>
        </p:txBody>
      </p:sp>
      <p:sp>
        <p:nvSpPr>
          <p:cNvPr id="821" name="Google Shape;821;p16"/>
          <p:cNvSpPr txBox="1"/>
          <p:nvPr/>
        </p:nvSpPr>
        <p:spPr>
          <a:xfrm>
            <a:off x="10289268" y="3602218"/>
            <a:ext cx="5001157" cy="3207655"/>
          </a:xfrm>
          <a:prstGeom prst="rect">
            <a:avLst/>
          </a:prstGeom>
          <a:noFill/>
          <a:ln w="28575" cap="flat" cmpd="sng">
            <a:gradFill>
              <a:gsLst>
                <a:gs pos="500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lang="en-GB" sz="2000" dirty="0">
                <a:solidFill>
                  <a:schemeClr val="dk1"/>
                </a:solidFill>
              </a:rPr>
              <a:t>one 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</a:t>
            </a:r>
            <a:b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control system in </a:t>
            </a:r>
            <a:r>
              <a:rPr lang="en-GB" sz="2000" dirty="0">
                <a:solidFill>
                  <a:schemeClr val="dk1"/>
                </a:solidFill>
              </a:rPr>
              <a:t>each 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environment.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 what inputs and outputs they might include</a:t>
            </a:r>
            <a:r>
              <a:rPr lang="en-GB" sz="20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some benefits your examples of control systems deliver for their users.</a:t>
            </a:r>
            <a:endParaRPr dirty="0"/>
          </a:p>
        </p:txBody>
      </p:sp>
      <p:sp>
        <p:nvSpPr>
          <p:cNvPr id="826" name="Google Shape;826;p16"/>
          <p:cNvSpPr txBox="1"/>
          <p:nvPr/>
        </p:nvSpPr>
        <p:spPr>
          <a:xfrm>
            <a:off x="1228349" y="4915046"/>
            <a:ext cx="23924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production</a:t>
            </a:r>
            <a:endParaRPr/>
          </a:p>
        </p:txBody>
      </p:sp>
      <p:sp>
        <p:nvSpPr>
          <p:cNvPr id="827" name="Google Shape;827;p16"/>
          <p:cNvSpPr txBox="1"/>
          <p:nvPr/>
        </p:nvSpPr>
        <p:spPr>
          <a:xfrm>
            <a:off x="4049975" y="4926680"/>
            <a:ext cx="23924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Manufacturing</a:t>
            </a:r>
            <a:endParaRPr/>
          </a:p>
        </p:txBody>
      </p:sp>
      <p:sp>
        <p:nvSpPr>
          <p:cNvPr id="828" name="Google Shape;828;p16"/>
          <p:cNvSpPr txBox="1"/>
          <p:nvPr/>
        </p:nvSpPr>
        <p:spPr>
          <a:xfrm>
            <a:off x="6871601" y="4926680"/>
            <a:ext cx="26128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energy</a:t>
            </a:r>
            <a:endParaRPr/>
          </a:p>
        </p:txBody>
      </p:sp>
      <p:sp>
        <p:nvSpPr>
          <p:cNvPr id="829" name="Google Shape;829;p16"/>
          <p:cNvSpPr txBox="1"/>
          <p:nvPr/>
        </p:nvSpPr>
        <p:spPr>
          <a:xfrm>
            <a:off x="1228349" y="7760598"/>
            <a:ext cx="23924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Healthcare and hospitals</a:t>
            </a:r>
            <a:endParaRPr/>
          </a:p>
        </p:txBody>
      </p:sp>
      <p:sp>
        <p:nvSpPr>
          <p:cNvPr id="830" name="Google Shape;830;p16"/>
          <p:cNvSpPr txBox="1"/>
          <p:nvPr/>
        </p:nvSpPr>
        <p:spPr>
          <a:xfrm>
            <a:off x="4120036" y="7787705"/>
            <a:ext cx="23924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</p:txBody>
      </p:sp>
      <p:sp>
        <p:nvSpPr>
          <p:cNvPr id="831" name="Google Shape;831;p16"/>
          <p:cNvSpPr txBox="1"/>
          <p:nvPr/>
        </p:nvSpPr>
        <p:spPr>
          <a:xfrm>
            <a:off x="6871600" y="7787705"/>
            <a:ext cx="26128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Buildings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BDB0D6E-9770-3A30-DD3A-999ADA3C88F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12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FC9423FC-45B4-1EAE-D1B1-7681B3C7AD74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37887-E47C-95C2-0B89-CB21CCEB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028" y="3049243"/>
            <a:ext cx="10160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F2CA2-2356-50C7-57F5-8671D9AD2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167" y="2735298"/>
            <a:ext cx="1943685" cy="1884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A729B-F609-71A7-996F-A23CBCB48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424" y="2735300"/>
            <a:ext cx="1943684" cy="1884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D2202-CD54-98E2-ACC5-FA17CA7B4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952" y="2735300"/>
            <a:ext cx="1943683" cy="1884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C56BA-ED24-4456-25BB-71F36C960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4426" y="5752767"/>
            <a:ext cx="1943682" cy="1884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ED92E-D331-ECB0-34C4-6B6C4DE40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752" y="5745444"/>
            <a:ext cx="1943683" cy="1884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42FCF-ECC2-E758-A04B-5B7B9A90DA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167" y="5745442"/>
            <a:ext cx="1943686" cy="18841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0E8E8-3E89-22D7-37F6-6697E2F65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-4021"/>
            <a:ext cx="16250444" cy="9148021"/>
          </a:xfrm>
          <a:prstGeom prst="rect">
            <a:avLst/>
          </a:prstGeom>
        </p:spPr>
      </p:pic>
      <p:sp>
        <p:nvSpPr>
          <p:cNvPr id="577" name="Google Shape;577;p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578" name="Google Shape;578;p7"/>
          <p:cNvSpPr/>
          <p:nvPr/>
        </p:nvSpPr>
        <p:spPr>
          <a:xfrm>
            <a:off x="411858" y="2291753"/>
            <a:ext cx="26911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 dirty="0"/>
          </a:p>
        </p:txBody>
      </p:sp>
      <p:pic>
        <p:nvPicPr>
          <p:cNvPr id="581" name="Google Shape;581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266" y="3208248"/>
            <a:ext cx="3208807" cy="312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580" y="3208248"/>
            <a:ext cx="3208807" cy="312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"/>
          <p:cNvSpPr txBox="1"/>
          <p:nvPr/>
        </p:nvSpPr>
        <p:spPr>
          <a:xfrm>
            <a:off x="4043472" y="4313989"/>
            <a:ext cx="29990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the main parts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control system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describe how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work together.</a:t>
            </a:r>
            <a:endParaRPr dirty="0"/>
          </a:p>
        </p:txBody>
      </p:sp>
      <p:sp>
        <p:nvSpPr>
          <p:cNvPr id="584" name="Google Shape;584;p7"/>
          <p:cNvSpPr txBox="1"/>
          <p:nvPr/>
        </p:nvSpPr>
        <p:spPr>
          <a:xfrm>
            <a:off x="7447560" y="4037011"/>
            <a:ext cx="299902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some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between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microcontroller,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programmable logic controller (PLC) and a microcomputer.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94" y="3208248"/>
            <a:ext cx="3208807" cy="312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"/>
          <p:cNvSpPr txBox="1"/>
          <p:nvPr/>
        </p:nvSpPr>
        <p:spPr>
          <a:xfrm>
            <a:off x="492105" y="4313990"/>
            <a:ext cx="29990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some examples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mechatronic systems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domestic and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settings.</a:t>
            </a:r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51CB20-2AEE-A0ED-0678-1F095DAF6E4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73B271B3-A2F7-9E39-5FDA-B2C9093C8E71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39;p3">
            <a:extLst>
              <a:ext uri="{FF2B5EF4-FFF2-40B4-BE49-F238E27FC236}">
                <a16:creationId xmlns:a16="http://schemas.microsoft.com/office/drawing/2014/main" id="{C26ADA9A-1491-A303-845E-0A5C155ABE3D}"/>
              </a:ext>
            </a:extLst>
          </p:cNvPr>
          <p:cNvSpPr txBox="1"/>
          <p:nvPr/>
        </p:nvSpPr>
        <p:spPr>
          <a:xfrm>
            <a:off x="492105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73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"/>
          <p:cNvSpPr txBox="1"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dirty="0"/>
              <a:t>1. Mechatronic systems and control</a:t>
            </a:r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534EC3-63FF-22D3-5E20-EBC3105242F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2</a:t>
            </a:fld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0E8E8-3E89-22D7-37F6-6697E2F65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-4021"/>
            <a:ext cx="16250444" cy="9148021"/>
          </a:xfrm>
          <a:prstGeom prst="rect">
            <a:avLst/>
          </a:prstGeom>
        </p:spPr>
      </p:pic>
      <p:sp>
        <p:nvSpPr>
          <p:cNvPr id="577" name="Google Shape;577;p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578" name="Google Shape;578;p7"/>
          <p:cNvSpPr/>
          <p:nvPr/>
        </p:nvSpPr>
        <p:spPr>
          <a:xfrm>
            <a:off x="411858" y="2291753"/>
            <a:ext cx="269110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 dirty="0"/>
          </a:p>
        </p:txBody>
      </p:sp>
      <p:pic>
        <p:nvPicPr>
          <p:cNvPr id="581" name="Google Shape;581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4266" y="3208248"/>
            <a:ext cx="3208807" cy="312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580" y="3208248"/>
            <a:ext cx="3208807" cy="312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"/>
          <p:cNvSpPr txBox="1"/>
          <p:nvPr/>
        </p:nvSpPr>
        <p:spPr>
          <a:xfrm>
            <a:off x="4043472" y="4313989"/>
            <a:ext cx="29990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the main parts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control system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describe how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work together.</a:t>
            </a:r>
            <a:endParaRPr dirty="0"/>
          </a:p>
        </p:txBody>
      </p:sp>
      <p:sp>
        <p:nvSpPr>
          <p:cNvPr id="584" name="Google Shape;584;p7"/>
          <p:cNvSpPr txBox="1"/>
          <p:nvPr/>
        </p:nvSpPr>
        <p:spPr>
          <a:xfrm>
            <a:off x="7447560" y="4037011"/>
            <a:ext cx="299902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some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between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microcontroller,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programmable logic controller (PLC) and a microcomputer.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94" y="3208248"/>
            <a:ext cx="3208807" cy="312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"/>
          <p:cNvSpPr txBox="1"/>
          <p:nvPr/>
        </p:nvSpPr>
        <p:spPr>
          <a:xfrm>
            <a:off x="492105" y="4313990"/>
            <a:ext cx="29990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some examples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mechatronic systems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domestic and </a:t>
            </a:r>
            <a:b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settings.</a:t>
            </a:r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51CB20-2AEE-A0ED-0678-1F095DAF6E48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73B271B3-A2F7-9E39-5FDA-B2C9093C8E71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39;p3">
            <a:extLst>
              <a:ext uri="{FF2B5EF4-FFF2-40B4-BE49-F238E27FC236}">
                <a16:creationId xmlns:a16="http://schemas.microsoft.com/office/drawing/2014/main" id="{C26ADA9A-1491-A303-845E-0A5C155ABE3D}"/>
              </a:ext>
            </a:extLst>
          </p:cNvPr>
          <p:cNvSpPr txBox="1"/>
          <p:nvPr/>
        </p:nvSpPr>
        <p:spPr>
          <a:xfrm>
            <a:off x="492105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657" y="6068225"/>
            <a:ext cx="2467354" cy="2485412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93" name="Google Shape;593;p8"/>
          <p:cNvSpPr txBox="1"/>
          <p:nvPr/>
        </p:nvSpPr>
        <p:spPr>
          <a:xfrm>
            <a:off x="8128794" y="3367188"/>
            <a:ext cx="6059646" cy="2180172"/>
          </a:xfrm>
          <a:prstGeom prst="rect">
            <a:avLst/>
          </a:prstGeom>
          <a:noFill/>
          <a:ln w="28575" cap="flat" cmpd="sng">
            <a:gradFill>
              <a:gsLst>
                <a:gs pos="13000">
                  <a:srgbClr val="21176B"/>
                </a:gs>
                <a:gs pos="97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each example combine </a:t>
            </a:r>
            <a:br>
              <a:rPr lang="en-GB" sz="2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and electronic systems?</a:t>
            </a:r>
            <a:endParaRPr dirty="0"/>
          </a:p>
          <a:p>
            <a:pPr marL="4826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22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these examples to define </a:t>
            </a:r>
            <a:br>
              <a:rPr lang="en-GB" sz="2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mechatronic system.</a:t>
            </a:r>
            <a:endParaRPr dirty="0"/>
          </a:p>
          <a:p>
            <a:pPr marL="4826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sz="22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"/>
          <p:cNvSpPr txBox="1"/>
          <p:nvPr/>
        </p:nvSpPr>
        <p:spPr>
          <a:xfrm>
            <a:off x="413457" y="1446214"/>
            <a:ext cx="11735000" cy="61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mechatronic system?</a:t>
            </a:r>
            <a:endParaRPr sz="44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"/>
          <p:cNvSpPr txBox="1"/>
          <p:nvPr/>
        </p:nvSpPr>
        <p:spPr>
          <a:xfrm>
            <a:off x="411063" y="2310406"/>
            <a:ext cx="15419111" cy="77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mechatronics, mechanical, electronic and control systems are combined to create a complete system. Mechatronic systems typically  perform fast and precise motions and therefore require sophisticated electronic devices and control algorithms. </a:t>
            </a:r>
            <a:endParaRPr lang="en-GB" sz="2000" dirty="0"/>
          </a:p>
        </p:txBody>
      </p:sp>
      <p:pic>
        <p:nvPicPr>
          <p:cNvPr id="600" name="Google Shape;600;p8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445" y="3382656"/>
            <a:ext cx="2467354" cy="2397225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96" name="Google Shape;596;p8"/>
          <p:cNvSpPr txBox="1"/>
          <p:nvPr/>
        </p:nvSpPr>
        <p:spPr>
          <a:xfrm>
            <a:off x="1316182" y="35471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8"/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81" y="3328227"/>
            <a:ext cx="2476318" cy="2458875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99" name="Google Shape;599;p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035" y="248054"/>
            <a:ext cx="955527" cy="93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"/>
          <p:cNvPicPr preferRelativeResize="0"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092" y="6120576"/>
            <a:ext cx="2442109" cy="2424804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05" name="Google Shape;605;p8"/>
          <p:cNvSpPr txBox="1"/>
          <p:nvPr/>
        </p:nvSpPr>
        <p:spPr>
          <a:xfrm>
            <a:off x="1132193" y="2960850"/>
            <a:ext cx="1577140" cy="38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Dishwasher</a:t>
            </a:r>
            <a:endParaRPr/>
          </a:p>
        </p:txBody>
      </p:sp>
      <p:sp>
        <p:nvSpPr>
          <p:cNvPr id="606" name="Google Shape;606;p8"/>
          <p:cNvSpPr txBox="1"/>
          <p:nvPr/>
        </p:nvSpPr>
        <p:spPr>
          <a:xfrm>
            <a:off x="4265562" y="2975452"/>
            <a:ext cx="2213654" cy="38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 doors</a:t>
            </a:r>
            <a:endParaRPr/>
          </a:p>
        </p:txBody>
      </p:sp>
      <p:sp>
        <p:nvSpPr>
          <p:cNvPr id="607" name="Google Shape;607;p8"/>
          <p:cNvSpPr txBox="1"/>
          <p:nvPr/>
        </p:nvSpPr>
        <p:spPr>
          <a:xfrm>
            <a:off x="6376068" y="5638971"/>
            <a:ext cx="1018154" cy="32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Printer</a:t>
            </a:r>
            <a:endParaRPr dirty="0"/>
          </a:p>
        </p:txBody>
      </p:sp>
      <p:sp>
        <p:nvSpPr>
          <p:cNvPr id="608" name="Google Shape;608;p8"/>
          <p:cNvSpPr txBox="1"/>
          <p:nvPr/>
        </p:nvSpPr>
        <p:spPr>
          <a:xfrm>
            <a:off x="3243384" y="5648591"/>
            <a:ext cx="918592" cy="32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E74585-759A-716A-9D35-C4C1FF0E1D2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4</a:t>
            </a:fld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317D0-64F8-BEC3-A7D7-26B144B50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9540" y="2810720"/>
            <a:ext cx="1016000" cy="990600"/>
          </a:xfrm>
          <a:prstGeom prst="rect">
            <a:avLst/>
          </a:prstGeom>
        </p:spPr>
      </p:pic>
      <p:sp>
        <p:nvSpPr>
          <p:cNvPr id="8" name="Google Shape;539;p3">
            <a:extLst>
              <a:ext uri="{FF2B5EF4-FFF2-40B4-BE49-F238E27FC236}">
                <a16:creationId xmlns:a16="http://schemas.microsoft.com/office/drawing/2014/main" id="{5187E162-D3A9-78B0-8DFF-C65FEE875CD7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62519B-5494-43DE-12DA-FAD1B2054A3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71" y="3278085"/>
            <a:ext cx="2667050" cy="2587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74E45-F477-BB42-3F1B-442ED38ED0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601" y="3289691"/>
            <a:ext cx="2667050" cy="2587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E7A771-055B-EB8D-EB00-C9410594442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21" y="6056619"/>
            <a:ext cx="2667050" cy="2587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9FE63F-11DE-57BA-14E4-7147B1D11A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809" y="6039062"/>
            <a:ext cx="2667050" cy="2587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Mechatronic systems </a:t>
            </a:r>
            <a:br>
              <a:rPr lang="en-GB"/>
            </a:br>
            <a:r>
              <a:rPr lang="en-GB"/>
              <a:t>and control</a:t>
            </a:r>
            <a:endParaRPr/>
          </a:p>
        </p:txBody>
      </p:sp>
      <p:sp>
        <p:nvSpPr>
          <p:cNvPr id="618" name="Google Shape;618;p9"/>
          <p:cNvSpPr txBox="1">
            <a:spLocks noGrp="1"/>
          </p:cNvSpPr>
          <p:nvPr>
            <p:ph type="body" idx="4294967295"/>
          </p:nvPr>
        </p:nvSpPr>
        <p:spPr>
          <a:xfrm>
            <a:off x="468987" y="2884521"/>
            <a:ext cx="8972550" cy="391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A mechatronic system combines electronics, mechanics and computer control to automate a process or response.</a:t>
            </a:r>
            <a:endParaRPr dirty="0"/>
          </a:p>
        </p:txBody>
      </p:sp>
      <p:grpSp>
        <p:nvGrpSpPr>
          <p:cNvPr id="619" name="Google Shape;619;p9"/>
          <p:cNvGrpSpPr/>
          <p:nvPr/>
        </p:nvGrpSpPr>
        <p:grpSpPr>
          <a:xfrm>
            <a:off x="344996" y="4830677"/>
            <a:ext cx="2052723" cy="1882964"/>
            <a:chOff x="739876" y="5114482"/>
            <a:chExt cx="2052723" cy="1882964"/>
          </a:xfrm>
        </p:grpSpPr>
        <p:pic>
          <p:nvPicPr>
            <p:cNvPr id="620" name="Google Shape;620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086" y="5114482"/>
              <a:ext cx="1933513" cy="1882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1" name="Google Shape;621;p9"/>
            <p:cNvSpPr txBox="1"/>
            <p:nvPr/>
          </p:nvSpPr>
          <p:spPr>
            <a:xfrm>
              <a:off x="739876" y="5870851"/>
              <a:ext cx="20183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Sensor</a:t>
              </a:r>
              <a:endParaRPr/>
            </a:p>
          </p:txBody>
        </p:sp>
      </p:grpSp>
      <p:grpSp>
        <p:nvGrpSpPr>
          <p:cNvPr id="622" name="Google Shape;622;p9"/>
          <p:cNvGrpSpPr/>
          <p:nvPr/>
        </p:nvGrpSpPr>
        <p:grpSpPr>
          <a:xfrm>
            <a:off x="2667297" y="4830677"/>
            <a:ext cx="2018387" cy="1882964"/>
            <a:chOff x="2986264" y="4141377"/>
            <a:chExt cx="2018387" cy="1882964"/>
          </a:xfrm>
        </p:grpSpPr>
        <p:pic>
          <p:nvPicPr>
            <p:cNvPr id="623" name="Google Shape;623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3761" y="4141377"/>
              <a:ext cx="1933513" cy="1882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Google Shape;624;p9"/>
            <p:cNvSpPr txBox="1"/>
            <p:nvPr/>
          </p:nvSpPr>
          <p:spPr>
            <a:xfrm>
              <a:off x="2986264" y="4732668"/>
              <a:ext cx="20183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Electronic controller</a:t>
              </a:r>
              <a:endParaRPr/>
            </a:p>
          </p:txBody>
        </p:sp>
      </p:grpSp>
      <p:grpSp>
        <p:nvGrpSpPr>
          <p:cNvPr id="625" name="Google Shape;625;p9"/>
          <p:cNvGrpSpPr/>
          <p:nvPr/>
        </p:nvGrpSpPr>
        <p:grpSpPr>
          <a:xfrm>
            <a:off x="7243226" y="4843496"/>
            <a:ext cx="2018387" cy="1882964"/>
            <a:chOff x="3013761" y="6420193"/>
            <a:chExt cx="2018387" cy="1882964"/>
          </a:xfrm>
        </p:grpSpPr>
        <p:pic>
          <p:nvPicPr>
            <p:cNvPr id="626" name="Google Shape;626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6199" y="6420193"/>
              <a:ext cx="1933513" cy="1882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p9"/>
            <p:cNvSpPr txBox="1"/>
            <p:nvPr/>
          </p:nvSpPr>
          <p:spPr>
            <a:xfrm>
              <a:off x="3013761" y="7002398"/>
              <a:ext cx="20183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b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device</a:t>
              </a:r>
              <a:endParaRPr/>
            </a:p>
          </p:txBody>
        </p:sp>
      </p:grpSp>
      <p:grpSp>
        <p:nvGrpSpPr>
          <p:cNvPr id="628" name="Google Shape;628;p9"/>
          <p:cNvGrpSpPr/>
          <p:nvPr/>
        </p:nvGrpSpPr>
        <p:grpSpPr>
          <a:xfrm>
            <a:off x="4955262" y="4826500"/>
            <a:ext cx="2018387" cy="1882964"/>
            <a:chOff x="5172206" y="5082859"/>
            <a:chExt cx="2018387" cy="1882964"/>
          </a:xfrm>
        </p:grpSpPr>
        <p:pic>
          <p:nvPicPr>
            <p:cNvPr id="629" name="Google Shape;629;p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4644" y="5082859"/>
              <a:ext cx="1933513" cy="1882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Google Shape;630;p9"/>
            <p:cNvSpPr txBox="1"/>
            <p:nvPr/>
          </p:nvSpPr>
          <p:spPr>
            <a:xfrm>
              <a:off x="5172206" y="5659920"/>
              <a:ext cx="201838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  <a:b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device</a:t>
              </a:r>
              <a:endParaRPr/>
            </a:p>
          </p:txBody>
        </p:sp>
      </p:grpSp>
      <p:sp>
        <p:nvSpPr>
          <p:cNvPr id="631" name="Google Shape;631;p9"/>
          <p:cNvSpPr txBox="1"/>
          <p:nvPr/>
        </p:nvSpPr>
        <p:spPr>
          <a:xfrm>
            <a:off x="10089705" y="2583372"/>
            <a:ext cx="4614836" cy="4219100"/>
          </a:xfrm>
          <a:prstGeom prst="rect">
            <a:avLst/>
          </a:prstGeom>
          <a:noFill/>
          <a:ln w="28575" cap="flat" cmpd="sng">
            <a:gradFill>
              <a:gsLst>
                <a:gs pos="1800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role of each </a:t>
            </a:r>
            <a:b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of a control system.</a:t>
            </a:r>
            <a:br>
              <a:rPr lang="en-GB" dirty="0"/>
            </a:br>
            <a:endParaRPr lang="en-GB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Arrange these parts and join them with arrows to show how </a:t>
            </a:r>
            <a:b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electronic system can control a mechanical system.</a:t>
            </a:r>
            <a:endParaRPr lang="en-GB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labels to show input, output and feedback.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 panose="020B0604020202020204" pitchFamily="34" charset="0"/>
              <a:buChar char="•"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E39D00-823D-3A9D-7EEC-1AC845DDB1F3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5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0679F65E-C328-EAC7-4EDA-78C5A9E5340B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10C37-B663-663D-4A80-EA5360309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028" y="2010802"/>
            <a:ext cx="10160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935420-54CF-C1D2-FDB3-D2BF3916B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039" y="236903"/>
            <a:ext cx="952036" cy="9279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4" name="Google Shape;644;p10"/>
          <p:cNvCxnSpPr/>
          <p:nvPr/>
        </p:nvCxnSpPr>
        <p:spPr>
          <a:xfrm>
            <a:off x="10775092" y="4829714"/>
            <a:ext cx="2003648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5" name="Google Shape;645;p10"/>
          <p:cNvCxnSpPr>
            <a:cxnSpLocks/>
          </p:cNvCxnSpPr>
          <p:nvPr/>
        </p:nvCxnSpPr>
        <p:spPr>
          <a:xfrm>
            <a:off x="6895070" y="4860293"/>
            <a:ext cx="2208290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6" name="Google Shape;646;p10"/>
          <p:cNvCxnSpPr>
            <a:cxnSpLocks/>
          </p:cNvCxnSpPr>
          <p:nvPr/>
        </p:nvCxnSpPr>
        <p:spPr>
          <a:xfrm>
            <a:off x="4017586" y="8003857"/>
            <a:ext cx="3134029" cy="1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7" name="Google Shape;647;p1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Mechatronic systems and control</a:t>
            </a:r>
            <a:endParaRPr/>
          </a:p>
        </p:txBody>
      </p:sp>
      <p:pic>
        <p:nvPicPr>
          <p:cNvPr id="648" name="Google Shape;648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938" y="216179"/>
            <a:ext cx="952037" cy="9282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9" name="Google Shape;649;p10"/>
          <p:cNvGrpSpPr/>
          <p:nvPr/>
        </p:nvGrpSpPr>
        <p:grpSpPr>
          <a:xfrm>
            <a:off x="4976135" y="3845375"/>
            <a:ext cx="2125460" cy="1772325"/>
            <a:chOff x="468958" y="5013185"/>
            <a:chExt cx="2713770" cy="2262892"/>
          </a:xfrm>
        </p:grpSpPr>
        <p:pic>
          <p:nvPicPr>
            <p:cNvPr id="650" name="Google Shape;650;p1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914" y="5013185"/>
              <a:ext cx="2323641" cy="2262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p10"/>
            <p:cNvSpPr txBox="1"/>
            <p:nvPr/>
          </p:nvSpPr>
          <p:spPr>
            <a:xfrm>
              <a:off x="468958" y="5730229"/>
              <a:ext cx="2713770" cy="903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Electronic controller</a:t>
              </a:r>
              <a:endParaRPr/>
            </a:p>
          </p:txBody>
        </p:sp>
      </p:grpSp>
      <p:sp>
        <p:nvSpPr>
          <p:cNvPr id="652" name="Google Shape;652;p10"/>
          <p:cNvSpPr txBox="1"/>
          <p:nvPr/>
        </p:nvSpPr>
        <p:spPr>
          <a:xfrm>
            <a:off x="411858" y="3076851"/>
            <a:ext cx="3825921" cy="55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the system </a:t>
            </a:r>
            <a:b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goal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0"/>
          <p:cNvSpPr txBox="1"/>
          <p:nvPr/>
        </p:nvSpPr>
        <p:spPr>
          <a:xfrm>
            <a:off x="4271082" y="2929973"/>
            <a:ext cx="3825921" cy="82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Compares the current state of </a:t>
            </a:r>
            <a:b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system with the goal to make decisions that reach the goal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0"/>
          <p:cNvSpPr txBox="1"/>
          <p:nvPr/>
        </p:nvSpPr>
        <p:spPr>
          <a:xfrm>
            <a:off x="8077360" y="3079765"/>
            <a:ext cx="3825921" cy="556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the </a:t>
            </a:r>
            <a:b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system</a:t>
            </a:r>
            <a:endParaRPr dirty="0"/>
          </a:p>
        </p:txBody>
      </p:sp>
      <p:sp>
        <p:nvSpPr>
          <p:cNvPr id="655" name="Google Shape;655;p10"/>
          <p:cNvSpPr txBox="1"/>
          <p:nvPr/>
        </p:nvSpPr>
        <p:spPr>
          <a:xfrm>
            <a:off x="6093605" y="6111874"/>
            <a:ext cx="3825921" cy="82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information about the state of the mechanical system </a:t>
            </a:r>
            <a:b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its environment</a:t>
            </a:r>
            <a:endParaRPr/>
          </a:p>
        </p:txBody>
      </p:sp>
      <p:sp>
        <p:nvSpPr>
          <p:cNvPr id="656" name="Google Shape;656;p10"/>
          <p:cNvSpPr txBox="1"/>
          <p:nvPr/>
        </p:nvSpPr>
        <p:spPr>
          <a:xfrm>
            <a:off x="12184283" y="1858916"/>
            <a:ext cx="3661447" cy="2548057"/>
          </a:xfrm>
          <a:prstGeom prst="rect">
            <a:avLst/>
          </a:prstGeom>
          <a:noFill/>
          <a:ln w="28575" cap="flat" cmpd="sng">
            <a:gradFill>
              <a:gsLst>
                <a:gs pos="1600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3600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the </a:t>
            </a:r>
            <a:b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arrows in the diagram represent?</a:t>
            </a:r>
            <a:endParaRPr dirty="0"/>
          </a:p>
          <a:p>
            <a:pPr marL="3600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importance </a:t>
            </a:r>
            <a:b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feedback in a control system?</a:t>
            </a:r>
            <a:endParaRPr dirty="0"/>
          </a:p>
        </p:txBody>
      </p:sp>
      <p:grpSp>
        <p:nvGrpSpPr>
          <p:cNvPr id="657" name="Google Shape;657;p10"/>
          <p:cNvGrpSpPr/>
          <p:nvPr/>
        </p:nvGrpSpPr>
        <p:grpSpPr>
          <a:xfrm>
            <a:off x="8847117" y="3874753"/>
            <a:ext cx="2125460" cy="1772325"/>
            <a:chOff x="468958" y="5013185"/>
            <a:chExt cx="2713770" cy="2262892"/>
          </a:xfrm>
        </p:grpSpPr>
        <p:pic>
          <p:nvPicPr>
            <p:cNvPr id="658" name="Google Shape;658;p1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914" y="5013185"/>
              <a:ext cx="2323641" cy="2262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p10"/>
            <p:cNvSpPr txBox="1"/>
            <p:nvPr/>
          </p:nvSpPr>
          <p:spPr>
            <a:xfrm>
              <a:off x="468958" y="5730229"/>
              <a:ext cx="2713770" cy="903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 </a:t>
              </a:r>
              <a:b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device</a:t>
              </a:r>
              <a:endParaRPr/>
            </a:p>
          </p:txBody>
        </p:sp>
      </p:grpSp>
      <p:grpSp>
        <p:nvGrpSpPr>
          <p:cNvPr id="660" name="Google Shape;660;p10"/>
          <p:cNvGrpSpPr/>
          <p:nvPr/>
        </p:nvGrpSpPr>
        <p:grpSpPr>
          <a:xfrm>
            <a:off x="6889476" y="7018470"/>
            <a:ext cx="2125460" cy="1772325"/>
            <a:chOff x="2808416" y="5013184"/>
            <a:chExt cx="2713770" cy="2262892"/>
          </a:xfrm>
        </p:grpSpPr>
        <p:pic>
          <p:nvPicPr>
            <p:cNvPr id="661" name="Google Shape;661;p1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9149" y="5013184"/>
              <a:ext cx="2323641" cy="2262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Google Shape;662;p10"/>
            <p:cNvSpPr txBox="1"/>
            <p:nvPr/>
          </p:nvSpPr>
          <p:spPr>
            <a:xfrm>
              <a:off x="2808416" y="5931034"/>
              <a:ext cx="2713770" cy="510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Sensor</a:t>
              </a:r>
              <a:endParaRPr/>
            </a:p>
          </p:txBody>
        </p:sp>
      </p:grpSp>
      <p:cxnSp>
        <p:nvCxnSpPr>
          <p:cNvPr id="663" name="Google Shape;663;p10"/>
          <p:cNvCxnSpPr>
            <a:cxnSpLocks/>
          </p:cNvCxnSpPr>
          <p:nvPr/>
        </p:nvCxnSpPr>
        <p:spPr>
          <a:xfrm>
            <a:off x="3052119" y="4860293"/>
            <a:ext cx="218680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4" name="Google Shape;664;p10"/>
          <p:cNvSpPr txBox="1"/>
          <p:nvPr/>
        </p:nvSpPr>
        <p:spPr>
          <a:xfrm>
            <a:off x="3348160" y="4420962"/>
            <a:ext cx="12163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</p:txBody>
      </p:sp>
      <p:sp>
        <p:nvSpPr>
          <p:cNvPr id="665" name="Google Shape;665;p10"/>
          <p:cNvSpPr txBox="1"/>
          <p:nvPr/>
        </p:nvSpPr>
        <p:spPr>
          <a:xfrm>
            <a:off x="7270394" y="4436351"/>
            <a:ext cx="12163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</p:txBody>
      </p:sp>
      <p:cxnSp>
        <p:nvCxnSpPr>
          <p:cNvPr id="666" name="Google Shape;666;p10"/>
          <p:cNvCxnSpPr/>
          <p:nvPr/>
        </p:nvCxnSpPr>
        <p:spPr>
          <a:xfrm rot="10800000">
            <a:off x="11776916" y="4829714"/>
            <a:ext cx="0" cy="3102081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7" name="Google Shape;667;p10"/>
          <p:cNvCxnSpPr>
            <a:cxnSpLocks/>
          </p:cNvCxnSpPr>
          <p:nvPr/>
        </p:nvCxnSpPr>
        <p:spPr>
          <a:xfrm flipH="1">
            <a:off x="8847117" y="7931795"/>
            <a:ext cx="2929799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8" name="Google Shape;668;p10"/>
          <p:cNvSpPr txBox="1"/>
          <p:nvPr/>
        </p:nvSpPr>
        <p:spPr>
          <a:xfrm>
            <a:off x="4826313" y="7562463"/>
            <a:ext cx="1393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/>
          </a:p>
        </p:txBody>
      </p:sp>
      <p:grpSp>
        <p:nvGrpSpPr>
          <p:cNvPr id="669" name="Google Shape;669;p10"/>
          <p:cNvGrpSpPr/>
          <p:nvPr/>
        </p:nvGrpSpPr>
        <p:grpSpPr>
          <a:xfrm>
            <a:off x="1105154" y="3845375"/>
            <a:ext cx="2125460" cy="1772325"/>
            <a:chOff x="453181" y="5013185"/>
            <a:chExt cx="2713770" cy="2262892"/>
          </a:xfrm>
        </p:grpSpPr>
        <p:pic>
          <p:nvPicPr>
            <p:cNvPr id="670" name="Google Shape;670;p1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914" y="5013185"/>
              <a:ext cx="2323641" cy="2262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10"/>
            <p:cNvSpPr txBox="1"/>
            <p:nvPr/>
          </p:nvSpPr>
          <p:spPr>
            <a:xfrm>
              <a:off x="453181" y="5730229"/>
              <a:ext cx="2713770" cy="903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39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</a:t>
              </a:r>
              <a:b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device</a:t>
              </a:r>
              <a:endParaRPr/>
            </a:p>
          </p:txBody>
        </p:sp>
      </p:grpSp>
      <p:cxnSp>
        <p:nvCxnSpPr>
          <p:cNvPr id="672" name="Google Shape;672;p10"/>
          <p:cNvCxnSpPr/>
          <p:nvPr/>
        </p:nvCxnSpPr>
        <p:spPr>
          <a:xfrm rot="10800000">
            <a:off x="4017586" y="4860293"/>
            <a:ext cx="0" cy="314356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69AEAFE-1F48-B168-4455-1F63E7B8FE8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6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D68B4A5E-5B5B-D482-E4BA-4CD946191A51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A39BD-B99D-ED60-7CCE-0571C8DED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4028" y="1314674"/>
            <a:ext cx="10160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214B0-BF41-51AF-B9FC-38AC437E9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160" y="211945"/>
            <a:ext cx="952306" cy="9281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dirty="0"/>
              <a:t>Sensors and actuators</a:t>
            </a:r>
            <a:endParaRPr dirty="0"/>
          </a:p>
        </p:txBody>
      </p:sp>
      <p:sp>
        <p:nvSpPr>
          <p:cNvPr id="682" name="Google Shape;682;p11"/>
          <p:cNvSpPr txBox="1">
            <a:spLocks noGrp="1"/>
          </p:cNvSpPr>
          <p:nvPr>
            <p:ph type="body" idx="4294967295"/>
          </p:nvPr>
        </p:nvSpPr>
        <p:spPr>
          <a:xfrm>
            <a:off x="499185" y="2234171"/>
            <a:ext cx="1471295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Sensors are input devices that provide information about the system’s goal or current state.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 dirty="0"/>
              <a:t>Actuators are output devices that change the state of the mechanical system.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683" name="Google Shape;683;p11"/>
          <p:cNvSpPr txBox="1"/>
          <p:nvPr/>
        </p:nvSpPr>
        <p:spPr>
          <a:xfrm>
            <a:off x="499184" y="3712766"/>
            <a:ext cx="5698053" cy="2051930"/>
          </a:xfrm>
          <a:prstGeom prst="rect">
            <a:avLst/>
          </a:prstGeom>
          <a:noFill/>
          <a:ln w="28575" cap="flat" cmpd="sng">
            <a:gradFill>
              <a:gsLst>
                <a:gs pos="1700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216000" rIns="216000" bIns="216000" anchor="t" anchorCtr="0">
            <a:noAutofit/>
          </a:bodyPr>
          <a:lstStyle/>
          <a:p>
            <a:pPr marL="476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 these examples </a:t>
            </a:r>
            <a:b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sensors and actuators.</a:t>
            </a:r>
            <a:endParaRPr dirty="0"/>
          </a:p>
          <a:p>
            <a:pPr marL="476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endParaRPr sz="20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62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Organise the sensors into their </a:t>
            </a:r>
            <a:r>
              <a:rPr lang="en-GB" sz="20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categories as shown on the activity sheet</a:t>
            </a:r>
            <a:r>
              <a:rPr lang="en-GB" sz="20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684" name="Google Shape;684;p11"/>
          <p:cNvSpPr txBox="1"/>
          <p:nvPr/>
        </p:nvSpPr>
        <p:spPr>
          <a:xfrm>
            <a:off x="12397087" y="6308173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</a:t>
            </a:r>
            <a:endParaRPr/>
          </a:p>
        </p:txBody>
      </p:sp>
      <p:sp>
        <p:nvSpPr>
          <p:cNvPr id="685" name="Google Shape;685;p11"/>
          <p:cNvSpPr txBox="1"/>
          <p:nvPr/>
        </p:nvSpPr>
        <p:spPr>
          <a:xfrm>
            <a:off x="12397084" y="7313814"/>
            <a:ext cx="2564873" cy="784860"/>
          </a:xfrm>
          <a:prstGeom prst="rect">
            <a:avLst/>
          </a:prstGeom>
          <a:solidFill>
            <a:srgbClr val="ECECE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 switch</a:t>
            </a:r>
            <a:endParaRPr/>
          </a:p>
        </p:txBody>
      </p:sp>
      <p:sp>
        <p:nvSpPr>
          <p:cNvPr id="686" name="Google Shape;686;p11"/>
          <p:cNvSpPr txBox="1"/>
          <p:nvPr/>
        </p:nvSpPr>
        <p:spPr>
          <a:xfrm>
            <a:off x="499190" y="6300976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screw</a:t>
            </a:r>
            <a:endParaRPr/>
          </a:p>
        </p:txBody>
      </p:sp>
      <p:sp>
        <p:nvSpPr>
          <p:cNvPr id="687" name="Google Shape;687;p11"/>
          <p:cNvSpPr txBox="1"/>
          <p:nvPr/>
        </p:nvSpPr>
        <p:spPr>
          <a:xfrm>
            <a:off x="6448141" y="6319258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Gear train</a:t>
            </a:r>
            <a:endParaRPr/>
          </a:p>
        </p:txBody>
      </p:sp>
      <p:sp>
        <p:nvSpPr>
          <p:cNvPr id="688" name="Google Shape;688;p11"/>
          <p:cNvSpPr txBox="1"/>
          <p:nvPr/>
        </p:nvSpPr>
        <p:spPr>
          <a:xfrm>
            <a:off x="6448137" y="7323944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 motor</a:t>
            </a:r>
            <a:endParaRPr dirty="0"/>
          </a:p>
        </p:txBody>
      </p:sp>
      <p:sp>
        <p:nvSpPr>
          <p:cNvPr id="689" name="Google Shape;689;p11"/>
          <p:cNvSpPr txBox="1"/>
          <p:nvPr/>
        </p:nvSpPr>
        <p:spPr>
          <a:xfrm>
            <a:off x="3475043" y="6300976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Stepper motor</a:t>
            </a:r>
            <a:endParaRPr/>
          </a:p>
        </p:txBody>
      </p:sp>
      <p:sp>
        <p:nvSpPr>
          <p:cNvPr id="690" name="Google Shape;690;p11"/>
          <p:cNvSpPr txBox="1"/>
          <p:nvPr/>
        </p:nvSpPr>
        <p:spPr>
          <a:xfrm>
            <a:off x="3475039" y="7305662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Hydraulic piston</a:t>
            </a:r>
            <a:endParaRPr/>
          </a:p>
        </p:txBody>
      </p:sp>
      <p:sp>
        <p:nvSpPr>
          <p:cNvPr id="691" name="Google Shape;691;p11"/>
          <p:cNvSpPr txBox="1"/>
          <p:nvPr/>
        </p:nvSpPr>
        <p:spPr>
          <a:xfrm>
            <a:off x="6447777" y="4175703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Tilt switch</a:t>
            </a:r>
            <a:endParaRPr/>
          </a:p>
        </p:txBody>
      </p:sp>
      <p:sp>
        <p:nvSpPr>
          <p:cNvPr id="692" name="Google Shape;692;p11"/>
          <p:cNvSpPr txBox="1"/>
          <p:nvPr/>
        </p:nvSpPr>
        <p:spPr>
          <a:xfrm>
            <a:off x="6448139" y="5270821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encoder</a:t>
            </a:r>
            <a:endParaRPr/>
          </a:p>
        </p:txBody>
      </p:sp>
      <p:sp>
        <p:nvSpPr>
          <p:cNvPr id="693" name="Google Shape;693;p11"/>
          <p:cNvSpPr txBox="1"/>
          <p:nvPr/>
        </p:nvSpPr>
        <p:spPr>
          <a:xfrm>
            <a:off x="9422612" y="5252539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rate</a:t>
            </a:r>
            <a:endParaRPr/>
          </a:p>
        </p:txBody>
      </p:sp>
      <p:sp>
        <p:nvSpPr>
          <p:cNvPr id="694" name="Google Shape;694;p11"/>
          <p:cNvSpPr txBox="1"/>
          <p:nvPr/>
        </p:nvSpPr>
        <p:spPr>
          <a:xfrm>
            <a:off x="9422614" y="6300976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 motor</a:t>
            </a:r>
            <a:endParaRPr dirty="0"/>
          </a:p>
        </p:txBody>
      </p:sp>
      <p:sp>
        <p:nvSpPr>
          <p:cNvPr id="695" name="Google Shape;695;p11"/>
          <p:cNvSpPr txBox="1"/>
          <p:nvPr/>
        </p:nvSpPr>
        <p:spPr>
          <a:xfrm>
            <a:off x="9422612" y="7305662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beam</a:t>
            </a:r>
            <a:endParaRPr/>
          </a:p>
        </p:txBody>
      </p:sp>
      <p:sp>
        <p:nvSpPr>
          <p:cNvPr id="696" name="Google Shape;696;p11"/>
          <p:cNvSpPr txBox="1"/>
          <p:nvPr/>
        </p:nvSpPr>
        <p:spPr>
          <a:xfrm>
            <a:off x="12396722" y="4143957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Rotary encoder</a:t>
            </a:r>
            <a:endParaRPr/>
          </a:p>
        </p:txBody>
      </p:sp>
      <p:sp>
        <p:nvSpPr>
          <p:cNvPr id="697" name="Google Shape;697;p11"/>
          <p:cNvSpPr txBox="1"/>
          <p:nvPr/>
        </p:nvSpPr>
        <p:spPr>
          <a:xfrm>
            <a:off x="12396722" y="3048605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Pneumatic piston</a:t>
            </a:r>
            <a:endParaRPr/>
          </a:p>
        </p:txBody>
      </p:sp>
      <p:sp>
        <p:nvSpPr>
          <p:cNvPr id="698" name="Google Shape;698;p11"/>
          <p:cNvSpPr txBox="1"/>
          <p:nvPr/>
        </p:nvSpPr>
        <p:spPr>
          <a:xfrm>
            <a:off x="9422250" y="4143957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Microswitch</a:t>
            </a:r>
            <a:endParaRPr/>
          </a:p>
        </p:txBody>
      </p:sp>
      <p:sp>
        <p:nvSpPr>
          <p:cNvPr id="699" name="Google Shape;699;p11"/>
          <p:cNvSpPr txBox="1"/>
          <p:nvPr/>
        </p:nvSpPr>
        <p:spPr>
          <a:xfrm>
            <a:off x="12397084" y="5237803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resistor</a:t>
            </a:r>
            <a:endParaRPr/>
          </a:p>
        </p:txBody>
      </p:sp>
      <p:sp>
        <p:nvSpPr>
          <p:cNvPr id="700" name="Google Shape;700;p11"/>
          <p:cNvSpPr txBox="1"/>
          <p:nvPr/>
        </p:nvSpPr>
        <p:spPr>
          <a:xfrm>
            <a:off x="499185" y="7305662"/>
            <a:ext cx="2564873" cy="78486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Thermistor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38D4928-18DC-DC20-96AE-3549EA52703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7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5C9F8A58-7090-3682-C97C-27FFC7BC4F0B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6E940-0F08-BE69-6FD3-D849996EF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006" y="3224859"/>
            <a:ext cx="10160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BBB96-6E5F-1373-789D-B8300EF1E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09" y="261765"/>
            <a:ext cx="916162" cy="892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D6D1">
            <a:alpha val="0"/>
          </a:srgbClr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dirty="0"/>
              <a:t>Sensors</a:t>
            </a:r>
            <a:endParaRPr dirty="0"/>
          </a:p>
        </p:txBody>
      </p:sp>
      <p:sp>
        <p:nvSpPr>
          <p:cNvPr id="711" name="Google Shape;711;p12"/>
          <p:cNvSpPr txBox="1"/>
          <p:nvPr/>
        </p:nvSpPr>
        <p:spPr>
          <a:xfrm>
            <a:off x="7695493" y="7895034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Hydraulic piston</a:t>
            </a:r>
            <a:endParaRPr/>
          </a:p>
        </p:txBody>
      </p:sp>
      <p:sp>
        <p:nvSpPr>
          <p:cNvPr id="712" name="Google Shape;712;p12"/>
          <p:cNvSpPr txBox="1"/>
          <p:nvPr/>
        </p:nvSpPr>
        <p:spPr>
          <a:xfrm>
            <a:off x="7695493" y="1480825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Actuators</a:t>
            </a:r>
            <a:endParaRPr sz="4400" b="1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2"/>
          <p:cNvSpPr txBox="1"/>
          <p:nvPr/>
        </p:nvSpPr>
        <p:spPr>
          <a:xfrm>
            <a:off x="411857" y="2459595"/>
            <a:ext cx="16487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input</a:t>
            </a:r>
            <a:endParaRPr/>
          </a:p>
        </p:txBody>
      </p:sp>
      <p:sp>
        <p:nvSpPr>
          <p:cNvPr id="714" name="Google Shape;714;p12"/>
          <p:cNvSpPr txBox="1"/>
          <p:nvPr/>
        </p:nvSpPr>
        <p:spPr>
          <a:xfrm>
            <a:off x="411858" y="4644595"/>
            <a:ext cx="16487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Presence</a:t>
            </a:r>
            <a:endParaRPr/>
          </a:p>
        </p:txBody>
      </p:sp>
      <p:sp>
        <p:nvSpPr>
          <p:cNvPr id="715" name="Google Shape;715;p12"/>
          <p:cNvSpPr txBox="1"/>
          <p:nvPr/>
        </p:nvSpPr>
        <p:spPr>
          <a:xfrm>
            <a:off x="411858" y="6735739"/>
            <a:ext cx="18868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</p:txBody>
      </p:sp>
      <p:sp>
        <p:nvSpPr>
          <p:cNvPr id="716" name="Google Shape;716;p12"/>
          <p:cNvSpPr txBox="1"/>
          <p:nvPr/>
        </p:nvSpPr>
        <p:spPr>
          <a:xfrm>
            <a:off x="3553552" y="2428281"/>
            <a:ext cx="188684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717" name="Google Shape;717;p12"/>
          <p:cNvSpPr txBox="1"/>
          <p:nvPr/>
        </p:nvSpPr>
        <p:spPr>
          <a:xfrm>
            <a:off x="3553552" y="3787514"/>
            <a:ext cx="31010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Movement/</a:t>
            </a:r>
            <a:b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/>
          </a:p>
        </p:txBody>
      </p:sp>
      <p:sp>
        <p:nvSpPr>
          <p:cNvPr id="718" name="Google Shape;718;p12"/>
          <p:cNvSpPr txBox="1"/>
          <p:nvPr/>
        </p:nvSpPr>
        <p:spPr>
          <a:xfrm>
            <a:off x="496976" y="2961303"/>
            <a:ext cx="2324148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Switch</a:t>
            </a:r>
            <a:endParaRPr/>
          </a:p>
        </p:txBody>
      </p:sp>
      <p:sp>
        <p:nvSpPr>
          <p:cNvPr id="719" name="Google Shape;719;p12"/>
          <p:cNvSpPr txBox="1"/>
          <p:nvPr/>
        </p:nvSpPr>
        <p:spPr>
          <a:xfrm>
            <a:off x="496976" y="3791268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resistor</a:t>
            </a:r>
            <a:endParaRPr/>
          </a:p>
        </p:txBody>
      </p:sp>
      <p:sp>
        <p:nvSpPr>
          <p:cNvPr id="720" name="Google Shape;720;p12"/>
          <p:cNvSpPr txBox="1"/>
          <p:nvPr/>
        </p:nvSpPr>
        <p:spPr>
          <a:xfrm>
            <a:off x="496975" y="5160178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 switch</a:t>
            </a:r>
            <a:endParaRPr/>
          </a:p>
        </p:txBody>
      </p:sp>
      <p:sp>
        <p:nvSpPr>
          <p:cNvPr id="721" name="Google Shape;721;p12"/>
          <p:cNvSpPr txBox="1"/>
          <p:nvPr/>
        </p:nvSpPr>
        <p:spPr>
          <a:xfrm>
            <a:off x="496974" y="5967806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Microswitch</a:t>
            </a:r>
            <a:endParaRPr/>
          </a:p>
        </p:txBody>
      </p:sp>
      <p:sp>
        <p:nvSpPr>
          <p:cNvPr id="722" name="Google Shape;722;p12"/>
          <p:cNvSpPr txBox="1"/>
          <p:nvPr/>
        </p:nvSpPr>
        <p:spPr>
          <a:xfrm>
            <a:off x="3675120" y="2966639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beam</a:t>
            </a:r>
            <a:endParaRPr/>
          </a:p>
        </p:txBody>
      </p:sp>
      <p:sp>
        <p:nvSpPr>
          <p:cNvPr id="723" name="Google Shape;723;p12"/>
          <p:cNvSpPr txBox="1"/>
          <p:nvPr/>
        </p:nvSpPr>
        <p:spPr>
          <a:xfrm>
            <a:off x="3675120" y="4706830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encoder</a:t>
            </a:r>
            <a:endParaRPr/>
          </a:p>
        </p:txBody>
      </p:sp>
      <p:sp>
        <p:nvSpPr>
          <p:cNvPr id="724" name="Google Shape;724;p12"/>
          <p:cNvSpPr txBox="1"/>
          <p:nvPr/>
        </p:nvSpPr>
        <p:spPr>
          <a:xfrm>
            <a:off x="3675120" y="5492586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Tilt switch</a:t>
            </a:r>
            <a:endParaRPr/>
          </a:p>
        </p:txBody>
      </p:sp>
      <p:sp>
        <p:nvSpPr>
          <p:cNvPr id="725" name="Google Shape;725;p12"/>
          <p:cNvSpPr txBox="1"/>
          <p:nvPr/>
        </p:nvSpPr>
        <p:spPr>
          <a:xfrm>
            <a:off x="3675122" y="6278343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rate</a:t>
            </a:r>
            <a:endParaRPr/>
          </a:p>
        </p:txBody>
      </p:sp>
      <p:sp>
        <p:nvSpPr>
          <p:cNvPr id="726" name="Google Shape;726;p12"/>
          <p:cNvSpPr txBox="1"/>
          <p:nvPr/>
        </p:nvSpPr>
        <p:spPr>
          <a:xfrm>
            <a:off x="3675120" y="7064099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Rotary encoder</a:t>
            </a:r>
            <a:endParaRPr/>
          </a:p>
        </p:txBody>
      </p:sp>
      <p:sp>
        <p:nvSpPr>
          <p:cNvPr id="727" name="Google Shape;727;p12"/>
          <p:cNvSpPr txBox="1"/>
          <p:nvPr/>
        </p:nvSpPr>
        <p:spPr>
          <a:xfrm>
            <a:off x="7695494" y="2966010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 motor</a:t>
            </a:r>
            <a:endParaRPr dirty="0"/>
          </a:p>
        </p:txBody>
      </p:sp>
      <p:sp>
        <p:nvSpPr>
          <p:cNvPr id="728" name="Google Shape;728;p12"/>
          <p:cNvSpPr txBox="1"/>
          <p:nvPr/>
        </p:nvSpPr>
        <p:spPr>
          <a:xfrm>
            <a:off x="496974" y="7327014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Thermistor</a:t>
            </a:r>
            <a:endParaRPr/>
          </a:p>
        </p:txBody>
      </p:sp>
      <p:sp>
        <p:nvSpPr>
          <p:cNvPr id="729" name="Google Shape;729;p12"/>
          <p:cNvSpPr txBox="1"/>
          <p:nvPr/>
        </p:nvSpPr>
        <p:spPr>
          <a:xfrm>
            <a:off x="7695493" y="3787514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 motor</a:t>
            </a:r>
            <a:endParaRPr dirty="0"/>
          </a:p>
        </p:txBody>
      </p:sp>
      <p:sp>
        <p:nvSpPr>
          <p:cNvPr id="730" name="Google Shape;730;p12"/>
          <p:cNvSpPr txBox="1"/>
          <p:nvPr/>
        </p:nvSpPr>
        <p:spPr>
          <a:xfrm>
            <a:off x="7695493" y="4609018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Stepper motor</a:t>
            </a:r>
            <a:endParaRPr/>
          </a:p>
        </p:txBody>
      </p:sp>
      <p:sp>
        <p:nvSpPr>
          <p:cNvPr id="731" name="Google Shape;731;p12"/>
          <p:cNvSpPr txBox="1"/>
          <p:nvPr/>
        </p:nvSpPr>
        <p:spPr>
          <a:xfrm>
            <a:off x="7695493" y="5430522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Pneumatic piston</a:t>
            </a:r>
            <a:endParaRPr/>
          </a:p>
        </p:txBody>
      </p:sp>
      <p:sp>
        <p:nvSpPr>
          <p:cNvPr id="732" name="Google Shape;732;p12"/>
          <p:cNvSpPr txBox="1"/>
          <p:nvPr/>
        </p:nvSpPr>
        <p:spPr>
          <a:xfrm>
            <a:off x="7695493" y="6252026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screw</a:t>
            </a:r>
            <a:endParaRPr/>
          </a:p>
        </p:txBody>
      </p:sp>
      <p:sp>
        <p:nvSpPr>
          <p:cNvPr id="733" name="Google Shape;733;p12"/>
          <p:cNvSpPr txBox="1"/>
          <p:nvPr/>
        </p:nvSpPr>
        <p:spPr>
          <a:xfrm>
            <a:off x="7695493" y="7073530"/>
            <a:ext cx="2324149" cy="5985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Gear train</a:t>
            </a:r>
            <a:endParaRPr/>
          </a:p>
        </p:txBody>
      </p:sp>
      <p:cxnSp>
        <p:nvCxnSpPr>
          <p:cNvPr id="736" name="Google Shape;736;p12"/>
          <p:cNvCxnSpPr/>
          <p:nvPr/>
        </p:nvCxnSpPr>
        <p:spPr>
          <a:xfrm>
            <a:off x="6849171" y="2943749"/>
            <a:ext cx="0" cy="5508022"/>
          </a:xfrm>
          <a:prstGeom prst="straightConnector1">
            <a:avLst/>
          </a:prstGeom>
          <a:noFill/>
          <a:ln w="22860" cap="flat" cmpd="sng">
            <a:solidFill>
              <a:srgbClr val="24D6D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9" name="Google Shape;739;p12"/>
          <p:cNvSpPr txBox="1"/>
          <p:nvPr/>
        </p:nvSpPr>
        <p:spPr>
          <a:xfrm>
            <a:off x="11028112" y="2943749"/>
            <a:ext cx="4529890" cy="3714571"/>
          </a:xfrm>
          <a:prstGeom prst="rect">
            <a:avLst/>
          </a:prstGeom>
          <a:noFill/>
          <a:ln w="28575" cap="flat" cmpd="sng">
            <a:gradFill>
              <a:gsLst>
                <a:gs pos="1500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output devices </a:t>
            </a:r>
            <a:b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 a control system also include for the user?</a:t>
            </a:r>
            <a:endParaRPr dirty="0"/>
          </a:p>
          <a:p>
            <a:pPr marL="457200" marR="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two types of information might a control system use to communicate with sensors and actuators?</a:t>
            </a:r>
            <a:endParaRPr dirty="0"/>
          </a:p>
          <a:p>
            <a:pPr marL="457200" marR="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these types of information does the controller use to operate?</a:t>
            </a:r>
            <a:endParaRPr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348A71-06CB-0E8B-2927-8773218AE4C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8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1676848B-96BD-526C-54BF-AC85A5FB6057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2F23C-2DE1-1FBE-6E58-CC48F4E17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583" y="2395182"/>
            <a:ext cx="10160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3"/>
          <p:cNvSpPr txBox="1"/>
          <p:nvPr/>
        </p:nvSpPr>
        <p:spPr>
          <a:xfrm>
            <a:off x="545633" y="3600682"/>
            <a:ext cx="4707184" cy="4458433"/>
          </a:xfrm>
          <a:prstGeom prst="rect">
            <a:avLst/>
          </a:prstGeom>
          <a:noFill/>
          <a:ln w="28575" cap="flat" cmpd="sng">
            <a:gradFill>
              <a:gsLst>
                <a:gs pos="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Microcontroller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Dedicated computer on a chip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Embedded in a machine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Pre-programmed in factory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Multipurpose or single purpose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low power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Dedicated input and output devices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control on a brushless, </a:t>
            </a:r>
            <a:b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cordless drill</a:t>
            </a:r>
            <a:endParaRPr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Microcontrollers, PLCs and microcomputers</a:t>
            </a:r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Mechatronic systems use algorithms (rules or instructions) to process the inputs from setting controls and sensors </a:t>
            </a:r>
            <a:br>
              <a:rPr lang="en-GB" sz="2000"/>
            </a:br>
            <a:r>
              <a:rPr lang="en-GB" sz="2000"/>
              <a:t>and decide the outputs controlled by actuators. These algorithms are programmed into a microcontroller, programmable </a:t>
            </a:r>
            <a:br>
              <a:rPr lang="en-GB" sz="2000"/>
            </a:br>
            <a:r>
              <a:rPr lang="en-GB" sz="2000"/>
              <a:t>logic controller (PLC) or microcomputer.</a:t>
            </a:r>
            <a:endParaRPr/>
          </a:p>
        </p:txBody>
      </p:sp>
      <p:sp>
        <p:nvSpPr>
          <p:cNvPr id="749" name="Google Shape;749;p13"/>
          <p:cNvSpPr txBox="1"/>
          <p:nvPr/>
        </p:nvSpPr>
        <p:spPr>
          <a:xfrm>
            <a:off x="5525593" y="3600682"/>
            <a:ext cx="4707184" cy="4458433"/>
          </a:xfrm>
          <a:prstGeom prst="rect">
            <a:avLst/>
          </a:prstGeom>
          <a:noFill/>
          <a:ln w="28575" cap="flat" cmpd="sng">
            <a:gradFill>
              <a:gsLst>
                <a:gs pos="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 Logic </a:t>
            </a:r>
            <a:b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Controller (PLC)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Rugged, stand-alone device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 to a machine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Multipurpose, programmable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higher power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Accepts a range of input and output devices that can be connected directly with no buffer or interface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unitary (one) or modular (many)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control in food manufacturing</a:t>
            </a:r>
            <a:endParaRPr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3"/>
          <p:cNvSpPr txBox="1"/>
          <p:nvPr/>
        </p:nvSpPr>
        <p:spPr>
          <a:xfrm>
            <a:off x="10505553" y="3587249"/>
            <a:ext cx="4707184" cy="4458433"/>
          </a:xfrm>
          <a:prstGeom prst="rect">
            <a:avLst/>
          </a:prstGeom>
          <a:noFill/>
          <a:ln w="28575" cap="flat" cmpd="sng">
            <a:gradFill>
              <a:gsLst>
                <a:gs pos="0">
                  <a:srgbClr val="21176B"/>
                </a:gs>
                <a:gs pos="100000">
                  <a:srgbClr val="24D6D1"/>
                </a:gs>
              </a:gsLst>
              <a:lin ang="18900000" scaled="0"/>
            </a:gra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Microcomputer</a:t>
            </a:r>
            <a:b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general-purpose computer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to a machine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Multipurpose, programmable using software</a:t>
            </a:r>
            <a:endParaRPr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Accepts a range of input and output devices through an interface</a:t>
            </a: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Multi-axis robot control</a:t>
            </a:r>
            <a:endParaRPr dirty="0"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479265-A469-8580-7E51-6E7FEB24577E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tx1"/>
                </a:solidFill>
              </a:rPr>
              <a:pPr algn="r"/>
              <a:t>9</a:t>
            </a:fld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Google Shape;539;p3">
            <a:extLst>
              <a:ext uri="{FF2B5EF4-FFF2-40B4-BE49-F238E27FC236}">
                <a16:creationId xmlns:a16="http://schemas.microsoft.com/office/drawing/2014/main" id="{D97B0DF4-3BDB-F26F-E022-0FFA04E3C4C7}"/>
              </a:ext>
            </a:extLst>
          </p:cNvPr>
          <p:cNvSpPr txBox="1"/>
          <p:nvPr/>
        </p:nvSpPr>
        <p:spPr>
          <a:xfrm>
            <a:off x="8656248" y="680297"/>
            <a:ext cx="728022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Mechatronic systems and control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71370A8D5F84984EAE15DB732DB6C" ma:contentTypeVersion="17" ma:contentTypeDescription="Create a new document." ma:contentTypeScope="" ma:versionID="77cc91c51cad387ebd814b66518c13a7">
  <xsd:schema xmlns:xsd="http://www.w3.org/2001/XMLSchema" xmlns:xs="http://www.w3.org/2001/XMLSchema" xmlns:p="http://schemas.microsoft.com/office/2006/metadata/properties" xmlns:ns2="94c2123c-08af-4259-afd9-327c11a3f8fe" xmlns:ns3="d89c1b2d-70bc-4028-a552-56ef7d93dfa4" targetNamespace="http://schemas.microsoft.com/office/2006/metadata/properties" ma:root="true" ma:fieldsID="23f814211c9022776c446bd2b5cba1b3" ns2:_="" ns3:_="">
    <xsd:import namespace="94c2123c-08af-4259-afd9-327c11a3f8fe"/>
    <xsd:import namespace="d89c1b2d-70bc-4028-a552-56ef7d93d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123c-08af-4259-afd9-327c11a3f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c1b2d-70bc-4028-a552-56ef7d93d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8fe45d-e1cc-4125-a718-5efafb3beb06}" ma:internalName="TaxCatchAll" ma:showField="CatchAllData" ma:web="d89c1b2d-70bc-4028-a552-56ef7d93d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2123c-08af-4259-afd9-327c11a3f8fe">
      <Terms xmlns="http://schemas.microsoft.com/office/infopath/2007/PartnerControls"/>
    </lcf76f155ced4ddcb4097134ff3c332f>
    <TaxCatchAll xmlns="d89c1b2d-70bc-4028-a552-56ef7d93dfa4" xsi:nil="true"/>
    <MediaLengthInSeconds xmlns="94c2123c-08af-4259-afd9-327c11a3f8fe" xsi:nil="true"/>
    <SharedWithUsers xmlns="d89c1b2d-70bc-4028-a552-56ef7d93dfa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DC10A6B-1B48-4BA8-BAB1-D47647458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2123c-08af-4259-afd9-327c11a3f8fe"/>
    <ds:schemaRef ds:uri="d89c1b2d-70bc-4028-a552-56ef7d93df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0F5765-6163-406C-B28A-31DBB31995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E8E33A-DD41-4DE3-A25B-327CF34EF0A1}">
  <ds:schemaRefs>
    <ds:schemaRef ds:uri="http://schemas.microsoft.com/office/2006/metadata/properties"/>
    <ds:schemaRef ds:uri="http://schemas.microsoft.com/office/infopath/2007/PartnerControls"/>
    <ds:schemaRef ds:uri="94c2123c-08af-4259-afd9-327c11a3f8fe"/>
    <ds:schemaRef ds:uri="d89c1b2d-70bc-4028-a552-56ef7d93df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1028</Words>
  <Application>Microsoft Office PowerPoint</Application>
  <PresentationFormat>Custom</PresentationFormat>
  <Paragraphs>234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1. Mechatronic systems and control</vt:lpstr>
      <vt:lpstr>Learning outcomes</vt:lpstr>
      <vt:lpstr>PowerPoint Presentation</vt:lpstr>
      <vt:lpstr>Mechatronic systems  and control</vt:lpstr>
      <vt:lpstr>Mechatronic systems and control</vt:lpstr>
      <vt:lpstr>Sensors and actuators</vt:lpstr>
      <vt:lpstr>Sensors</vt:lpstr>
      <vt:lpstr>Microcontrollers, PLCs and microcomputers</vt:lpstr>
      <vt:lpstr>Inputs, outputs and control</vt:lpstr>
      <vt:lpstr>Inputs, outputs and control</vt:lpstr>
      <vt:lpstr>Where might we find control systems?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Stephen Winterburn</cp:lastModifiedBy>
  <cp:revision>49</cp:revision>
  <dcterms:created xsi:type="dcterms:W3CDTF">2022-05-23T15:11:33Z</dcterms:created>
  <dcterms:modified xsi:type="dcterms:W3CDTF">2024-11-26T14:14:59Z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0x01010049271370A8D5F84984EAE15DB732DB6C</vt:lpwstr>
  </property>
  <property fmtid="{D5CDD505-2E9C-101B-9397-08002B2CF9AE}" pid="3" name="Order">
    <vt:r8>973500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