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72" r:id="rId4"/>
    <p:sldId id="275" r:id="rId5"/>
    <p:sldId id="307" r:id="rId6"/>
    <p:sldId id="306" r:id="rId7"/>
    <p:sldId id="304" r:id="rId8"/>
    <p:sldId id="305" r:id="rId9"/>
    <p:sldId id="300" r:id="rId10"/>
    <p:sldId id="301" r:id="rId11"/>
    <p:sldId id="287" r:id="rId12"/>
    <p:sldId id="308" r:id="rId13"/>
    <p:sldId id="302" r:id="rId14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4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Sidney Yanney" initials="SY" lastIdx="1" clrIdx="1">
    <p:extLst>
      <p:ext uri="{19B8F6BF-5375-455C-9EA6-DF929625EA0E}">
        <p15:presenceInfo xmlns:p15="http://schemas.microsoft.com/office/powerpoint/2012/main" userId="d447cc76b5363470" providerId="Windows Live"/>
      </p:ext>
    </p:extLst>
  </p:cmAuthor>
  <p:cmAuthor id="3" name="Bryony" initials="B" lastIdx="37" clrIdx="2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4" name="Mike Guilmant-Cush" initials="MG" lastIdx="3" clrIdx="3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5" name="Sarah de Souza-Ingle" initials="SdSI" lastIdx="16" clrIdx="4">
    <p:extLst>
      <p:ext uri="{19B8F6BF-5375-455C-9EA6-DF929625EA0E}">
        <p15:presenceInfo xmlns:p15="http://schemas.microsoft.com/office/powerpoint/2012/main" userId="S::sarah.desouza-ingle@blackbaud.me::8f39d16e-4ada-4023-9b3d-fd078de0fbd4" providerId="AD"/>
      </p:ext>
    </p:extLst>
  </p:cmAuthor>
  <p:cmAuthor id="6" name="Karen Wadsworth" initials="KW" lastIdx="3" clrIdx="5">
    <p:extLst>
      <p:ext uri="{19B8F6BF-5375-455C-9EA6-DF929625EA0E}">
        <p15:presenceInfo xmlns:p15="http://schemas.microsoft.com/office/powerpoint/2012/main" userId="Karen Wadswor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6D1"/>
    <a:srgbClr val="3DB876"/>
    <a:srgbClr val="ECECED"/>
    <a:srgbClr val="00F291"/>
    <a:srgbClr val="22166B"/>
    <a:srgbClr val="F1D408"/>
    <a:srgbClr val="D2CF1C"/>
    <a:srgbClr val="E15A9A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/>
    <p:restoredTop sz="63305" autoAdjust="0"/>
  </p:normalViewPr>
  <p:slideViewPr>
    <p:cSldViewPr snapToGrid="0" snapToObjects="1">
      <p:cViewPr varScale="1">
        <p:scale>
          <a:sx n="41" d="100"/>
          <a:sy n="41" d="100"/>
        </p:scale>
        <p:origin x="18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1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Pts val="1100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8E24A-34F9-0AD6-AB48-B433D01E0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257588" cy="9144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itle and Content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BE80E-2D13-818C-D464-F6F3D1123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5 box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080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4614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58666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0247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427013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401850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664244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9226613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1850544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0805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4613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3878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82596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2701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22CC44-5D5C-E576-0820-E097B464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6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5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ircle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B_6R_3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5175414" y="271011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3748347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409" y="2990197"/>
            <a:ext cx="4673241" cy="509373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5175411" y="5653615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 noChangeAspect="1"/>
          </p:cNvSpPr>
          <p:nvPr>
            <p:ph sz="quarter" idx="26"/>
          </p:nvPr>
        </p:nvSpPr>
        <p:spPr>
          <a:xfrm>
            <a:off x="5175413" y="3673774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 noChangeAspect="1"/>
          </p:cNvSpPr>
          <p:nvPr>
            <p:ph sz="quarter" idx="27"/>
          </p:nvPr>
        </p:nvSpPr>
        <p:spPr>
          <a:xfrm>
            <a:off x="5175411" y="666238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5175411" y="4647793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 noChangeAspect="1"/>
          </p:cNvSpPr>
          <p:nvPr>
            <p:ph sz="quarter" idx="29"/>
          </p:nvPr>
        </p:nvSpPr>
        <p:spPr>
          <a:xfrm>
            <a:off x="5175411" y="7701056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409" y="3964385"/>
            <a:ext cx="4673240" cy="501389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2407" y="4953991"/>
            <a:ext cx="4673240" cy="48580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2408" y="5923655"/>
            <a:ext cx="4673240" cy="51354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2407" y="6963112"/>
            <a:ext cx="4673240" cy="491270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2407" y="7986691"/>
            <a:ext cx="4673239" cy="506365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2408" y="2710112"/>
            <a:ext cx="4673242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2408" y="3673773"/>
            <a:ext cx="4673241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2407" y="6662383"/>
            <a:ext cx="4673240" cy="286441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407" y="5653616"/>
            <a:ext cx="4673240" cy="274394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2408" y="4647793"/>
            <a:ext cx="4673240" cy="27445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2407" y="7701056"/>
            <a:ext cx="4673239" cy="28563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D7B7E0-A152-BE87-1460-AF2275E0F8D3}"/>
              </a:ext>
            </a:extLst>
          </p:cNvPr>
          <p:cNvCxnSpPr>
            <a:cxnSpLocks/>
          </p:cNvCxnSpPr>
          <p:nvPr userDrawn="1"/>
        </p:nvCxnSpPr>
        <p:spPr>
          <a:xfrm>
            <a:off x="11837271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2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 dirty="0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diagram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 dirty="0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7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1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9371" y="0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6280C-DA0D-BAB5-1D20-72CAB35E2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1" y="4489"/>
            <a:ext cx="16235327" cy="91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9DCB50-AC23-3699-CADC-2D80B8378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-5152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5C9EB-1E1B-D6F9-602D-4E0A24FC3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2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5605" y="-8682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86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1754" y="7435380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0162" y="7799678"/>
            <a:ext cx="5483893" cy="799604"/>
          </a:xfrm>
        </p:spPr>
        <p:txBody>
          <a:bodyPr/>
          <a:lstStyle>
            <a:lvl3pPr algn="l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13C37EB3-2945-9129-D878-C7EDA700A0E4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3606461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C30BF0B2-8EA1-EEE4-F359-AC4993CCA7F5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8816415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00D58D6C-F32C-E43C-0DB5-4A578BB2DCF6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14047634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75E65F9B-42B7-8BFE-6949-10669005D8FC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50" name="Content Placeholder 6">
            <a:extLst>
              <a:ext uri="{FF2B5EF4-FFF2-40B4-BE49-F238E27FC236}">
                <a16:creationId xmlns:a16="http://schemas.microsoft.com/office/drawing/2014/main" id="{2556411B-4C42-D3C2-68B6-B487F867608D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53B0E9-FD03-6F93-1718-80BA9018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46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3boxes_wayfing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1754" y="7435380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0162" y="7799678"/>
            <a:ext cx="5483893" cy="799604"/>
          </a:xfrm>
        </p:spPr>
        <p:txBody>
          <a:bodyPr/>
          <a:lstStyle>
            <a:lvl3pPr algn="l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13C37EB3-2945-9129-D878-C7EDA700A0E4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3606461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C30BF0B2-8EA1-EEE4-F359-AC4993CCA7F5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8816415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00D58D6C-F32C-E43C-0DB5-4A578BB2DCF6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14047634" y="2246691"/>
            <a:ext cx="1248961" cy="1248962"/>
          </a:xfrm>
          <a:prstGeom prst="heptagon">
            <a:avLst/>
          </a:prstGeom>
          <a:ln w="28575">
            <a:gradFill>
              <a:gsLst>
                <a:gs pos="0">
                  <a:srgbClr val="D2CF1C"/>
                </a:gs>
                <a:gs pos="100000">
                  <a:srgbClr val="F1D408"/>
                </a:gs>
              </a:gsLst>
              <a:lin ang="189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75E65F9B-42B7-8BFE-6949-10669005D8FC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50" name="Content Placeholder 6">
            <a:extLst>
              <a:ext uri="{FF2B5EF4-FFF2-40B4-BE49-F238E27FC236}">
                <a16:creationId xmlns:a16="http://schemas.microsoft.com/office/drawing/2014/main" id="{2556411B-4C42-D3C2-68B6-B487F867608D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53B0E9-FD03-6F93-1718-80BA9018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461613"/>
            <a:ext cx="8671590" cy="1098549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40" y="2849526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F8A497-9B88-124D-2AF6-1FDB81802ECD}"/>
              </a:ext>
            </a:extLst>
          </p:cNvPr>
          <p:cNvSpPr>
            <a:spLocks noGrp="1"/>
          </p:cNvSpPr>
          <p:nvPr>
            <p:ph sz="half" idx="67"/>
          </p:nvPr>
        </p:nvSpPr>
        <p:spPr>
          <a:xfrm>
            <a:off x="514940" y="4848447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4DD778-4EC1-EDD3-4395-F17DFA8CE2E1}"/>
              </a:ext>
            </a:extLst>
          </p:cNvPr>
          <p:cNvSpPr>
            <a:spLocks noGrp="1"/>
          </p:cNvSpPr>
          <p:nvPr>
            <p:ph sz="half" idx="68"/>
          </p:nvPr>
        </p:nvSpPr>
        <p:spPr>
          <a:xfrm>
            <a:off x="514940" y="6845055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1681828-9394-88ED-221B-71CD80E6651E}"/>
              </a:ext>
            </a:extLst>
          </p:cNvPr>
          <p:cNvSpPr>
            <a:spLocks noGrp="1"/>
          </p:cNvSpPr>
          <p:nvPr>
            <p:ph sz="half" idx="69"/>
          </p:nvPr>
        </p:nvSpPr>
        <p:spPr>
          <a:xfrm>
            <a:off x="11423945" y="1382233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7FE3-6B3A-3138-4E6D-9069B0EED7AB}"/>
              </a:ext>
            </a:extLst>
          </p:cNvPr>
          <p:cNvSpPr>
            <a:spLocks noGrp="1"/>
          </p:cNvSpPr>
          <p:nvPr>
            <p:ph sz="half" idx="70"/>
          </p:nvPr>
        </p:nvSpPr>
        <p:spPr>
          <a:xfrm>
            <a:off x="11423945" y="3381154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113F79B-C2E3-E5F0-FBF3-C653AC7E37B2}"/>
              </a:ext>
            </a:extLst>
          </p:cNvPr>
          <p:cNvSpPr>
            <a:spLocks noGrp="1"/>
          </p:cNvSpPr>
          <p:nvPr>
            <p:ph sz="half" idx="71"/>
          </p:nvPr>
        </p:nvSpPr>
        <p:spPr>
          <a:xfrm>
            <a:off x="11423945" y="5377762"/>
            <a:ext cx="4333507" cy="1892595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6D392A3-BC0A-6D80-30DA-BB0B214E4497}"/>
              </a:ext>
            </a:extLst>
          </p:cNvPr>
          <p:cNvSpPr>
            <a:spLocks noGrp="1"/>
          </p:cNvSpPr>
          <p:nvPr>
            <p:ph sz="half" idx="72"/>
          </p:nvPr>
        </p:nvSpPr>
        <p:spPr>
          <a:xfrm>
            <a:off x="7001235" y="4717816"/>
            <a:ext cx="2270791" cy="1841718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EAF8BAA-7914-475F-7DC9-9038864D5B7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189235" y="6875099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2CDB8EB8-2EFA-2F7F-5E8B-35D169125CD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766622" y="683538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D4660C6-4B93-494A-F88F-040438D9C5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32660" y="8182447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14EF138-B55B-29D3-E795-7691252068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62227" y="8088068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4EFB25-7868-9E52-BE18-12DA59E61B60}"/>
              </a:ext>
            </a:extLst>
          </p:cNvPr>
          <p:cNvCxnSpPr>
            <a:cxnSpLocks/>
          </p:cNvCxnSpPr>
          <p:nvPr userDrawn="1"/>
        </p:nvCxnSpPr>
        <p:spPr>
          <a:xfrm>
            <a:off x="7626534" y="7463156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04F74962-9EE5-4258-1457-679F2FB60903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431997" y="440336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7188095-F3E5-5D44-C7E3-DB9EEE67A2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75422" y="5710710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92DB8A1-799D-09F2-ECBD-7BC38A6D291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589663" y="440336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1411E51-1F18-AF26-9419-2C8FD62990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33088" y="5710710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62F470EB-709A-20E4-87F7-0663F56B340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503688" y="2874600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5D71EDC7-B38A-3633-901D-E7F7A86C750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47113" y="4181948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B1214F-68DD-2CD2-09A2-DAAC1DB34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9669647" y="60322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720AEC-6002-A89D-D28C-802421C32595}"/>
              </a:ext>
            </a:extLst>
          </p:cNvPr>
          <p:cNvCxnSpPr>
            <a:cxnSpLocks/>
          </p:cNvCxnSpPr>
          <p:nvPr userDrawn="1"/>
        </p:nvCxnSpPr>
        <p:spPr>
          <a:xfrm>
            <a:off x="6382333" y="605925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CAA727-F301-E5C5-2C6D-2F6D29D94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0958" y="3932745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88DD68-45DA-3FD4-EE86-06B22C7B87DB}"/>
              </a:ext>
            </a:extLst>
          </p:cNvPr>
          <p:cNvCxnSpPr>
            <a:cxnSpLocks/>
          </p:cNvCxnSpPr>
          <p:nvPr userDrawn="1"/>
        </p:nvCxnSpPr>
        <p:spPr>
          <a:xfrm>
            <a:off x="8786205" y="3932745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8D046-19C9-992D-2A21-946BD21FD7BE}"/>
              </a:ext>
            </a:extLst>
          </p:cNvPr>
          <p:cNvCxnSpPr>
            <a:cxnSpLocks/>
          </p:cNvCxnSpPr>
          <p:nvPr userDrawn="1"/>
        </p:nvCxnSpPr>
        <p:spPr>
          <a:xfrm>
            <a:off x="5010925" y="5357909"/>
            <a:ext cx="421072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274230-D4E1-DE33-5CBE-C7DB76562B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862227" y="3210132"/>
            <a:ext cx="2344489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C265F6-E40E-33E2-84DC-F063008F0F91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43892" y="4996402"/>
            <a:ext cx="329307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CE4779C-EC8A-F13D-531C-EFC432A3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28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 dirty="0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FFE3D4B-EB60-5AF2-8519-DDDB6AF9DDCF}"/>
              </a:ext>
            </a:extLst>
          </p:cNvPr>
          <p:cNvSpPr txBox="1">
            <a:spLocks/>
          </p:cNvSpPr>
          <p:nvPr userDrawn="1"/>
        </p:nvSpPr>
        <p:spPr>
          <a:xfrm>
            <a:off x="13592563" y="8326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innovation?  |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CD09DFE-8164-5B23-3579-161906584491}"/>
              </a:ext>
            </a:extLst>
          </p:cNvPr>
          <p:cNvSpPr txBox="1">
            <a:spLocks/>
          </p:cNvSpPr>
          <p:nvPr userDrawn="1"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3476F-A20A-0ACE-962B-895BD6813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1" y="4489"/>
            <a:ext cx="16235327" cy="91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1D97-8946-F755-E99A-7ADBC1FD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14515-D295-BFC0-23B0-2E04C236C0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Sustainability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F52EA-7E77-C9B0-AFA9-BCF260E7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A0E1C-A1DC-3E5E-B33B-1218CABCF2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2460"/>
            <a:ext cx="16272578" cy="91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F2CF-033B-7C4F-35A3-AFF4E9BD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2F785-34C3-EDED-A75E-E266D5D96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Sustainability  |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B4BF4-77A8-57D6-0DCC-FC4815945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D00DE-00C9-ABB8-6A4D-7F9D41C6D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6" y="0"/>
            <a:ext cx="16265434" cy="9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CFFA9-2BED-85DA-9805-9BD02A09D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897CB-974E-069C-8094-6BFEC27D6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 dirty="0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5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1" r:id="rId3"/>
    <p:sldLayoutId id="2147483695" r:id="rId4"/>
    <p:sldLayoutId id="2147483690" r:id="rId5"/>
    <p:sldLayoutId id="2147483702" r:id="rId6"/>
    <p:sldLayoutId id="2147483703" r:id="rId7"/>
    <p:sldLayoutId id="2147483663" r:id="rId8"/>
    <p:sldLayoutId id="2147483684" r:id="rId9"/>
    <p:sldLayoutId id="2147483691" r:id="rId10"/>
    <p:sldLayoutId id="2147483688" r:id="rId11"/>
    <p:sldLayoutId id="2147483685" r:id="rId12"/>
    <p:sldLayoutId id="2147483692" r:id="rId13"/>
    <p:sldLayoutId id="2147483697" r:id="rId14"/>
    <p:sldLayoutId id="2147483686" r:id="rId15"/>
    <p:sldLayoutId id="2147483693" r:id="rId16"/>
    <p:sldLayoutId id="2147483689" r:id="rId17"/>
    <p:sldLayoutId id="2147483698" r:id="rId18"/>
    <p:sldLayoutId id="2147483666" r:id="rId19"/>
    <p:sldLayoutId id="2147483699" r:id="rId20"/>
    <p:sldLayoutId id="2147483700" r:id="rId21"/>
    <p:sldLayoutId id="2147483696" r:id="rId22"/>
    <p:sldLayoutId id="2147483687" r:id="rId23"/>
    <p:sldLayoutId id="2147483694" r:id="rId24"/>
    <p:sldLayoutId id="2147483665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9.png"/><Relationship Id="rId4" Type="http://schemas.openxmlformats.org/officeDocument/2006/relationships/image" Target="../media/image32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eng.org.uk/fe-innov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61890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NZ" dirty="0"/>
              <a:t>Innovation </a:t>
            </a:r>
            <a:br>
              <a:rPr lang="en-NZ" dirty="0"/>
            </a:br>
            <a:r>
              <a:rPr lang="en-NZ" dirty="0"/>
              <a:t>and emerging technologies</a:t>
            </a:r>
            <a:br>
              <a:rPr lang="en-NZ" dirty="0"/>
            </a:br>
            <a:r>
              <a:rPr lang="en" sz="2500" b="0" dirty="0"/>
              <a:t>1. What is innovation?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pull versus technology push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4C0681-A6F3-0EB3-D308-A4352BFBA602}"/>
              </a:ext>
            </a:extLst>
          </p:cNvPr>
          <p:cNvSpPr/>
          <p:nvPr/>
        </p:nvSpPr>
        <p:spPr>
          <a:xfrm>
            <a:off x="411858" y="2324803"/>
            <a:ext cx="11208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 a dynamic process.</a:t>
            </a:r>
          </a:p>
          <a:p>
            <a:pPr lvl="0"/>
            <a:r>
              <a:rPr lang="en-GB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driven by opportunities or existing capabilities.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03A3DAA8-08EA-7631-6EEE-3256459B9665}"/>
              </a:ext>
            </a:extLst>
          </p:cNvPr>
          <p:cNvSpPr txBox="1">
            <a:spLocks/>
          </p:cNvSpPr>
          <p:nvPr/>
        </p:nvSpPr>
        <p:spPr>
          <a:xfrm>
            <a:off x="3779071" y="3433193"/>
            <a:ext cx="4250165" cy="3029497"/>
          </a:xfrm>
          <a:prstGeom prst="rect">
            <a:avLst/>
          </a:prstGeom>
          <a:ln w="28575">
            <a:gradFill flip="none" rotWithShape="1">
              <a:gsLst>
                <a:gs pos="16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lvl="0">
              <a:spcBef>
                <a:spcPts val="0"/>
              </a:spcBef>
              <a:buSzPts val="1200"/>
            </a:pPr>
            <a:r>
              <a:rPr lang="en-GB" sz="2200" b="1" dirty="0"/>
              <a:t>Market pull</a:t>
            </a:r>
          </a:p>
          <a:p>
            <a:pPr marL="152400" lvl="0">
              <a:spcBef>
                <a:spcPts val="0"/>
              </a:spcBef>
              <a:buSzPts val="1200"/>
            </a:pPr>
            <a:endParaRPr lang="en-GB" sz="2200" dirty="0"/>
          </a:p>
          <a:p>
            <a:pPr marL="152400">
              <a:spcBef>
                <a:spcPts val="0"/>
              </a:spcBef>
              <a:buSzPts val="1200"/>
            </a:pPr>
            <a:r>
              <a:rPr lang="en-GB" sz="2200" dirty="0"/>
              <a:t>Innovations happen due </a:t>
            </a:r>
            <a:br>
              <a:rPr lang="en-GB" sz="2200" dirty="0"/>
            </a:br>
            <a:r>
              <a:rPr lang="en-GB" sz="2200" dirty="0"/>
              <a:t>to customer demand.</a:t>
            </a:r>
          </a:p>
          <a:p>
            <a:pPr marL="152400">
              <a:spcBef>
                <a:spcPts val="0"/>
              </a:spcBef>
              <a:buSzPts val="1200"/>
            </a:pPr>
            <a:endParaRPr lang="en-GB" sz="2200" dirty="0"/>
          </a:p>
          <a:p>
            <a:pPr marL="152400">
              <a:spcBef>
                <a:spcPts val="0"/>
              </a:spcBef>
              <a:buSzPts val="1200"/>
            </a:pPr>
            <a:r>
              <a:rPr lang="en-GB" sz="2200" b="1" dirty="0"/>
              <a:t>Customer opportunities drive innovation.</a:t>
            </a:r>
          </a:p>
          <a:p>
            <a:pPr marL="152400">
              <a:spcBef>
                <a:spcPts val="0"/>
              </a:spcBef>
              <a:buSzPts val="1200"/>
            </a:pPr>
            <a:endParaRPr lang="en-GB" sz="2200" dirty="0"/>
          </a:p>
          <a:p>
            <a:pPr marL="152400" lvl="0">
              <a:spcBef>
                <a:spcPts val="0"/>
              </a:spcBef>
              <a:buSzPts val="1200"/>
            </a:pPr>
            <a:endParaRPr lang="en-GB" sz="2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7C749D-F314-9C13-4D0F-C4F400E9E85E}"/>
              </a:ext>
            </a:extLst>
          </p:cNvPr>
          <p:cNvCxnSpPr>
            <a:cxnSpLocks/>
          </p:cNvCxnSpPr>
          <p:nvPr/>
        </p:nvCxnSpPr>
        <p:spPr>
          <a:xfrm flipH="1">
            <a:off x="1524515" y="4946977"/>
            <a:ext cx="1713757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BEDBC8-A133-E23C-4846-3D40DABFAF8C}"/>
              </a:ext>
            </a:extLst>
          </p:cNvPr>
          <p:cNvCxnSpPr>
            <a:cxnSpLocks/>
          </p:cNvCxnSpPr>
          <p:nvPr/>
        </p:nvCxnSpPr>
        <p:spPr>
          <a:xfrm>
            <a:off x="13112410" y="4946977"/>
            <a:ext cx="1713757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71D24F-F473-7E3E-8206-442A8D430F2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10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128FB33-45F5-549A-BE66-176281ACC558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FB2F0-E775-8DE8-EA8E-08061610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87" y="206230"/>
            <a:ext cx="893969" cy="871337"/>
          </a:xfrm>
          <a:prstGeom prst="rect">
            <a:avLst/>
          </a:prstGeom>
        </p:spPr>
      </p:pic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D388F719-E231-33DE-6393-930AF12E8BF9}"/>
              </a:ext>
            </a:extLst>
          </p:cNvPr>
          <p:cNvSpPr txBox="1">
            <a:spLocks/>
          </p:cNvSpPr>
          <p:nvPr/>
        </p:nvSpPr>
        <p:spPr>
          <a:xfrm>
            <a:off x="8414572" y="3433193"/>
            <a:ext cx="4250165" cy="3029497"/>
          </a:xfrm>
          <a:prstGeom prst="rect">
            <a:avLst/>
          </a:prstGeom>
          <a:ln w="28575">
            <a:gradFill flip="none" rotWithShape="1">
              <a:gsLst>
                <a:gs pos="16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GB" sz="2200" b="1" dirty="0"/>
              <a:t>Technology push</a:t>
            </a:r>
          </a:p>
          <a:p>
            <a:pPr lvl="0">
              <a:spcBef>
                <a:spcPts val="0"/>
              </a:spcBef>
            </a:pPr>
            <a:endParaRPr lang="en-GB" sz="2200" dirty="0"/>
          </a:p>
          <a:p>
            <a:pPr lvl="0">
              <a:spcBef>
                <a:spcPts val="0"/>
              </a:spcBef>
            </a:pPr>
            <a:r>
              <a:rPr lang="en-GB" sz="2200" dirty="0"/>
              <a:t>Innovations happen when applications are found for existing technologies.</a:t>
            </a:r>
          </a:p>
          <a:p>
            <a:pPr lvl="0">
              <a:spcBef>
                <a:spcPts val="0"/>
              </a:spcBef>
            </a:pPr>
            <a:endParaRPr lang="en-GB" sz="2200" dirty="0"/>
          </a:p>
          <a:p>
            <a:pPr lvl="0">
              <a:spcBef>
                <a:spcPts val="0"/>
              </a:spcBef>
            </a:pPr>
            <a:r>
              <a:rPr lang="en-GB" sz="2200" b="1" dirty="0"/>
              <a:t>R&amp;D capabilities </a:t>
            </a:r>
            <a:br>
              <a:rPr lang="en-GB" sz="2200" b="1" dirty="0"/>
            </a:br>
            <a:r>
              <a:rPr lang="en-GB" sz="2200" b="1" dirty="0"/>
              <a:t>drive innovation.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A917E59-FEDA-2496-572E-12FC22536294}"/>
              </a:ext>
            </a:extLst>
          </p:cNvPr>
          <p:cNvSpPr txBox="1">
            <a:spLocks/>
          </p:cNvSpPr>
          <p:nvPr/>
        </p:nvSpPr>
        <p:spPr>
          <a:xfrm>
            <a:off x="629431" y="7422967"/>
            <a:ext cx="7399805" cy="1309204"/>
          </a:xfrm>
          <a:prstGeom prst="rect">
            <a:avLst/>
          </a:prstGeom>
          <a:ln w="28575">
            <a:gradFill flip="none" rotWithShape="1">
              <a:gsLst>
                <a:gs pos="16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0">
              <a:spcBef>
                <a:spcPts val="0"/>
              </a:spcBef>
              <a:buSzPts val="1700"/>
            </a:pPr>
            <a:r>
              <a:rPr lang="en-GB" sz="2000" dirty="0"/>
              <a:t>Identify two advantages and two disadvantages </a:t>
            </a:r>
            <a:br>
              <a:rPr lang="en-GB" sz="2000" dirty="0"/>
            </a:br>
            <a:r>
              <a:rPr lang="en-GB" sz="2000" dirty="0"/>
              <a:t>of market-pull and technology-push innovation.</a:t>
            </a:r>
          </a:p>
        </p:txBody>
      </p:sp>
      <p:pic>
        <p:nvPicPr>
          <p:cNvPr id="12" name="Content Placeholder 16">
            <a:extLst>
              <a:ext uri="{FF2B5EF4-FFF2-40B4-BE49-F238E27FC236}">
                <a16:creationId xmlns:a16="http://schemas.microsoft.com/office/drawing/2014/main" id="{08EDF7FA-85CB-BD32-DC15-FC608ABFCB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6612240" y="6817474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417227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pull versus technology push</a:t>
            </a:r>
            <a:endParaRPr lang="en-US" dirty="0"/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03A3DAA8-08EA-7631-6EEE-3256459B9665}"/>
              </a:ext>
            </a:extLst>
          </p:cNvPr>
          <p:cNvSpPr txBox="1">
            <a:spLocks/>
          </p:cNvSpPr>
          <p:nvPr/>
        </p:nvSpPr>
        <p:spPr>
          <a:xfrm>
            <a:off x="1752839" y="3672117"/>
            <a:ext cx="3468069" cy="1869128"/>
          </a:xfrm>
          <a:prstGeom prst="rect">
            <a:avLst/>
          </a:prstGeom>
          <a:ln w="28575">
            <a:gradFill flip="none" rotWithShape="1">
              <a:gsLst>
                <a:gs pos="18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SzPts val="1200"/>
            </a:pPr>
            <a:r>
              <a:rPr lang="en-GB" b="1" dirty="0"/>
              <a:t>Market pull</a:t>
            </a:r>
          </a:p>
          <a:p>
            <a:pPr>
              <a:spcBef>
                <a:spcPts val="0"/>
              </a:spcBef>
              <a:buSzPts val="1200"/>
            </a:pPr>
            <a:endParaRPr lang="en-GB" dirty="0"/>
          </a:p>
          <a:p>
            <a:pPr>
              <a:spcBef>
                <a:spcPts val="0"/>
              </a:spcBef>
              <a:buSzPts val="1200"/>
            </a:pPr>
            <a:r>
              <a:rPr lang="en-GB" dirty="0"/>
              <a:t>Customer opportunities drive innovation.</a:t>
            </a:r>
          </a:p>
          <a:p>
            <a:pPr>
              <a:spcBef>
                <a:spcPts val="0"/>
              </a:spcBef>
              <a:buSzPts val="1200"/>
            </a:pPr>
            <a:endParaRPr lang="en-GB" dirty="0"/>
          </a:p>
          <a:p>
            <a:pPr lvl="0">
              <a:spcBef>
                <a:spcPts val="0"/>
              </a:spcBef>
              <a:buSzPts val="1200"/>
            </a:pPr>
            <a:endParaRPr lang="en-GB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A35DD789-5EAD-5976-4575-07506DA6A9EB}"/>
              </a:ext>
            </a:extLst>
          </p:cNvPr>
          <p:cNvSpPr txBox="1">
            <a:spLocks/>
          </p:cNvSpPr>
          <p:nvPr/>
        </p:nvSpPr>
        <p:spPr>
          <a:xfrm>
            <a:off x="1752839" y="6495587"/>
            <a:ext cx="3468067" cy="1869128"/>
          </a:xfrm>
          <a:prstGeom prst="rect">
            <a:avLst/>
          </a:prstGeom>
          <a:ln w="28575">
            <a:gradFill flip="none" rotWithShape="1">
              <a:gsLst>
                <a:gs pos="18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GB" b="1" dirty="0"/>
              <a:t>Technology push</a:t>
            </a:r>
          </a:p>
          <a:p>
            <a:pPr lvl="0">
              <a:spcBef>
                <a:spcPts val="0"/>
              </a:spcBef>
            </a:pPr>
            <a:endParaRPr lang="en-GB" dirty="0"/>
          </a:p>
          <a:p>
            <a:pPr lvl="0">
              <a:spcBef>
                <a:spcPts val="0"/>
              </a:spcBef>
            </a:pPr>
            <a:r>
              <a:rPr lang="en-GB" dirty="0"/>
              <a:t>R&amp;D capabilities </a:t>
            </a:r>
            <a:br>
              <a:rPr lang="en-GB" dirty="0"/>
            </a:br>
            <a:r>
              <a:rPr lang="en-GB" dirty="0"/>
              <a:t>drive innovation.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ECC4DE3-2191-4E5D-325B-F3D6136475EF}"/>
              </a:ext>
            </a:extLst>
          </p:cNvPr>
          <p:cNvSpPr txBox="1">
            <a:spLocks/>
          </p:cNvSpPr>
          <p:nvPr/>
        </p:nvSpPr>
        <p:spPr>
          <a:xfrm>
            <a:off x="6050164" y="2677591"/>
            <a:ext cx="2883052" cy="880851"/>
          </a:xfrm>
          <a:prstGeom prst="rect">
            <a:avLst/>
          </a:prstGeom>
          <a:ln w="28575">
            <a:gradFill flip="none" rotWithShape="1">
              <a:gsLst>
                <a:gs pos="18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SzPts val="1200"/>
            </a:pPr>
            <a:r>
              <a:rPr lang="en-GB" b="1" dirty="0"/>
              <a:t>Advantages</a:t>
            </a:r>
            <a:endParaRPr lang="en-GB" dirty="0"/>
          </a:p>
          <a:p>
            <a:pPr algn="ctr">
              <a:spcBef>
                <a:spcPts val="0"/>
              </a:spcBef>
              <a:buSzPts val="1200"/>
            </a:pPr>
            <a:endParaRPr lang="en-GB" dirty="0"/>
          </a:p>
          <a:p>
            <a:pPr lvl="0" algn="ctr">
              <a:spcBef>
                <a:spcPts val="0"/>
              </a:spcBef>
              <a:buSzPts val="1200"/>
            </a:pPr>
            <a:endParaRPr lang="en-GB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8B889AD2-66B2-17A0-38C0-699EEE536758}"/>
              </a:ext>
            </a:extLst>
          </p:cNvPr>
          <p:cNvSpPr txBox="1">
            <a:spLocks/>
          </p:cNvSpPr>
          <p:nvPr/>
        </p:nvSpPr>
        <p:spPr>
          <a:xfrm>
            <a:off x="10110425" y="2667598"/>
            <a:ext cx="2883052" cy="890844"/>
          </a:xfrm>
          <a:prstGeom prst="rect">
            <a:avLst/>
          </a:prstGeom>
          <a:ln w="28575">
            <a:gradFill flip="none" rotWithShape="1">
              <a:gsLst>
                <a:gs pos="18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SzPts val="1200"/>
            </a:pPr>
            <a:r>
              <a:rPr lang="en-GB" b="1" dirty="0"/>
              <a:t>Disadvantages</a:t>
            </a:r>
            <a:endParaRPr lang="en-GB" dirty="0"/>
          </a:p>
          <a:p>
            <a:pPr algn="ctr">
              <a:spcBef>
                <a:spcPts val="0"/>
              </a:spcBef>
              <a:buSzPts val="1200"/>
            </a:pPr>
            <a:endParaRPr lang="en-GB" dirty="0"/>
          </a:p>
          <a:p>
            <a:pPr lvl="0" algn="ctr">
              <a:spcBef>
                <a:spcPts val="0"/>
              </a:spcBef>
              <a:buSzPts val="1200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627D7-2171-3632-338E-BF892B252706}"/>
              </a:ext>
            </a:extLst>
          </p:cNvPr>
          <p:cNvSpPr txBox="1"/>
          <p:nvPr/>
        </p:nvSpPr>
        <p:spPr>
          <a:xfrm>
            <a:off x="5711845" y="4110335"/>
            <a:ext cx="3841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Known demand, making a successful product more likely.</a:t>
            </a: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Development may be cheaper.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592F5-FA81-9CCB-BE67-F1364F13A9F1}"/>
              </a:ext>
            </a:extLst>
          </p:cNvPr>
          <p:cNvSpPr txBox="1"/>
          <p:nvPr/>
        </p:nvSpPr>
        <p:spPr>
          <a:xfrm>
            <a:off x="9856978" y="4108231"/>
            <a:ext cx="36037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755" indent="-285750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Open to competitors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will have the same market information.</a:t>
            </a:r>
          </a:p>
          <a:p>
            <a:pPr marL="457755" indent="-285750">
              <a:buSzPct val="70000"/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755" indent="-285750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 of ‘me too’ products.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C290A-914E-BD2F-5540-53F73AEA8043}"/>
              </a:ext>
            </a:extLst>
          </p:cNvPr>
          <p:cNvSpPr txBox="1"/>
          <p:nvPr/>
        </p:nvSpPr>
        <p:spPr>
          <a:xfrm>
            <a:off x="5711845" y="6738987"/>
            <a:ext cx="40437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lead to radical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disruptive innovation.</a:t>
            </a: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protection can stop competitors entering the market.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FD4B8-EB45-476D-F2EB-C2A3EFD3F410}"/>
              </a:ext>
            </a:extLst>
          </p:cNvPr>
          <p:cNvSpPr txBox="1"/>
          <p:nvPr/>
        </p:nvSpPr>
        <p:spPr>
          <a:xfrm>
            <a:off x="9856978" y="6738987"/>
            <a:ext cx="33661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 as success is harder to predict.</a:t>
            </a: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76" indent="-323371"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may be more expensive.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336771-09CA-A52A-D47D-715B43644F6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11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F94DF79-90F4-809C-F1E2-B59C1A6EE7F7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</p:spTree>
    <p:extLst>
      <p:ext uri="{BB962C8B-B14F-4D97-AF65-F5344CB8AC3E}">
        <p14:creationId xmlns:p14="http://schemas.microsoft.com/office/powerpoint/2010/main" val="335460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8">
            <a:extLst>
              <a:ext uri="{FF2B5EF4-FFF2-40B4-BE49-F238E27FC236}">
                <a16:creationId xmlns:a16="http://schemas.microsoft.com/office/drawing/2014/main" id="{74F99FF3-6C6B-D0DE-6BCC-246EB7BC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8" b="-512"/>
          <a:stretch/>
        </p:blipFill>
        <p:spPr>
          <a:xfrm>
            <a:off x="7704660" y="5610093"/>
            <a:ext cx="2534691" cy="2470746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pic>
        <p:nvPicPr>
          <p:cNvPr id="4" name="Picture Placeholder 20">
            <a:extLst>
              <a:ext uri="{FF2B5EF4-FFF2-40B4-BE49-F238E27FC236}">
                <a16:creationId xmlns:a16="http://schemas.microsoft.com/office/drawing/2014/main" id="{170F74DE-77F3-2420-EB5B-0D6AAC3BB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0"/>
          <a:stretch/>
        </p:blipFill>
        <p:spPr>
          <a:xfrm>
            <a:off x="2149785" y="2567490"/>
            <a:ext cx="2518518" cy="2422295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2781D87-4533-F7D8-3DFA-C3C64087D8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346" y="5535635"/>
            <a:ext cx="2677625" cy="261012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973C54C-1747-5F30-76F4-AF064FF60F83}"/>
              </a:ext>
            </a:extLst>
          </p:cNvPr>
          <p:cNvGrpSpPr/>
          <p:nvPr/>
        </p:nvGrpSpPr>
        <p:grpSpPr>
          <a:xfrm>
            <a:off x="4065419" y="5535635"/>
            <a:ext cx="2689462" cy="2610125"/>
            <a:chOff x="972457" y="2660704"/>
            <a:chExt cx="3510614" cy="340705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75ADB38-1C80-6D04-F9D5-82067158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904" y="2660704"/>
              <a:ext cx="3495167" cy="340705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69CDBD-B573-4463-680A-FCDE2E2E5057}"/>
                </a:ext>
              </a:extLst>
            </p:cNvPr>
            <p:cNvSpPr txBox="1"/>
            <p:nvPr/>
          </p:nvSpPr>
          <p:spPr>
            <a:xfrm>
              <a:off x="972457" y="3657600"/>
              <a:ext cx="2999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81F5B5-ED67-CFE4-55D1-2E9E978A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4"/>
                  </a:ext>
                </a:extLst>
              </a:rPr>
              <a:t>nnovations</a:t>
            </a:r>
            <a:r>
              <a:rPr lang="en-GB" dirty="0"/>
              <a:t> that will shape your future</a:t>
            </a:r>
            <a:endParaRPr lang="en-US" dirty="0"/>
          </a:p>
        </p:txBody>
      </p:sp>
      <p:pic>
        <p:nvPicPr>
          <p:cNvPr id="3" name="Picture Placeholder 18">
            <a:extLst>
              <a:ext uri="{FF2B5EF4-FFF2-40B4-BE49-F238E27FC236}">
                <a16:creationId xmlns:a16="http://schemas.microsoft.com/office/drawing/2014/main" id="{3A2F0535-413A-C664-5366-005A9C783D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6"/>
          <a:stretch/>
        </p:blipFill>
        <p:spPr>
          <a:xfrm>
            <a:off x="464306" y="5575367"/>
            <a:ext cx="2576535" cy="2502301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pic>
        <p:nvPicPr>
          <p:cNvPr id="5" name="Picture Placeholder 23">
            <a:extLst>
              <a:ext uri="{FF2B5EF4-FFF2-40B4-BE49-F238E27FC236}">
                <a16:creationId xmlns:a16="http://schemas.microsoft.com/office/drawing/2014/main" id="{D56D3517-A82C-1B4C-DB1F-48E730CD1F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856" y="5657212"/>
            <a:ext cx="2441908" cy="2386471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pic>
        <p:nvPicPr>
          <p:cNvPr id="6" name="Picture Placeholder 25">
            <a:extLst>
              <a:ext uri="{FF2B5EF4-FFF2-40B4-BE49-F238E27FC236}">
                <a16:creationId xmlns:a16="http://schemas.microsoft.com/office/drawing/2014/main" id="{F349734E-0DDE-B2BB-70A0-A46C2248F8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039" y="2565873"/>
            <a:ext cx="2534692" cy="244354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364969-990E-9419-90BD-ECB7D121EAFD}"/>
              </a:ext>
            </a:extLst>
          </p:cNvPr>
          <p:cNvGrpSpPr/>
          <p:nvPr/>
        </p:nvGrpSpPr>
        <p:grpSpPr>
          <a:xfrm>
            <a:off x="394325" y="5500139"/>
            <a:ext cx="2677628" cy="2610125"/>
            <a:chOff x="724384" y="2660704"/>
            <a:chExt cx="3495167" cy="34070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FA0E0C-111D-707F-3A0B-CDA94CE07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4" y="2660704"/>
              <a:ext cx="3495167" cy="34070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AD09CE-A6E3-FC16-FABF-45E412C6A060}"/>
                </a:ext>
              </a:extLst>
            </p:cNvPr>
            <p:cNvSpPr txBox="1"/>
            <p:nvPr/>
          </p:nvSpPr>
          <p:spPr>
            <a:xfrm>
              <a:off x="972457" y="3657600"/>
              <a:ext cx="2999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4309EC6-65A7-FA5B-8B63-C6DB71A49CC8}"/>
              </a:ext>
            </a:extLst>
          </p:cNvPr>
          <p:cNvSpPr txBox="1">
            <a:spLocks/>
          </p:cNvSpPr>
          <p:nvPr/>
        </p:nvSpPr>
        <p:spPr>
          <a:xfrm>
            <a:off x="9405436" y="2680146"/>
            <a:ext cx="6006361" cy="944346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GB" sz="2000" dirty="0"/>
              <a:t>At the start you were asked to name five examples of modern innovations that may shape your future. How many of these did you mention?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D8DCD37F-E91D-AFD2-54E2-608619D33175}"/>
              </a:ext>
            </a:extLst>
          </p:cNvPr>
          <p:cNvSpPr txBox="1">
            <a:spLocks/>
          </p:cNvSpPr>
          <p:nvPr/>
        </p:nvSpPr>
        <p:spPr>
          <a:xfrm>
            <a:off x="10799918" y="4314544"/>
            <a:ext cx="4417403" cy="3200161"/>
          </a:xfrm>
          <a:prstGeom prst="rect">
            <a:avLst/>
          </a:prstGeom>
          <a:ln w="28575">
            <a:gradFill flip="none" rotWithShape="1">
              <a:gsLst>
                <a:gs pos="19000">
                  <a:srgbClr val="3DB876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396000" rIns="28800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GB" dirty="0"/>
              <a:t>Generate ideas for </a:t>
            </a:r>
            <a:br>
              <a:rPr lang="en-GB" dirty="0"/>
            </a:br>
            <a:r>
              <a:rPr lang="en-GB" dirty="0"/>
              <a:t>how each example may shape your personal life and your future as an engineer.</a:t>
            </a:r>
          </a:p>
          <a:p>
            <a:pPr marL="482600" lvl="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lang="en-GB" dirty="0"/>
          </a:p>
          <a:p>
            <a:pPr marL="482600" lvl="0" indent="-3429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GB" dirty="0"/>
              <a:t>Which are the most innovative companies today, and why? Discuss and justify your ideas.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5" name="Content Placeholder 16">
            <a:extLst>
              <a:ext uri="{FF2B5EF4-FFF2-40B4-BE49-F238E27FC236}">
                <a16:creationId xmlns:a16="http://schemas.microsoft.com/office/drawing/2014/main" id="{C212C63D-251E-8D45-234E-F242CCBAA1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13790951" y="3699937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995DF36-2F43-9C48-E6B8-83994F27AB96}"/>
              </a:ext>
            </a:extLst>
          </p:cNvPr>
          <p:cNvGrpSpPr/>
          <p:nvPr/>
        </p:nvGrpSpPr>
        <p:grpSpPr>
          <a:xfrm>
            <a:off x="5829571" y="2487817"/>
            <a:ext cx="2677628" cy="2610125"/>
            <a:chOff x="724384" y="2660706"/>
            <a:chExt cx="3495167" cy="340705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04BC64-6F3A-BD21-A6D2-6121EE145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84" y="2660706"/>
              <a:ext cx="3495167" cy="340705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1DAA69-483A-61D3-518E-C0AD0FED7433}"/>
                </a:ext>
              </a:extLst>
            </p:cNvPr>
            <p:cNvSpPr txBox="1"/>
            <p:nvPr/>
          </p:nvSpPr>
          <p:spPr>
            <a:xfrm>
              <a:off x="972457" y="3657599"/>
              <a:ext cx="2999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A0868FE-DDC2-19CC-C157-71274CA0423E}"/>
              </a:ext>
            </a:extLst>
          </p:cNvPr>
          <p:cNvSpPr txBox="1"/>
          <p:nvPr/>
        </p:nvSpPr>
        <p:spPr>
          <a:xfrm>
            <a:off x="6632681" y="6297704"/>
            <a:ext cx="2297532" cy="28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6D828-BE22-A1F6-8E3F-9C857F0B47DE}"/>
              </a:ext>
            </a:extLst>
          </p:cNvPr>
          <p:cNvSpPr/>
          <p:nvPr/>
        </p:nvSpPr>
        <p:spPr>
          <a:xfrm>
            <a:off x="1975303" y="5138820"/>
            <a:ext cx="2866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(AI)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7A389C-0BB0-29C4-86C7-D86AE33F6983}"/>
              </a:ext>
            </a:extLst>
          </p:cNvPr>
          <p:cNvSpPr/>
          <p:nvPr/>
        </p:nvSpPr>
        <p:spPr>
          <a:xfrm>
            <a:off x="5776754" y="5174667"/>
            <a:ext cx="2534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reality (VR)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5F12E2-A7C1-D345-380F-B537A35B2EF5}"/>
              </a:ext>
            </a:extLst>
          </p:cNvPr>
          <p:cNvSpPr/>
          <p:nvPr/>
        </p:nvSpPr>
        <p:spPr>
          <a:xfrm>
            <a:off x="427413" y="8195155"/>
            <a:ext cx="267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of things (IoT)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F47D51-F20E-601C-B48E-1E808F9DA514}"/>
              </a:ext>
            </a:extLst>
          </p:cNvPr>
          <p:cNvSpPr/>
          <p:nvPr/>
        </p:nvSpPr>
        <p:spPr>
          <a:xfrm>
            <a:off x="4126014" y="8201008"/>
            <a:ext cx="2713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Augmented reality (AR)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AFD56-2E4A-0362-8930-D485BD961DBD}"/>
              </a:ext>
            </a:extLst>
          </p:cNvPr>
          <p:cNvSpPr/>
          <p:nvPr/>
        </p:nvSpPr>
        <p:spPr>
          <a:xfrm>
            <a:off x="7860812" y="8214530"/>
            <a:ext cx="232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FEC935-45B0-6936-83ED-806573230E5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12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49D047B-97D1-87E0-1806-6A6EEC53426C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4B2C39-6D97-4581-FF01-25F0F8FBC39D}"/>
              </a:ext>
            </a:extLst>
          </p:cNvPr>
          <p:cNvGrpSpPr/>
          <p:nvPr/>
        </p:nvGrpSpPr>
        <p:grpSpPr>
          <a:xfrm>
            <a:off x="2057196" y="2489339"/>
            <a:ext cx="3278646" cy="2610125"/>
            <a:chOff x="-308210" y="2560689"/>
            <a:chExt cx="4279689" cy="340705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910026E-7457-8623-593E-64AF49590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8210" y="2560689"/>
              <a:ext cx="3495167" cy="34070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427C1E-FFFC-8DEA-1AF6-F86DFD44C134}"/>
                </a:ext>
              </a:extLst>
            </p:cNvPr>
            <p:cNvSpPr txBox="1"/>
            <p:nvPr/>
          </p:nvSpPr>
          <p:spPr>
            <a:xfrm>
              <a:off x="972457" y="3657600"/>
              <a:ext cx="2999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25DB53-4CAF-1D86-EBBB-0F6A8CF2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is innovation?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9B6317C-F161-CA1D-64A6-6CC9411309C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324804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2DC726-4E08-CFF9-A5FB-A1EACAFDFB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58" y="3003607"/>
            <a:ext cx="3269134" cy="3186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94F0F-5D87-B03F-90FD-D00320AF138E}"/>
              </a:ext>
            </a:extLst>
          </p:cNvPr>
          <p:cNvSpPr txBox="1"/>
          <p:nvPr/>
        </p:nvSpPr>
        <p:spPr>
          <a:xfrm>
            <a:off x="435214" y="4103332"/>
            <a:ext cx="3014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638" lvl="0" algn="ctr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own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to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definition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innovation.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4F8E3-9680-3483-A47D-2276994EA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108" y="5476307"/>
            <a:ext cx="3269134" cy="3186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1C709-B21E-CEEF-6D73-78782A7C7C8B}"/>
              </a:ext>
            </a:extLst>
          </p:cNvPr>
          <p:cNvSpPr txBox="1"/>
          <p:nvPr/>
        </p:nvSpPr>
        <p:spPr>
          <a:xfrm>
            <a:off x="2942237" y="6486660"/>
            <a:ext cx="3014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638" lvl="0" algn="ctr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different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innovation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elements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innovation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happen.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02043-836C-D5DC-2244-1437E771D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82" y="2259293"/>
            <a:ext cx="3269134" cy="3186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6F7C5-D517-5035-11F8-531AEA293CC9}"/>
              </a:ext>
            </a:extLst>
          </p:cNvPr>
          <p:cNvSpPr txBox="1"/>
          <p:nvPr/>
        </p:nvSpPr>
        <p:spPr>
          <a:xfrm>
            <a:off x="4170873" y="3267550"/>
            <a:ext cx="3014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638" lvl="0" algn="ctr"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difference between market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and technology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influences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innovation.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56A8F3-38D4-D93C-6B58-E7B0609BB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08" y="5476306"/>
            <a:ext cx="3269135" cy="3186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96EAB9-EB46-5212-81E3-A7863B32FC1E}"/>
              </a:ext>
            </a:extLst>
          </p:cNvPr>
          <p:cNvSpPr txBox="1"/>
          <p:nvPr/>
        </p:nvSpPr>
        <p:spPr>
          <a:xfrm>
            <a:off x="6541332" y="6052494"/>
            <a:ext cx="3014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638" lvl="0" algn="ctr"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your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innovation to other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areas and highlight reasons for/when innovation takes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in a product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system.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1B2610-EAB1-B785-C430-00007699F97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EEB213C-D3C1-DF22-45E5-BB8766B2C3B7}"/>
              </a:ext>
            </a:extLst>
          </p:cNvPr>
          <p:cNvSpPr txBox="1">
            <a:spLocks/>
          </p:cNvSpPr>
          <p:nvPr/>
        </p:nvSpPr>
        <p:spPr>
          <a:xfrm>
            <a:off x="9675248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1. What is innovation?  </a:t>
            </a: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innovation?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BE9D9A-37AE-FF3D-0EAF-EF7632723D51}"/>
              </a:ext>
            </a:extLst>
          </p:cNvPr>
          <p:cNvGrpSpPr/>
          <p:nvPr/>
        </p:nvGrpSpPr>
        <p:grpSpPr>
          <a:xfrm>
            <a:off x="4534603" y="5834698"/>
            <a:ext cx="7188382" cy="2472274"/>
            <a:chOff x="4424499" y="5743258"/>
            <a:chExt cx="7188382" cy="2472274"/>
          </a:xfrm>
        </p:grpSpPr>
        <p:sp>
          <p:nvSpPr>
            <p:cNvPr id="21" name="Content Placeholder 11">
              <a:extLst>
                <a:ext uri="{FF2B5EF4-FFF2-40B4-BE49-F238E27FC236}">
                  <a16:creationId xmlns:a16="http://schemas.microsoft.com/office/drawing/2014/main" id="{E36C5463-E1EE-C023-5A8D-5F1470F620EC}"/>
                </a:ext>
              </a:extLst>
            </p:cNvPr>
            <p:cNvSpPr txBox="1">
              <a:spLocks/>
            </p:cNvSpPr>
            <p:nvPr/>
          </p:nvSpPr>
          <p:spPr>
            <a:xfrm>
              <a:off x="4424499" y="6345850"/>
              <a:ext cx="7188382" cy="1869682"/>
            </a:xfrm>
            <a:prstGeom prst="rect">
              <a:avLst/>
            </a:prstGeom>
            <a:ln w="28575">
              <a:gradFill flip="none" rotWithShape="1">
                <a:gsLst>
                  <a:gs pos="15000">
                    <a:srgbClr val="3DB876"/>
                  </a:gs>
                  <a:gs pos="99000">
                    <a:srgbClr val="24D6D1"/>
                  </a:gs>
                </a:gsLst>
                <a:lin ang="18900000" scaled="1"/>
                <a:tileRect/>
              </a:gradFill>
            </a:ln>
          </p:spPr>
          <p:txBody>
            <a:bodyPr vert="horz" lIns="288000" tIns="288000" rIns="288000" bIns="288000" rtlCol="0" anchor="t">
              <a:noAutofit/>
            </a:bodyPr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0" indent="-342900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en-GB" dirty="0"/>
                <a:t>Identify </a:t>
              </a:r>
              <a:r>
                <a:rPr lang="en-GB" dirty="0"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  </a:ext>
                  </a:extLst>
                </a:rPr>
                <a:t>five</a:t>
              </a:r>
              <a:r>
                <a:rPr lang="en-GB" dirty="0"/>
                <a:t> modern innovations you think </a:t>
              </a:r>
              <a:br>
                <a:rPr lang="en-GB" dirty="0"/>
              </a:br>
              <a:r>
                <a:rPr lang="en-GB" dirty="0"/>
                <a:t>will shape your future.</a:t>
              </a:r>
            </a:p>
            <a:p>
              <a:pPr marL="457200" lvl="0" indent="-342900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457200" lvl="0" indent="-342900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en-GB" dirty="0">
                  <a:latin typeface="Arial"/>
                  <a:ea typeface="Arial"/>
                  <a:cs typeface="Arial"/>
                  <a:sym typeface="Arial"/>
                </a:rPr>
                <a:t>Use your examples to </a:t>
              </a:r>
              <a:r>
                <a:rPr lang="en-GB" dirty="0"/>
                <a:t>write</a:t>
              </a:r>
              <a:r>
                <a:rPr lang="en-GB"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dirty="0"/>
                <a:t>a</a:t>
              </a:r>
              <a:r>
                <a:rPr lang="en-GB" dirty="0">
                  <a:latin typeface="Arial"/>
                  <a:ea typeface="Arial"/>
                  <a:cs typeface="Arial"/>
                  <a:sym typeface="Arial"/>
                </a:rPr>
                <a:t> definition of </a:t>
              </a:r>
              <a:r>
                <a:rPr lang="en-GB" dirty="0"/>
                <a:t>i</a:t>
              </a:r>
              <a:r>
                <a:rPr lang="en-GB" dirty="0">
                  <a:latin typeface="Arial"/>
                  <a:ea typeface="Arial"/>
                  <a:cs typeface="Arial"/>
                  <a:sym typeface="Arial"/>
                </a:rPr>
                <a:t>nnovation.</a:t>
              </a:r>
            </a:p>
          </p:txBody>
        </p:sp>
        <p:pic>
          <p:nvPicPr>
            <p:cNvPr id="22" name="Content Placeholder 16">
              <a:extLst>
                <a:ext uri="{FF2B5EF4-FFF2-40B4-BE49-F238E27FC236}">
                  <a16:creationId xmlns:a16="http://schemas.microsoft.com/office/drawing/2014/main" id="{D56A5561-1CA7-3417-00B5-8EDA26C79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04" t="-20632" r="-24704" b="-19577"/>
            <a:stretch/>
          </p:blipFill>
          <p:spPr>
            <a:xfrm>
              <a:off x="10104278" y="5743258"/>
              <a:ext cx="973859" cy="944346"/>
            </a:xfrm>
            <a:prstGeom prst="heptagon">
              <a:avLst/>
            </a:prstGeom>
            <a:solidFill>
              <a:srgbClr val="ECECED"/>
            </a:solidFill>
            <a:ln w="28575">
              <a:solidFill>
                <a:srgbClr val="24D6D1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43702F-C1A9-624C-EB6F-82DC4CF9F6DE}"/>
              </a:ext>
            </a:extLst>
          </p:cNvPr>
          <p:cNvGrpSpPr/>
          <p:nvPr/>
        </p:nvGrpSpPr>
        <p:grpSpPr>
          <a:xfrm>
            <a:off x="2134055" y="2788799"/>
            <a:ext cx="11989478" cy="2844000"/>
            <a:chOff x="2422747" y="2987581"/>
            <a:chExt cx="11989478" cy="28408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F50406-5A5C-1193-69D3-45E19245CC4D}"/>
                </a:ext>
              </a:extLst>
            </p:cNvPr>
            <p:cNvGrpSpPr/>
            <p:nvPr/>
          </p:nvGrpSpPr>
          <p:grpSpPr>
            <a:xfrm>
              <a:off x="2422747" y="3024245"/>
              <a:ext cx="2825104" cy="2753883"/>
              <a:chOff x="2422747" y="3024245"/>
              <a:chExt cx="2825104" cy="275388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ADAAF55-7829-1594-77AB-12C3FD505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747" y="3024245"/>
                <a:ext cx="2825104" cy="275388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A31F1F-27AE-92B8-835F-1EBEF78DE841}"/>
                  </a:ext>
                </a:extLst>
              </p:cNvPr>
              <p:cNvSpPr txBox="1"/>
              <p:nvPr/>
            </p:nvSpPr>
            <p:spPr>
              <a:xfrm>
                <a:off x="2549976" y="3817707"/>
                <a:ext cx="260521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SzPts val="1400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Humanity has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innovated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throughout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history.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9B5E6A-0047-FC34-7F17-4BCB1EF427B0}"/>
                </a:ext>
              </a:extLst>
            </p:cNvPr>
            <p:cNvGrpSpPr/>
            <p:nvPr/>
          </p:nvGrpSpPr>
          <p:grpSpPr>
            <a:xfrm>
              <a:off x="7004934" y="2987581"/>
              <a:ext cx="2825104" cy="2753883"/>
              <a:chOff x="7004934" y="2987581"/>
              <a:chExt cx="2825104" cy="275388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2844C6D-096D-21A8-5191-0869188CC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4934" y="2987581"/>
                <a:ext cx="2825104" cy="275388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9A3E08-8A7C-E44E-A061-5016E4C6D265}"/>
                  </a:ext>
                </a:extLst>
              </p:cNvPr>
              <p:cNvSpPr txBox="1"/>
              <p:nvPr/>
            </p:nvSpPr>
            <p:spPr>
              <a:xfrm>
                <a:off x="7132162" y="3754085"/>
                <a:ext cx="260521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>
                    <a:srgbClr val="000000"/>
                  </a:buClr>
                  <a:buSzPts val="1400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modern </a:t>
                </a:r>
              </a:p>
              <a:p>
                <a:pPr lvl="0" algn="ctr">
                  <a:buClr>
                    <a:srgbClr val="000000"/>
                  </a:buClr>
                  <a:buSzPts val="1400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world is the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of these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innovations.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2C9095-2B95-6614-555F-F75BAD90386B}"/>
                </a:ext>
              </a:extLst>
            </p:cNvPr>
            <p:cNvGrpSpPr/>
            <p:nvPr/>
          </p:nvGrpSpPr>
          <p:grpSpPr>
            <a:xfrm>
              <a:off x="11587121" y="3074504"/>
              <a:ext cx="2825104" cy="2753883"/>
              <a:chOff x="11587121" y="3074504"/>
              <a:chExt cx="2825104" cy="275388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E2C9F0B-0E9E-798E-6A79-FD2663CF1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87121" y="3074504"/>
                <a:ext cx="2825104" cy="275388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69CF63-CE44-D069-E206-70626CD99618}"/>
                  </a:ext>
                </a:extLst>
              </p:cNvPr>
              <p:cNvSpPr txBox="1"/>
              <p:nvPr/>
            </p:nvSpPr>
            <p:spPr>
              <a:xfrm>
                <a:off x="11704159" y="3725550"/>
                <a:ext cx="2605209" cy="144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buClr>
                    <a:srgbClr val="000000"/>
                  </a:buClr>
                  <a:buSzPts val="1400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innovations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shape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future.</a:t>
                </a:r>
              </a:p>
            </p:txBody>
          </p:sp>
        </p:grp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042FFD-9648-F057-8FCA-03282308717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4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82672F-F3BC-5F0D-30B4-32ACDC3D493A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72503-98E6-BF1E-93DC-C353200EE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399" y="208367"/>
            <a:ext cx="902259" cy="8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innovation?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A0333CF-6A67-65D0-8C44-9E2518DE4F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514600"/>
            <a:ext cx="8388350" cy="19240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200" dirty="0"/>
              <a:t>Innovation turns ideas into improved products and services </a:t>
            </a:r>
            <a:br>
              <a:rPr lang="en-GB" sz="2200" dirty="0"/>
            </a:br>
            <a:r>
              <a:rPr lang="en-GB" sz="2200" dirty="0"/>
              <a:t>that help a business to differentiate itself from and advance </a:t>
            </a:r>
            <a:br>
              <a:rPr lang="en-GB" sz="2200" dirty="0"/>
            </a:br>
            <a:r>
              <a:rPr lang="en-GB" sz="2200" dirty="0"/>
              <a:t>ahead of competitors. It creates new value.</a:t>
            </a:r>
          </a:p>
          <a:p>
            <a:pPr lvl="0">
              <a:spcBef>
                <a:spcPts val="0"/>
              </a:spcBef>
            </a:pPr>
            <a:endParaRPr lang="en-GB" sz="2200" dirty="0"/>
          </a:p>
          <a:p>
            <a:pPr lvl="0">
              <a:spcBef>
                <a:spcPts val="0"/>
              </a:spcBef>
            </a:pPr>
            <a:r>
              <a:rPr lang="en-GB" sz="2200" dirty="0"/>
              <a:t>Innovation is both a process and an outcome.</a:t>
            </a:r>
          </a:p>
        </p:txBody>
      </p:sp>
      <p:pic>
        <p:nvPicPr>
          <p:cNvPr id="25" name="Picture 24">
            <a:hlinkClick r:id="rId3"/>
            <a:extLst>
              <a:ext uri="{FF2B5EF4-FFF2-40B4-BE49-F238E27FC236}">
                <a16:creationId xmlns:a16="http://schemas.microsoft.com/office/drawing/2014/main" id="{29E2C908-3D20-826A-3EBA-4DA5640E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37" y="192600"/>
            <a:ext cx="934615" cy="91095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1C2845-BBF4-8124-4D06-28866FFC228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2A40A0-D187-E913-B2D7-06C1ECF5C196}"/>
              </a:ext>
            </a:extLst>
          </p:cNvPr>
          <p:cNvSpPr txBox="1">
            <a:spLocks/>
          </p:cNvSpPr>
          <p:nvPr/>
        </p:nvSpPr>
        <p:spPr>
          <a:xfrm>
            <a:off x="9675248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1. What is innovation?  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9306343F-2099-9932-26EF-5ABDB86DD7E3}"/>
              </a:ext>
            </a:extLst>
          </p:cNvPr>
          <p:cNvSpPr txBox="1">
            <a:spLocks/>
          </p:cNvSpPr>
          <p:nvPr/>
        </p:nvSpPr>
        <p:spPr>
          <a:xfrm>
            <a:off x="634154" y="4973698"/>
            <a:ext cx="5155405" cy="1659007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GB" sz="2200" dirty="0"/>
              <a:t>Do all innovations have the </a:t>
            </a:r>
            <a:br>
              <a:rPr lang="en-GB" sz="2200" dirty="0"/>
            </a:br>
            <a:r>
              <a:rPr lang="en-GB" sz="2200" dirty="0"/>
              <a:t>same impact or can we classify innovations into different types?</a:t>
            </a:r>
          </a:p>
        </p:txBody>
      </p: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3829D69D-3B70-2910-067F-C382B511B3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4489523" y="4377826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10154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8974010-6040-37DC-5E21-B22BFD6D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590" y="1602702"/>
            <a:ext cx="6559392" cy="62594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1875E5-9C2C-FCBE-D841-E5AB0140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94E96-0770-9233-4DF4-0160D66777A2}"/>
              </a:ext>
            </a:extLst>
          </p:cNvPr>
          <p:cNvSpPr txBox="1"/>
          <p:nvPr/>
        </p:nvSpPr>
        <p:spPr>
          <a:xfrm>
            <a:off x="411858" y="2679174"/>
            <a:ext cx="703513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can classify innovations according to how different the innovation is from current technology and how much this changes the business or the market it operates in.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SzPts val="1400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chart shows four types of innovation: </a:t>
            </a:r>
          </a:p>
          <a:p>
            <a:pPr marL="342900" lvl="0" indent="-342900"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disruptive</a:t>
            </a:r>
          </a:p>
          <a:p>
            <a:pPr marL="342900" lvl="0" indent="-342900"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</a:p>
          <a:p>
            <a:pPr marL="342900" lvl="0" indent="-342900"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</a:p>
          <a:p>
            <a:pPr marL="342900" lvl="0" indent="-342900"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sustaining.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7200"/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78244-81AC-60BA-2B70-E1792CC9928D}"/>
              </a:ext>
            </a:extLst>
          </p:cNvPr>
          <p:cNvSpPr txBox="1"/>
          <p:nvPr/>
        </p:nvSpPr>
        <p:spPr>
          <a:xfrm>
            <a:off x="9060311" y="2531748"/>
            <a:ext cx="2408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ignificant improvement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business’s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position in an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existing market.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D7D35-B2F5-F6D9-9E28-02ED3ABE0DFC}"/>
              </a:ext>
            </a:extLst>
          </p:cNvPr>
          <p:cNvSpPr txBox="1"/>
          <p:nvPr/>
        </p:nvSpPr>
        <p:spPr>
          <a:xfrm>
            <a:off x="11719723" y="2063241"/>
            <a:ext cx="26356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New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technolog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displace established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businesses or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products to create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value and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new market.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A296C-68EB-6527-FE75-48C265CB4F73}"/>
              </a:ext>
            </a:extLst>
          </p:cNvPr>
          <p:cNvSpPr txBox="1"/>
          <p:nvPr/>
        </p:nvSpPr>
        <p:spPr>
          <a:xfrm>
            <a:off x="9246987" y="5240856"/>
            <a:ext cx="1982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Gradual improvements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 business’s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existing products and services.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A69A0-05BB-A478-E24F-9B5163E8CB3C}"/>
              </a:ext>
            </a:extLst>
          </p:cNvPr>
          <p:cNvSpPr txBox="1"/>
          <p:nvPr/>
        </p:nvSpPr>
        <p:spPr>
          <a:xfrm>
            <a:off x="11846250" y="5293866"/>
            <a:ext cx="23061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Technical breakthroughs that transform industries,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creat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new market.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19F89-CBAD-F432-6984-1C1EEC584B24}"/>
              </a:ext>
            </a:extLst>
          </p:cNvPr>
          <p:cNvSpPr txBox="1"/>
          <p:nvPr/>
        </p:nvSpPr>
        <p:spPr>
          <a:xfrm>
            <a:off x="10182336" y="7672966"/>
            <a:ext cx="3512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Newness of technology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842321-3094-935F-09C9-59194F3CBDB2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6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3E663-7CAB-F70F-40CC-7BAA43F75DDD}"/>
              </a:ext>
            </a:extLst>
          </p:cNvPr>
          <p:cNvSpPr txBox="1"/>
          <p:nvPr/>
        </p:nvSpPr>
        <p:spPr>
          <a:xfrm>
            <a:off x="8400028" y="7651217"/>
            <a:ext cx="7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DFC13-EF0C-8EC0-475C-5B642A5716E7}"/>
              </a:ext>
            </a:extLst>
          </p:cNvPr>
          <p:cNvSpPr txBox="1"/>
          <p:nvPr/>
        </p:nvSpPr>
        <p:spPr>
          <a:xfrm>
            <a:off x="7656526" y="7251107"/>
            <a:ext cx="7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2AF8F-F05F-262E-1900-A76B6AB154E6}"/>
              </a:ext>
            </a:extLst>
          </p:cNvPr>
          <p:cNvSpPr txBox="1"/>
          <p:nvPr/>
        </p:nvSpPr>
        <p:spPr>
          <a:xfrm>
            <a:off x="14080352" y="7662106"/>
            <a:ext cx="7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D31A0A-9D61-B3D1-CCEB-79329CE02562}"/>
              </a:ext>
            </a:extLst>
          </p:cNvPr>
          <p:cNvSpPr txBox="1"/>
          <p:nvPr/>
        </p:nvSpPr>
        <p:spPr>
          <a:xfrm>
            <a:off x="7633111" y="1586361"/>
            <a:ext cx="7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864D5-5037-2368-D679-A5388EC0F3DC}"/>
              </a:ext>
            </a:extLst>
          </p:cNvPr>
          <p:cNvSpPr txBox="1"/>
          <p:nvPr/>
        </p:nvSpPr>
        <p:spPr>
          <a:xfrm rot="16200000">
            <a:off x="6702710" y="4353381"/>
            <a:ext cx="285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on the market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E34819-FC61-9715-2304-05DB24BDF44F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9AB0C-3977-BEB2-7AF5-1DC324CEF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725" y="217185"/>
            <a:ext cx="902259" cy="879417"/>
          </a:xfrm>
          <a:prstGeom prst="rect">
            <a:avLst/>
          </a:prstGeom>
        </p:spPr>
      </p:pic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78D5B881-7545-AB17-D831-B499CFA134E7}"/>
              </a:ext>
            </a:extLst>
          </p:cNvPr>
          <p:cNvSpPr txBox="1">
            <a:spLocks/>
          </p:cNvSpPr>
          <p:nvPr/>
        </p:nvSpPr>
        <p:spPr>
          <a:xfrm>
            <a:off x="480485" y="6105682"/>
            <a:ext cx="6559392" cy="2140778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2000" dirty="0"/>
              <a:t>Label each type of innovation with the                   correct name.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2000" dirty="0"/>
              <a:t>Suggest one example of each type. Give reasons for your choices.</a:t>
            </a:r>
          </a:p>
        </p:txBody>
      </p:sp>
      <p:pic>
        <p:nvPicPr>
          <p:cNvPr id="24" name="Content Placeholder 16">
            <a:extLst>
              <a:ext uri="{FF2B5EF4-FFF2-40B4-BE49-F238E27FC236}">
                <a16:creationId xmlns:a16="http://schemas.microsoft.com/office/drawing/2014/main" id="{15B6AED5-6C4B-C612-3331-D553A5204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5644204" y="5500528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424932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A13A98-51D0-D04D-95A1-99202F40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98" y="1505258"/>
            <a:ext cx="7035131" cy="63237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1875E5-9C2C-FCBE-D841-E5AB0140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94E96-0770-9233-4DF4-0160D66777A2}"/>
              </a:ext>
            </a:extLst>
          </p:cNvPr>
          <p:cNvSpPr txBox="1"/>
          <p:nvPr/>
        </p:nvSpPr>
        <p:spPr>
          <a:xfrm>
            <a:off x="411858" y="2679174"/>
            <a:ext cx="703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 one type of innovation may evolve into another.</a:t>
            </a:r>
          </a:p>
          <a:p>
            <a:pPr marL="457200" lvl="0" indent="-317500">
              <a:buClr>
                <a:schemeClr val="dk1"/>
              </a:buClr>
              <a:buSzPts val="1400"/>
              <a:buChar char="●"/>
            </a:pPr>
            <a:endParaRPr lang="en-GB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en-GB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lvl="0">
              <a:buClr>
                <a:schemeClr val="dk1"/>
              </a:buClr>
              <a:buSzPts val="1400"/>
            </a:pPr>
            <a:endParaRPr lang="en-GB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720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FEE13-BBC1-2B7F-DA4A-B1A0EC0A9E87}"/>
              </a:ext>
            </a:extLst>
          </p:cNvPr>
          <p:cNvSpPr txBox="1"/>
          <p:nvPr/>
        </p:nvSpPr>
        <p:spPr>
          <a:xfrm>
            <a:off x="9041115" y="2535449"/>
            <a:ext cx="2408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Sustaining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Apple A15 phone chip: sustains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Apple’s dominant position.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6855F-ABF9-2EC3-18FC-2F2E93A1759E}"/>
              </a:ext>
            </a:extLst>
          </p:cNvPr>
          <p:cNvSpPr txBox="1"/>
          <p:nvPr/>
        </p:nvSpPr>
        <p:spPr>
          <a:xfrm>
            <a:off x="11703875" y="2301621"/>
            <a:ext cx="2640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Disruptive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Netflix introduced streaming,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transforming how people consume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film and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TV content.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524D1-0B24-866D-E483-5C438AE5412E}"/>
              </a:ext>
            </a:extLst>
          </p:cNvPr>
          <p:cNvSpPr txBox="1"/>
          <p:nvPr/>
        </p:nvSpPr>
        <p:spPr>
          <a:xfrm>
            <a:off x="8901583" y="5332584"/>
            <a:ext cx="2640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OLED TVs improve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existing product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don’t grow the market for TVs.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AAB002-8AAE-F059-5B82-1BE0A707C3F7}"/>
              </a:ext>
            </a:extLst>
          </p:cNvPr>
          <p:cNvSpPr txBox="1"/>
          <p:nvPr/>
        </p:nvSpPr>
        <p:spPr>
          <a:xfrm>
            <a:off x="11703875" y="5332584"/>
            <a:ext cx="2640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Personal computers: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new technology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at first had a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limited uptake.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005C-7750-1C7B-888A-7E5650A6425B}"/>
              </a:ext>
            </a:extLst>
          </p:cNvPr>
          <p:cNvSpPr txBox="1"/>
          <p:nvPr/>
        </p:nvSpPr>
        <p:spPr>
          <a:xfrm>
            <a:off x="10039815" y="7628916"/>
            <a:ext cx="3512283" cy="400110"/>
          </a:xfrm>
          <a:prstGeom prst="rect">
            <a:avLst/>
          </a:prstGeom>
          <a:solidFill>
            <a:srgbClr val="ECECED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Newness of technology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BF3340-6D24-488A-F523-B67EF73376A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7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6151B-49F0-3BAC-8E54-CFE5C412C23E}"/>
              </a:ext>
            </a:extLst>
          </p:cNvPr>
          <p:cNvSpPr txBox="1"/>
          <p:nvPr/>
        </p:nvSpPr>
        <p:spPr>
          <a:xfrm>
            <a:off x="8400028" y="7651217"/>
            <a:ext cx="7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D5D87-DABD-E412-EDF1-C442EE409197}"/>
              </a:ext>
            </a:extLst>
          </p:cNvPr>
          <p:cNvSpPr txBox="1"/>
          <p:nvPr/>
        </p:nvSpPr>
        <p:spPr>
          <a:xfrm>
            <a:off x="7656526" y="7251107"/>
            <a:ext cx="7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A9D544-4A3A-2E6D-1A26-890A0CEBEBF3}"/>
              </a:ext>
            </a:extLst>
          </p:cNvPr>
          <p:cNvSpPr txBox="1"/>
          <p:nvPr/>
        </p:nvSpPr>
        <p:spPr>
          <a:xfrm>
            <a:off x="14080352" y="7662106"/>
            <a:ext cx="7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D2C155-CF18-F708-6BDF-0125B215D119}"/>
              </a:ext>
            </a:extLst>
          </p:cNvPr>
          <p:cNvSpPr txBox="1"/>
          <p:nvPr/>
        </p:nvSpPr>
        <p:spPr>
          <a:xfrm>
            <a:off x="7633111" y="1586361"/>
            <a:ext cx="79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6E6E9-4780-2BF6-DB4C-A0790F241C80}"/>
              </a:ext>
            </a:extLst>
          </p:cNvPr>
          <p:cNvSpPr txBox="1"/>
          <p:nvPr/>
        </p:nvSpPr>
        <p:spPr>
          <a:xfrm rot="16200000">
            <a:off x="6702710" y="4353381"/>
            <a:ext cx="285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on the market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E1D2D6-3FF3-BB3A-AB91-1A7BF05F3CB1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E6D0B-CE72-F696-5AC0-3182B3CF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725" y="217185"/>
            <a:ext cx="902259" cy="879417"/>
          </a:xfrm>
          <a:prstGeom prst="rect">
            <a:avLst/>
          </a:prstGeom>
        </p:spPr>
      </p:pic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1FCDF3BC-9D1D-9184-F51F-4886548E5C94}"/>
              </a:ext>
            </a:extLst>
          </p:cNvPr>
          <p:cNvSpPr txBox="1">
            <a:spLocks/>
          </p:cNvSpPr>
          <p:nvPr/>
        </p:nvSpPr>
        <p:spPr>
          <a:xfrm>
            <a:off x="605364" y="3881113"/>
            <a:ext cx="6559392" cy="4052391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Draw arrows on your diagram to show 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how some innovations my evolve over time 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GB" dirty="0">
                <a:solidFill>
                  <a:schemeClr val="dk1"/>
                </a:solidFill>
              </a:rPr>
              <a:t>into another type.</a:t>
            </a:r>
          </a:p>
          <a:p>
            <a:pPr marL="4826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4826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Use your answer to explain why one form of innovation could be considered most important for a company.</a:t>
            </a:r>
          </a:p>
          <a:p>
            <a:pPr marL="4826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4826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Innovation should form part of a company’s working culture. </a:t>
            </a:r>
            <a:r>
              <a:rPr lang="en-GB" dirty="0"/>
              <a:t>What </a:t>
            </a:r>
            <a:r>
              <a:rPr lang="en-GB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9"/>
                  </a:ext>
                </a:extLst>
              </a:rPr>
              <a:t>processes</a:t>
            </a:r>
            <a:r>
              <a:rPr lang="en-GB" dirty="0"/>
              <a:t> do you think need to take place for innovation to happen?</a:t>
            </a:r>
          </a:p>
          <a:p>
            <a:pPr lvl="0"/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24" name="Content Placeholder 16">
            <a:extLst>
              <a:ext uri="{FF2B5EF4-FFF2-40B4-BE49-F238E27FC236}">
                <a16:creationId xmlns:a16="http://schemas.microsoft.com/office/drawing/2014/main" id="{D98DE749-DBFD-E139-6449-2BEB2FFD6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5675481" y="3269229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40927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FA34-57DA-FDBF-E5FE-693DE65B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innovation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39680C9-7004-2F68-D4F7-CDE8779E9489}"/>
              </a:ext>
            </a:extLst>
          </p:cNvPr>
          <p:cNvGrpSpPr/>
          <p:nvPr/>
        </p:nvGrpSpPr>
        <p:grpSpPr>
          <a:xfrm>
            <a:off x="5743963" y="3232919"/>
            <a:ext cx="4769662" cy="3377464"/>
            <a:chOff x="5288201" y="3381803"/>
            <a:chExt cx="4769662" cy="33774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AB05D7-2225-BD47-5F61-00B1556436DE}"/>
                </a:ext>
              </a:extLst>
            </p:cNvPr>
            <p:cNvSpPr txBox="1"/>
            <p:nvPr/>
          </p:nvSpPr>
          <p:spPr>
            <a:xfrm>
              <a:off x="5389112" y="4572000"/>
              <a:ext cx="2154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4C0BA-B30D-531C-834A-F30941912AE1}"/>
                </a:ext>
              </a:extLst>
            </p:cNvPr>
            <p:cNvSpPr txBox="1"/>
            <p:nvPr/>
          </p:nvSpPr>
          <p:spPr>
            <a:xfrm>
              <a:off x="7903005" y="4564389"/>
              <a:ext cx="2154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Ideation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5E5B3-16EF-528B-5A3D-016187BA406D}"/>
                </a:ext>
              </a:extLst>
            </p:cNvPr>
            <p:cNvSpPr txBox="1"/>
            <p:nvPr/>
          </p:nvSpPr>
          <p:spPr>
            <a:xfrm>
              <a:off x="5288201" y="6389935"/>
              <a:ext cx="2461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</a:t>
              </a: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A1332D-F10D-C766-BDCA-C061560A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947" y="3398377"/>
              <a:ext cx="1167386" cy="11425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946D9B-E677-A3B4-0BF7-0150C5A23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8804" y="3381803"/>
              <a:ext cx="1167386" cy="11428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41F5E39-A671-89A4-14F5-08FB1CE6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2663" y="5245735"/>
              <a:ext cx="1178959" cy="11417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4647D7-99F8-D08C-D8BD-2696AC4A0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8804" y="5245735"/>
              <a:ext cx="1167386" cy="114172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920764-C0D2-0CB4-27E8-21B69F740C6A}"/>
                </a:ext>
              </a:extLst>
            </p:cNvPr>
            <p:cNvSpPr txBox="1"/>
            <p:nvPr/>
          </p:nvSpPr>
          <p:spPr>
            <a:xfrm>
              <a:off x="7537873" y="6387464"/>
              <a:ext cx="2461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Value creation</a:t>
              </a: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E6346B-946E-E5C2-8405-7A0D832A6BEE}"/>
              </a:ext>
            </a:extLst>
          </p:cNvPr>
          <p:cNvCxnSpPr>
            <a:cxnSpLocks/>
          </p:cNvCxnSpPr>
          <p:nvPr/>
        </p:nvCxnSpPr>
        <p:spPr>
          <a:xfrm>
            <a:off x="1489824" y="4648005"/>
            <a:ext cx="4351562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EB20A2A-9421-7202-6D47-870BDFD16F4A}"/>
              </a:ext>
            </a:extLst>
          </p:cNvPr>
          <p:cNvSpPr/>
          <p:nvPr/>
        </p:nvSpPr>
        <p:spPr>
          <a:xfrm>
            <a:off x="411858" y="2157163"/>
            <a:ext cx="12389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four elements are essential for innovation to happen. They are a critical part of a business’s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innovation strategy: its roadmap for how it will turn ideas into new products and new value for its customers.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9159FA-7E97-6947-0FB5-3FE296F1410B}"/>
              </a:ext>
            </a:extLst>
          </p:cNvPr>
          <p:cNvSpPr/>
          <p:nvPr/>
        </p:nvSpPr>
        <p:spPr>
          <a:xfrm>
            <a:off x="1412704" y="3359983"/>
            <a:ext cx="393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well together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Cross-disciplinary work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vision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FB9919-2A09-565C-A503-6B85B860265B}"/>
              </a:ext>
            </a:extLst>
          </p:cNvPr>
          <p:cNvCxnSpPr>
            <a:cxnSpLocks/>
          </p:cNvCxnSpPr>
          <p:nvPr/>
        </p:nvCxnSpPr>
        <p:spPr>
          <a:xfrm>
            <a:off x="1489824" y="6490225"/>
            <a:ext cx="4351562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0EE8012-2B9A-3147-C9CF-1D4AC9CC99B7}"/>
              </a:ext>
            </a:extLst>
          </p:cNvPr>
          <p:cNvSpPr/>
          <p:nvPr/>
        </p:nvSpPr>
        <p:spPr>
          <a:xfrm>
            <a:off x="1412704" y="5202203"/>
            <a:ext cx="393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great products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consistency</a:t>
            </a:r>
          </a:p>
          <a:p>
            <a:pPr lvl="0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602F5F3-CCC5-3A69-E4CC-818E9CCC1BAC}"/>
              </a:ext>
            </a:extLst>
          </p:cNvPr>
          <p:cNvCxnSpPr>
            <a:cxnSpLocks/>
          </p:cNvCxnSpPr>
          <p:nvPr/>
        </p:nvCxnSpPr>
        <p:spPr>
          <a:xfrm flipH="1">
            <a:off x="10416202" y="4620804"/>
            <a:ext cx="4351562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A757C7B-CF27-97FC-EE47-277F64D12870}"/>
              </a:ext>
            </a:extLst>
          </p:cNvPr>
          <p:cNvSpPr/>
          <p:nvPr/>
        </p:nvSpPr>
        <p:spPr>
          <a:xfrm flipH="1">
            <a:off x="10885892" y="3359982"/>
            <a:ext cx="393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lots of good ideas</a:t>
            </a:r>
          </a:p>
          <a:p>
            <a:pPr lvl="0" algn="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pPr lvl="0" algn="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  <a:p>
            <a:pPr lvl="0" algn="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A4EB19-F873-2F8C-8D4E-D126841C463A}"/>
              </a:ext>
            </a:extLst>
          </p:cNvPr>
          <p:cNvCxnSpPr>
            <a:cxnSpLocks/>
          </p:cNvCxnSpPr>
          <p:nvPr/>
        </p:nvCxnSpPr>
        <p:spPr>
          <a:xfrm flipH="1">
            <a:off x="10455140" y="6428007"/>
            <a:ext cx="4351562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38808DE-EC1E-BB8D-0B04-24AA5B01A14B}"/>
              </a:ext>
            </a:extLst>
          </p:cNvPr>
          <p:cNvSpPr/>
          <p:nvPr/>
        </p:nvSpPr>
        <p:spPr>
          <a:xfrm flipH="1">
            <a:off x="10885892" y="5201982"/>
            <a:ext cx="393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real benefits and improvements</a:t>
            </a:r>
          </a:p>
          <a:p>
            <a:pPr lvl="0" algn="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customers</a:t>
            </a:r>
          </a:p>
          <a:p>
            <a:pPr lvl="0" algn="r"/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company (including profit)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8DA875-64AB-CCCA-AC4E-F03B2087861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8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B84F35C-9C7F-156B-E483-45C09D752D54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C548AFD7-D8AB-F057-38BF-C134577311C4}"/>
              </a:ext>
            </a:extLst>
          </p:cNvPr>
          <p:cNvSpPr txBox="1">
            <a:spLocks/>
          </p:cNvSpPr>
          <p:nvPr/>
        </p:nvSpPr>
        <p:spPr>
          <a:xfrm>
            <a:off x="608935" y="7444348"/>
            <a:ext cx="7749832" cy="1405181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0" indent="-342900">
              <a:lnSpc>
                <a:spcPct val="11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•"/>
            </a:pPr>
            <a:r>
              <a:rPr lang="en-GB" sz="1800" dirty="0"/>
              <a:t>Do you think these elements happen sequentially, </a:t>
            </a:r>
            <a:br>
              <a:rPr lang="en-GB" sz="1800" dirty="0"/>
            </a:br>
            <a:r>
              <a:rPr lang="en-GB" sz="1800" dirty="0"/>
              <a:t>simultaneously or a combination?</a:t>
            </a:r>
          </a:p>
          <a:p>
            <a:pPr marL="463550" lvl="0" indent="-342900">
              <a:lnSpc>
                <a:spcPct val="11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•"/>
            </a:pPr>
            <a:r>
              <a:rPr lang="en-GB" sz="1800" dirty="0"/>
              <a:t>How might different engineering careers contribute to innovation?</a:t>
            </a:r>
          </a:p>
          <a:p>
            <a:pPr lvl="0"/>
            <a:endParaRPr lang="en-GB" sz="1800" dirty="0">
              <a:solidFill>
                <a:schemeClr val="dk1"/>
              </a:solidFill>
            </a:endParaRPr>
          </a:p>
        </p:txBody>
      </p:sp>
      <p:pic>
        <p:nvPicPr>
          <p:cNvPr id="11" name="Content Placeholder 16">
            <a:extLst>
              <a:ext uri="{FF2B5EF4-FFF2-40B4-BE49-F238E27FC236}">
                <a16:creationId xmlns:a16="http://schemas.microsoft.com/office/drawing/2014/main" id="{310962F1-84B1-F575-20DD-FF381FE200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6922303" y="6835527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10828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FA34-57DA-FDBF-E5FE-693DE65B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innovation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E6346B-946E-E5C2-8405-7A0D832A6BEE}"/>
              </a:ext>
            </a:extLst>
          </p:cNvPr>
          <p:cNvCxnSpPr>
            <a:cxnSpLocks/>
          </p:cNvCxnSpPr>
          <p:nvPr/>
        </p:nvCxnSpPr>
        <p:spPr>
          <a:xfrm>
            <a:off x="4072088" y="4251619"/>
            <a:ext cx="106638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1016C6-6BA1-59D0-15A0-A93FF1FA6B89}"/>
              </a:ext>
            </a:extLst>
          </p:cNvPr>
          <p:cNvGrpSpPr/>
          <p:nvPr/>
        </p:nvGrpSpPr>
        <p:grpSpPr>
          <a:xfrm>
            <a:off x="1570925" y="2582499"/>
            <a:ext cx="2154858" cy="2537552"/>
            <a:chOff x="2162826" y="2663333"/>
            <a:chExt cx="2154858" cy="25375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AB05D7-2225-BD47-5F61-00B1556436DE}"/>
                </a:ext>
              </a:extLst>
            </p:cNvPr>
            <p:cNvSpPr txBox="1"/>
            <p:nvPr/>
          </p:nvSpPr>
          <p:spPr>
            <a:xfrm>
              <a:off x="2162826" y="4831553"/>
              <a:ext cx="2154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A1332D-F10D-C766-BDCA-C061560A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6661" y="3854342"/>
              <a:ext cx="966703" cy="9461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9159FA-7E97-6947-0FB5-3FE296F1410B}"/>
                </a:ext>
              </a:extLst>
            </p:cNvPr>
            <p:cNvSpPr/>
            <p:nvPr/>
          </p:nvSpPr>
          <p:spPr>
            <a:xfrm>
              <a:off x="2729591" y="2663333"/>
              <a:ext cx="1340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  <a:p>
              <a:pPr lvl="0" algn="ctr"/>
              <a:r>
                <a:rPr lang="en-GB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  <a:p>
              <a:pPr lvl="0" algn="ctr"/>
              <a:r>
                <a:rPr lang="en-GB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1E60BC4-8033-1DFB-FAFE-2DF2E25C0973}"/>
              </a:ext>
            </a:extLst>
          </p:cNvPr>
          <p:cNvGrpSpPr/>
          <p:nvPr/>
        </p:nvGrpSpPr>
        <p:grpSpPr>
          <a:xfrm>
            <a:off x="5338852" y="2763027"/>
            <a:ext cx="2154858" cy="2354913"/>
            <a:chOff x="5628282" y="2849336"/>
            <a:chExt cx="2154858" cy="23549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4C0BA-B30D-531C-834A-F30941912AE1}"/>
                </a:ext>
              </a:extLst>
            </p:cNvPr>
            <p:cNvSpPr txBox="1"/>
            <p:nvPr/>
          </p:nvSpPr>
          <p:spPr>
            <a:xfrm>
              <a:off x="5628282" y="4834917"/>
              <a:ext cx="21548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Ideation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946D9B-E677-A3B4-0BF7-0150C5A23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635" y="3838721"/>
              <a:ext cx="976987" cy="95641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EE8012-2B9A-3147-C9CF-1D4AC9CC99B7}"/>
                </a:ext>
              </a:extLst>
            </p:cNvPr>
            <p:cNvSpPr/>
            <p:nvPr/>
          </p:nvSpPr>
          <p:spPr>
            <a:xfrm>
              <a:off x="6156634" y="2849336"/>
              <a:ext cx="976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57FC6E-4926-1900-F1E4-DCCB917CEB20}"/>
              </a:ext>
            </a:extLst>
          </p:cNvPr>
          <p:cNvGrpSpPr/>
          <p:nvPr/>
        </p:nvGrpSpPr>
        <p:grpSpPr>
          <a:xfrm>
            <a:off x="8000940" y="2599015"/>
            <a:ext cx="3930418" cy="2544516"/>
            <a:chOff x="7996437" y="2731032"/>
            <a:chExt cx="3930418" cy="2544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5E5B3-16EF-528B-5A3D-016187BA406D}"/>
                </a:ext>
              </a:extLst>
            </p:cNvPr>
            <p:cNvSpPr txBox="1"/>
            <p:nvPr/>
          </p:nvSpPr>
          <p:spPr>
            <a:xfrm>
              <a:off x="8641449" y="4906216"/>
              <a:ext cx="2461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</a:t>
              </a: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41F5E39-A671-89A4-14F5-08FB1CE6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3153" y="3885418"/>
              <a:ext cx="976987" cy="94613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757C7B-CF27-97FC-EE47-277F64D12870}"/>
                </a:ext>
              </a:extLst>
            </p:cNvPr>
            <p:cNvSpPr/>
            <p:nvPr/>
          </p:nvSpPr>
          <p:spPr>
            <a:xfrm flipH="1">
              <a:off x="7996437" y="2731032"/>
              <a:ext cx="39304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Production design</a:t>
              </a:r>
            </a:p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Production management</a:t>
              </a:r>
            </a:p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Quality control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0820E14-8719-7A94-72E4-506F5C30C8CF}"/>
              </a:ext>
            </a:extLst>
          </p:cNvPr>
          <p:cNvGrpSpPr/>
          <p:nvPr/>
        </p:nvGrpSpPr>
        <p:grpSpPr>
          <a:xfrm>
            <a:off x="11593707" y="2869371"/>
            <a:ext cx="3930418" cy="2259820"/>
            <a:chOff x="11226126" y="2910213"/>
            <a:chExt cx="3930418" cy="22598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4647D7-99F8-D08C-D8BD-2696AC4A0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23410" y="3885418"/>
              <a:ext cx="935851" cy="91528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920764-C0D2-0CB4-27E8-21B69F740C6A}"/>
                </a:ext>
              </a:extLst>
            </p:cNvPr>
            <p:cNvSpPr txBox="1"/>
            <p:nvPr/>
          </p:nvSpPr>
          <p:spPr>
            <a:xfrm>
              <a:off x="11895003" y="4800701"/>
              <a:ext cx="24615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57200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Value creation</a:t>
              </a: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38808DE-EC1E-BB8D-0B04-24AA5B01A14B}"/>
                </a:ext>
              </a:extLst>
            </p:cNvPr>
            <p:cNvSpPr/>
            <p:nvPr/>
          </p:nvSpPr>
          <p:spPr>
            <a:xfrm flipH="1">
              <a:off x="11226126" y="2910213"/>
              <a:ext cx="39304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Customers</a:t>
              </a:r>
            </a:p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D2F9EF-7AC6-84C1-C470-B5B6555932A1}"/>
              </a:ext>
            </a:extLst>
          </p:cNvPr>
          <p:cNvCxnSpPr>
            <a:cxnSpLocks/>
          </p:cNvCxnSpPr>
          <p:nvPr/>
        </p:nvCxnSpPr>
        <p:spPr>
          <a:xfrm flipV="1">
            <a:off x="2779170" y="5393916"/>
            <a:ext cx="0" cy="68782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091860-B68F-10FD-2E6D-D60C5FE29F5A}"/>
              </a:ext>
            </a:extLst>
          </p:cNvPr>
          <p:cNvCxnSpPr>
            <a:cxnSpLocks/>
          </p:cNvCxnSpPr>
          <p:nvPr/>
        </p:nvCxnSpPr>
        <p:spPr>
          <a:xfrm>
            <a:off x="7669307" y="4251619"/>
            <a:ext cx="106638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2EF7E1-DA10-B480-137D-812EB83A3136}"/>
              </a:ext>
            </a:extLst>
          </p:cNvPr>
          <p:cNvCxnSpPr>
            <a:cxnSpLocks/>
          </p:cNvCxnSpPr>
          <p:nvPr/>
        </p:nvCxnSpPr>
        <p:spPr>
          <a:xfrm>
            <a:off x="11389136" y="4251619"/>
            <a:ext cx="106638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2B20BD-11EC-A37D-6124-7A49692CE2C9}"/>
              </a:ext>
            </a:extLst>
          </p:cNvPr>
          <p:cNvCxnSpPr>
            <a:cxnSpLocks/>
          </p:cNvCxnSpPr>
          <p:nvPr/>
        </p:nvCxnSpPr>
        <p:spPr>
          <a:xfrm>
            <a:off x="2779170" y="6081744"/>
            <a:ext cx="10840577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3E3A06-024D-4DAE-F37D-DD35BAE7310D}"/>
              </a:ext>
            </a:extLst>
          </p:cNvPr>
          <p:cNvCxnSpPr>
            <a:cxnSpLocks/>
          </p:cNvCxnSpPr>
          <p:nvPr/>
        </p:nvCxnSpPr>
        <p:spPr>
          <a:xfrm flipV="1">
            <a:off x="13619747" y="5393916"/>
            <a:ext cx="0" cy="687828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0507E2B-6B23-F478-DCE2-8D9449C4AC2A}"/>
              </a:ext>
            </a:extLst>
          </p:cNvPr>
          <p:cNvSpPr/>
          <p:nvPr/>
        </p:nvSpPr>
        <p:spPr>
          <a:xfrm>
            <a:off x="6518820" y="5547274"/>
            <a:ext cx="362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Customer feedback is essential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E31510-0C1F-5C14-19FD-1D6D95206703}"/>
              </a:ext>
            </a:extLst>
          </p:cNvPr>
          <p:cNvSpPr txBox="1"/>
          <p:nvPr/>
        </p:nvSpPr>
        <p:spPr>
          <a:xfrm>
            <a:off x="1435100" y="789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C6C88-76E8-C0CD-6F4D-C22132C0C730}"/>
              </a:ext>
            </a:extLst>
          </p:cNvPr>
          <p:cNvSpPr txBox="1"/>
          <p:nvPr/>
        </p:nvSpPr>
        <p:spPr>
          <a:xfrm>
            <a:off x="493052" y="6673536"/>
            <a:ext cx="1094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Ideation relies on strong collaboration both within the business and with its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external customers or partners.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F02118-8DE7-F78E-5334-3097065455A6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9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F278C08-26E3-2062-FA0D-97F7C2A4181E}"/>
              </a:ext>
            </a:extLst>
          </p:cNvPr>
          <p:cNvSpPr txBox="1">
            <a:spLocks/>
          </p:cNvSpPr>
          <p:nvPr/>
        </p:nvSpPr>
        <p:spPr>
          <a:xfrm>
            <a:off x="9668366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What is innovation?  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74E3FBD-FFDA-9B95-02E9-97B039AF39E7}"/>
              </a:ext>
            </a:extLst>
          </p:cNvPr>
          <p:cNvSpPr txBox="1">
            <a:spLocks/>
          </p:cNvSpPr>
          <p:nvPr/>
        </p:nvSpPr>
        <p:spPr>
          <a:xfrm>
            <a:off x="592267" y="7487969"/>
            <a:ext cx="9651375" cy="1354585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800" dirty="0"/>
              <a:t>How might a company’s R&amp;D staff influence innovation in a different way to </a:t>
            </a:r>
            <a:br>
              <a:rPr lang="en-GB" sz="1800" dirty="0"/>
            </a:br>
            <a:r>
              <a:rPr lang="en-GB" sz="1800" dirty="0"/>
              <a:t>how customers might influence the process, playing different roles in how new technology makes it to the market?</a:t>
            </a:r>
          </a:p>
          <a:p>
            <a:pPr marL="120650" lvl="0">
              <a:lnSpc>
                <a:spcPct val="100000"/>
              </a:lnSpc>
              <a:spcBef>
                <a:spcPts val="0"/>
              </a:spcBef>
              <a:buSzPts val="1700"/>
            </a:pPr>
            <a:endParaRPr lang="en-GB" sz="1800" dirty="0"/>
          </a:p>
        </p:txBody>
      </p: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64FE8882-E332-001E-9E0A-7E92980535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8813592" y="6875235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EBD2DCC2-6122-0A29-D4C2-E698FA9C4342}"/>
              </a:ext>
            </a:extLst>
          </p:cNvPr>
          <p:cNvSpPr txBox="1">
            <a:spLocks/>
          </p:cNvSpPr>
          <p:nvPr/>
        </p:nvSpPr>
        <p:spPr>
          <a:xfrm>
            <a:off x="1850645" y="3648964"/>
            <a:ext cx="9336349" cy="1601258"/>
          </a:xfrm>
          <a:prstGeom prst="rect">
            <a:avLst/>
          </a:prstGeom>
          <a:ln w="28575">
            <a:gradFill flip="none" rotWithShape="1">
              <a:gsLst>
                <a:gs pos="15000">
                  <a:srgbClr val="3DB876"/>
                </a:gs>
                <a:gs pos="99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0">
              <a:lnSpc>
                <a:spcPct val="100000"/>
              </a:lnSpc>
              <a:spcBef>
                <a:spcPts val="0"/>
              </a:spcBef>
              <a:buSzPts val="1700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632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18228</TotalTime>
  <Words>1039</Words>
  <Application>Microsoft Office PowerPoint</Application>
  <PresentationFormat>Custom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Custom Design</vt:lpstr>
      <vt:lpstr>PowerPoint Presentation</vt:lpstr>
      <vt:lpstr>1. What is innovation?</vt:lpstr>
      <vt:lpstr>Learning outcomes</vt:lpstr>
      <vt:lpstr>What is innovation?</vt:lpstr>
      <vt:lpstr>What is innovation?</vt:lpstr>
      <vt:lpstr>Types of innovation</vt:lpstr>
      <vt:lpstr>Types of innovation</vt:lpstr>
      <vt:lpstr>Elements of innovation</vt:lpstr>
      <vt:lpstr>Elements of innovation</vt:lpstr>
      <vt:lpstr>Market pull versus technology push</vt:lpstr>
      <vt:lpstr>Market pull versus technology push</vt:lpstr>
      <vt:lpstr>Innovations that will shape your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Rabia Chhaya</cp:lastModifiedBy>
  <cp:revision>253</cp:revision>
  <dcterms:created xsi:type="dcterms:W3CDTF">2022-05-23T15:11:33Z</dcterms:created>
  <dcterms:modified xsi:type="dcterms:W3CDTF">2023-01-24T12:56:33Z</dcterms:modified>
</cp:coreProperties>
</file>