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73" r:id="rId12"/>
    <p:sldId id="316" r:id="rId13"/>
    <p:sldId id="317" r:id="rId14"/>
    <p:sldId id="318" r:id="rId15"/>
    <p:sldId id="276" r:id="rId16"/>
    <p:sldId id="319" r:id="rId17"/>
    <p:sldId id="324" r:id="rId18"/>
    <p:sldId id="320" r:id="rId19"/>
    <p:sldId id="321" r:id="rId20"/>
    <p:sldId id="313" r:id="rId21"/>
    <p:sldId id="322" r:id="rId22"/>
    <p:sldId id="323" r:id="rId23"/>
  </p:sldIdLst>
  <p:sldSz cx="1625758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iTx7mBNxkpXkGEUtCVdqY+mic93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AFAD77-D8CA-572C-9B11-C27337DA0A99}" name="Stephen Winterburn" initials="SW" userId="S::Stephen.Winterburn@raeng.org.uk::cfe8850b-f2dd-43b5-9c22-6100c0be2ee1" providerId="AD"/>
  <p188:author id="{2775B579-3529-F948-4370-77574DAE5FC2}" name="Rabia Chhaya" initials="RC" userId="S::Rabia.Chhaya@raeng.org.uk::8a6e6ca5-afbe-4603-b3c7-7f8abe87ba8e" providerId="AD"/>
  <p188:author id="{7BFC0EC0-72D1-8CBF-432C-8FB57DA10082}" name="Bryony Yanney" initials="BY" userId="fe1aad7348244552" providerId="Windows Live"/>
  <p188:author id="{79D224F6-31F0-1A28-1AD5-F0BC4776CBD6}" name="Michael Guilmant-Cush" initials="MGC" userId="S::mike@mgcwriting.onmicrosoft.com::1f83a091-1871-4096-b5ea-a3285935905c" providerId="AD"/>
  <p188:author id="{0D642AFB-FDC8-0427-6088-68984CFB4362}" name="Gemma Hummerston" initials="GH" userId="S::gemma.hummerston@raeng.org.uk::ddcef535-6d5e-4aa8-a11b-3c9548d20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yony" initials="" lastIdx="14" clrIdx="0"/>
  <p:cmAuthor id="7" name="Michael Guilmant-Cush" initials="MGC" lastIdx="1" clrIdx="7">
    <p:extLst>
      <p:ext uri="{19B8F6BF-5375-455C-9EA6-DF929625EA0E}">
        <p15:presenceInfo xmlns:p15="http://schemas.microsoft.com/office/powerpoint/2012/main" userId="S::mike@mgcwriting.onmicrosoft.com::1f83a091-1871-4096-b5ea-a3285935905c" providerId="AD"/>
      </p:ext>
    </p:extLst>
  </p:cmAuthor>
  <p:cmAuthor id="1" name="Minna Down" initials="" lastIdx="4" clrIdx="1"/>
  <p:cmAuthor id="8" name="Estelle Lloyd" initials="EL" lastIdx="5" clrIdx="8">
    <p:extLst>
      <p:ext uri="{19B8F6BF-5375-455C-9EA6-DF929625EA0E}">
        <p15:presenceInfo xmlns:p15="http://schemas.microsoft.com/office/powerpoint/2012/main" userId="Estelle Lloyd" providerId="None"/>
      </p:ext>
    </p:extLst>
  </p:cmAuthor>
  <p:cmAuthor id="2" name="Mike Guilmant-Cush" initials="" lastIdx="11" clrIdx="2"/>
  <p:cmAuthor id="3" name="Bryony" initials="B" lastIdx="35" clrIdx="3">
    <p:extLst>
      <p:ext uri="{19B8F6BF-5375-455C-9EA6-DF929625EA0E}">
        <p15:presenceInfo xmlns:p15="http://schemas.microsoft.com/office/powerpoint/2012/main" userId="fe1aad7348244552" providerId="Windows Live"/>
      </p:ext>
    </p:extLst>
  </p:cmAuthor>
  <p:cmAuthor id="4" name="Lindsey Bowler" initials="LB" lastIdx="18" clrIdx="4">
    <p:extLst>
      <p:ext uri="{19B8F6BF-5375-455C-9EA6-DF929625EA0E}">
        <p15:presenceInfo xmlns:p15="http://schemas.microsoft.com/office/powerpoint/2012/main" userId="S::lindsey.bowler@blackbaud.me::1a1086d1-7e65-4f47-8103-b0bbf6189ccc" providerId="AD"/>
      </p:ext>
    </p:extLst>
  </p:cmAuthor>
  <p:cmAuthor id="5" name="Minna Down" initials="MD" lastIdx="2" clrIdx="5">
    <p:extLst>
      <p:ext uri="{19B8F6BF-5375-455C-9EA6-DF929625EA0E}">
        <p15:presenceInfo xmlns:p15="http://schemas.microsoft.com/office/powerpoint/2012/main" userId="f49f9c9fde2637aa" providerId="Windows Live"/>
      </p:ext>
    </p:extLst>
  </p:cmAuthor>
  <p:cmAuthor id="6" name="Karen Wadsworth" initials="KW" lastIdx="12" clrIdx="6">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D"/>
    <a:srgbClr val="FF7500"/>
    <a:srgbClr val="FFD600"/>
    <a:srgbClr val="22166B"/>
    <a:srgbClr val="24C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DA5BE-33A6-42EC-825A-83B5B23A2C22}" v="10" dt="2023-01-16T11:07:34.272"/>
    <p1510:client id="{882E9D91-6C83-8EA1-29FF-6D6EAAF910AD}" v="4" dt="2023-02-20T14:28:02.286"/>
    <p1510:client id="{9513A46B-1E52-FC19-1412-38A3BC0B58C7}" v="59" dt="2023-02-20T15:45:27.042"/>
    <p1510:client id="{C3DED3C9-E6E7-AC98-458C-6FB62460C8B6}" v="16" dt="2023-02-08T15:57:14.914"/>
    <p1510:client id="{C4FE516F-F674-435E-C3CE-524BD47A4287}" v="12" dt="2023-02-21T10:11:02.208"/>
  </p1510:revLst>
</p1510:revInfo>
</file>

<file path=ppt/tableStyles.xml><?xml version="1.0" encoding="utf-8"?>
<a:tblStyleLst xmlns:a="http://schemas.openxmlformats.org/drawingml/2006/main" def="{5823B747-015D-43D1-87A8-77D3EA4E4D5A}">
  <a:tblStyle styleId="{5823B747-015D-43D1-87A8-77D3EA4E4D5A}"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3" autoAdjust="0"/>
    <p:restoredTop sz="59145" autoAdjust="0"/>
  </p:normalViewPr>
  <p:slideViewPr>
    <p:cSldViewPr snapToGrid="0">
      <p:cViewPr varScale="1">
        <p:scale>
          <a:sx n="51" d="100"/>
          <a:sy n="51" d="100"/>
        </p:scale>
        <p:origin x="2292" y="7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You may wish to challenge some learners to derive the wind turbine power equation by themselves before working through the derivation on the slide.</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dirty="0">
                <a:solidFill>
                  <a:schemeClr val="dk1"/>
                </a:solidFill>
              </a:rPr>
              <a:t>Ask learners to suggest what information is needed to calculate the possible power available from this turbine.</a:t>
            </a:r>
          </a:p>
          <a:p>
            <a:pPr marL="457200" lvl="0" indent="-298450" algn="l" rtl="0">
              <a:spcBef>
                <a:spcPts val="0"/>
              </a:spcBef>
              <a:spcAft>
                <a:spcPts val="0"/>
              </a:spcAft>
              <a:buClr>
                <a:schemeClr val="dk1"/>
              </a:buClr>
              <a:buSzPts val="1100"/>
              <a:buChar char="●"/>
            </a:pPr>
            <a:r>
              <a:rPr lang="en-GB" dirty="0">
                <a:solidFill>
                  <a:schemeClr val="dk1"/>
                </a:solidFill>
              </a:rPr>
              <a:t>Work through the derivation of the wind power equation.</a:t>
            </a:r>
          </a:p>
          <a:p>
            <a:pPr marL="914400" lvl="1" indent="-298450" algn="l" rtl="0">
              <a:spcBef>
                <a:spcPts val="0"/>
              </a:spcBef>
              <a:spcAft>
                <a:spcPts val="0"/>
              </a:spcAft>
              <a:buClr>
                <a:schemeClr val="dk1"/>
              </a:buClr>
              <a:buSzPts val="1100"/>
              <a:buChar char="○"/>
            </a:pPr>
            <a:r>
              <a:rPr lang="en-GB" dirty="0">
                <a:solidFill>
                  <a:schemeClr val="dk1"/>
                </a:solidFill>
              </a:rPr>
              <a:t>You may wish to break down in more detail how the cylindrical volume of air is created by air moving past the circular swept area of the blades.</a:t>
            </a:r>
          </a:p>
          <a:p>
            <a:pPr marL="914400" lvl="1" indent="-298450" algn="l" rtl="0">
              <a:spcBef>
                <a:spcPts val="0"/>
              </a:spcBef>
              <a:spcAft>
                <a:spcPts val="0"/>
              </a:spcAft>
              <a:buClr>
                <a:schemeClr val="dk1"/>
              </a:buClr>
              <a:buSzPts val="1100"/>
              <a:buChar char="○"/>
            </a:pPr>
            <a:r>
              <a:rPr lang="en-GB" dirty="0">
                <a:solidFill>
                  <a:schemeClr val="dk1"/>
                </a:solidFill>
              </a:rPr>
              <a:t>Highlight that there is a cubic relationship between wind speed and and power.</a:t>
            </a:r>
          </a:p>
          <a:p>
            <a:pPr marL="457200" lvl="0" indent="-298450" algn="l" rtl="0">
              <a:spcBef>
                <a:spcPts val="0"/>
              </a:spcBef>
              <a:spcAft>
                <a:spcPts val="0"/>
              </a:spcAft>
              <a:buClr>
                <a:schemeClr val="dk1"/>
              </a:buClr>
              <a:buSzPts val="1100"/>
              <a:buChar char="●"/>
            </a:pPr>
            <a:r>
              <a:rPr lang="en-GB" dirty="0">
                <a:solidFill>
                  <a:schemeClr val="dk1"/>
                </a:solidFill>
              </a:rPr>
              <a:t>Explain that Betz’s Law adds a limitation to this theoretical power (quite aside from any mechanical limitations in the system). We can explain Betz’s Law in qualitative terms by reflecting on how the energy in the moving air must be transferred to the blades in order to extract energy from it. Challenge learners to provide an explanation.</a:t>
            </a:r>
          </a:p>
          <a:p>
            <a:pPr marL="457200" lvl="0" indent="-298450" algn="l" rtl="0">
              <a:spcBef>
                <a:spcPts val="0"/>
              </a:spcBef>
              <a:spcAft>
                <a:spcPts val="0"/>
              </a:spcAft>
              <a:buClr>
                <a:schemeClr val="dk1"/>
              </a:buClr>
              <a:buSzPts val="1100"/>
              <a:buChar char="●"/>
            </a:pPr>
            <a:r>
              <a:rPr lang="en-GB" dirty="0">
                <a:solidFill>
                  <a:schemeClr val="dk1"/>
                </a:solidFill>
              </a:rPr>
              <a:t>Learners use the equation and data on </a:t>
            </a:r>
            <a:r>
              <a:rPr lang="en-GB" b="1" dirty="0">
                <a:solidFill>
                  <a:schemeClr val="dk1"/>
                </a:solidFill>
              </a:rPr>
              <a:t>Renewable energy - Activity sheet 3</a:t>
            </a:r>
            <a:r>
              <a:rPr lang="en-GB" dirty="0">
                <a:solidFill>
                  <a:schemeClr val="dk1"/>
                </a:solidFill>
              </a:rPr>
              <a:t> to calculate the possible power output of a range of wind turbines. (The smallest is a marine turbine for yachts, while the largest is the largest wind turbine currently designed, to be available from 2024 - see extension suggestions in the notes of the next slide).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 sheet</a:t>
            </a:r>
          </a:p>
          <a:p>
            <a:pPr marL="0" lvl="0" indent="0" algn="l" rtl="0">
              <a:spcBef>
                <a:spcPts val="0"/>
              </a:spcBef>
              <a:spcAft>
                <a:spcPts val="0"/>
              </a:spcAft>
              <a:buClr>
                <a:schemeClr val="dk1"/>
              </a:buClr>
              <a:buSzPts val="1100"/>
              <a:buFont typeface="Arial"/>
              <a:buNone/>
            </a:pPr>
            <a:r>
              <a:rPr lang="en-GB" dirty="0">
                <a:solidFill>
                  <a:schemeClr val="dk1"/>
                </a:solidFill>
              </a:rPr>
              <a:t>Learners complete the calculations on</a:t>
            </a:r>
            <a:r>
              <a:rPr lang="en-GB" b="1" dirty="0">
                <a:solidFill>
                  <a:schemeClr val="dk1"/>
                </a:solidFill>
              </a:rPr>
              <a:t> Renewable energy - Activity sheet 3.</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Example answers</a:t>
            </a:r>
          </a:p>
          <a:p>
            <a:pPr marL="0" lvl="0" indent="0" algn="l" rtl="0">
              <a:spcBef>
                <a:spcPts val="0"/>
              </a:spcBef>
              <a:spcAft>
                <a:spcPts val="0"/>
              </a:spcAft>
              <a:buNone/>
            </a:pPr>
            <a:r>
              <a:rPr lang="en-GB" dirty="0">
                <a:solidFill>
                  <a:schemeClr val="dk1"/>
                </a:solidFill>
              </a:rPr>
              <a:t>Betz’s Law can be explained in qualitative terms by considering what might happen if the turbine was 100% efficient. In this case, all of the kinetic energy from the moving air would be transferred to the blades. With zero kinetic energy, the air would not move, effectively preventing more air from reaching the blades. This is related to how the moving air can only act on the blades, which don’t cover the full area A. However, adding lots of blades creates other issues that don’t deliver efficiency gains.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Please also see the next slide.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Assessment</a:t>
            </a:r>
          </a:p>
          <a:p>
            <a:pPr marL="0" lvl="0" indent="0" algn="l" rtl="0">
              <a:spcBef>
                <a:spcPts val="0"/>
              </a:spcBef>
              <a:spcAft>
                <a:spcPts val="0"/>
              </a:spcAft>
              <a:buNone/>
            </a:pPr>
            <a:r>
              <a:rPr lang="en-GB" dirty="0">
                <a:solidFill>
                  <a:schemeClr val="dk1"/>
                </a:solidFill>
              </a:rPr>
              <a:t>Discussion and verbal answers.</a:t>
            </a:r>
          </a:p>
          <a:p>
            <a:pPr marL="0" lvl="0" indent="0" algn="l" rtl="0">
              <a:spcBef>
                <a:spcPts val="0"/>
              </a:spcBef>
              <a:spcAft>
                <a:spcPts val="0"/>
              </a:spcAft>
              <a:buClr>
                <a:schemeClr val="dk1"/>
              </a:buClr>
              <a:buSzPts val="1100"/>
              <a:buFont typeface="Arial"/>
              <a:buNone/>
            </a:pPr>
            <a:r>
              <a:rPr lang="en-GB" dirty="0">
                <a:solidFill>
                  <a:schemeClr val="dk1"/>
                </a:solidFill>
              </a:rPr>
              <a:t>Written answers.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b="1" dirty="0">
                <a:solidFill>
                  <a:schemeClr val="dk1"/>
                </a:solidFill>
              </a:rPr>
              <a:t>Extension</a:t>
            </a:r>
          </a:p>
          <a:p>
            <a:pPr marL="0" lvl="0" indent="0" algn="l" rtl="0">
              <a:spcBef>
                <a:spcPts val="0"/>
              </a:spcBef>
              <a:spcAft>
                <a:spcPts val="0"/>
              </a:spcAft>
              <a:buClr>
                <a:schemeClr val="dk1"/>
              </a:buClr>
              <a:buSzPts val="1100"/>
              <a:buFont typeface="Arial"/>
              <a:buNone/>
            </a:pPr>
            <a:r>
              <a:rPr lang="en-GB" dirty="0">
                <a:solidFill>
                  <a:schemeClr val="dk1"/>
                </a:solidFill>
              </a:rPr>
              <a:t>Learners can find out more about Betz’s Law:</a:t>
            </a:r>
          </a:p>
          <a:p>
            <a:pPr marL="0" lvl="0" indent="0" algn="l" rtl="0">
              <a:spcBef>
                <a:spcPts val="0"/>
              </a:spcBef>
              <a:spcAft>
                <a:spcPts val="0"/>
              </a:spcAft>
              <a:buNone/>
            </a:pPr>
            <a:r>
              <a:rPr lang="en-GB" dirty="0" err="1">
                <a:solidFill>
                  <a:schemeClr val="dk1"/>
                </a:solidFill>
              </a:rPr>
              <a:t>home.uni-leipzig.de</a:t>
            </a:r>
            <a:r>
              <a:rPr lang="en-GB" dirty="0">
                <a:solidFill>
                  <a:schemeClr val="dk1"/>
                </a:solidFill>
              </a:rPr>
              <a:t>/energy/energy-fundamentals/15.htm</a:t>
            </a:r>
            <a:endParaRPr lang="en-GB" dirty="0"/>
          </a:p>
          <a:p>
            <a:pPr marL="0" lvl="0" indent="0" algn="l" rtl="0">
              <a:spcBef>
                <a:spcPts val="0"/>
              </a:spcBef>
              <a:spcAft>
                <a:spcPts val="0"/>
              </a:spcAft>
              <a:buNone/>
            </a:pPr>
            <a:r>
              <a:rPr lang="en-GB" dirty="0" err="1"/>
              <a:t>en.wikipedia.org</a:t>
            </a:r>
            <a:r>
              <a:rPr lang="en-GB" dirty="0"/>
              <a:t>/wiki/Betz%27s_law</a:t>
            </a:r>
          </a:p>
          <a:p>
            <a:pPr marL="0" lvl="0" indent="0" algn="l" rtl="0">
              <a:spcBef>
                <a:spcPts val="0"/>
              </a:spcBef>
              <a:spcAft>
                <a:spcPts val="0"/>
              </a:spcAft>
              <a:buNone/>
            </a:pP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7599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Activity</a:t>
            </a:r>
          </a:p>
          <a:p>
            <a:pPr marL="457200" lvl="0" indent="-298450" algn="l" rtl="0">
              <a:spcBef>
                <a:spcPts val="0"/>
              </a:spcBef>
              <a:spcAft>
                <a:spcPts val="0"/>
              </a:spcAft>
              <a:buClr>
                <a:schemeClr val="dk1"/>
              </a:buClr>
              <a:buSzPts val="1100"/>
              <a:buChar char="●"/>
            </a:pPr>
            <a:r>
              <a:rPr lang="en-GB">
                <a:solidFill>
                  <a:schemeClr val="dk1"/>
                </a:solidFill>
              </a:rPr>
              <a:t>Review the power outputs on the slide.</a:t>
            </a:r>
          </a:p>
          <a:p>
            <a:pPr marL="457200" lvl="0" indent="-298450" algn="l" rtl="0">
              <a:spcBef>
                <a:spcPts val="0"/>
              </a:spcBef>
              <a:spcAft>
                <a:spcPts val="0"/>
              </a:spcAft>
              <a:buClr>
                <a:schemeClr val="dk1"/>
              </a:buClr>
              <a:buSzPts val="1100"/>
              <a:buChar char="●"/>
            </a:pPr>
            <a:r>
              <a:rPr lang="en-GB">
                <a:solidFill>
                  <a:schemeClr val="dk1"/>
                </a:solidFill>
              </a:rPr>
              <a:t>Highlight that real-world maximum outputs are rated at about ⅓ of the theoretical maximums suggested by the energy entering the system. This is due to a variety of engineering factors for safe operation and long-term reliability.</a:t>
            </a:r>
          </a:p>
          <a:p>
            <a:pPr marL="457200" lvl="0" indent="-298450" algn="l" rtl="0">
              <a:spcBef>
                <a:spcPts val="0"/>
              </a:spcBef>
              <a:spcAft>
                <a:spcPts val="0"/>
              </a:spcAft>
              <a:buClr>
                <a:schemeClr val="dk1"/>
              </a:buClr>
              <a:buSzPts val="1100"/>
              <a:buChar char="●"/>
            </a:pPr>
            <a:r>
              <a:rPr lang="en-GB">
                <a:solidFill>
                  <a:schemeClr val="dk1"/>
                </a:solidFill>
              </a:rPr>
              <a:t>Discuss the advantages of offshore wind compared with onshore.</a:t>
            </a:r>
          </a:p>
          <a:p>
            <a:pPr marL="0" lvl="0" indent="0" algn="l" rtl="0">
              <a:spcBef>
                <a:spcPts val="0"/>
              </a:spcBef>
              <a:spcAft>
                <a:spcPts val="0"/>
              </a:spcAft>
              <a:buNone/>
            </a:pPr>
            <a:endParaRPr lang="en-GB">
              <a:solidFill>
                <a:schemeClr val="dk1"/>
              </a:solidFill>
            </a:endParaRPr>
          </a:p>
          <a:p>
            <a:pPr marL="0" lvl="0" indent="0" algn="l" rtl="0">
              <a:spcBef>
                <a:spcPts val="0"/>
              </a:spcBef>
              <a:spcAft>
                <a:spcPts val="0"/>
              </a:spcAft>
              <a:buNone/>
            </a:pPr>
            <a:r>
              <a:rPr lang="en-GB" b="1">
                <a:solidFill>
                  <a:schemeClr val="dk1"/>
                </a:solidFill>
              </a:rPr>
              <a:t>Example answers</a:t>
            </a:r>
          </a:p>
          <a:p>
            <a:pPr marL="0" lvl="0" indent="0" algn="l" rtl="0">
              <a:spcBef>
                <a:spcPts val="0"/>
              </a:spcBef>
              <a:spcAft>
                <a:spcPts val="0"/>
              </a:spcAft>
              <a:buNone/>
            </a:pPr>
            <a:r>
              <a:rPr lang="en-GB">
                <a:solidFill>
                  <a:schemeClr val="dk1"/>
                </a:solidFill>
              </a:rPr>
              <a:t>Advantages of offshore wind include higher wind speeds and greater wind consistency, lower visual impact and the possibility of bigger turbines. However, offshore wind is more expensive to install and maintain because of the challenges of operating in a marine environment.</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Assessment</a:t>
            </a:r>
          </a:p>
          <a:p>
            <a:pPr marL="0" lvl="0" indent="0" algn="l" rtl="0">
              <a:spcBef>
                <a:spcPts val="0"/>
              </a:spcBef>
              <a:spcAft>
                <a:spcPts val="0"/>
              </a:spcAft>
              <a:buNone/>
            </a:pPr>
            <a:r>
              <a:rPr lang="en-GB">
                <a:solidFill>
                  <a:schemeClr val="dk1"/>
                </a:solidFill>
              </a:rPr>
              <a:t>Discussion.</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Extension</a:t>
            </a:r>
          </a:p>
          <a:p>
            <a:pPr marL="0" lvl="0" indent="0" algn="l" rtl="0">
              <a:spcBef>
                <a:spcPts val="0"/>
              </a:spcBef>
              <a:spcAft>
                <a:spcPts val="0"/>
              </a:spcAft>
              <a:buNone/>
            </a:pPr>
            <a:r>
              <a:rPr lang="en-GB">
                <a:solidFill>
                  <a:schemeClr val="dk1"/>
                </a:solidFill>
              </a:rPr>
              <a:t>More on offshore v onshore wind, with videos: </a:t>
            </a:r>
            <a:r>
              <a:rPr lang="en-GB" err="1">
                <a:solidFill>
                  <a:schemeClr val="dk1"/>
                </a:solidFill>
              </a:rPr>
              <a:t>www.brunel.net</a:t>
            </a:r>
            <a:r>
              <a:rPr lang="en-GB">
                <a:solidFill>
                  <a:schemeClr val="dk1"/>
                </a:solidFill>
              </a:rPr>
              <a:t>/</a:t>
            </a:r>
            <a:r>
              <a:rPr lang="en-GB" err="1">
                <a:solidFill>
                  <a:schemeClr val="dk1"/>
                </a:solidFill>
              </a:rPr>
              <a:t>en</a:t>
            </a:r>
            <a:r>
              <a:rPr lang="en-GB">
                <a:solidFill>
                  <a:schemeClr val="dk1"/>
                </a:solidFill>
              </a:rPr>
              <a:t>/blog/renewable-energy/onshore-offshore-wind</a:t>
            </a:r>
          </a:p>
          <a:p>
            <a:pPr marL="0" lvl="0" indent="0" algn="l" rtl="0">
              <a:spcBef>
                <a:spcPts val="0"/>
              </a:spcBef>
              <a:spcAft>
                <a:spcPts val="0"/>
              </a:spcAft>
              <a:buNone/>
            </a:pPr>
            <a:r>
              <a:rPr lang="en-GB">
                <a:solidFill>
                  <a:schemeClr val="dk1"/>
                </a:solidFill>
              </a:rPr>
              <a:t>Siemens 222 m offshore wind turbine: </a:t>
            </a:r>
            <a:r>
              <a:rPr lang="en-GB" err="1">
                <a:solidFill>
                  <a:schemeClr val="dk1"/>
                </a:solidFill>
              </a:rPr>
              <a:t>www.siemensgamesa.com</a:t>
            </a:r>
            <a:r>
              <a:rPr lang="en-GB">
                <a:solidFill>
                  <a:schemeClr val="dk1"/>
                </a:solidFill>
              </a:rPr>
              <a:t>/products-and-services/offshore/wind-turbine-sg-14-222-dd</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a:t>Learners can explore calculations in more detail (with additional calculations for losses) at:</a:t>
            </a:r>
          </a:p>
          <a:p>
            <a:pPr marL="0" lvl="0" indent="0" algn="l" rtl="0">
              <a:spcBef>
                <a:spcPts val="0"/>
              </a:spcBef>
              <a:spcAft>
                <a:spcPts val="0"/>
              </a:spcAft>
              <a:buNone/>
            </a:pPr>
            <a:r>
              <a:rPr lang="en-GB" err="1"/>
              <a:t>www.omnicalculator.com</a:t>
            </a:r>
            <a:r>
              <a:rPr lang="en-GB"/>
              <a:t>/ecology/wind-turbine</a:t>
            </a:r>
          </a:p>
          <a:p>
            <a:pPr marL="0" lvl="0" indent="0" algn="l" rtl="0">
              <a:spcBef>
                <a:spcPts val="0"/>
              </a:spcBef>
              <a:spcAft>
                <a:spcPts val="0"/>
              </a:spcAft>
              <a:buNone/>
            </a:pPr>
            <a:endParaRPr lang="en-GB"/>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5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dirty="0">
                <a:solidFill>
                  <a:schemeClr val="dk1"/>
                </a:solidFill>
              </a:rPr>
              <a:t>Ask learners to imagine an engineer arriving at work at a manufacturing plant. They plug their EV in to charge and leave their mobile to charge at their desk, while in a meeting. They plan future production, which will include using a modestly-sized CNC machine and robot arm, both of which operate on 230 V single phase electricity.</a:t>
            </a:r>
          </a:p>
          <a:p>
            <a:pPr marL="457200" lvl="0" indent="-298450" algn="l" rtl="0">
              <a:spcBef>
                <a:spcPts val="0"/>
              </a:spcBef>
              <a:spcAft>
                <a:spcPts val="0"/>
              </a:spcAft>
              <a:buClr>
                <a:schemeClr val="dk1"/>
              </a:buClr>
              <a:buSzPts val="1100"/>
              <a:buChar char="●"/>
            </a:pPr>
            <a:r>
              <a:rPr lang="en-GB" dirty="0">
                <a:solidFill>
                  <a:schemeClr val="dk1"/>
                </a:solidFill>
              </a:rPr>
              <a:t>Learners use the equations on the slide to complete the four calculations relating to energy or power.</a:t>
            </a:r>
          </a:p>
          <a:p>
            <a:pPr marL="457200" lvl="0" indent="-298450" algn="l" rtl="0">
              <a:spcBef>
                <a:spcPts val="0"/>
              </a:spcBef>
              <a:spcAft>
                <a:spcPts val="0"/>
              </a:spcAft>
              <a:buClr>
                <a:schemeClr val="dk1"/>
              </a:buClr>
              <a:buSzPts val="1100"/>
              <a:buChar char="●"/>
            </a:pPr>
            <a:r>
              <a:rPr lang="en-GB" dirty="0">
                <a:solidFill>
                  <a:schemeClr val="dk1"/>
                </a:solidFill>
              </a:rPr>
              <a:t>Discuss when these actions may most commonly happen at a plant like this or in homes (in the case of mobile and EV charging). What implications does this have for obtaining electrical energy from renewable sources?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b="1" dirty="0">
                <a:solidFill>
                  <a:schemeClr val="dk1"/>
                </a:solidFill>
              </a:rPr>
              <a:t>Activity sheet</a:t>
            </a:r>
          </a:p>
          <a:p>
            <a:pPr marL="0" lvl="0" indent="0" algn="l" rtl="0">
              <a:spcBef>
                <a:spcPts val="0"/>
              </a:spcBef>
              <a:spcAft>
                <a:spcPts val="0"/>
              </a:spcAft>
              <a:buNone/>
            </a:pPr>
            <a:r>
              <a:rPr lang="en-GB" dirty="0">
                <a:solidFill>
                  <a:schemeClr val="dk1"/>
                </a:solidFill>
              </a:rPr>
              <a:t>Learners complete the calculations and write their answers on</a:t>
            </a:r>
            <a:r>
              <a:rPr lang="en-GB" b="1" dirty="0">
                <a:solidFill>
                  <a:schemeClr val="dk1"/>
                </a:solidFill>
              </a:rPr>
              <a:t> Renewable energy - Activity sheet 4.</a:t>
            </a:r>
          </a:p>
          <a:p>
            <a:pPr marL="0" lvl="0" indent="0" algn="l" rtl="0">
              <a:spcBef>
                <a:spcPts val="0"/>
              </a:spcBef>
              <a:spcAft>
                <a:spcPts val="0"/>
              </a:spcAft>
              <a:buNone/>
            </a:pPr>
            <a:endParaRPr lang="en-GB" b="1" dirty="0">
              <a:solidFill>
                <a:schemeClr val="dk1"/>
              </a:solidFill>
            </a:endParaRPr>
          </a:p>
          <a:p>
            <a:pPr marL="0" lvl="0" indent="0" algn="l" rtl="0">
              <a:spcBef>
                <a:spcPts val="0"/>
              </a:spcBef>
              <a:spcAft>
                <a:spcPts val="0"/>
              </a:spcAft>
              <a:buNone/>
            </a:pPr>
            <a:r>
              <a:rPr lang="en-GB" b="1" dirty="0">
                <a:solidFill>
                  <a:schemeClr val="dk1"/>
                </a:solidFill>
              </a:rPr>
              <a:t>Example answers</a:t>
            </a:r>
          </a:p>
          <a:p>
            <a:pPr marL="0" lvl="0" indent="0" algn="l" rtl="0">
              <a:spcBef>
                <a:spcPts val="0"/>
              </a:spcBef>
              <a:spcAft>
                <a:spcPts val="0"/>
              </a:spcAft>
              <a:buClr>
                <a:srgbClr val="000000"/>
              </a:buClr>
              <a:buSzPts val="1100"/>
              <a:buFont typeface="Arial"/>
              <a:buNone/>
            </a:pPr>
            <a:r>
              <a:rPr lang="en-GB" dirty="0">
                <a:solidFill>
                  <a:schemeClr val="dk1"/>
                </a:solidFill>
              </a:rPr>
              <a:t>Please see the next slide.</a:t>
            </a:r>
          </a:p>
          <a:p>
            <a:pPr marL="0" lvl="0" indent="0" algn="l" rtl="0">
              <a:spcBef>
                <a:spcPts val="0"/>
              </a:spcBef>
              <a:spcAft>
                <a:spcPts val="0"/>
              </a:spcAft>
              <a:buNone/>
            </a:pPr>
            <a:endParaRPr lang="en-GB" b="1" dirty="0">
              <a:solidFill>
                <a:schemeClr val="dk1"/>
              </a:solidFill>
            </a:endParaRPr>
          </a:p>
          <a:p>
            <a:pPr marL="0" lvl="0" indent="0" algn="l" rtl="0">
              <a:spcBef>
                <a:spcPts val="0"/>
              </a:spcBef>
              <a:spcAft>
                <a:spcPts val="0"/>
              </a:spcAft>
              <a:buNone/>
            </a:pPr>
            <a:r>
              <a:rPr lang="en-GB" b="1" dirty="0">
                <a:solidFill>
                  <a:schemeClr val="dk1"/>
                </a:solidFill>
              </a:rPr>
              <a:t>Assessment</a:t>
            </a:r>
          </a:p>
          <a:p>
            <a:pPr marL="0" lvl="0" indent="0" algn="l" rtl="0">
              <a:spcBef>
                <a:spcPts val="0"/>
              </a:spcBef>
              <a:spcAft>
                <a:spcPts val="0"/>
              </a:spcAft>
              <a:buNone/>
            </a:pPr>
            <a:r>
              <a:rPr lang="en-GB" dirty="0">
                <a:solidFill>
                  <a:schemeClr val="dk1"/>
                </a:solidFill>
              </a:rPr>
              <a:t>Discussion, verbal answers.</a:t>
            </a:r>
          </a:p>
          <a:p>
            <a:pPr marL="0" lvl="0" indent="0" algn="l" rtl="0">
              <a:spcBef>
                <a:spcPts val="0"/>
              </a:spcBef>
              <a:spcAft>
                <a:spcPts val="0"/>
              </a:spcAft>
              <a:buClr>
                <a:schemeClr val="dk1"/>
              </a:buClr>
              <a:buSzPts val="1100"/>
              <a:buFont typeface="Arial"/>
              <a:buNone/>
            </a:pPr>
            <a:r>
              <a:rPr lang="en-GB" dirty="0">
                <a:solidFill>
                  <a:schemeClr val="dk1"/>
                </a:solidFill>
              </a:rPr>
              <a:t>Written calculations (learners may wish to write their answers down).</a:t>
            </a:r>
          </a:p>
          <a:p>
            <a:pPr marL="0" lvl="0" indent="0" algn="l" rtl="0">
              <a:spcBef>
                <a:spcPts val="0"/>
              </a:spcBef>
              <a:spcAft>
                <a:spcPts val="0"/>
              </a:spcAft>
              <a:buClr>
                <a:schemeClr val="dk1"/>
              </a:buClr>
              <a:buSzPts val="1100"/>
              <a:buFont typeface="Arial"/>
              <a:buNone/>
            </a:pPr>
            <a:endParaRPr lang="en-GB" b="1" dirty="0">
              <a:solidFill>
                <a:schemeClr val="dk1"/>
              </a:solidFill>
            </a:endParaRP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58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sz="1800" b="0" i="0" u="none" strike="noStrike" dirty="0">
                <a:solidFill>
                  <a:schemeClr val="dk1"/>
                </a:solidFill>
                <a:effectLst/>
                <a:latin typeface="Arial" panose="020B0604020202020204" pitchFamily="34" charset="0"/>
              </a:rPr>
              <a:t>R</a:t>
            </a:r>
            <a:r>
              <a:rPr lang="en-GB" sz="1800" b="0" i="0" u="none" strike="noStrike" dirty="0">
                <a:solidFill>
                  <a:srgbClr val="000000"/>
                </a:solidFill>
                <a:effectLst/>
                <a:latin typeface="Arial" panose="020B0604020202020204" pitchFamily="34" charset="0"/>
              </a:rPr>
              <a:t>eview the answers on the slide.</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510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Learners will need internet access to use the </a:t>
            </a:r>
            <a:r>
              <a:rPr lang="en-GB" b="1" dirty="0">
                <a:solidFill>
                  <a:schemeClr val="dk1"/>
                </a:solidFill>
              </a:rPr>
              <a:t>Renewable energy interactive tool.</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dirty="0">
                <a:solidFill>
                  <a:schemeClr val="dk1"/>
                </a:solidFill>
              </a:rPr>
              <a:t>The previous activity highlights how energy supply needs to match demand, unless the timing of the demand can be shifted. Introduce the interactive tool, which allows learners to model some options for powering a manufacturing plant using solar and wind renewable energy. </a:t>
            </a:r>
          </a:p>
          <a:p>
            <a:pPr marL="457200" lvl="0" indent="-298450" algn="l" rtl="0">
              <a:spcBef>
                <a:spcPts val="0"/>
              </a:spcBef>
              <a:spcAft>
                <a:spcPts val="0"/>
              </a:spcAft>
              <a:buClr>
                <a:schemeClr val="dk1"/>
              </a:buClr>
              <a:buSzPts val="1100"/>
              <a:buChar char="●"/>
            </a:pPr>
            <a:r>
              <a:rPr lang="en-GB" dirty="0">
                <a:solidFill>
                  <a:schemeClr val="dk1"/>
                </a:solidFill>
              </a:rPr>
              <a:t>Explore how to click to add small or large wind turbines to the site, or to add solar panels to the plant’s roof or to an adjacent field the manufacturer is able to lease.</a:t>
            </a:r>
          </a:p>
          <a:p>
            <a:pPr marL="457200" lvl="0" indent="-298450" algn="l" rtl="0">
              <a:spcBef>
                <a:spcPts val="0"/>
              </a:spcBef>
              <a:spcAft>
                <a:spcPts val="0"/>
              </a:spcAft>
              <a:buClr>
                <a:schemeClr val="dk1"/>
              </a:buClr>
              <a:buSzPts val="1100"/>
              <a:buChar char="●"/>
            </a:pPr>
            <a:r>
              <a:rPr lang="en-GB" dirty="0">
                <a:solidFill>
                  <a:schemeClr val="dk1"/>
                </a:solidFill>
              </a:rPr>
              <a:t>The interactive models in simple terms how demand and supply vary across the day or seasons.</a:t>
            </a:r>
          </a:p>
          <a:p>
            <a:pPr marL="457200" lvl="0" indent="-298450" algn="l" rtl="0">
              <a:spcBef>
                <a:spcPts val="0"/>
              </a:spcBef>
              <a:spcAft>
                <a:spcPts val="0"/>
              </a:spcAft>
              <a:buClr>
                <a:schemeClr val="dk1"/>
              </a:buClr>
              <a:buSzPts val="1100"/>
              <a:buChar char="●"/>
            </a:pPr>
            <a:r>
              <a:rPr lang="en-GB" dirty="0">
                <a:solidFill>
                  <a:schemeClr val="dk1"/>
                </a:solidFill>
              </a:rPr>
              <a:t>Learners can explore different options to see how these reduce the plant’s carbon emissions, reduce the energy needed from the grid and at times create an energy surplus.</a:t>
            </a:r>
          </a:p>
          <a:p>
            <a:pPr marL="457200" lvl="0" indent="-298450" algn="l" rtl="0">
              <a:spcBef>
                <a:spcPts val="0"/>
              </a:spcBef>
              <a:spcAft>
                <a:spcPts val="0"/>
              </a:spcAft>
              <a:buClr>
                <a:schemeClr val="dk1"/>
              </a:buClr>
              <a:buSzPts val="1100"/>
              <a:buChar char="●"/>
            </a:pPr>
            <a:r>
              <a:rPr lang="en-GB" dirty="0">
                <a:solidFill>
                  <a:schemeClr val="dk1"/>
                </a:solidFill>
              </a:rPr>
              <a:t>Learners will answer specific questions about the model on the next slide.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b="1" dirty="0">
                <a:solidFill>
                  <a:schemeClr val="dk1"/>
                </a:solidFill>
              </a:rPr>
              <a:t>Assessment</a:t>
            </a:r>
          </a:p>
          <a:p>
            <a:pPr marL="0" lvl="0" indent="0" algn="l" rtl="0">
              <a:spcBef>
                <a:spcPts val="0"/>
              </a:spcBef>
              <a:spcAft>
                <a:spcPts val="0"/>
              </a:spcAft>
              <a:buClr>
                <a:schemeClr val="dk1"/>
              </a:buClr>
              <a:buSzPts val="1100"/>
              <a:buFont typeface="Arial"/>
              <a:buNone/>
            </a:pPr>
            <a:r>
              <a:rPr lang="en-GB" dirty="0">
                <a:solidFill>
                  <a:schemeClr val="dk1"/>
                </a:solidFill>
              </a:rPr>
              <a:t>Discussion.</a:t>
            </a:r>
            <a:endParaRPr lang="en-GB" b="1" dirty="0">
              <a:solidFill>
                <a:schemeClr val="dk1"/>
              </a:solidFill>
            </a:endParaRP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06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Learners will need internet access to use the </a:t>
            </a:r>
            <a:r>
              <a:rPr lang="en-GB" b="1" dirty="0">
                <a:solidFill>
                  <a:schemeClr val="dk1"/>
                </a:solidFill>
              </a:rPr>
              <a:t>Renewable energy interactive tool.</a:t>
            </a:r>
          </a:p>
          <a:p>
            <a:pPr marL="0" lvl="0" indent="0" algn="l" rtl="0">
              <a:spcBef>
                <a:spcPts val="0"/>
              </a:spcBef>
              <a:spcAft>
                <a:spcPts val="0"/>
              </a:spcAft>
              <a:buClr>
                <a:schemeClr val="dk1"/>
              </a:buClr>
              <a:buSzPts val="1100"/>
              <a:buFont typeface="Arial"/>
              <a:buNone/>
            </a:pPr>
            <a:endParaRPr lang="en-GB" b="1"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dirty="0">
                <a:solidFill>
                  <a:schemeClr val="dk1"/>
                </a:solidFill>
              </a:rPr>
              <a:t>Learners use the interactive tool to answer the questions on the slide.</a:t>
            </a:r>
          </a:p>
          <a:p>
            <a:pPr marL="457200" lvl="0" indent="-298450" algn="l" rtl="0">
              <a:spcBef>
                <a:spcPts val="0"/>
              </a:spcBef>
              <a:spcAft>
                <a:spcPts val="0"/>
              </a:spcAft>
              <a:buClr>
                <a:schemeClr val="dk1"/>
              </a:buClr>
              <a:buSzPts val="1100"/>
              <a:buChar char="●"/>
            </a:pPr>
            <a:r>
              <a:rPr lang="en-GB" dirty="0">
                <a:solidFill>
                  <a:schemeClr val="dk1"/>
                </a:solidFill>
              </a:rPr>
              <a:t>There is no optimum combination but it is worth bearing in mind that it is much harder to gain planning permissions for onshore wind turbines than for solar farms – a realistic constraint that the plant owner would encounter (correct at time of writing).</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b="1" dirty="0">
                <a:solidFill>
                  <a:schemeClr val="dk1"/>
                </a:solidFill>
              </a:rPr>
              <a:t>Example answers</a:t>
            </a:r>
          </a:p>
          <a:p>
            <a:pPr marL="0" lvl="0" indent="0" algn="l" rtl="0">
              <a:spcBef>
                <a:spcPts val="0"/>
              </a:spcBef>
              <a:spcAft>
                <a:spcPts val="0"/>
              </a:spcAft>
              <a:buNone/>
            </a:pPr>
            <a:r>
              <a:rPr lang="en-GB" dirty="0">
                <a:solidFill>
                  <a:schemeClr val="dk1"/>
                </a:solidFill>
              </a:rPr>
              <a:t>Please see the next slide.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Assessment</a:t>
            </a:r>
          </a:p>
          <a:p>
            <a:pPr marL="0" lvl="0" indent="0" algn="l" rtl="0">
              <a:spcBef>
                <a:spcPts val="0"/>
              </a:spcBef>
              <a:spcAft>
                <a:spcPts val="0"/>
              </a:spcAft>
              <a:buClr>
                <a:schemeClr val="dk1"/>
              </a:buClr>
              <a:buSzPts val="1100"/>
              <a:buFont typeface="Arial"/>
              <a:buNone/>
            </a:pPr>
            <a:r>
              <a:rPr lang="en-GB" dirty="0">
                <a:solidFill>
                  <a:schemeClr val="dk1"/>
                </a:solidFill>
              </a:rPr>
              <a:t>Discussion and verbal answers (learners may wish to write their answers down).</a:t>
            </a:r>
            <a:endParaRPr lang="en-GB" b="1" dirty="0">
              <a:solidFill>
                <a:schemeClr val="dk1"/>
              </a:solidFill>
            </a:endParaRP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2795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Activity</a:t>
            </a:r>
          </a:p>
          <a:p>
            <a:pPr marL="457200" lvl="0" indent="-298450" algn="l" rtl="0">
              <a:spcBef>
                <a:spcPts val="0"/>
              </a:spcBef>
              <a:spcAft>
                <a:spcPts val="0"/>
              </a:spcAft>
              <a:buClr>
                <a:schemeClr val="dk1"/>
              </a:buClr>
              <a:buSzPts val="1100"/>
              <a:buChar char="●"/>
            </a:pPr>
            <a:r>
              <a:rPr lang="en-GB">
                <a:solidFill>
                  <a:schemeClr val="dk1"/>
                </a:solidFill>
              </a:rPr>
              <a:t>Review the answers on the slide.</a:t>
            </a:r>
            <a:endParaRPr lang="en-GB">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lang="en-GB" b="1">
              <a:solidFill>
                <a:schemeClr val="dk1"/>
              </a:solidFill>
            </a:endParaRPr>
          </a:p>
          <a:p>
            <a:pPr marL="0" lvl="0" indent="0" algn="l" rtl="0">
              <a:spcBef>
                <a:spcPts val="0"/>
              </a:spcBef>
              <a:spcAft>
                <a:spcPts val="0"/>
              </a:spcAft>
              <a:buClr>
                <a:schemeClr val="dk1"/>
              </a:buClr>
              <a:buSzPts val="1100"/>
              <a:buFont typeface="Arial"/>
              <a:buNone/>
            </a:pPr>
            <a:endParaRPr lang="en-GB" b="1">
              <a:solidFill>
                <a:schemeClr val="dk1"/>
              </a:solidFill>
            </a:endParaRP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endParaRPr lang="en-GB"/>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83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rPr>
              <a:t>Practitioner delivery notes</a:t>
            </a:r>
          </a:p>
          <a:p>
            <a:pPr marL="0" lvl="0" indent="0" algn="l" rtl="0">
              <a:spcBef>
                <a:spcPts val="0"/>
              </a:spcBef>
              <a:spcAft>
                <a:spcPts val="0"/>
              </a:spcAft>
              <a:buNone/>
            </a:pPr>
            <a:endParaRPr lang="en-GB">
              <a:solidFill>
                <a:schemeClr val="dk1"/>
              </a:solidFill>
            </a:endParaRPr>
          </a:p>
          <a:p>
            <a:pPr marL="0" lvl="0" indent="0" algn="l" rtl="0">
              <a:spcBef>
                <a:spcPts val="0"/>
              </a:spcBef>
              <a:spcAft>
                <a:spcPts val="0"/>
              </a:spcAft>
              <a:buNone/>
            </a:pPr>
            <a:r>
              <a:rPr lang="en-GB">
                <a:solidFill>
                  <a:schemeClr val="dk1"/>
                </a:solidFill>
              </a:rPr>
              <a:t>This final activity uses data from the UK climate change committee’s 2020 sixth carbon budget for electricity generation - see extension. The calculations are for the entire capacity anticipated in 2050 and do not account for existing and upgraded current capacity. They do not account for future innovations and efficiency improvements so the final requirements may be less. The targets represent one scenario and would be supplemented by ‘firm’ energy sources such as nuclear, tidal energy, hydrogen production for ‘hard to electrify’ industries and subject to sufficient progress, ‘clean’ gas generation that captures carbon emissions for storage.</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Activity</a:t>
            </a:r>
          </a:p>
          <a:p>
            <a:pPr marL="457200" lvl="0" indent="-298450" algn="l" rtl="0">
              <a:spcBef>
                <a:spcPts val="0"/>
              </a:spcBef>
              <a:spcAft>
                <a:spcPts val="0"/>
              </a:spcAft>
              <a:buClr>
                <a:schemeClr val="dk1"/>
              </a:buClr>
              <a:buSzPts val="1100"/>
              <a:buChar char="●"/>
            </a:pPr>
            <a:r>
              <a:rPr lang="en-GB">
                <a:solidFill>
                  <a:schemeClr val="dk1"/>
                </a:solidFill>
              </a:rPr>
              <a:t>Review the information on the slide. Current predictions suggest that the UK needs to dramatically increase its wind and solar generating capacity and the slide presents one likely scenario.</a:t>
            </a:r>
          </a:p>
          <a:p>
            <a:pPr marL="457200" lvl="0" indent="-298450" algn="l" rtl="0">
              <a:spcBef>
                <a:spcPts val="0"/>
              </a:spcBef>
              <a:spcAft>
                <a:spcPts val="0"/>
              </a:spcAft>
              <a:buClr>
                <a:schemeClr val="dk1"/>
              </a:buClr>
              <a:buSzPts val="1100"/>
              <a:buChar char="●"/>
            </a:pPr>
            <a:r>
              <a:rPr lang="en-GB">
                <a:solidFill>
                  <a:schemeClr val="dk1"/>
                </a:solidFill>
              </a:rPr>
              <a:t>Review the values for the relationship between wind and solar generation ratings and their yearly capacity (these are reasonable real-world averages based on industry data).</a:t>
            </a:r>
          </a:p>
          <a:p>
            <a:pPr marL="457200" lvl="0" indent="-298450" algn="l" rtl="0">
              <a:spcBef>
                <a:spcPts val="0"/>
              </a:spcBef>
              <a:spcAft>
                <a:spcPts val="0"/>
              </a:spcAft>
              <a:buClr>
                <a:schemeClr val="dk1"/>
              </a:buClr>
              <a:buSzPts val="1100"/>
              <a:buChar char="●"/>
            </a:pPr>
            <a:r>
              <a:rPr lang="en-GB">
                <a:solidFill>
                  <a:schemeClr val="dk1"/>
                </a:solidFill>
              </a:rPr>
              <a:t>Challenge learners to use this information to estimate the total number of 8MW wind turbines and square metres of solar panels (using today’s technology) that might be needed to achieve this.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Activity sheet</a:t>
            </a:r>
          </a:p>
          <a:p>
            <a:pPr marL="0" lvl="0" indent="0" algn="l" rtl="0">
              <a:spcBef>
                <a:spcPts val="0"/>
              </a:spcBef>
              <a:spcAft>
                <a:spcPts val="0"/>
              </a:spcAft>
              <a:buClr>
                <a:schemeClr val="dk1"/>
              </a:buClr>
              <a:buSzPts val="1100"/>
              <a:buFont typeface="Arial"/>
              <a:buNone/>
            </a:pPr>
            <a:r>
              <a:rPr lang="en-GB">
                <a:solidFill>
                  <a:schemeClr val="dk1"/>
                </a:solidFill>
              </a:rPr>
              <a:t>Learners complete their calculations on </a:t>
            </a:r>
            <a:r>
              <a:rPr lang="en-GB" b="1">
                <a:solidFill>
                  <a:schemeClr val="dk1"/>
                </a:solidFill>
              </a:rPr>
              <a:t>Renewable energy - Activity sheet 5.</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Example answers</a:t>
            </a:r>
          </a:p>
          <a:p>
            <a:pPr marL="0" lvl="0" indent="0" algn="l" rtl="0">
              <a:spcBef>
                <a:spcPts val="0"/>
              </a:spcBef>
              <a:spcAft>
                <a:spcPts val="0"/>
              </a:spcAft>
              <a:buClr>
                <a:schemeClr val="dk1"/>
              </a:buClr>
              <a:buSzPts val="1100"/>
              <a:buFont typeface="Arial"/>
              <a:buNone/>
            </a:pPr>
            <a:r>
              <a:rPr lang="en-GB">
                <a:solidFill>
                  <a:schemeClr val="dk1"/>
                </a:solidFill>
              </a:rPr>
              <a:t>Please see the next slide.</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Assessment</a:t>
            </a:r>
          </a:p>
          <a:p>
            <a:pPr marL="0" lvl="0" indent="0" algn="l" rtl="0">
              <a:spcBef>
                <a:spcPts val="0"/>
              </a:spcBef>
              <a:spcAft>
                <a:spcPts val="0"/>
              </a:spcAft>
              <a:buNone/>
            </a:pPr>
            <a:r>
              <a:rPr lang="en-GB">
                <a:solidFill>
                  <a:schemeClr val="dk1"/>
                </a:solidFill>
              </a:rPr>
              <a:t>Discussion.</a:t>
            </a:r>
          </a:p>
          <a:p>
            <a:pPr marL="0" lvl="0" indent="0" algn="l" rtl="0">
              <a:spcBef>
                <a:spcPts val="0"/>
              </a:spcBef>
              <a:spcAft>
                <a:spcPts val="0"/>
              </a:spcAft>
              <a:buClr>
                <a:schemeClr val="dk1"/>
              </a:buClr>
              <a:buSzPts val="1100"/>
              <a:buFont typeface="Arial"/>
              <a:buNone/>
            </a:pPr>
            <a:r>
              <a:rPr lang="en-GB">
                <a:solidFill>
                  <a:schemeClr val="dk1"/>
                </a:solidFill>
              </a:rPr>
              <a:t>Written calculations.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Extension</a:t>
            </a:r>
          </a:p>
          <a:p>
            <a:pPr marL="0" lvl="0" indent="0" algn="l" rtl="0">
              <a:spcBef>
                <a:spcPts val="0"/>
              </a:spcBef>
              <a:spcAft>
                <a:spcPts val="0"/>
              </a:spcAft>
              <a:buClr>
                <a:schemeClr val="dk1"/>
              </a:buClr>
              <a:buSzPts val="1100"/>
              <a:buFont typeface="Arial"/>
              <a:buNone/>
            </a:pPr>
            <a:r>
              <a:rPr lang="en-GB">
                <a:solidFill>
                  <a:schemeClr val="dk1"/>
                </a:solidFill>
              </a:rPr>
              <a:t>Capacity predictions are taken from: </a:t>
            </a:r>
            <a:r>
              <a:rPr lang="en-GB" err="1">
                <a:solidFill>
                  <a:schemeClr val="dk1"/>
                </a:solidFill>
              </a:rPr>
              <a:t>www.theccc.org.uk</a:t>
            </a:r>
            <a:r>
              <a:rPr lang="en-GB">
                <a:solidFill>
                  <a:schemeClr val="dk1"/>
                </a:solidFill>
              </a:rPr>
              <a:t>/</a:t>
            </a:r>
            <a:r>
              <a:rPr lang="en-GB" err="1">
                <a:solidFill>
                  <a:schemeClr val="dk1"/>
                </a:solidFill>
              </a:rPr>
              <a:t>wp</a:t>
            </a:r>
            <a:r>
              <a:rPr lang="en-GB">
                <a:solidFill>
                  <a:schemeClr val="dk1"/>
                </a:solidFill>
              </a:rPr>
              <a:t>-content/uploads/2020/12/Sector-summary-Electricity-</a:t>
            </a:r>
            <a:r>
              <a:rPr lang="en-GB" err="1">
                <a:solidFill>
                  <a:schemeClr val="dk1"/>
                </a:solidFill>
              </a:rPr>
              <a:t>generation.pdf</a:t>
            </a:r>
            <a:endParaRPr lang="en-GB">
              <a:solidFill>
                <a:schemeClr val="dk1"/>
              </a:solidFill>
            </a:endParaRP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endParaRPr lang="en-GB"/>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15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Activity</a:t>
            </a:r>
          </a:p>
          <a:p>
            <a:pPr marL="457200" lvl="0" indent="-298450" algn="l" rtl="0">
              <a:spcBef>
                <a:spcPts val="0"/>
              </a:spcBef>
              <a:spcAft>
                <a:spcPts val="0"/>
              </a:spcAft>
              <a:buClr>
                <a:schemeClr val="dk1"/>
              </a:buClr>
              <a:buSzPts val="1100"/>
              <a:buChar char="●"/>
            </a:pPr>
            <a:r>
              <a:rPr lang="en-GB" dirty="0">
                <a:solidFill>
                  <a:schemeClr val="dk1"/>
                </a:solidFill>
              </a:rPr>
              <a:t>Review the answers on the slide. For comparison, the UK currently has in the region of 13 GW solar and 26 GW wind (both offshore and onshore) as at summer 2022.</a:t>
            </a:r>
          </a:p>
          <a:p>
            <a:pPr marL="457200" lvl="0" indent="-298450" algn="l" rtl="0">
              <a:spcBef>
                <a:spcPts val="0"/>
              </a:spcBef>
              <a:spcAft>
                <a:spcPts val="0"/>
              </a:spcAft>
              <a:buClr>
                <a:schemeClr val="dk1"/>
              </a:buClr>
              <a:buSzPts val="1100"/>
              <a:buChar char="●"/>
            </a:pPr>
            <a:r>
              <a:rPr lang="en-GB" dirty="0">
                <a:solidFill>
                  <a:schemeClr val="dk1"/>
                </a:solidFill>
              </a:rPr>
              <a:t>The requirements may seem vast at first but it’s important that learners understand that meeting both of these requirements is possible. For example, 90,000 football pitches sounds a lot, but when broken down into suitable domestic and commercial roofs and land areas, this is easily available.</a:t>
            </a:r>
          </a:p>
          <a:p>
            <a:pPr marL="457200" lvl="0" indent="-298450" algn="l" rtl="0">
              <a:spcBef>
                <a:spcPts val="0"/>
              </a:spcBef>
              <a:spcAft>
                <a:spcPts val="0"/>
              </a:spcAft>
              <a:buClr>
                <a:schemeClr val="dk1"/>
              </a:buClr>
              <a:buSzPts val="1100"/>
              <a:buChar char="●"/>
            </a:pPr>
            <a:r>
              <a:rPr lang="en-GB" dirty="0">
                <a:solidFill>
                  <a:schemeClr val="dk1"/>
                </a:solidFill>
              </a:rPr>
              <a:t>An 8 MW offshore wind turbine is typically sited about 650 m away from its neighbours. Assuming the turbines were all in a single square, approximately what area and edge length would this square have?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b="1" dirty="0">
                <a:solidFill>
                  <a:schemeClr val="dk1"/>
                </a:solidFill>
              </a:rPr>
              <a:t>Example answers</a:t>
            </a:r>
          </a:p>
          <a:p>
            <a:pPr marL="0" lvl="0" indent="0" algn="l" rtl="0">
              <a:spcBef>
                <a:spcPts val="0"/>
              </a:spcBef>
              <a:spcAft>
                <a:spcPts val="0"/>
              </a:spcAft>
              <a:buNone/>
            </a:pPr>
            <a:r>
              <a:rPr lang="en-GB" dirty="0">
                <a:solidFill>
                  <a:schemeClr val="dk1"/>
                </a:solidFill>
              </a:rPr>
              <a:t>The square would be 328 x 328 turbines, rounded up. This would require a 327 x 650 m = 212,500 m edge. The square would be 212 km square and have an area of 44,944 km</a:t>
            </a:r>
            <a:r>
              <a:rPr lang="en-GB" baseline="30000" dirty="0">
                <a:solidFill>
                  <a:schemeClr val="dk1"/>
                </a:solidFill>
              </a:rPr>
              <a:t>2</a:t>
            </a:r>
            <a:r>
              <a:rPr lang="en-GB" dirty="0">
                <a:solidFill>
                  <a:schemeClr val="dk1"/>
                </a:solidFill>
              </a:rPr>
              <a:t> - about the same area </a:t>
            </a:r>
            <a:r>
              <a:rPr lang="en-GB">
                <a:solidFill>
                  <a:schemeClr val="dk1"/>
                </a:solidFill>
              </a:rPr>
              <a:t>as 4 </a:t>
            </a:r>
            <a:r>
              <a:rPr lang="en-GB" dirty="0">
                <a:solidFill>
                  <a:schemeClr val="dk1"/>
                </a:solidFill>
              </a:rPr>
              <a:t>x Yorkshire.</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Assessment</a:t>
            </a:r>
          </a:p>
          <a:p>
            <a:pPr marL="0" lvl="0" indent="0" algn="l" rtl="0">
              <a:spcBef>
                <a:spcPts val="0"/>
              </a:spcBef>
              <a:spcAft>
                <a:spcPts val="0"/>
              </a:spcAft>
              <a:buClr>
                <a:schemeClr val="dk1"/>
              </a:buClr>
              <a:buSzPts val="1100"/>
              <a:buFont typeface="Arial"/>
              <a:buNone/>
            </a:pPr>
            <a:r>
              <a:rPr lang="en-GB" dirty="0">
                <a:solidFill>
                  <a:schemeClr val="dk1"/>
                </a:solidFill>
              </a:rPr>
              <a:t>Written answers.</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Extension</a:t>
            </a:r>
          </a:p>
          <a:p>
            <a:pPr marL="0" lvl="0" indent="0" algn="l" rtl="0">
              <a:spcBef>
                <a:spcPts val="0"/>
              </a:spcBef>
              <a:spcAft>
                <a:spcPts val="0"/>
              </a:spcAft>
              <a:buClr>
                <a:schemeClr val="dk1"/>
              </a:buClr>
              <a:buSzPts val="1100"/>
              <a:buFont typeface="Arial"/>
              <a:buNone/>
            </a:pPr>
            <a:r>
              <a:rPr lang="en-GB" dirty="0">
                <a:solidFill>
                  <a:schemeClr val="dk1"/>
                </a:solidFill>
              </a:rPr>
              <a:t>Learners could research the concept of obtaining solar energy from desert areas and distributing it to where it is needed.</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None/>
            </a:pP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03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22140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Practitioner delivery notes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resource explores some quantitative dimensions of renewable energy. Learners explore how to derive the theoretical power available from wind and consider some practical limitations on the maximum output. They then consider the energy and power needed for some processes that may take place in a manufacturing plant and when this power might need to be available. This leads into using an online interactive tool to model how the plant could be powered using a combination of wind and solar renewable energy. Learners finally expand their scope to consider what wind and solar generation might look like for the UK in 2050 based on projected electricity demand.</a:t>
            </a: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100"/>
              <a:buFont typeface="Arial"/>
              <a:buNone/>
            </a:pPr>
            <a:r>
              <a:rPr lang="en-GB" b="1" dirty="0">
                <a:solidFill>
                  <a:schemeClr val="dk1"/>
                </a:solidFill>
              </a:rPr>
              <a:t>Film</a:t>
            </a:r>
          </a:p>
          <a:p>
            <a:pPr marL="0" lvl="0" indent="0" algn="l" rtl="0">
              <a:spcBef>
                <a:spcPts val="0"/>
              </a:spcBef>
              <a:spcAft>
                <a:spcPts val="0"/>
              </a:spcAft>
              <a:buClr>
                <a:schemeClr val="dk1"/>
              </a:buClr>
              <a:buSzPts val="1100"/>
              <a:buFont typeface="Arial"/>
              <a:buNone/>
            </a:pPr>
            <a:r>
              <a:rPr lang="en-GB" dirty="0">
                <a:solidFill>
                  <a:schemeClr val="dk1"/>
                </a:solidFill>
              </a:rPr>
              <a:t>Learners can watch the </a:t>
            </a:r>
            <a:r>
              <a:rPr lang="en-GB" b="1" dirty="0">
                <a:solidFill>
                  <a:schemeClr val="dk1"/>
                </a:solidFill>
              </a:rPr>
              <a:t>Renewable energy film</a:t>
            </a:r>
            <a:r>
              <a:rPr lang="en-GB" dirty="0">
                <a:solidFill>
                  <a:schemeClr val="dk1"/>
                </a:solidFill>
              </a:rPr>
              <a:t> before starting this activity.</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Starter activity</a:t>
            </a:r>
          </a:p>
          <a:p>
            <a:pPr marL="457200" lvl="0" indent="-298450" algn="l" rtl="0">
              <a:spcBef>
                <a:spcPts val="0"/>
              </a:spcBef>
              <a:spcAft>
                <a:spcPts val="0"/>
              </a:spcAft>
              <a:buSzPts val="1100"/>
              <a:buChar char="●"/>
            </a:pPr>
            <a:r>
              <a:rPr lang="en-GB" dirty="0"/>
              <a:t>Explain that learners are going to review their understanding of energy, work and power before quantifying what power can be extracted from moving wind.</a:t>
            </a:r>
          </a:p>
          <a:p>
            <a:pPr marL="457200" lvl="0" indent="-298450" algn="l" rtl="0">
              <a:spcBef>
                <a:spcPts val="0"/>
              </a:spcBef>
              <a:spcAft>
                <a:spcPts val="0"/>
              </a:spcAft>
              <a:buSzPts val="1100"/>
              <a:buChar char="●"/>
            </a:pPr>
            <a:r>
              <a:rPr lang="en-GB" dirty="0"/>
              <a:t>Ask learners to explain what they see happening in the diagram on the left in terms of the energy transformations that take place. </a:t>
            </a:r>
            <a:r>
              <a:rPr lang="en-GB" dirty="0">
                <a:solidFill>
                  <a:schemeClr val="dk1"/>
                </a:solidFill>
              </a:rPr>
              <a:t>Help learners to understand that the cylinder represents the mass of air that moves past the blades each second.</a:t>
            </a:r>
            <a:endParaRPr lang="en-GB" dirty="0"/>
          </a:p>
          <a:p>
            <a:pPr marL="457200" lvl="0" indent="-298450" algn="l" rtl="0">
              <a:spcBef>
                <a:spcPts val="0"/>
              </a:spcBef>
              <a:spcAft>
                <a:spcPts val="0"/>
              </a:spcAft>
              <a:buSzPts val="1100"/>
              <a:buChar char="●"/>
            </a:pPr>
            <a:r>
              <a:rPr lang="en-GB" dirty="0"/>
              <a:t>Remind learners, if necessary, that a Sankey diagram is a way to visually represent energy transformations and losses in a system. Ask them to explain what the Sankey diagram shows about a wind turbine.</a:t>
            </a:r>
          </a:p>
          <a:p>
            <a:pPr marL="457200" lvl="0" indent="-298450" algn="l" rtl="0">
              <a:spcBef>
                <a:spcPts val="0"/>
              </a:spcBef>
              <a:spcAft>
                <a:spcPts val="0"/>
              </a:spcAft>
              <a:buSzPts val="1100"/>
              <a:buChar char="●"/>
            </a:pPr>
            <a:r>
              <a:rPr lang="en-GB" dirty="0"/>
              <a:t>Discuss the sources of heat loss in the turbine.</a:t>
            </a:r>
          </a:p>
          <a:p>
            <a:pPr marL="457200" lvl="0" indent="-298450" algn="l" rtl="0">
              <a:spcBef>
                <a:spcPts val="0"/>
              </a:spcBef>
              <a:spcAft>
                <a:spcPts val="0"/>
              </a:spcAft>
              <a:buSzPts val="1100"/>
              <a:buChar char="●"/>
            </a:pPr>
            <a:r>
              <a:rPr lang="en-GB" dirty="0"/>
              <a:t>Before moving to the next slide, ask learners to define power in terms of energy.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Example answers</a:t>
            </a:r>
          </a:p>
          <a:p>
            <a:pPr marL="0" lvl="0" indent="0" algn="l" rtl="0">
              <a:spcBef>
                <a:spcPts val="0"/>
              </a:spcBef>
              <a:spcAft>
                <a:spcPts val="0"/>
              </a:spcAft>
              <a:buNone/>
            </a:pPr>
            <a:r>
              <a:rPr lang="en-GB" dirty="0"/>
              <a:t>Please also see the slide itself.</a:t>
            </a:r>
          </a:p>
          <a:p>
            <a:pPr marL="0" lvl="0" indent="0" algn="l" rtl="0">
              <a:spcBef>
                <a:spcPts val="0"/>
              </a:spcBef>
              <a:spcAft>
                <a:spcPts val="0"/>
              </a:spcAft>
              <a:buNone/>
            </a:pPr>
            <a:r>
              <a:rPr lang="en-GB" dirty="0"/>
              <a:t>This turbine is 50% efficient.</a:t>
            </a:r>
          </a:p>
          <a:p>
            <a:pPr marL="0" lvl="0" indent="0" algn="l" rtl="0">
              <a:spcBef>
                <a:spcPts val="0"/>
              </a:spcBef>
              <a:spcAft>
                <a:spcPts val="0"/>
              </a:spcAft>
              <a:buNone/>
            </a:pPr>
            <a:r>
              <a:rPr lang="en-GB" dirty="0"/>
              <a:t>Heat losses occur wherever there is friction, which will largely be in the bearings within which the blades rotate. There will also be some heat loss through air resistance (another form of friction) as the wind moves over the blades, and in the generator.</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Assessment</a:t>
            </a:r>
          </a:p>
          <a:p>
            <a:pPr marL="0" lvl="0" indent="0" algn="l" rtl="0">
              <a:spcBef>
                <a:spcPts val="0"/>
              </a:spcBef>
              <a:spcAft>
                <a:spcPts val="0"/>
              </a:spcAft>
              <a:buNone/>
            </a:pPr>
            <a:r>
              <a:rPr lang="en-GB" dirty="0"/>
              <a:t>Discussion and verbal answers.</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57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Activity</a:t>
            </a:r>
          </a:p>
          <a:p>
            <a:pPr marL="457200" lvl="0" indent="-298450" algn="l" rtl="0">
              <a:spcBef>
                <a:spcPts val="0"/>
              </a:spcBef>
              <a:spcAft>
                <a:spcPts val="0"/>
              </a:spcAft>
              <a:buClr>
                <a:schemeClr val="dk1"/>
              </a:buClr>
              <a:buSzPts val="1100"/>
              <a:buChar char="●"/>
            </a:pPr>
            <a:r>
              <a:rPr lang="en-GB">
                <a:solidFill>
                  <a:schemeClr val="dk1"/>
                </a:solidFill>
              </a:rPr>
              <a:t>Review the energy and power equations on the slide.</a:t>
            </a:r>
          </a:p>
          <a:p>
            <a:pPr marL="457200" lvl="0" indent="-298450" algn="l" rtl="0">
              <a:spcBef>
                <a:spcPts val="0"/>
              </a:spcBef>
              <a:spcAft>
                <a:spcPts val="0"/>
              </a:spcAft>
              <a:buClr>
                <a:schemeClr val="dk1"/>
              </a:buClr>
              <a:buSzPts val="1100"/>
              <a:buChar char="●"/>
            </a:pPr>
            <a:r>
              <a:rPr lang="en-GB">
                <a:solidFill>
                  <a:schemeClr val="dk1"/>
                </a:solidFill>
              </a:rPr>
              <a:t>Ask learners to remind you of the starting form of energy in this system: it is the kinetic energy of the cylinder of air that moves past the blades each second.</a:t>
            </a:r>
          </a:p>
          <a:p>
            <a:pPr marL="457200" lvl="0" indent="-298450" algn="l" rtl="0">
              <a:spcBef>
                <a:spcPts val="0"/>
              </a:spcBef>
              <a:spcAft>
                <a:spcPts val="0"/>
              </a:spcAft>
              <a:buClr>
                <a:schemeClr val="dk1"/>
              </a:buClr>
              <a:buSzPts val="1100"/>
              <a:buChar char="●"/>
            </a:pPr>
            <a:r>
              <a:rPr lang="en-GB">
                <a:solidFill>
                  <a:schemeClr val="dk1"/>
                </a:solidFill>
              </a:rPr>
              <a:t>Ask learners to remind you of the formula for kinetic energy of a moving mass (this is on the next slide). Build on this to discuss other factors that may affect the power output of this turbine.</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Example answers</a:t>
            </a:r>
          </a:p>
          <a:p>
            <a:pPr marL="0" lvl="0" indent="0" algn="l" rtl="0">
              <a:spcBef>
                <a:spcPts val="0"/>
              </a:spcBef>
              <a:spcAft>
                <a:spcPts val="0"/>
              </a:spcAft>
              <a:buClr>
                <a:schemeClr val="dk1"/>
              </a:buClr>
              <a:buSzPts val="1100"/>
              <a:buFont typeface="Arial"/>
              <a:buNone/>
            </a:pPr>
            <a:r>
              <a:rPr lang="en-GB">
                <a:solidFill>
                  <a:schemeClr val="dk1"/>
                </a:solidFill>
              </a:rPr>
              <a:t>Since the power depends on the energy entering the system each second, this depends on the density of air, the area swept by the blades (the circular area of the end of the cylinder of air), and the velocity of the moving air (the length of the cylinder of air that passes the blades each second). It will also depend on the efficiency of the system by which the kinetic energy of the wind is transferred to the blades (hence blade design) and generator.</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r>
              <a:rPr lang="en-GB" b="1">
                <a:solidFill>
                  <a:schemeClr val="dk1"/>
                </a:solidFill>
              </a:rPr>
              <a:t>Assessment</a:t>
            </a:r>
          </a:p>
          <a:p>
            <a:pPr marL="0" lvl="0" indent="0" algn="l" rtl="0">
              <a:spcBef>
                <a:spcPts val="0"/>
              </a:spcBef>
              <a:spcAft>
                <a:spcPts val="0"/>
              </a:spcAft>
              <a:buClr>
                <a:schemeClr val="dk1"/>
              </a:buClr>
              <a:buSzPts val="1100"/>
              <a:buFont typeface="Arial"/>
              <a:buNone/>
            </a:pPr>
            <a:r>
              <a:rPr lang="en-GB">
                <a:solidFill>
                  <a:schemeClr val="dk1"/>
                </a:solidFill>
              </a:rPr>
              <a:t>Discussion and verbal answers.</a:t>
            </a:r>
            <a:endParaRPr lang="en-GB" b="1">
              <a:solidFill>
                <a:schemeClr val="dk1"/>
              </a:solidFill>
            </a:endParaRP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endParaRPr lang="en-GB"/>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367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
        <p:cNvGrpSpPr/>
        <p:nvPr/>
      </p:nvGrpSpPr>
      <p:grpSpPr>
        <a:xfrm>
          <a:off x="0" y="0"/>
          <a:ext cx="0" cy="0"/>
          <a:chOff x="0" y="0"/>
          <a:chExt cx="0" cy="0"/>
        </a:xfrm>
      </p:grpSpPr>
      <p:sp>
        <p:nvSpPr>
          <p:cNvPr id="15" name="Google Shape;15;p18"/>
          <p:cNvSpPr txBox="1">
            <a:spLocks noGrp="1"/>
          </p:cNvSpPr>
          <p:nvPr>
            <p:ph type="ctrTitle"/>
          </p:nvPr>
        </p:nvSpPr>
        <p:spPr>
          <a:xfrm>
            <a:off x="5037221" y="1496484"/>
            <a:ext cx="6208295" cy="6251853"/>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 name="Picture 3">
            <a:extLst>
              <a:ext uri="{FF2B5EF4-FFF2-40B4-BE49-F238E27FC236}">
                <a16:creationId xmlns:a16="http://schemas.microsoft.com/office/drawing/2014/main" id="{3BCC314A-2CF4-ADA0-57D5-39FA1846CF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B_Title and Content_wayfinding">
  <p:cSld name="5B_Title and Content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pic>
        <p:nvPicPr>
          <p:cNvPr id="79" name="Google Shape;79;p27"/>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80" name="Google Shape;80;p2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3" name="Google Shape;83;p27"/>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4" name="Google Shape;84;p27"/>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5" name="Google Shape;85;p27"/>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6" name="Google Shape;86;p27"/>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7" name="Google Shape;87;p27"/>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88" name="Google Shape;88;p27"/>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89" name="Google Shape;89;p27"/>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0" name="Google Shape;90;p27"/>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1" name="Google Shape;91;p27"/>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2" name="Google Shape;92;p27"/>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93" name="Google Shape;93;p27"/>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 name="Google Shape;94;p27"/>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 name="Google Shape;95;p27"/>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6" name="Google Shape;96;p27"/>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7" name="Google Shape;97;p27"/>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8" name="Google Shape;98;p27"/>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9" name="Google Shape;99;p2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_5 boxes">
  <p:cSld name="5_Title and Content_5 box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8"/>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a:spLocks noGrp="1"/>
          </p:cNvSpPr>
          <p:nvPr>
            <p:ph type="body" idx="1"/>
          </p:nvPr>
        </p:nvSpPr>
        <p:spPr>
          <a:xfrm>
            <a:off x="201080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4" name="Google Shape;104;p28"/>
          <p:cNvSpPr>
            <a:spLocks noGrp="1"/>
          </p:cNvSpPr>
          <p:nvPr>
            <p:ph type="body" idx="2"/>
          </p:nvPr>
        </p:nvSpPr>
        <p:spPr>
          <a:xfrm>
            <a:off x="4654614"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5" name="Google Shape;105;p28"/>
          <p:cNvSpPr>
            <a:spLocks noGrp="1"/>
          </p:cNvSpPr>
          <p:nvPr>
            <p:ph type="body" idx="3"/>
          </p:nvPr>
        </p:nvSpPr>
        <p:spPr>
          <a:xfrm>
            <a:off x="7258666"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6" name="Google Shape;106;p28"/>
          <p:cNvSpPr>
            <a:spLocks noGrp="1"/>
          </p:cNvSpPr>
          <p:nvPr>
            <p:ph type="body" idx="4"/>
          </p:nvPr>
        </p:nvSpPr>
        <p:spPr>
          <a:xfrm>
            <a:off x="990247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7" name="Google Shape;107;p28"/>
          <p:cNvSpPr>
            <a:spLocks noGrp="1"/>
          </p:cNvSpPr>
          <p:nvPr>
            <p:ph type="body" idx="5"/>
          </p:nvPr>
        </p:nvSpPr>
        <p:spPr>
          <a:xfrm>
            <a:off x="12427013"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08" name="Google Shape;108;p28"/>
          <p:cNvCxnSpPr/>
          <p:nvPr/>
        </p:nvCxnSpPr>
        <p:spPr>
          <a:xfrm>
            <a:off x="401850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09" name="Google Shape;109;p28"/>
          <p:cNvCxnSpPr/>
          <p:nvPr/>
        </p:nvCxnSpPr>
        <p:spPr>
          <a:xfrm>
            <a:off x="664244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0" name="Google Shape;110;p28"/>
          <p:cNvCxnSpPr/>
          <p:nvPr/>
        </p:nvCxnSpPr>
        <p:spPr>
          <a:xfrm>
            <a:off x="9226613"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1" name="Google Shape;111;p28"/>
          <p:cNvCxnSpPr/>
          <p:nvPr/>
        </p:nvCxnSpPr>
        <p:spPr>
          <a:xfrm>
            <a:off x="11850544"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112" name="Google Shape;112;p28"/>
          <p:cNvSpPr txBox="1">
            <a:spLocks noGrp="1"/>
          </p:cNvSpPr>
          <p:nvPr>
            <p:ph type="body" idx="6"/>
          </p:nvPr>
        </p:nvSpPr>
        <p:spPr>
          <a:xfrm>
            <a:off x="2010805"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3" name="Google Shape;113;p28"/>
          <p:cNvSpPr txBox="1">
            <a:spLocks noGrp="1"/>
          </p:cNvSpPr>
          <p:nvPr>
            <p:ph type="body" idx="7"/>
          </p:nvPr>
        </p:nvSpPr>
        <p:spPr>
          <a:xfrm>
            <a:off x="4654613"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4" name="Google Shape;114;p28"/>
          <p:cNvSpPr txBox="1">
            <a:spLocks noGrp="1"/>
          </p:cNvSpPr>
          <p:nvPr>
            <p:ph type="body" idx="8"/>
          </p:nvPr>
        </p:nvSpPr>
        <p:spPr>
          <a:xfrm>
            <a:off x="723878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5" name="Google Shape;115;p28"/>
          <p:cNvSpPr txBox="1">
            <a:spLocks noGrp="1"/>
          </p:cNvSpPr>
          <p:nvPr>
            <p:ph type="body" idx="9"/>
          </p:nvPr>
        </p:nvSpPr>
        <p:spPr>
          <a:xfrm>
            <a:off x="9882596"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6" name="Google Shape;116;p28"/>
          <p:cNvSpPr txBox="1">
            <a:spLocks noGrp="1"/>
          </p:cNvSpPr>
          <p:nvPr>
            <p:ph type="body" idx="13"/>
          </p:nvPr>
        </p:nvSpPr>
        <p:spPr>
          <a:xfrm>
            <a:off x="1242701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7" name="Google Shape;117;p28"/>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22" name="Google Shape;122;p29"/>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23" name="Google Shape;123;p29"/>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24" name="Google Shape;124;p29"/>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 name="Google Shape;125;p29"/>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 name="Google Shape;126;p29"/>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 name="Google Shape;127;p29"/>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8" name="Google Shape;128;p29"/>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9" name="Google Shape;129;p29"/>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0" name="Google Shape;130;p29"/>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 name="Google Shape;131;p29"/>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 name="Google Shape;132;p29"/>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 name="Google Shape;133;p29"/>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 name="Google Shape;134;p29"/>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35" name="Google Shape;135;p29"/>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6" name="Google Shape;136;p29"/>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7" name="Google Shape;137;p29"/>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8" name="Google Shape;138;p29"/>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9" name="Google Shape;139;p29"/>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40" name="Google Shape;140;p29"/>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41" name="Google Shape;141;p29"/>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2" name="Google Shape;142;p29"/>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3" name="Google Shape;143;p29"/>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4" name="Google Shape;144;p29"/>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45" name="Google Shape;145;p29"/>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6" name="Google Shape;146;p29"/>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7" name="Google Shape;147;p29"/>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8" name="Google Shape;148;p29"/>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9" name="Google Shape;149;p29"/>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0" name="Google Shape;150;p29"/>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1" name="Google Shape;151;p29"/>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2" name="Google Shape;152;p2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B_Circle_wayfinding">
  <p:cSld name="2B_Circle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0"/>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57" name="Google Shape;157;p30"/>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58" name="Google Shape;158;p30"/>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59" name="Google Shape;159;p30"/>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0" name="Google Shape;160;p30"/>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1" name="Google Shape;161;p30"/>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2" name="Google Shape;162;p30"/>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3" name="Google Shape;163;p30"/>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4" name="Google Shape;164;p30"/>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5" name="Google Shape;165;p30"/>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6" name="Google Shape;166;p30"/>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7" name="Google Shape;167;p30"/>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8" name="Google Shape;168;p30"/>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9" name="Google Shape;169;p30"/>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70" name="Google Shape;170;p30"/>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1" name="Google Shape;171;p30"/>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2" name="Google Shape;172;p30"/>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3" name="Google Shape;173;p30"/>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4" name="Google Shape;174;p30"/>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5" name="Google Shape;175;p30"/>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76" name="Google Shape;176;p30"/>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7" name="Google Shape;177;p30"/>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8" name="Google Shape;178;p30"/>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9" name="Google Shape;179;p30"/>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80" name="Google Shape;180;p30"/>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1" name="Google Shape;181;p30"/>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2" name="Google Shape;182;p30"/>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3" name="Google Shape;183;p30"/>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4" name="Google Shape;184;p30"/>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5" name="Google Shape;185;p30"/>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6" name="Google Shape;186;p30"/>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7" name="Google Shape;187;p3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2B_6R_3 columns">
  <p:cSld name="1_2B_6R_3 column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1"/>
          <p:cNvSpPr>
            <a:spLocks noGrp="1"/>
          </p:cNvSpPr>
          <p:nvPr>
            <p:ph type="body" idx="1"/>
          </p:nvPr>
        </p:nvSpPr>
        <p:spPr>
          <a:xfrm>
            <a:off x="5175414" y="271011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92" name="Google Shape;192;p31"/>
          <p:cNvCxnSpPr/>
          <p:nvPr/>
        </p:nvCxnSpPr>
        <p:spPr>
          <a:xfrm>
            <a:off x="3748347" y="5567893"/>
            <a:ext cx="491934" cy="0"/>
          </a:xfrm>
          <a:prstGeom prst="straightConnector1">
            <a:avLst/>
          </a:prstGeom>
          <a:noFill/>
          <a:ln w="25400" cap="flat" cmpd="sng">
            <a:solidFill>
              <a:schemeClr val="dk1"/>
            </a:solidFill>
            <a:prstDash val="solid"/>
            <a:miter lim="800000"/>
            <a:headEnd type="none" w="sm" len="sm"/>
            <a:tailEnd type="stealth" w="med" len="med"/>
          </a:ln>
        </p:spPr>
      </p:cxnSp>
      <p:sp>
        <p:nvSpPr>
          <p:cNvPr id="193" name="Google Shape;193;p31"/>
          <p:cNvSpPr txBox="1">
            <a:spLocks noGrp="1"/>
          </p:cNvSpPr>
          <p:nvPr>
            <p:ph type="body" idx="2"/>
          </p:nvPr>
        </p:nvSpPr>
        <p:spPr>
          <a:xfrm>
            <a:off x="6242409" y="2990197"/>
            <a:ext cx="4673241" cy="509373"/>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4" name="Google Shape;194;p31"/>
          <p:cNvSpPr>
            <a:spLocks noGrp="1"/>
          </p:cNvSpPr>
          <p:nvPr>
            <p:ph type="body" idx="3"/>
          </p:nvPr>
        </p:nvSpPr>
        <p:spPr>
          <a:xfrm>
            <a:off x="5175411" y="5653615"/>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5" name="Google Shape;195;p31"/>
          <p:cNvSpPr>
            <a:spLocks noGrp="1"/>
          </p:cNvSpPr>
          <p:nvPr>
            <p:ph type="body" idx="4"/>
          </p:nvPr>
        </p:nvSpPr>
        <p:spPr>
          <a:xfrm>
            <a:off x="5175413" y="3673774"/>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6" name="Google Shape;196;p31"/>
          <p:cNvSpPr>
            <a:spLocks noGrp="1"/>
          </p:cNvSpPr>
          <p:nvPr>
            <p:ph type="body" idx="5"/>
          </p:nvPr>
        </p:nvSpPr>
        <p:spPr>
          <a:xfrm>
            <a:off x="5175411" y="666238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7" name="Google Shape;197;p31"/>
          <p:cNvSpPr>
            <a:spLocks noGrp="1"/>
          </p:cNvSpPr>
          <p:nvPr>
            <p:ph type="body" idx="6"/>
          </p:nvPr>
        </p:nvSpPr>
        <p:spPr>
          <a:xfrm>
            <a:off x="5175411" y="4647793"/>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8" name="Google Shape;198;p31"/>
          <p:cNvSpPr>
            <a:spLocks noGrp="1"/>
          </p:cNvSpPr>
          <p:nvPr>
            <p:ph type="body" idx="7"/>
          </p:nvPr>
        </p:nvSpPr>
        <p:spPr>
          <a:xfrm>
            <a:off x="5175411" y="7701056"/>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9" name="Google Shape;199;p31"/>
          <p:cNvSpPr txBox="1">
            <a:spLocks noGrp="1"/>
          </p:cNvSpPr>
          <p:nvPr>
            <p:ph type="body" idx="8"/>
          </p:nvPr>
        </p:nvSpPr>
        <p:spPr>
          <a:xfrm>
            <a:off x="6242409" y="3964385"/>
            <a:ext cx="4673240" cy="50138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0" name="Google Shape;200;p31"/>
          <p:cNvSpPr txBox="1">
            <a:spLocks noGrp="1"/>
          </p:cNvSpPr>
          <p:nvPr>
            <p:ph type="body" idx="9"/>
          </p:nvPr>
        </p:nvSpPr>
        <p:spPr>
          <a:xfrm>
            <a:off x="6242407" y="4953991"/>
            <a:ext cx="4673240" cy="48580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1" name="Google Shape;201;p31"/>
          <p:cNvSpPr txBox="1">
            <a:spLocks noGrp="1"/>
          </p:cNvSpPr>
          <p:nvPr>
            <p:ph type="body" idx="13"/>
          </p:nvPr>
        </p:nvSpPr>
        <p:spPr>
          <a:xfrm>
            <a:off x="6242408" y="5923655"/>
            <a:ext cx="4673240" cy="51354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2" name="Google Shape;202;p31"/>
          <p:cNvSpPr txBox="1">
            <a:spLocks noGrp="1"/>
          </p:cNvSpPr>
          <p:nvPr>
            <p:ph type="body" idx="14"/>
          </p:nvPr>
        </p:nvSpPr>
        <p:spPr>
          <a:xfrm>
            <a:off x="6242407" y="6963112"/>
            <a:ext cx="4673240" cy="49127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3" name="Google Shape;203;p31"/>
          <p:cNvSpPr txBox="1">
            <a:spLocks noGrp="1"/>
          </p:cNvSpPr>
          <p:nvPr>
            <p:ph type="body" idx="15"/>
          </p:nvPr>
        </p:nvSpPr>
        <p:spPr>
          <a:xfrm>
            <a:off x="6242407" y="7986691"/>
            <a:ext cx="4673239" cy="506365"/>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4" name="Google Shape;204;p31"/>
          <p:cNvSpPr txBox="1">
            <a:spLocks noGrp="1"/>
          </p:cNvSpPr>
          <p:nvPr>
            <p:ph type="body" idx="16"/>
          </p:nvPr>
        </p:nvSpPr>
        <p:spPr>
          <a:xfrm>
            <a:off x="6242408" y="2710112"/>
            <a:ext cx="4673242"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5" name="Google Shape;205;p31"/>
          <p:cNvSpPr txBox="1">
            <a:spLocks noGrp="1"/>
          </p:cNvSpPr>
          <p:nvPr>
            <p:ph type="body" idx="17"/>
          </p:nvPr>
        </p:nvSpPr>
        <p:spPr>
          <a:xfrm>
            <a:off x="6242408" y="3673773"/>
            <a:ext cx="4673241"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6" name="Google Shape;206;p31"/>
          <p:cNvSpPr txBox="1">
            <a:spLocks noGrp="1"/>
          </p:cNvSpPr>
          <p:nvPr>
            <p:ph type="body" idx="18"/>
          </p:nvPr>
        </p:nvSpPr>
        <p:spPr>
          <a:xfrm>
            <a:off x="6242407" y="6662383"/>
            <a:ext cx="4673240" cy="286441"/>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7" name="Google Shape;207;p31"/>
          <p:cNvSpPr txBox="1">
            <a:spLocks noGrp="1"/>
          </p:cNvSpPr>
          <p:nvPr>
            <p:ph type="body" idx="19"/>
          </p:nvPr>
        </p:nvSpPr>
        <p:spPr>
          <a:xfrm>
            <a:off x="6242407" y="5653616"/>
            <a:ext cx="4673240" cy="27439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8" name="Google Shape;208;p31"/>
          <p:cNvSpPr txBox="1">
            <a:spLocks noGrp="1"/>
          </p:cNvSpPr>
          <p:nvPr>
            <p:ph type="body" idx="20"/>
          </p:nvPr>
        </p:nvSpPr>
        <p:spPr>
          <a:xfrm>
            <a:off x="6242408" y="4647793"/>
            <a:ext cx="4673240" cy="27445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9" name="Google Shape;209;p31"/>
          <p:cNvSpPr txBox="1">
            <a:spLocks noGrp="1"/>
          </p:cNvSpPr>
          <p:nvPr>
            <p:ph type="body" idx="21"/>
          </p:nvPr>
        </p:nvSpPr>
        <p:spPr>
          <a:xfrm>
            <a:off x="6242407" y="7701056"/>
            <a:ext cx="4673239" cy="28563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0" name="Google Shape;210;p3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11" name="Google Shape;211;p31"/>
          <p:cNvCxnSpPr/>
          <p:nvPr/>
        </p:nvCxnSpPr>
        <p:spPr>
          <a:xfrm>
            <a:off x="11837271" y="5567893"/>
            <a:ext cx="491934" cy="0"/>
          </a:xfrm>
          <a:prstGeom prst="straightConnector1">
            <a:avLst/>
          </a:prstGeom>
          <a:noFill/>
          <a:ln w="25400" cap="flat" cmpd="sng">
            <a:solidFill>
              <a:schemeClr val="dk1"/>
            </a:solidFill>
            <a:prstDash val="solid"/>
            <a:miter lim="800000"/>
            <a:headEnd type="none" w="sm" len="sm"/>
            <a:tailEnd type="stealth"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2"/>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15" name="Google Shape;215;p32"/>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16" name="Google Shape;216;p32"/>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7" name="Google Shape;217;p32"/>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8" name="Google Shape;218;p32"/>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9" name="Google Shape;219;p32"/>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0" name="Google Shape;220;p32"/>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1" name="Google Shape;221;p32"/>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2" name="Google Shape;222;p32"/>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3" name="Google Shape;223;p32"/>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4" name="Google Shape;224;p32"/>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5" name="Google Shape;225;p32"/>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6" name="Google Shape;226;p32"/>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7" name="Google Shape;227;p32"/>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8" name="Google Shape;228;p32"/>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29" name="Google Shape;229;p32"/>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0" name="Google Shape;230;p32"/>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1" name="Google Shape;231;p32"/>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2" name="Google Shape;232;p32"/>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3" name="Google Shape;233;p32"/>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34" name="Google Shape;234;p32"/>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5" name="Google Shape;235;p32"/>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6" name="Google Shape;236;p32"/>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7" name="Google Shape;237;p32"/>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8" name="Google Shape;238;p32"/>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9" name="Google Shape;239;p32"/>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0" name="Google Shape;240;p32"/>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41" name="Google Shape;241;p32"/>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2" name="Google Shape;242;p32"/>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3" name="Google Shape;243;p32"/>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44" name="Google Shape;244;p32"/>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45" name="Google Shape;245;p32"/>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6" name="Google Shape;246;p32"/>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7" name="Google Shape;247;p32"/>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8" name="Google Shape;248;p32"/>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9" name="Google Shape;249;p32"/>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0" name="Google Shape;250;p32"/>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1" name="Google Shape;251;p32"/>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2" name="Google Shape;252;p3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B_diagram_wayfinding">
  <p:cSld name="3B_diagram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3"/>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56" name="Google Shape;256;p33"/>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57" name="Google Shape;257;p33"/>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8" name="Google Shape;258;p33"/>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9" name="Google Shape;259;p33"/>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0" name="Google Shape;260;p33"/>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1" name="Google Shape;261;p33"/>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2" name="Google Shape;262;p33"/>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3" name="Google Shape;263;p33"/>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4" name="Google Shape;264;p33"/>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5" name="Google Shape;265;p33"/>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6" name="Google Shape;266;p33"/>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7" name="Google Shape;267;p33"/>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8" name="Google Shape;268;p33"/>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9" name="Google Shape;269;p33"/>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70" name="Google Shape;270;p33"/>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1" name="Google Shape;271;p33"/>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2" name="Google Shape;272;p33"/>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3" name="Google Shape;273;p33"/>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4" name="Google Shape;274;p33"/>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75" name="Google Shape;275;p33"/>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6" name="Google Shape;276;p33"/>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7" name="Google Shape;277;p33"/>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8" name="Google Shape;278;p33"/>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9" name="Google Shape;279;p33"/>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0" name="Google Shape;280;p33"/>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1" name="Google Shape;281;p33"/>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82" name="Google Shape;282;p33"/>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3" name="Google Shape;283;p33"/>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4" name="Google Shape;284;p33"/>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85" name="Google Shape;285;p33"/>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86" name="Google Shape;286;p33"/>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7" name="Google Shape;287;p33"/>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8" name="Google Shape;288;p33"/>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9" name="Google Shape;289;p33"/>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0" name="Google Shape;290;p33"/>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1" name="Google Shape;291;p33"/>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2" name="Google Shape;292;p33"/>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3" name="Google Shape;293;p3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_simple">
  <p:cSld name="6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8" name="Google Shape;298;p34"/>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9" name="Google Shape;299;p34"/>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0" name="Google Shape;300;p34"/>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1" name="Google Shape;301;p34"/>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02" name="Google Shape;302;p34"/>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3" name="Google Shape;303;p34"/>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4" name="Google Shape;304;p34"/>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5" name="Google Shape;305;p34"/>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6" name="Google Shape;306;p34"/>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7" name="Google Shape;307;p34"/>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8" name="Google Shape;308;p34"/>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9" name="Google Shape;309;p34"/>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0" name="Google Shape;310;p34"/>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1" name="Google Shape;311;p34"/>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12" name="Google Shape;312;p34"/>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313" name="Google Shape;313;p3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_simple">
  <p:cSld name="7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5"/>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5"/>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8" name="Google Shape;318;p35"/>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9" name="Google Shape;319;p35"/>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0" name="Google Shape;320;p35"/>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1" name="Google Shape;321;p35"/>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22" name="Google Shape;322;p35"/>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3" name="Google Shape;323;p35"/>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4" name="Google Shape;324;p35"/>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5" name="Google Shape;325;p35"/>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6" name="Google Shape;326;p35"/>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7" name="Google Shape;327;p35"/>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8" name="Google Shape;328;p35"/>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9" name="Google Shape;329;p35"/>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0" name="Google Shape;330;p35"/>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1" name="Google Shape;331;p35"/>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32" name="Google Shape;332;p35"/>
          <p:cNvCxnSpPr/>
          <p:nvPr/>
        </p:nvCxnSpPr>
        <p:spPr>
          <a:xfrm>
            <a:off x="8403434" y="3358590"/>
            <a:ext cx="778807" cy="568853"/>
          </a:xfrm>
          <a:prstGeom prst="straightConnector1">
            <a:avLst/>
          </a:prstGeom>
          <a:noFill/>
          <a:ln w="15875" cap="flat" cmpd="sng">
            <a:solidFill>
              <a:schemeClr val="dk1"/>
            </a:solidFill>
            <a:prstDash val="solid"/>
            <a:miter lim="800000"/>
            <a:headEnd type="stealth" w="med" len="med"/>
            <a:tailEnd type="none" w="sm" len="sm"/>
          </a:ln>
        </p:spPr>
      </p:cxnSp>
      <p:sp>
        <p:nvSpPr>
          <p:cNvPr id="333" name="Google Shape;333;p3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4"/>
        <p:cNvGrpSpPr/>
        <p:nvPr/>
      </p:nvGrpSpPr>
      <p:grpSpPr>
        <a:xfrm>
          <a:off x="0" y="0"/>
          <a:ext cx="0" cy="0"/>
          <a:chOff x="0" y="0"/>
          <a:chExt cx="0" cy="0"/>
        </a:xfrm>
      </p:grpSpPr>
      <p:sp>
        <p:nvSpPr>
          <p:cNvPr id="335" name="Google Shape;335;p36"/>
          <p:cNvSpPr>
            <a:spLocks noGrp="1"/>
          </p:cNvSpPr>
          <p:nvPr>
            <p:ph type="pic" idx="2"/>
          </p:nvPr>
        </p:nvSpPr>
        <p:spPr>
          <a:xfrm>
            <a:off x="8439371" y="0"/>
            <a:ext cx="7332579" cy="9173629"/>
          </a:xfrm>
          <a:prstGeom prst="rect">
            <a:avLst/>
          </a:prstGeom>
          <a:noFill/>
          <a:ln>
            <a:noFill/>
          </a:ln>
        </p:spPr>
      </p:sp>
      <p:sp>
        <p:nvSpPr>
          <p:cNvPr id="336" name="Google Shape;336;p3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6"/>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9" name="Google Shape;339;p36"/>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0" name="Google Shape;340;p3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4938729" y="1167130"/>
            <a:ext cx="6380130" cy="6910070"/>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dk1"/>
                </a:solidFill>
                <a:latin typeface="Arial"/>
                <a:ea typeface="Arial"/>
                <a:cs typeface="Arial"/>
                <a:sym typeface="Arial"/>
              </a:defRPr>
            </a:lvl1pPr>
            <a:lvl2pPr marL="0" lvl="1" indent="0" algn="l">
              <a:spcBef>
                <a:spcPts val="0"/>
              </a:spcBef>
              <a:buNone/>
              <a:defRPr sz="1600" b="0" i="0" u="none" strike="noStrike" cap="none">
                <a:solidFill>
                  <a:schemeClr val="dk1"/>
                </a:solidFill>
                <a:latin typeface="Arial"/>
                <a:ea typeface="Arial"/>
                <a:cs typeface="Arial"/>
                <a:sym typeface="Arial"/>
              </a:defRPr>
            </a:lvl2pPr>
            <a:lvl3pPr marL="0" lvl="2" indent="0" algn="l">
              <a:spcBef>
                <a:spcPts val="0"/>
              </a:spcBef>
              <a:buNone/>
              <a:defRPr sz="1600" b="0" i="0" u="none" strike="noStrike" cap="none">
                <a:solidFill>
                  <a:schemeClr val="dk1"/>
                </a:solidFill>
                <a:latin typeface="Arial"/>
                <a:ea typeface="Arial"/>
                <a:cs typeface="Arial"/>
                <a:sym typeface="Arial"/>
              </a:defRPr>
            </a:lvl3pPr>
            <a:lvl4pPr marL="0" lvl="3" indent="0" algn="l">
              <a:spcBef>
                <a:spcPts val="0"/>
              </a:spcBef>
              <a:buNone/>
              <a:defRPr sz="1600" b="0" i="0" u="none" strike="noStrike" cap="none">
                <a:solidFill>
                  <a:schemeClr val="dk1"/>
                </a:solidFill>
                <a:latin typeface="Arial"/>
                <a:ea typeface="Arial"/>
                <a:cs typeface="Arial"/>
                <a:sym typeface="Arial"/>
              </a:defRPr>
            </a:lvl4pPr>
            <a:lvl5pPr marL="0" lvl="4" indent="0" algn="l">
              <a:spcBef>
                <a:spcPts val="0"/>
              </a:spcBef>
              <a:buNone/>
              <a:defRPr sz="1600" b="0" i="0" u="none" strike="noStrike" cap="none">
                <a:solidFill>
                  <a:schemeClr val="dk1"/>
                </a:solidFill>
                <a:latin typeface="Arial"/>
                <a:ea typeface="Arial"/>
                <a:cs typeface="Arial"/>
                <a:sym typeface="Arial"/>
              </a:defRPr>
            </a:lvl5pPr>
            <a:lvl6pPr marL="0" lvl="5" indent="0" algn="l">
              <a:spcBef>
                <a:spcPts val="0"/>
              </a:spcBef>
              <a:buNone/>
              <a:defRPr sz="1600" b="0" i="0" u="none" strike="noStrike" cap="none">
                <a:solidFill>
                  <a:schemeClr val="dk1"/>
                </a:solidFill>
                <a:latin typeface="Arial"/>
                <a:ea typeface="Arial"/>
                <a:cs typeface="Arial"/>
                <a:sym typeface="Arial"/>
              </a:defRPr>
            </a:lvl6pPr>
            <a:lvl7pPr marL="0" lvl="6" indent="0" algn="l">
              <a:spcBef>
                <a:spcPts val="0"/>
              </a:spcBef>
              <a:buNone/>
              <a:defRPr sz="1600" b="0" i="0" u="none" strike="noStrike" cap="none">
                <a:solidFill>
                  <a:schemeClr val="dk1"/>
                </a:solidFill>
                <a:latin typeface="Arial"/>
                <a:ea typeface="Arial"/>
                <a:cs typeface="Arial"/>
                <a:sym typeface="Arial"/>
              </a:defRPr>
            </a:lvl7pPr>
            <a:lvl8pPr marL="0" lvl="7" indent="0" algn="l">
              <a:spcBef>
                <a:spcPts val="0"/>
              </a:spcBef>
              <a:buNone/>
              <a:defRPr sz="1600" b="0" i="0" u="none" strike="noStrike" cap="none">
                <a:solidFill>
                  <a:schemeClr val="dk1"/>
                </a:solidFill>
                <a:latin typeface="Arial"/>
                <a:ea typeface="Arial"/>
                <a:cs typeface="Arial"/>
                <a:sym typeface="Arial"/>
              </a:defRPr>
            </a:lvl8pPr>
            <a:lvl9pPr marL="0" lvl="8" indent="0" algn="l">
              <a:spcBef>
                <a:spcPts val="0"/>
              </a:spcBef>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5BA63B8B-09E5-1EA9-EA9E-68E8A8E9A2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1"/>
        <p:cNvGrpSpPr/>
        <p:nvPr/>
      </p:nvGrpSpPr>
      <p:grpSpPr>
        <a:xfrm>
          <a:off x="0" y="0"/>
          <a:ext cx="0" cy="0"/>
          <a:chOff x="0" y="0"/>
          <a:chExt cx="0" cy="0"/>
        </a:xfrm>
      </p:grpSpPr>
      <p:pic>
        <p:nvPicPr>
          <p:cNvPr id="342" name="Google Shape;342;p37"/>
          <p:cNvPicPr preferRelativeResize="0"/>
          <p:nvPr/>
        </p:nvPicPr>
        <p:blipFill rotWithShape="1">
          <a:blip r:embed="rId3">
            <a:alphaModFix/>
          </a:blip>
          <a:srcRect/>
          <a:stretch/>
        </p:blipFill>
        <p:spPr>
          <a:xfrm>
            <a:off x="794" y="16620"/>
            <a:ext cx="16256794" cy="9144447"/>
          </a:xfrm>
          <a:prstGeom prst="rect">
            <a:avLst/>
          </a:prstGeom>
          <a:noFill/>
          <a:ln>
            <a:noFill/>
          </a:ln>
        </p:spPr>
      </p:pic>
      <p:sp>
        <p:nvSpPr>
          <p:cNvPr id="343" name="Google Shape;343;p3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37"/>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5" name="Google Shape;345;p37"/>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6" name="Google Shape;346;p37"/>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38"/>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0" name="Google Shape;350;p38"/>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1" name="Google Shape;351;p38"/>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52" name="Google Shape;352;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3"/>
        <p:cNvGrpSpPr/>
        <p:nvPr/>
      </p:nvGrpSpPr>
      <p:grpSpPr>
        <a:xfrm>
          <a:off x="0" y="0"/>
          <a:ext cx="0" cy="0"/>
          <a:chOff x="0" y="0"/>
          <a:chExt cx="0" cy="0"/>
        </a:xfrm>
      </p:grpSpPr>
      <p:sp>
        <p:nvSpPr>
          <p:cNvPr id="354" name="Google Shape;354;p39"/>
          <p:cNvSpPr>
            <a:spLocks noGrp="1"/>
          </p:cNvSpPr>
          <p:nvPr>
            <p:ph type="pic" idx="2"/>
          </p:nvPr>
        </p:nvSpPr>
        <p:spPr>
          <a:xfrm>
            <a:off x="8935605" y="-8682"/>
            <a:ext cx="7332579" cy="9173629"/>
          </a:xfrm>
          <a:prstGeom prst="rect">
            <a:avLst/>
          </a:prstGeom>
          <a:noFill/>
          <a:ln>
            <a:noFill/>
          </a:ln>
        </p:spPr>
      </p:sp>
      <p:sp>
        <p:nvSpPr>
          <p:cNvPr id="355" name="Google Shape;355;p3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9"/>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8" name="Google Shape;358;p39"/>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9" name="Google Shape;359;p3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sp>
        <p:nvSpPr>
          <p:cNvPr id="361" name="Google Shape;361;p40"/>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4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0"/>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4" name="Google Shape;364;p40"/>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5" name="Google Shape;365;p40"/>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6" name="Google Shape;366;p40"/>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7" name="Google Shape;367;p40"/>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8" name="Google Shape;368;p40"/>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9" name="Google Shape;369;p40"/>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0" name="Google Shape;370;p40"/>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1" name="Google Shape;371;p4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B_3boxes_wayfinging">
  <p:cSld name="4B_3boxes_wayfing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2"/>
        <p:cNvGrpSpPr/>
        <p:nvPr/>
      </p:nvGrpSpPr>
      <p:grpSpPr>
        <a:xfrm>
          <a:off x="0" y="0"/>
          <a:ext cx="0" cy="0"/>
          <a:chOff x="0" y="0"/>
          <a:chExt cx="0" cy="0"/>
        </a:xfrm>
      </p:grpSpPr>
      <p:sp>
        <p:nvSpPr>
          <p:cNvPr id="373" name="Google Shape;373;p41"/>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1"/>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6" name="Google Shape;376;p41"/>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7" name="Google Shape;377;p41"/>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8" name="Google Shape;378;p41"/>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9" name="Google Shape;379;p41"/>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0" name="Google Shape;380;p41"/>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1" name="Google Shape;381;p41"/>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2" name="Google Shape;382;p41"/>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3" name="Google Shape;383;p4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4"/>
        <p:cNvGrpSpPr/>
        <p:nvPr/>
      </p:nvGrpSpPr>
      <p:grpSpPr>
        <a:xfrm>
          <a:off x="0" y="0"/>
          <a:ext cx="0" cy="0"/>
          <a:chOff x="0" y="0"/>
          <a:chExt cx="0" cy="0"/>
        </a:xfrm>
      </p:grpSpPr>
      <p:sp>
        <p:nvSpPr>
          <p:cNvPr id="385" name="Google Shape;385;p42"/>
          <p:cNvSpPr txBox="1">
            <a:spLocks noGrp="1"/>
          </p:cNvSpPr>
          <p:nvPr>
            <p:ph type="body" idx="1"/>
          </p:nvPr>
        </p:nvSpPr>
        <p:spPr>
          <a:xfrm>
            <a:off x="387350" y="1461613"/>
            <a:ext cx="8671590" cy="109854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b="1"/>
            </a:lvl1pPr>
            <a:lvl2pPr marL="914400" lvl="1" indent="-228600" algn="l">
              <a:lnSpc>
                <a:spcPct val="90000"/>
              </a:lnSpc>
              <a:spcBef>
                <a:spcPts val="1800"/>
              </a:spcBef>
              <a:spcAft>
                <a:spcPts val="0"/>
              </a:spcAft>
              <a:buClr>
                <a:schemeClr val="dk1"/>
              </a:buClr>
              <a:buSzPts val="2667"/>
              <a:buNone/>
              <a:defRPr sz="2667" b="1"/>
            </a:lvl2pPr>
            <a:lvl3pPr marL="1371600" lvl="2" indent="-228600" algn="l">
              <a:lnSpc>
                <a:spcPct val="90000"/>
              </a:lnSpc>
              <a:spcBef>
                <a:spcPts val="1800"/>
              </a:spcBef>
              <a:spcAft>
                <a:spcPts val="0"/>
              </a:spcAft>
              <a:buClr>
                <a:schemeClr val="dk1"/>
              </a:buClr>
              <a:buSzPts val="2400"/>
              <a:buNone/>
              <a:defRPr sz="2400" b="1"/>
            </a:lvl3pPr>
            <a:lvl4pPr marL="1828800" lvl="3" indent="-228600" algn="l">
              <a:lnSpc>
                <a:spcPct val="90000"/>
              </a:lnSpc>
              <a:spcBef>
                <a:spcPts val="1800"/>
              </a:spcBef>
              <a:spcAft>
                <a:spcPts val="0"/>
              </a:spcAft>
              <a:buClr>
                <a:schemeClr val="dk1"/>
              </a:buClr>
              <a:buSzPts val="2133"/>
              <a:buNone/>
              <a:defRPr sz="2133" b="1"/>
            </a:lvl4pPr>
            <a:lvl5pPr marL="2286000" lvl="4" indent="-228600" algn="l">
              <a:lnSpc>
                <a:spcPct val="90000"/>
              </a:lnSpc>
              <a:spcBef>
                <a:spcPts val="1800"/>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86" name="Google Shape;386;p42"/>
          <p:cNvSpPr txBox="1">
            <a:spLocks noGrp="1"/>
          </p:cNvSpPr>
          <p:nvPr>
            <p:ph type="body" idx="2"/>
          </p:nvPr>
        </p:nvSpPr>
        <p:spPr>
          <a:xfrm>
            <a:off x="514940" y="2849526"/>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7" name="Google Shape;387;p42"/>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2"/>
          <p:cNvSpPr txBox="1">
            <a:spLocks noGrp="1"/>
          </p:cNvSpPr>
          <p:nvPr>
            <p:ph type="body" idx="3"/>
          </p:nvPr>
        </p:nvSpPr>
        <p:spPr>
          <a:xfrm>
            <a:off x="514940" y="4848447"/>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9" name="Google Shape;389;p42"/>
          <p:cNvSpPr txBox="1">
            <a:spLocks noGrp="1"/>
          </p:cNvSpPr>
          <p:nvPr>
            <p:ph type="body" idx="4"/>
          </p:nvPr>
        </p:nvSpPr>
        <p:spPr>
          <a:xfrm>
            <a:off x="514940" y="6845055"/>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0" name="Google Shape;390;p42"/>
          <p:cNvSpPr txBox="1">
            <a:spLocks noGrp="1"/>
          </p:cNvSpPr>
          <p:nvPr>
            <p:ph type="body" idx="5"/>
          </p:nvPr>
        </p:nvSpPr>
        <p:spPr>
          <a:xfrm>
            <a:off x="11423945" y="1382233"/>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1" name="Google Shape;391;p42"/>
          <p:cNvSpPr txBox="1">
            <a:spLocks noGrp="1"/>
          </p:cNvSpPr>
          <p:nvPr>
            <p:ph type="body" idx="6"/>
          </p:nvPr>
        </p:nvSpPr>
        <p:spPr>
          <a:xfrm>
            <a:off x="11423945" y="3381154"/>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2" name="Google Shape;392;p42"/>
          <p:cNvSpPr txBox="1">
            <a:spLocks noGrp="1"/>
          </p:cNvSpPr>
          <p:nvPr>
            <p:ph type="body" idx="7"/>
          </p:nvPr>
        </p:nvSpPr>
        <p:spPr>
          <a:xfrm>
            <a:off x="11423945" y="5377762"/>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3" name="Google Shape;393;p42"/>
          <p:cNvSpPr txBox="1">
            <a:spLocks noGrp="1"/>
          </p:cNvSpPr>
          <p:nvPr>
            <p:ph type="body" idx="8"/>
          </p:nvPr>
        </p:nvSpPr>
        <p:spPr>
          <a:xfrm>
            <a:off x="7001235" y="4717816"/>
            <a:ext cx="2270791" cy="1841718"/>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4" name="Google Shape;394;p42"/>
          <p:cNvSpPr>
            <a:spLocks noGrp="1"/>
          </p:cNvSpPr>
          <p:nvPr>
            <p:ph type="body" idx="9"/>
          </p:nvPr>
        </p:nvSpPr>
        <p:spPr>
          <a:xfrm>
            <a:off x="6189235" y="6875099"/>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5" name="Google Shape;395;p42"/>
          <p:cNvSpPr>
            <a:spLocks noGrp="1"/>
          </p:cNvSpPr>
          <p:nvPr>
            <p:ph type="body" idx="13"/>
          </p:nvPr>
        </p:nvSpPr>
        <p:spPr>
          <a:xfrm>
            <a:off x="8766622" y="683538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6" name="Google Shape;396;p42"/>
          <p:cNvSpPr txBox="1">
            <a:spLocks noGrp="1"/>
          </p:cNvSpPr>
          <p:nvPr>
            <p:ph type="body" idx="14"/>
          </p:nvPr>
        </p:nvSpPr>
        <p:spPr>
          <a:xfrm>
            <a:off x="6232660" y="8182447"/>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7" name="Google Shape;397;p42"/>
          <p:cNvSpPr txBox="1">
            <a:spLocks noGrp="1"/>
          </p:cNvSpPr>
          <p:nvPr>
            <p:ph type="body" idx="15"/>
          </p:nvPr>
        </p:nvSpPr>
        <p:spPr>
          <a:xfrm>
            <a:off x="8862227" y="808806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98" name="Google Shape;398;p42"/>
          <p:cNvCxnSpPr/>
          <p:nvPr/>
        </p:nvCxnSpPr>
        <p:spPr>
          <a:xfrm>
            <a:off x="7626534" y="7463156"/>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99" name="Google Shape;399;p42"/>
          <p:cNvSpPr>
            <a:spLocks noGrp="1"/>
          </p:cNvSpPr>
          <p:nvPr>
            <p:ph type="body" idx="16"/>
          </p:nvPr>
        </p:nvSpPr>
        <p:spPr>
          <a:xfrm>
            <a:off x="5431997"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0" name="Google Shape;400;p42"/>
          <p:cNvSpPr txBox="1">
            <a:spLocks noGrp="1"/>
          </p:cNvSpPr>
          <p:nvPr>
            <p:ph type="body" idx="17"/>
          </p:nvPr>
        </p:nvSpPr>
        <p:spPr>
          <a:xfrm>
            <a:off x="5475422"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1" name="Google Shape;401;p42"/>
          <p:cNvSpPr>
            <a:spLocks noGrp="1"/>
          </p:cNvSpPr>
          <p:nvPr>
            <p:ph type="body" idx="18"/>
          </p:nvPr>
        </p:nvSpPr>
        <p:spPr>
          <a:xfrm>
            <a:off x="9589663"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2" name="Google Shape;402;p42"/>
          <p:cNvSpPr txBox="1">
            <a:spLocks noGrp="1"/>
          </p:cNvSpPr>
          <p:nvPr>
            <p:ph type="body" idx="19"/>
          </p:nvPr>
        </p:nvSpPr>
        <p:spPr>
          <a:xfrm>
            <a:off x="9633088"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3" name="Google Shape;403;p42"/>
          <p:cNvSpPr>
            <a:spLocks noGrp="1"/>
          </p:cNvSpPr>
          <p:nvPr>
            <p:ph type="body" idx="20"/>
          </p:nvPr>
        </p:nvSpPr>
        <p:spPr>
          <a:xfrm>
            <a:off x="7503688" y="287460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4" name="Google Shape;404;p42"/>
          <p:cNvSpPr txBox="1">
            <a:spLocks noGrp="1"/>
          </p:cNvSpPr>
          <p:nvPr>
            <p:ph type="body" idx="21"/>
          </p:nvPr>
        </p:nvSpPr>
        <p:spPr>
          <a:xfrm>
            <a:off x="7547113" y="418194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405" name="Google Shape;405;p42"/>
          <p:cNvCxnSpPr/>
          <p:nvPr/>
        </p:nvCxnSpPr>
        <p:spPr>
          <a:xfrm rot="10800000" flipH="1">
            <a:off x="9669647" y="60322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6" name="Google Shape;406;p42"/>
          <p:cNvCxnSpPr/>
          <p:nvPr/>
        </p:nvCxnSpPr>
        <p:spPr>
          <a:xfrm>
            <a:off x="6382333" y="605925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7" name="Google Shape;407;p42"/>
          <p:cNvCxnSpPr/>
          <p:nvPr/>
        </p:nvCxnSpPr>
        <p:spPr>
          <a:xfrm flipH="1">
            <a:off x="6680958"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8" name="Google Shape;408;p42"/>
          <p:cNvCxnSpPr/>
          <p:nvPr/>
        </p:nvCxnSpPr>
        <p:spPr>
          <a:xfrm>
            <a:off x="8786205"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9" name="Google Shape;409;p42"/>
          <p:cNvCxnSpPr/>
          <p:nvPr/>
        </p:nvCxnSpPr>
        <p:spPr>
          <a:xfrm>
            <a:off x="5010925" y="5357909"/>
            <a:ext cx="421072"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0" name="Google Shape;410;p42"/>
          <p:cNvCxnSpPr/>
          <p:nvPr/>
        </p:nvCxnSpPr>
        <p:spPr>
          <a:xfrm rot="10800000">
            <a:off x="8862227" y="3210132"/>
            <a:ext cx="2344489"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1" name="Google Shape;411;p42"/>
          <p:cNvCxnSpPr/>
          <p:nvPr/>
        </p:nvCxnSpPr>
        <p:spPr>
          <a:xfrm rot="10800000">
            <a:off x="10943892" y="4996402"/>
            <a:ext cx="329307" cy="0"/>
          </a:xfrm>
          <a:prstGeom prst="straightConnector1">
            <a:avLst/>
          </a:prstGeom>
          <a:noFill/>
          <a:ln w="19050" cap="flat" cmpd="sng">
            <a:solidFill>
              <a:schemeClr val="dk1"/>
            </a:solidFill>
            <a:prstDash val="lgDash"/>
            <a:miter lim="800000"/>
            <a:headEnd type="none" w="sm" len="sm"/>
            <a:tailEnd type="stealth" w="med" len="med"/>
          </a:ln>
        </p:spPr>
      </p:cxnSp>
      <p:sp>
        <p:nvSpPr>
          <p:cNvPr id="412" name="Google Shape;412;p4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3"/>
        <p:cNvGrpSpPr/>
        <p:nvPr/>
      </p:nvGrpSpPr>
      <p:grpSpPr>
        <a:xfrm>
          <a:off x="0" y="0"/>
          <a:ext cx="0" cy="0"/>
          <a:chOff x="0" y="0"/>
          <a:chExt cx="0" cy="0"/>
        </a:xfrm>
      </p:grpSpPr>
      <p:sp>
        <p:nvSpPr>
          <p:cNvPr id="414" name="Google Shape;414;p43"/>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4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4"/>
          <p:cNvSpPr txBox="1">
            <a:spLocks noGrp="1"/>
          </p:cNvSpPr>
          <p:nvPr>
            <p:ph type="body" idx="1"/>
          </p:nvPr>
        </p:nvSpPr>
        <p:spPr>
          <a:xfrm>
            <a:off x="6911592" y="1316567"/>
            <a:ext cx="8230404" cy="649816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4267"/>
              <a:buNone/>
              <a:defRPr sz="4267"/>
            </a:lvl1pPr>
            <a:lvl2pPr marL="914400" lvl="1" indent="-228600" algn="l">
              <a:lnSpc>
                <a:spcPct val="90000"/>
              </a:lnSpc>
              <a:spcBef>
                <a:spcPts val="1800"/>
              </a:spcBef>
              <a:spcAft>
                <a:spcPts val="0"/>
              </a:spcAft>
              <a:buClr>
                <a:schemeClr val="dk1"/>
              </a:buClr>
              <a:buSzPts val="3733"/>
              <a:buNone/>
              <a:defRPr sz="3733"/>
            </a:lvl2pPr>
            <a:lvl3pPr marL="1371600" lvl="2" indent="-228600" algn="l">
              <a:lnSpc>
                <a:spcPct val="90000"/>
              </a:lnSpc>
              <a:spcBef>
                <a:spcPts val="1800"/>
              </a:spcBef>
              <a:spcAft>
                <a:spcPts val="0"/>
              </a:spcAft>
              <a:buClr>
                <a:schemeClr val="dk1"/>
              </a:buClr>
              <a:buSzPts val="3200"/>
              <a:buNone/>
              <a:defRPr sz="3200"/>
            </a:lvl3pPr>
            <a:lvl4pPr marL="1828800" lvl="3" indent="-228600" algn="l">
              <a:lnSpc>
                <a:spcPct val="90000"/>
              </a:lnSpc>
              <a:spcBef>
                <a:spcPts val="1800"/>
              </a:spcBef>
              <a:spcAft>
                <a:spcPts val="0"/>
              </a:spcAft>
              <a:buClr>
                <a:schemeClr val="dk1"/>
              </a:buClr>
              <a:buSzPts val="2667"/>
              <a:buNone/>
              <a:defRPr sz="2667"/>
            </a:lvl4pPr>
            <a:lvl5pPr marL="2286000" lvl="4" indent="-228600" algn="l">
              <a:lnSpc>
                <a:spcPct val="90000"/>
              </a:lnSpc>
              <a:spcBef>
                <a:spcPts val="1800"/>
              </a:spcBef>
              <a:spcAft>
                <a:spcPts val="0"/>
              </a:spcAft>
              <a:buClr>
                <a:schemeClr val="dk1"/>
              </a:buClr>
              <a:buSzPts val="2667"/>
              <a:buNone/>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419" name="Google Shape;419;p44"/>
          <p:cNvSpPr txBox="1">
            <a:spLocks noGrp="1"/>
          </p:cNvSpPr>
          <p:nvPr>
            <p:ph type="body" idx="2"/>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0" name="Google Shape;420;p44"/>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1" name="Google Shape;421;p4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4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3"/>
        <p:cNvGrpSpPr/>
        <p:nvPr/>
      </p:nvGrpSpPr>
      <p:grpSpPr>
        <a:xfrm>
          <a:off x="0" y="0"/>
          <a:ext cx="0" cy="0"/>
          <a:chOff x="0" y="0"/>
          <a:chExt cx="0" cy="0"/>
        </a:xfrm>
      </p:grpSpPr>
      <p:sp>
        <p:nvSpPr>
          <p:cNvPr id="424" name="Google Shape;424;p45"/>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45"/>
          <p:cNvSpPr>
            <a:spLocks noGrp="1"/>
          </p:cNvSpPr>
          <p:nvPr>
            <p:ph type="pic" idx="2"/>
          </p:nvPr>
        </p:nvSpPr>
        <p:spPr>
          <a:xfrm>
            <a:off x="6911592" y="1316567"/>
            <a:ext cx="8230404" cy="6498167"/>
          </a:xfrm>
          <a:prstGeom prst="rect">
            <a:avLst/>
          </a:prstGeom>
          <a:noFill/>
          <a:ln>
            <a:noFill/>
          </a:ln>
        </p:spPr>
      </p:sp>
      <p:sp>
        <p:nvSpPr>
          <p:cNvPr id="426" name="Google Shape;426;p45"/>
          <p:cNvSpPr txBox="1">
            <a:spLocks noGrp="1"/>
          </p:cNvSpPr>
          <p:nvPr>
            <p:ph type="body" idx="1"/>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7" name="Google Shape;427;p45"/>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4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4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0"/>
        <p:cNvGrpSpPr/>
        <p:nvPr/>
      </p:nvGrpSpPr>
      <p:grpSpPr>
        <a:xfrm>
          <a:off x="0" y="0"/>
          <a:ext cx="0" cy="0"/>
          <a:chOff x="0" y="0"/>
          <a:chExt cx="0" cy="0"/>
        </a:xfrm>
      </p:grpSpPr>
      <p:sp>
        <p:nvSpPr>
          <p:cNvPr id="431" name="Google Shape;431;p4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46"/>
          <p:cNvSpPr txBox="1">
            <a:spLocks noGrp="1"/>
          </p:cNvSpPr>
          <p:nvPr>
            <p:ph type="body" idx="1"/>
          </p:nvPr>
        </p:nvSpPr>
        <p:spPr>
          <a:xfrm rot="5400000">
            <a:off x="4796882" y="-2091004"/>
            <a:ext cx="5941930" cy="1471197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3" name="Google Shape;433;p46"/>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4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4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479E838F-729F-BBA3-EDA4-C17BC0291A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rot="5400000">
            <a:off x="9512550" y="2608622"/>
            <a:ext cx="7749117" cy="3505542"/>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7"/>
          <p:cNvSpPr txBox="1">
            <a:spLocks noGrp="1"/>
          </p:cNvSpPr>
          <p:nvPr>
            <p:ph type="body" idx="1"/>
          </p:nvPr>
        </p:nvSpPr>
        <p:spPr>
          <a:xfrm rot="5400000">
            <a:off x="2399854" y="-795311"/>
            <a:ext cx="7749117" cy="1031340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9" name="Google Shape;439;p47"/>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0" name="Google Shape;440;p4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4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 name="Picture 2">
            <a:extLst>
              <a:ext uri="{FF2B5EF4-FFF2-40B4-BE49-F238E27FC236}">
                <a16:creationId xmlns:a16="http://schemas.microsoft.com/office/drawing/2014/main" id="{908781C3-D93A-16BC-E1C6-009E33D4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 name="Picture 5">
            <a:extLst>
              <a:ext uri="{FF2B5EF4-FFF2-40B4-BE49-F238E27FC236}">
                <a16:creationId xmlns:a16="http://schemas.microsoft.com/office/drawing/2014/main" id="{D636F5E5-159F-A9A3-EBFF-ACC1C73E1F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67472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0605ED8D-B0BD-544D-C862-A84CA0DE60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3" y="0"/>
            <a:ext cx="16250445" cy="9148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wayfinding">
  <p:cSld name="Title and Content 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 name="Google Shape;43;p2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45" name="Google Shape;45;p24"/>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6" name="Google Shape;46;p24"/>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images">
  <p:cSld name="5_imag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a:spLocks noGrp="1"/>
          </p:cNvSpPr>
          <p:nvPr>
            <p:ph type="pic" idx="2"/>
          </p:nvPr>
        </p:nvSpPr>
        <p:spPr>
          <a:xfrm>
            <a:off x="688476" y="4779264"/>
            <a:ext cx="3401508" cy="3322160"/>
          </a:xfrm>
          <a:prstGeom prst="rect">
            <a:avLst/>
          </a:prstGeom>
          <a:solidFill>
            <a:schemeClr val="lt1"/>
          </a:solidFill>
          <a:ln>
            <a:noFill/>
          </a:ln>
        </p:spPr>
      </p:sp>
      <p:sp>
        <p:nvSpPr>
          <p:cNvPr id="51" name="Google Shape;51;p2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52" name="Google Shape;52;p25"/>
          <p:cNvSpPr>
            <a:spLocks noGrp="1"/>
          </p:cNvSpPr>
          <p:nvPr>
            <p:ph type="pic" idx="3"/>
          </p:nvPr>
        </p:nvSpPr>
        <p:spPr>
          <a:xfrm>
            <a:off x="3736476" y="2584704"/>
            <a:ext cx="3401508" cy="3322160"/>
          </a:xfrm>
          <a:prstGeom prst="rect">
            <a:avLst/>
          </a:prstGeom>
          <a:solidFill>
            <a:schemeClr val="lt1"/>
          </a:solidFill>
          <a:ln>
            <a:noFill/>
          </a:ln>
        </p:spPr>
      </p:sp>
      <p:sp>
        <p:nvSpPr>
          <p:cNvPr id="53" name="Google Shape;53;p25"/>
          <p:cNvSpPr>
            <a:spLocks noGrp="1"/>
          </p:cNvSpPr>
          <p:nvPr>
            <p:ph type="pic" idx="4"/>
          </p:nvPr>
        </p:nvSpPr>
        <p:spPr>
          <a:xfrm>
            <a:off x="6833244" y="4791456"/>
            <a:ext cx="3401508" cy="3322160"/>
          </a:xfrm>
          <a:prstGeom prst="rect">
            <a:avLst/>
          </a:prstGeom>
          <a:solidFill>
            <a:schemeClr val="lt1"/>
          </a:solidFill>
          <a:ln>
            <a:noFill/>
          </a:ln>
        </p:spPr>
      </p:sp>
      <p:sp>
        <p:nvSpPr>
          <p:cNvPr id="54" name="Google Shape;54;p25"/>
          <p:cNvSpPr>
            <a:spLocks noGrp="1"/>
          </p:cNvSpPr>
          <p:nvPr>
            <p:ph type="pic" idx="5"/>
          </p:nvPr>
        </p:nvSpPr>
        <p:spPr>
          <a:xfrm>
            <a:off x="9381372" y="1938528"/>
            <a:ext cx="3401508" cy="3322160"/>
          </a:xfrm>
          <a:prstGeom prst="rect">
            <a:avLst/>
          </a:prstGeom>
          <a:solidFill>
            <a:schemeClr val="lt1"/>
          </a:solidFill>
          <a:ln>
            <a:noFill/>
          </a:ln>
        </p:spPr>
      </p:sp>
      <p:sp>
        <p:nvSpPr>
          <p:cNvPr id="55" name="Google Shape;55;p25"/>
          <p:cNvSpPr>
            <a:spLocks noGrp="1"/>
          </p:cNvSpPr>
          <p:nvPr>
            <p:ph type="pic" idx="6"/>
          </p:nvPr>
        </p:nvSpPr>
        <p:spPr>
          <a:xfrm>
            <a:off x="12319644" y="4389120"/>
            <a:ext cx="3401508" cy="332216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pic>
        <p:nvPicPr>
          <p:cNvPr id="57" name="Google Shape;57;p26"/>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58" name="Google Shape;58;p2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1" name="Google Shape;61;p26"/>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2" name="Google Shape;62;p26"/>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3" name="Google Shape;63;p26"/>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4" name="Google Shape;64;p26"/>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5" name="Google Shape;65;p26"/>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66" name="Google Shape;66;p26"/>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7" name="Google Shape;67;p26"/>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8" name="Google Shape;68;p26"/>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9" name="Google Shape;69;p26"/>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70" name="Google Shape;70;p26"/>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71" name="Google Shape;71;p26"/>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2" name="Google Shape;72;p26"/>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3" name="Google Shape;73;p26"/>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4" name="Google Shape;74;p26"/>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5" name="Google Shape;75;p26"/>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6" name="Google Shape;76;p26"/>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2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11858" y="2294021"/>
            <a:ext cx="14711979" cy="5941930"/>
          </a:xfrm>
          <a:prstGeom prst="rect">
            <a:avLst/>
          </a:prstGeom>
          <a:noFill/>
          <a:ln>
            <a:noFill/>
          </a:ln>
        </p:spPr>
        <p:txBody>
          <a:bodyPr spcFirstLastPara="1" wrap="square" lIns="90000" tIns="45700" rIns="91425" bIns="45700" anchor="t" anchorCtr="0">
            <a:noAutofit/>
          </a:bodyPr>
          <a:lstStyle>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600" b="0" i="0" u="none" strike="noStrike" cap="none">
                <a:solidFill>
                  <a:schemeClr val="dk1"/>
                </a:solidFill>
                <a:latin typeface="Arial"/>
                <a:ea typeface="Arial"/>
                <a:cs typeface="Arial"/>
                <a:sym typeface="Arial"/>
              </a:defRPr>
            </a:lvl1pPr>
            <a:lvl2pPr marL="0" marR="0" lvl="1" indent="0" algn="r" rtl="0">
              <a:spcBef>
                <a:spcPts val="0"/>
              </a:spcBef>
              <a:buNone/>
              <a:defRPr sz="1600" b="0" i="0" u="none" strike="noStrike" cap="none">
                <a:solidFill>
                  <a:schemeClr val="dk1"/>
                </a:solidFill>
                <a:latin typeface="Arial"/>
                <a:ea typeface="Arial"/>
                <a:cs typeface="Arial"/>
                <a:sym typeface="Arial"/>
              </a:defRPr>
            </a:lvl2pPr>
            <a:lvl3pPr marL="0" marR="0" lvl="2" indent="0" algn="r" rtl="0">
              <a:spcBef>
                <a:spcPts val="0"/>
              </a:spcBef>
              <a:buNone/>
              <a:defRPr sz="1600" b="0" i="0" u="none" strike="noStrike" cap="none">
                <a:solidFill>
                  <a:schemeClr val="dk1"/>
                </a:solidFill>
                <a:latin typeface="Arial"/>
                <a:ea typeface="Arial"/>
                <a:cs typeface="Arial"/>
                <a:sym typeface="Arial"/>
              </a:defRPr>
            </a:lvl3pPr>
            <a:lvl4pPr marL="0" marR="0" lvl="3" indent="0" algn="r" rtl="0">
              <a:spcBef>
                <a:spcPts val="0"/>
              </a:spcBef>
              <a:buNone/>
              <a:defRPr sz="1600" b="0" i="0" u="none" strike="noStrike" cap="none">
                <a:solidFill>
                  <a:schemeClr val="dk1"/>
                </a:solidFill>
                <a:latin typeface="Arial"/>
                <a:ea typeface="Arial"/>
                <a:cs typeface="Arial"/>
                <a:sym typeface="Arial"/>
              </a:defRPr>
            </a:lvl4pPr>
            <a:lvl5pPr marL="0" marR="0" lvl="4" indent="0" algn="r" rtl="0">
              <a:spcBef>
                <a:spcPts val="0"/>
              </a:spcBef>
              <a:buNone/>
              <a:defRPr sz="1600" b="0" i="0" u="none" strike="noStrike" cap="none">
                <a:solidFill>
                  <a:schemeClr val="dk1"/>
                </a:solidFill>
                <a:latin typeface="Arial"/>
                <a:ea typeface="Arial"/>
                <a:cs typeface="Arial"/>
                <a:sym typeface="Arial"/>
              </a:defRPr>
            </a:lvl5pPr>
            <a:lvl6pPr marL="0" marR="0" lvl="5" indent="0" algn="r" rtl="0">
              <a:spcBef>
                <a:spcPts val="0"/>
              </a:spcBef>
              <a:buNone/>
              <a:defRPr sz="1600" b="0" i="0" u="none" strike="noStrike" cap="none">
                <a:solidFill>
                  <a:schemeClr val="dk1"/>
                </a:solidFill>
                <a:latin typeface="Arial"/>
                <a:ea typeface="Arial"/>
                <a:cs typeface="Arial"/>
                <a:sym typeface="Arial"/>
              </a:defRPr>
            </a:lvl6pPr>
            <a:lvl7pPr marL="0" marR="0" lvl="6" indent="0" algn="r" rtl="0">
              <a:spcBef>
                <a:spcPts val="0"/>
              </a:spcBef>
              <a:buNone/>
              <a:defRPr sz="1600" b="0" i="0" u="none" strike="noStrike" cap="none">
                <a:solidFill>
                  <a:schemeClr val="dk1"/>
                </a:solidFill>
                <a:latin typeface="Arial"/>
                <a:ea typeface="Arial"/>
                <a:cs typeface="Arial"/>
                <a:sym typeface="Arial"/>
              </a:defRPr>
            </a:lvl7pPr>
            <a:lvl8pPr marL="0" marR="0" lvl="7" indent="0" algn="r" rtl="0">
              <a:spcBef>
                <a:spcPts val="0"/>
              </a:spcBef>
              <a:buNone/>
              <a:defRPr sz="1600" b="0" i="0" u="none" strike="noStrike" cap="none">
                <a:solidFill>
                  <a:schemeClr val="dk1"/>
                </a:solidFill>
                <a:latin typeface="Arial"/>
                <a:ea typeface="Arial"/>
                <a:cs typeface="Arial"/>
                <a:sym typeface="Arial"/>
              </a:defRPr>
            </a:lvl8pPr>
            <a:lvl9pPr marL="0" marR="0" lvl="8" indent="0" algn="r" rtl="0">
              <a:spcBef>
                <a:spcPts val="0"/>
              </a:spcBef>
              <a:buNone/>
              <a:defRPr sz="1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0"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244">
          <p15:clr>
            <a:srgbClr val="F26B43"/>
          </p15:clr>
        </p15:guide>
        <p15:guide id="4" orient="horz" pos="907">
          <p15:clr>
            <a:srgbClr val="F26B43"/>
          </p15:clr>
        </p15:guide>
        <p15:guide id="5" orient="horz" pos="14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C54D6A2E-DA5E-4885-2A06-9B464CB053B4}"/>
              </a:ext>
            </a:extLst>
          </p:cNvPr>
          <p:cNvSpPr txBox="1">
            <a:spLocks/>
          </p:cNvSpPr>
          <p:nvPr/>
        </p:nvSpPr>
        <p:spPr>
          <a:xfrm>
            <a:off x="5024646" y="1694377"/>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Renewable energy</a:t>
            </a:r>
            <a:endParaRPr lang="en-NZ" sz="4500"/>
          </a:p>
          <a:p>
            <a:pPr>
              <a:lnSpc>
                <a:spcPct val="100000"/>
              </a:lnSpc>
              <a:spcBef>
                <a:spcPts val="0"/>
              </a:spcBef>
            </a:pPr>
            <a:r>
              <a:rPr lang="en-GB" sz="2500" b="0"/>
              <a:t>2. Planning for renewable energy</a:t>
            </a:r>
            <a:endParaRPr lang="en-NZ" sz="25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01FFDE-7A11-65ED-ACFB-E930BC56DCEE}"/>
              </a:ext>
            </a:extLst>
          </p:cNvPr>
          <p:cNvGrpSpPr/>
          <p:nvPr/>
        </p:nvGrpSpPr>
        <p:grpSpPr>
          <a:xfrm>
            <a:off x="9874026" y="2144807"/>
            <a:ext cx="5278649" cy="3424354"/>
            <a:chOff x="469008" y="4391562"/>
            <a:chExt cx="5852222" cy="3796441"/>
          </a:xfrm>
        </p:grpSpPr>
        <p:pic>
          <p:nvPicPr>
            <p:cNvPr id="11" name="Picture 10">
              <a:extLst>
                <a:ext uri="{FF2B5EF4-FFF2-40B4-BE49-F238E27FC236}">
                  <a16:creationId xmlns:a16="http://schemas.microsoft.com/office/drawing/2014/main" id="{91285A13-1513-E634-F9A3-5A395EB238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008" y="4391562"/>
              <a:ext cx="5852222" cy="3796441"/>
            </a:xfrm>
            <a:prstGeom prst="rect">
              <a:avLst/>
            </a:prstGeom>
          </p:spPr>
        </p:pic>
        <p:cxnSp>
          <p:nvCxnSpPr>
            <p:cNvPr id="14" name="Google Shape;111;p20">
              <a:extLst>
                <a:ext uri="{FF2B5EF4-FFF2-40B4-BE49-F238E27FC236}">
                  <a16:creationId xmlns:a16="http://schemas.microsoft.com/office/drawing/2014/main" id="{21230BD1-4611-55BB-D7ED-C1D870836BB3}"/>
                </a:ext>
              </a:extLst>
            </p:cNvPr>
            <p:cNvCxnSpPr>
              <a:cxnSpLocks/>
            </p:cNvCxnSpPr>
            <p:nvPr/>
          </p:nvCxnSpPr>
          <p:spPr>
            <a:xfrm>
              <a:off x="3505200" y="6095622"/>
              <a:ext cx="952500" cy="0"/>
            </a:xfrm>
            <a:prstGeom prst="straightConnector1">
              <a:avLst/>
            </a:prstGeom>
            <a:noFill/>
            <a:ln w="25400" cap="flat" cmpd="sng">
              <a:solidFill>
                <a:schemeClr val="tx1"/>
              </a:solidFill>
              <a:prstDash val="solid"/>
              <a:round/>
              <a:headEnd type="none" w="med" len="med"/>
              <a:tailEnd type="triangle" w="lg" len="lg"/>
            </a:ln>
          </p:spPr>
        </p:cxnSp>
      </p:grpSp>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Calculating available wind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8" y="2294020"/>
            <a:ext cx="9324253" cy="5111111"/>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None/>
            </a:pPr>
            <a:r>
              <a:rPr lang="en-GB" sz="2000" b="1" dirty="0"/>
              <a:t>How can we calculate the potential power available from a wind turbine?</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Consider this cylinder of air with area A moving with velocity v.</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The kinetic energy of the air is given by E = </a:t>
            </a:r>
            <a:r>
              <a:rPr lang="en-GB" sz="2000" u="sng" dirty="0"/>
              <a:t>1</a:t>
            </a:r>
            <a:r>
              <a:rPr lang="en-GB" sz="2000" dirty="0"/>
              <a:t> mv</a:t>
            </a:r>
            <a:r>
              <a:rPr lang="en-GB" sz="2000" baseline="30000" dirty="0"/>
              <a:t>2</a:t>
            </a:r>
            <a:r>
              <a:rPr lang="en-GB" sz="2000" dirty="0"/>
              <a:t> </a:t>
            </a:r>
            <a:br>
              <a:rPr lang="en-GB" sz="2000" dirty="0"/>
            </a:br>
            <a:r>
              <a:rPr lang="en-GB" sz="2000" dirty="0"/>
              <a:t>					     </a:t>
            </a:r>
            <a:r>
              <a:rPr lang="en-GB" sz="500" dirty="0"/>
              <a:t> </a:t>
            </a:r>
            <a:r>
              <a:rPr lang="en-GB" sz="2000" dirty="0"/>
              <a:t>2</a:t>
            </a:r>
          </a:p>
          <a:p>
            <a:pPr marL="0" lvl="0" indent="0" algn="l" rtl="0">
              <a:spcBef>
                <a:spcPts val="0"/>
              </a:spcBef>
              <a:spcAft>
                <a:spcPts val="0"/>
              </a:spcAft>
              <a:buNone/>
            </a:pPr>
            <a:r>
              <a:rPr lang="en-GB" sz="2000" dirty="0"/>
              <a:t>The mass m of the air is given by its density </a:t>
            </a:r>
            <a:r>
              <a:rPr lang="el-GR" sz="2000" dirty="0"/>
              <a:t>ρ </a:t>
            </a:r>
            <a:r>
              <a:rPr lang="en-GB" sz="2000" dirty="0"/>
              <a:t>and volume V: m = </a:t>
            </a:r>
            <a:r>
              <a:rPr lang="el-GR" sz="2000" dirty="0">
                <a:solidFill>
                  <a:schemeClr val="dk1"/>
                </a:solidFill>
              </a:rPr>
              <a:t>ρ</a:t>
            </a:r>
            <a:r>
              <a:rPr lang="en-GB" sz="2000" dirty="0">
                <a:solidFill>
                  <a:schemeClr val="dk1"/>
                </a:solidFill>
              </a:rPr>
              <a:t>V where </a:t>
            </a:r>
            <a:br>
              <a:rPr lang="en-GB" sz="2000" dirty="0">
                <a:solidFill>
                  <a:schemeClr val="dk1"/>
                </a:solidFill>
              </a:rPr>
            </a:br>
            <a:r>
              <a:rPr lang="en-GB" sz="2000" dirty="0">
                <a:solidFill>
                  <a:schemeClr val="dk1"/>
                </a:solidFill>
              </a:rPr>
              <a:t>V = </a:t>
            </a:r>
            <a:r>
              <a:rPr lang="en-GB" sz="2000" dirty="0" err="1">
                <a:solidFill>
                  <a:schemeClr val="dk1"/>
                </a:solidFill>
              </a:rPr>
              <a:t>Avt</a:t>
            </a:r>
            <a:r>
              <a:rPr lang="en-GB" sz="2000" dirty="0">
                <a:solidFill>
                  <a:schemeClr val="dk1"/>
                </a:solidFill>
              </a:rPr>
              <a:t>, the area x velocity x time.</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n-GB" sz="2000" dirty="0">
                <a:solidFill>
                  <a:schemeClr val="dk1"/>
                </a:solidFill>
              </a:rPr>
              <a:t>Hence E = </a:t>
            </a:r>
            <a:r>
              <a:rPr lang="en-GB" sz="2000" u="sng" dirty="0">
                <a:solidFill>
                  <a:schemeClr val="dk1"/>
                </a:solidFill>
              </a:rPr>
              <a:t>1</a:t>
            </a:r>
            <a:r>
              <a:rPr lang="en-GB" sz="2000" dirty="0">
                <a:solidFill>
                  <a:schemeClr val="dk1"/>
                </a:solidFill>
              </a:rPr>
              <a:t> x </a:t>
            </a:r>
            <a:r>
              <a:rPr lang="el-GR" sz="2000" dirty="0"/>
              <a:t>ρ</a:t>
            </a:r>
            <a:r>
              <a:rPr lang="en-GB" sz="2000" dirty="0"/>
              <a:t> x </a:t>
            </a:r>
            <a:r>
              <a:rPr lang="en-GB" sz="2000" dirty="0" err="1"/>
              <a:t>Avt</a:t>
            </a:r>
            <a:r>
              <a:rPr lang="en-GB" sz="2000" dirty="0"/>
              <a:t> x v</a:t>
            </a:r>
            <a:r>
              <a:rPr lang="en-GB" sz="2000" baseline="30000" dirty="0"/>
              <a:t>2</a:t>
            </a:r>
            <a:r>
              <a:rPr lang="en-GB" sz="2000" dirty="0"/>
              <a:t> = </a:t>
            </a:r>
            <a:r>
              <a:rPr lang="en-GB" sz="2000" u="sng" dirty="0"/>
              <a:t>1</a:t>
            </a:r>
            <a:r>
              <a:rPr lang="el-GR" sz="2000" dirty="0"/>
              <a:t> ρ</a:t>
            </a:r>
            <a:r>
              <a:rPr lang="en-GB" sz="2000" dirty="0"/>
              <a:t>Av</a:t>
            </a:r>
            <a:r>
              <a:rPr lang="en-GB" sz="2000" baseline="30000" dirty="0"/>
              <a:t>3</a:t>
            </a:r>
            <a:r>
              <a:rPr lang="en-GB" sz="2000" dirty="0"/>
              <a:t>t</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2		       2</a:t>
            </a:r>
          </a:p>
          <a:p>
            <a:pPr marL="0" lvl="0" indent="0" algn="l" rtl="0">
              <a:spcBef>
                <a:spcPts val="0"/>
              </a:spcBef>
              <a:spcAft>
                <a:spcPts val="0"/>
              </a:spcAft>
              <a:buNone/>
            </a:pPr>
            <a:r>
              <a:rPr lang="en-GB" sz="2000" dirty="0">
                <a:solidFill>
                  <a:schemeClr val="dk1"/>
                </a:solidFill>
              </a:rPr>
              <a:t>Since power = energy/time this gives P = </a:t>
            </a:r>
            <a:r>
              <a:rPr lang="en-GB" sz="2000" u="sng" dirty="0"/>
              <a:t>1</a:t>
            </a:r>
            <a:r>
              <a:rPr lang="el-GR" sz="2000" dirty="0"/>
              <a:t> ρ</a:t>
            </a:r>
            <a:r>
              <a:rPr lang="en-GB" sz="2000" dirty="0"/>
              <a:t>Av</a:t>
            </a:r>
            <a:r>
              <a:rPr lang="en-GB" sz="2000" baseline="30000" dirty="0"/>
              <a:t>3</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a:t>
            </a:r>
            <a:r>
              <a:rPr lang="en-GB" sz="1050" dirty="0">
                <a:solidFill>
                  <a:schemeClr val="dk1"/>
                </a:solidFill>
              </a:rPr>
              <a:t> </a:t>
            </a:r>
            <a:r>
              <a:rPr lang="en-GB" sz="2000" dirty="0">
                <a:solidFill>
                  <a:schemeClr val="dk1"/>
                </a:solidFill>
              </a:rPr>
              <a:t>2</a:t>
            </a: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507589" y="6894418"/>
            <a:ext cx="11510240" cy="180416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25450" lvl="0" indent="-285750" algn="l" rtl="0">
              <a:spcBef>
                <a:spcPts val="0"/>
              </a:spcBef>
              <a:spcAft>
                <a:spcPts val="600"/>
              </a:spcAft>
              <a:buSzPct val="70000"/>
              <a:buFont typeface="Arial" panose="020B0604020202020204" pitchFamily="34" charset="0"/>
              <a:buChar char="•"/>
            </a:pPr>
            <a:r>
              <a:rPr lang="en-GB" sz="1800"/>
              <a:t>Give a qualitative explanation for why you think Betz’s Law applies. What stops a turbine </a:t>
            </a:r>
            <a:br>
              <a:rPr lang="en-GB" sz="1800"/>
            </a:br>
            <a:r>
              <a:rPr lang="en-GB" sz="1800"/>
              <a:t>from using all of the wind power available?</a:t>
            </a:r>
          </a:p>
          <a:p>
            <a:pPr marL="425450" lvl="0" indent="-285750" algn="l" rtl="0">
              <a:spcBef>
                <a:spcPts val="0"/>
              </a:spcBef>
              <a:spcAft>
                <a:spcPts val="600"/>
              </a:spcAft>
              <a:buSzPct val="70000"/>
              <a:buFont typeface="Arial" panose="020B0604020202020204" pitchFamily="34" charset="0"/>
              <a:buChar char="•"/>
            </a:pPr>
            <a:r>
              <a:rPr lang="en-GB" sz="1800"/>
              <a:t>Complete the questions on your activity sheet to calculate the maximum power a range of wind turbines can produce at low and high wind speeds. Use </a:t>
            </a:r>
            <a:r>
              <a:rPr lang="el-GR" sz="1800">
                <a:solidFill>
                  <a:schemeClr val="dk1"/>
                </a:solidFill>
              </a:rPr>
              <a:t>π = 3.14159.</a:t>
            </a:r>
            <a:endParaRPr lang="el-GR" sz="1800"/>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10</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9109" y="6285489"/>
            <a:ext cx="1003300" cy="977900"/>
          </a:xfrm>
          <a:prstGeom prst="rect">
            <a:avLst/>
          </a:prstGeom>
        </p:spPr>
      </p:pic>
      <p:pic>
        <p:nvPicPr>
          <p:cNvPr id="16" name="Picture 15">
            <a:extLst>
              <a:ext uri="{FF2B5EF4-FFF2-40B4-BE49-F238E27FC236}">
                <a16:creationId xmlns:a16="http://schemas.microsoft.com/office/drawing/2014/main" id="{985CFD67-80F6-5EBB-6103-BD06AD286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2189" y="377392"/>
            <a:ext cx="931671" cy="908084"/>
          </a:xfrm>
          <a:prstGeom prst="rect">
            <a:avLst/>
          </a:prstGeom>
        </p:spPr>
      </p:pic>
      <p:sp>
        <p:nvSpPr>
          <p:cNvPr id="17" name="TextBox 16">
            <a:extLst>
              <a:ext uri="{FF2B5EF4-FFF2-40B4-BE49-F238E27FC236}">
                <a16:creationId xmlns:a16="http://schemas.microsoft.com/office/drawing/2014/main" id="{540D9FE9-3807-D3E8-2BD5-D568B29743FB}"/>
              </a:ext>
            </a:extLst>
          </p:cNvPr>
          <p:cNvSpPr txBox="1"/>
          <p:nvPr/>
        </p:nvSpPr>
        <p:spPr>
          <a:xfrm>
            <a:off x="411858" y="5910338"/>
            <a:ext cx="8131628" cy="707886"/>
          </a:xfrm>
          <a:prstGeom prst="rect">
            <a:avLst/>
          </a:prstGeom>
          <a:noFill/>
        </p:spPr>
        <p:txBody>
          <a:bodyPr wrap="square">
            <a:spAutoFit/>
          </a:bodyPr>
          <a:lstStyle/>
          <a:p>
            <a:pPr marL="0" lvl="0" indent="0" algn="l" rtl="0">
              <a:spcBef>
                <a:spcPts val="0"/>
              </a:spcBef>
              <a:spcAft>
                <a:spcPts val="600"/>
              </a:spcAft>
              <a:buNone/>
            </a:pPr>
            <a:r>
              <a:rPr lang="en-GB" sz="2000" dirty="0"/>
              <a:t>However, Betz’s Law states that a turbine can’t use more than 59% of the theoretical power available in the wind.</a:t>
            </a:r>
          </a:p>
        </p:txBody>
      </p:sp>
      <p:sp>
        <p:nvSpPr>
          <p:cNvPr id="12" name="TextBox 11">
            <a:extLst>
              <a:ext uri="{FF2B5EF4-FFF2-40B4-BE49-F238E27FC236}">
                <a16:creationId xmlns:a16="http://schemas.microsoft.com/office/drawing/2014/main" id="{21B5DD95-AE02-1036-2452-ED5A7F99940D}"/>
              </a:ext>
            </a:extLst>
          </p:cNvPr>
          <p:cNvSpPr txBox="1"/>
          <p:nvPr/>
        </p:nvSpPr>
        <p:spPr>
          <a:xfrm>
            <a:off x="12439973" y="3314204"/>
            <a:ext cx="452534" cy="307777"/>
          </a:xfrm>
          <a:prstGeom prst="rect">
            <a:avLst/>
          </a:prstGeom>
          <a:noFill/>
        </p:spPr>
        <p:txBody>
          <a:bodyPr wrap="square">
            <a:spAutoFit/>
          </a:bodyPr>
          <a:lstStyle/>
          <a:p>
            <a:r>
              <a:rPr lang="en-GB" sz="1400"/>
              <a:t>A</a:t>
            </a:r>
            <a:endParaRPr lang="en-US"/>
          </a:p>
        </p:txBody>
      </p:sp>
      <p:sp>
        <p:nvSpPr>
          <p:cNvPr id="13" name="TextBox 12">
            <a:extLst>
              <a:ext uri="{FF2B5EF4-FFF2-40B4-BE49-F238E27FC236}">
                <a16:creationId xmlns:a16="http://schemas.microsoft.com/office/drawing/2014/main" id="{D19CC36D-6A04-4FF3-D747-454DCE16321F}"/>
              </a:ext>
            </a:extLst>
          </p:cNvPr>
          <p:cNvSpPr txBox="1"/>
          <p:nvPr/>
        </p:nvSpPr>
        <p:spPr>
          <a:xfrm>
            <a:off x="13245514" y="3802505"/>
            <a:ext cx="452534" cy="307777"/>
          </a:xfrm>
          <a:prstGeom prst="rect">
            <a:avLst/>
          </a:prstGeom>
          <a:noFill/>
        </p:spPr>
        <p:txBody>
          <a:bodyPr wrap="square">
            <a:spAutoFit/>
          </a:bodyPr>
          <a:lstStyle/>
          <a:p>
            <a:r>
              <a:rPr lang="en-GB"/>
              <a:t>v</a:t>
            </a:r>
            <a:endParaRPr lang="en-US"/>
          </a:p>
        </p:txBody>
      </p:sp>
      <p:sp>
        <p:nvSpPr>
          <p:cNvPr id="5" name="Google Shape;549;p3">
            <a:extLst>
              <a:ext uri="{FF2B5EF4-FFF2-40B4-BE49-F238E27FC236}">
                <a16:creationId xmlns:a16="http://schemas.microsoft.com/office/drawing/2014/main" id="{51516A34-E170-2122-B8E9-3F93F477A336}"/>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14166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430A-85F6-800D-3328-AEF4C3986C44}"/>
              </a:ext>
            </a:extLst>
          </p:cNvPr>
          <p:cNvSpPr>
            <a:spLocks noGrp="1"/>
          </p:cNvSpPr>
          <p:nvPr>
            <p:ph type="title"/>
          </p:nvPr>
        </p:nvSpPr>
        <p:spPr/>
        <p:txBody>
          <a:bodyPr/>
          <a:lstStyle/>
          <a:p>
            <a:r>
              <a:rPr lang="en"/>
              <a:t>Calculating available wind power - answers</a:t>
            </a:r>
            <a:endParaRPr lang="en-US"/>
          </a:p>
        </p:txBody>
      </p:sp>
      <p:sp>
        <p:nvSpPr>
          <p:cNvPr id="6" name="Google Shape;827;p15">
            <a:extLst>
              <a:ext uri="{FF2B5EF4-FFF2-40B4-BE49-F238E27FC236}">
                <a16:creationId xmlns:a16="http://schemas.microsoft.com/office/drawing/2014/main" id="{20D96762-67E8-8D7E-66D8-98E2DE609D8E}"/>
              </a:ext>
            </a:extLst>
          </p:cNvPr>
          <p:cNvSpPr txBox="1">
            <a:spLocks noGrp="1"/>
          </p:cNvSpPr>
          <p:nvPr>
            <p:ph type="body" idx="1"/>
          </p:nvPr>
        </p:nvSpPr>
        <p:spPr>
          <a:xfrm>
            <a:off x="444516" y="2294021"/>
            <a:ext cx="14711979" cy="1007118"/>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None/>
            </a:pPr>
            <a:r>
              <a:rPr lang="en-GB" sz="2000" dirty="0"/>
              <a:t>In reality, the maximum output power is limited by the rated output of the generator in the turbine’s nacelle and by the fact that real-world turbine designs can only approach 75-80% of the Betz limit. Real outputs are about ⅓ of those in the upper limit column of the table.</a:t>
            </a:r>
          </a:p>
        </p:txBody>
      </p:sp>
      <p:sp>
        <p:nvSpPr>
          <p:cNvPr id="8" name="TextBox 7">
            <a:extLst>
              <a:ext uri="{FF2B5EF4-FFF2-40B4-BE49-F238E27FC236}">
                <a16:creationId xmlns:a16="http://schemas.microsoft.com/office/drawing/2014/main" id="{18914BF3-9EE6-C497-7684-635290ED6188}"/>
              </a:ext>
            </a:extLst>
          </p:cNvPr>
          <p:cNvSpPr txBox="1"/>
          <p:nvPr/>
        </p:nvSpPr>
        <p:spPr>
          <a:xfrm>
            <a:off x="493932" y="3506450"/>
            <a:ext cx="5098794" cy="5324535"/>
          </a:xfrm>
          <a:prstGeom prst="rect">
            <a:avLst/>
          </a:prstGeom>
          <a:noFill/>
        </p:spPr>
        <p:txBody>
          <a:bodyPr wrap="square">
            <a:spAutoFit/>
          </a:bodyPr>
          <a:lstStyle/>
          <a:p>
            <a:pPr marL="0" lvl="0" indent="0" algn="l" rtl="0">
              <a:spcBef>
                <a:spcPts val="0"/>
              </a:spcBef>
              <a:spcAft>
                <a:spcPts val="0"/>
              </a:spcAft>
              <a:buNone/>
            </a:pPr>
            <a:r>
              <a:rPr lang="en-GB" sz="2000" dirty="0"/>
              <a:t>Example:</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solidFill>
                  <a:schemeClr val="dk1"/>
                </a:solidFill>
              </a:rPr>
              <a:t>P = </a:t>
            </a:r>
            <a:r>
              <a:rPr lang="en-GB" sz="2000" u="sng" dirty="0"/>
              <a:t>1</a:t>
            </a:r>
            <a:r>
              <a:rPr lang="el-GR" sz="2000" dirty="0"/>
              <a:t> ρ</a:t>
            </a:r>
            <a:r>
              <a:rPr lang="en-GB" sz="2000" dirty="0"/>
              <a:t>Av</a:t>
            </a:r>
            <a:r>
              <a:rPr lang="en-GB" sz="2000" baseline="30000" dirty="0"/>
              <a:t>3</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a:t>
            </a:r>
            <a:r>
              <a:rPr lang="en-GB" sz="1000" dirty="0">
                <a:solidFill>
                  <a:schemeClr val="dk1"/>
                </a:solidFill>
              </a:rPr>
              <a:t> </a:t>
            </a:r>
            <a:r>
              <a:rPr lang="en-GB" sz="2000" dirty="0">
                <a:solidFill>
                  <a:schemeClr val="dk1"/>
                </a:solidFill>
              </a:rPr>
              <a:t>2</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l-GR" sz="2000" dirty="0">
                <a:solidFill>
                  <a:schemeClr val="dk1"/>
                </a:solidFill>
              </a:rPr>
              <a:t>ρ = 1.2 </a:t>
            </a:r>
            <a:r>
              <a:rPr lang="en-GB" sz="2000" dirty="0">
                <a:solidFill>
                  <a:schemeClr val="dk1"/>
                </a:solidFill>
              </a:rPr>
              <a:t>kg/m</a:t>
            </a:r>
          </a:p>
          <a:p>
            <a:pPr marL="0" lvl="0" indent="0" algn="l" rtl="0">
              <a:spcBef>
                <a:spcPts val="0"/>
              </a:spcBef>
              <a:spcAft>
                <a:spcPts val="0"/>
              </a:spcAft>
              <a:buNone/>
            </a:pPr>
            <a:endParaRPr lang="en-GB" sz="2000" b="1" dirty="0">
              <a:solidFill>
                <a:schemeClr val="dk1"/>
              </a:solidFill>
            </a:endParaRPr>
          </a:p>
          <a:p>
            <a:pPr marL="0" lvl="0" indent="0" algn="l" rtl="0">
              <a:spcBef>
                <a:spcPts val="0"/>
              </a:spcBef>
              <a:spcAft>
                <a:spcPts val="0"/>
              </a:spcAft>
              <a:buNone/>
            </a:pPr>
            <a:r>
              <a:rPr lang="en-GB" sz="2000" dirty="0">
                <a:solidFill>
                  <a:schemeClr val="dk1"/>
                </a:solidFill>
              </a:rPr>
              <a:t>For 1.2 m dia. blades at 5 m/s:</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n-GB" sz="2000" dirty="0">
                <a:solidFill>
                  <a:schemeClr val="dk1"/>
                </a:solidFill>
              </a:rPr>
              <a:t>P = 0.5 x 1.2 x </a:t>
            </a:r>
            <a:r>
              <a:rPr lang="el-GR" sz="2000" dirty="0">
                <a:solidFill>
                  <a:schemeClr val="dk1"/>
                </a:solidFill>
              </a:rPr>
              <a:t>π</a:t>
            </a:r>
            <a:r>
              <a:rPr lang="en-GB" sz="2000" dirty="0">
                <a:solidFill>
                  <a:schemeClr val="dk1"/>
                </a:solidFill>
              </a:rPr>
              <a:t>   </a:t>
            </a:r>
            <a:r>
              <a:rPr lang="en-GB" sz="2000" u="sng" dirty="0">
                <a:solidFill>
                  <a:schemeClr val="dk1"/>
                </a:solidFill>
              </a:rPr>
              <a:t>1.2</a:t>
            </a:r>
            <a:r>
              <a:rPr lang="en-GB" sz="2000" dirty="0">
                <a:solidFill>
                  <a:schemeClr val="dk1"/>
                </a:solidFill>
              </a:rPr>
              <a:t>    x 5</a:t>
            </a:r>
            <a:r>
              <a:rPr lang="en-GB" sz="2000" baseline="30000" dirty="0">
                <a:solidFill>
                  <a:schemeClr val="dk1"/>
                </a:solidFill>
              </a:rPr>
              <a:t>3</a:t>
            </a:r>
          </a:p>
          <a:p>
            <a:pPr marL="0" lvl="0" indent="0" algn="l" rtl="0">
              <a:spcBef>
                <a:spcPts val="0"/>
              </a:spcBef>
              <a:spcAft>
                <a:spcPts val="0"/>
              </a:spcAft>
              <a:buNone/>
            </a:pPr>
            <a:r>
              <a:rPr lang="en-GB" sz="2000" dirty="0">
                <a:solidFill>
                  <a:schemeClr val="dk1"/>
                </a:solidFill>
              </a:rPr>
              <a:t>	 	     2</a:t>
            </a:r>
            <a:br>
              <a:rPr lang="en-GB" sz="2000" dirty="0">
                <a:solidFill>
                  <a:schemeClr val="dk1"/>
                </a:solidFill>
              </a:rPr>
            </a:b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84.823 W (using 3.14159 for </a:t>
            </a:r>
            <a:r>
              <a:rPr lang="el-GR" sz="2000" dirty="0">
                <a:solidFill>
                  <a:schemeClr val="dk1"/>
                </a:solidFill>
              </a:rPr>
              <a:t>π)</a:t>
            </a:r>
          </a:p>
          <a:p>
            <a:pPr marL="0" lvl="0" indent="0" algn="l" rtl="0">
              <a:spcBef>
                <a:spcPts val="0"/>
              </a:spcBef>
              <a:spcAft>
                <a:spcPts val="0"/>
              </a:spcAft>
              <a:buNone/>
            </a:pPr>
            <a:endParaRPr lang="el-GR" sz="2000" dirty="0">
              <a:solidFill>
                <a:schemeClr val="dk1"/>
              </a:solidFill>
            </a:endParaRPr>
          </a:p>
          <a:p>
            <a:pPr marL="0" lvl="0" indent="0" algn="l" rtl="0">
              <a:spcBef>
                <a:spcPts val="0"/>
              </a:spcBef>
              <a:spcAft>
                <a:spcPts val="0"/>
              </a:spcAft>
              <a:buNone/>
            </a:pPr>
            <a:r>
              <a:rPr lang="en-GB" sz="2000" dirty="0">
                <a:solidFill>
                  <a:schemeClr val="dk1"/>
                </a:solidFill>
              </a:rPr>
              <a:t>Applying Betz’s Law:</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Clr>
                <a:schemeClr val="dk1"/>
              </a:buClr>
              <a:buSzPts val="1100"/>
              <a:buFont typeface="Arial"/>
              <a:buNone/>
            </a:pPr>
            <a:r>
              <a:rPr lang="en-GB" sz="2000" dirty="0">
                <a:solidFill>
                  <a:schemeClr val="dk1"/>
                </a:solidFill>
              </a:rPr>
              <a:t>0.59 x 84.823 = </a:t>
            </a:r>
            <a:r>
              <a:rPr lang="en-GB" sz="2000" b="1" dirty="0">
                <a:solidFill>
                  <a:schemeClr val="dk1"/>
                </a:solidFill>
              </a:rPr>
              <a:t>50 W</a:t>
            </a:r>
            <a:r>
              <a:rPr lang="en-GB" sz="2000" dirty="0">
                <a:solidFill>
                  <a:schemeClr val="dk1"/>
                </a:solidFill>
              </a:rPr>
              <a:t> at 5 m/s, (rounded)</a:t>
            </a:r>
          </a:p>
        </p:txBody>
      </p:sp>
      <p:sp>
        <p:nvSpPr>
          <p:cNvPr id="7" name="Slide Number Placeholder 5">
            <a:extLst>
              <a:ext uri="{FF2B5EF4-FFF2-40B4-BE49-F238E27FC236}">
                <a16:creationId xmlns:a16="http://schemas.microsoft.com/office/drawing/2014/main" id="{C3D829F6-1F2B-834C-6E4C-B3E820D5A78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11</a:t>
            </a:fld>
            <a:endParaRPr lang="en-US" b="0"/>
          </a:p>
        </p:txBody>
      </p:sp>
      <p:sp>
        <p:nvSpPr>
          <p:cNvPr id="3" name="TextBox 2">
            <a:extLst>
              <a:ext uri="{FF2B5EF4-FFF2-40B4-BE49-F238E27FC236}">
                <a16:creationId xmlns:a16="http://schemas.microsoft.com/office/drawing/2014/main" id="{478A8AEC-8510-BC33-CE65-D61B300ADE69}"/>
              </a:ext>
            </a:extLst>
          </p:cNvPr>
          <p:cNvSpPr txBox="1"/>
          <p:nvPr/>
        </p:nvSpPr>
        <p:spPr>
          <a:xfrm>
            <a:off x="2272143" y="6141007"/>
            <a:ext cx="1052949" cy="769441"/>
          </a:xfrm>
          <a:prstGeom prst="rect">
            <a:avLst/>
          </a:prstGeom>
          <a:noFill/>
        </p:spPr>
        <p:txBody>
          <a:bodyPr wrap="square" rtlCol="0">
            <a:spAutoFit/>
          </a:bodyPr>
          <a:lstStyle/>
          <a:p>
            <a:r>
              <a:rPr lang="en-US" sz="4400">
                <a:latin typeface="Arial Narrow" panose="020B0604020202020204" pitchFamily="34" charset="0"/>
                <a:cs typeface="Arial Narrow" panose="020B0604020202020204" pitchFamily="34" charset="0"/>
              </a:rPr>
              <a:t> (   )</a:t>
            </a:r>
            <a:endParaRPr lang="en-US" sz="2000" baseline="30000">
              <a:latin typeface="Arial Narrow" panose="020B0604020202020204" pitchFamily="34" charset="0"/>
              <a:cs typeface="Arial Narrow" panose="020B0604020202020204" pitchFamily="34" charset="0"/>
            </a:endParaRPr>
          </a:p>
        </p:txBody>
      </p:sp>
      <p:sp>
        <p:nvSpPr>
          <p:cNvPr id="4" name="TextBox 3">
            <a:extLst>
              <a:ext uri="{FF2B5EF4-FFF2-40B4-BE49-F238E27FC236}">
                <a16:creationId xmlns:a16="http://schemas.microsoft.com/office/drawing/2014/main" id="{D199E687-6E3A-3790-8220-F1A241021B43}"/>
              </a:ext>
            </a:extLst>
          </p:cNvPr>
          <p:cNvSpPr txBox="1"/>
          <p:nvPr/>
        </p:nvSpPr>
        <p:spPr>
          <a:xfrm>
            <a:off x="3040820" y="6141007"/>
            <a:ext cx="471055" cy="307777"/>
          </a:xfrm>
          <a:prstGeom prst="rect">
            <a:avLst/>
          </a:prstGeom>
          <a:noFill/>
        </p:spPr>
        <p:txBody>
          <a:bodyPr wrap="square" rtlCol="0">
            <a:spAutoFit/>
          </a:bodyPr>
          <a:lstStyle/>
          <a:p>
            <a:r>
              <a:rPr lang="en-US"/>
              <a:t>2</a:t>
            </a:r>
          </a:p>
        </p:txBody>
      </p:sp>
      <p:sp>
        <p:nvSpPr>
          <p:cNvPr id="9" name="Google Shape;549;p3">
            <a:extLst>
              <a:ext uri="{FF2B5EF4-FFF2-40B4-BE49-F238E27FC236}">
                <a16:creationId xmlns:a16="http://schemas.microsoft.com/office/drawing/2014/main" id="{B856606D-5167-4380-96C4-E60CE72E35B8}"/>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graphicFrame>
        <p:nvGraphicFramePr>
          <p:cNvPr id="16" name="Table 15">
            <a:extLst>
              <a:ext uri="{FF2B5EF4-FFF2-40B4-BE49-F238E27FC236}">
                <a16:creationId xmlns:a16="http://schemas.microsoft.com/office/drawing/2014/main" id="{A0BF0152-C2A6-9F25-0831-EA9486436EA8}"/>
              </a:ext>
            </a:extLst>
          </p:cNvPr>
          <p:cNvGraphicFramePr>
            <a:graphicFrameLocks noGrp="1"/>
          </p:cNvGraphicFramePr>
          <p:nvPr>
            <p:extLst>
              <p:ext uri="{D42A27DB-BD31-4B8C-83A1-F6EECF244321}">
                <p14:modId xmlns:p14="http://schemas.microsoft.com/office/powerpoint/2010/main" val="2918426379"/>
              </p:ext>
            </p:extLst>
          </p:nvPr>
        </p:nvGraphicFramePr>
        <p:xfrm>
          <a:off x="6826103" y="3504156"/>
          <a:ext cx="7607925" cy="3701677"/>
        </p:xfrm>
        <a:graphic>
          <a:graphicData uri="http://schemas.openxmlformats.org/drawingml/2006/table">
            <a:tbl>
              <a:tblPr/>
              <a:tblGrid>
                <a:gridCol w="1425049">
                  <a:extLst>
                    <a:ext uri="{9D8B030D-6E8A-4147-A177-3AD203B41FA5}">
                      <a16:colId xmlns:a16="http://schemas.microsoft.com/office/drawing/2014/main" val="555914664"/>
                    </a:ext>
                  </a:extLst>
                </a:gridCol>
                <a:gridCol w="3033976">
                  <a:extLst>
                    <a:ext uri="{9D8B030D-6E8A-4147-A177-3AD203B41FA5}">
                      <a16:colId xmlns:a16="http://schemas.microsoft.com/office/drawing/2014/main" val="2360580242"/>
                    </a:ext>
                  </a:extLst>
                </a:gridCol>
                <a:gridCol w="3148900">
                  <a:extLst>
                    <a:ext uri="{9D8B030D-6E8A-4147-A177-3AD203B41FA5}">
                      <a16:colId xmlns:a16="http://schemas.microsoft.com/office/drawing/2014/main" val="3423991513"/>
                    </a:ext>
                  </a:extLst>
                </a:gridCol>
              </a:tblGrid>
              <a:tr h="528811">
                <a:tc>
                  <a:txBody>
                    <a:bodyPr/>
                    <a:lstStyle/>
                    <a:p>
                      <a:pPr algn="r" fontAlgn="ctr"/>
                      <a:r>
                        <a:rPr lang="en-GB" sz="2000" b="1" i="0" u="none" strike="noStrike" baseline="0" dirty="0">
                          <a:solidFill>
                            <a:srgbClr val="000000"/>
                          </a:solidFill>
                          <a:effectLst/>
                          <a:latin typeface="+mn-lt"/>
                        </a:rPr>
                        <a:t>Diameter</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GB" sz="2000" b="1" i="0" u="none" strike="noStrike" baseline="0" dirty="0">
                          <a:solidFill>
                            <a:srgbClr val="000000"/>
                          </a:solidFill>
                          <a:effectLst/>
                          <a:latin typeface="+mn-lt"/>
                        </a:rPr>
                        <a:t>5 m/s wind (lower limit)</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GB" sz="2000" b="1" i="0" u="none" strike="noStrike" baseline="0">
                          <a:solidFill>
                            <a:srgbClr val="000000"/>
                          </a:solidFill>
                          <a:effectLst/>
                          <a:latin typeface="+mn-lt"/>
                        </a:rPr>
                        <a:t>15 m/s wind (upper limit)</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53139281"/>
                  </a:ext>
                </a:extLst>
              </a:tr>
              <a:tr h="528811">
                <a:tc>
                  <a:txBody>
                    <a:bodyPr/>
                    <a:lstStyle/>
                    <a:p>
                      <a:pPr algn="r" fontAlgn="ctr"/>
                      <a:r>
                        <a:rPr lang="en-GB" sz="2000" b="0" i="0" u="none" strike="noStrike" baseline="0" dirty="0">
                          <a:solidFill>
                            <a:srgbClr val="000000"/>
                          </a:solidFill>
                          <a:effectLst/>
                          <a:latin typeface="+mn-lt"/>
                        </a:rPr>
                        <a:t>222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1,712,808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46,245,822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17494"/>
                  </a:ext>
                </a:extLst>
              </a:tr>
              <a:tr h="528811">
                <a:tc>
                  <a:txBody>
                    <a:bodyPr/>
                    <a:lstStyle/>
                    <a:p>
                      <a:pPr algn="r" fontAlgn="ctr"/>
                      <a:r>
                        <a:rPr lang="en-GB" sz="2000" b="0" i="0" u="none" strike="noStrike" baseline="0" dirty="0">
                          <a:solidFill>
                            <a:srgbClr val="000000"/>
                          </a:solidFill>
                          <a:effectLst/>
                          <a:latin typeface="+mn-lt"/>
                        </a:rPr>
                        <a:t>164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934,739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25,237,960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153652"/>
                  </a:ext>
                </a:extLst>
              </a:tr>
              <a:tr h="528811">
                <a:tc>
                  <a:txBody>
                    <a:bodyPr/>
                    <a:lstStyle/>
                    <a:p>
                      <a:pPr algn="r" fontAlgn="ctr"/>
                      <a:r>
                        <a:rPr lang="en-GB" sz="2000" b="0" i="0" u="none" strike="noStrike" baseline="0">
                          <a:solidFill>
                            <a:srgbClr val="000000"/>
                          </a:solidFill>
                          <a:effectLst/>
                          <a:latin typeface="+mn-lt"/>
                        </a:rPr>
                        <a:t>127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560,545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15,134,706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1862"/>
                  </a:ext>
                </a:extLst>
              </a:tr>
              <a:tr h="528811">
                <a:tc>
                  <a:txBody>
                    <a:bodyPr/>
                    <a:lstStyle/>
                    <a:p>
                      <a:pPr algn="r" fontAlgn="ctr"/>
                      <a:r>
                        <a:rPr lang="en-GB" sz="2000" b="0" i="0" u="none" strike="noStrike" baseline="0">
                          <a:solidFill>
                            <a:srgbClr val="000000"/>
                          </a:solidFill>
                          <a:effectLst/>
                          <a:latin typeface="+mn-lt"/>
                        </a:rPr>
                        <a:t>24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20,018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540,492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831612"/>
                  </a:ext>
                </a:extLst>
              </a:tr>
              <a:tr h="528811">
                <a:tc>
                  <a:txBody>
                    <a:bodyPr/>
                    <a:lstStyle/>
                    <a:p>
                      <a:pPr algn="r" fontAlgn="ctr"/>
                      <a:r>
                        <a:rPr lang="en-GB" sz="2000" b="0" i="0" u="none" strike="noStrike" baseline="0">
                          <a:solidFill>
                            <a:srgbClr val="000000"/>
                          </a:solidFill>
                          <a:effectLst/>
                          <a:latin typeface="+mn-lt"/>
                        </a:rPr>
                        <a:t>3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313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8,445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93105"/>
                  </a:ext>
                </a:extLst>
              </a:tr>
              <a:tr h="528811">
                <a:tc>
                  <a:txBody>
                    <a:bodyPr/>
                    <a:lstStyle/>
                    <a:p>
                      <a:pPr algn="r" fontAlgn="ctr"/>
                      <a:r>
                        <a:rPr lang="en-GB" sz="2000" b="0" i="0" u="none" strike="noStrike" baseline="0">
                          <a:solidFill>
                            <a:srgbClr val="000000"/>
                          </a:solidFill>
                          <a:effectLst/>
                          <a:latin typeface="+mn-lt"/>
                        </a:rPr>
                        <a:t>1.2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50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1,351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69412"/>
                  </a:ext>
                </a:extLst>
              </a:tr>
            </a:tbl>
          </a:graphicData>
        </a:graphic>
      </p:graphicFrame>
    </p:spTree>
    <p:extLst>
      <p:ext uri="{BB962C8B-B14F-4D97-AF65-F5344CB8AC3E}">
        <p14:creationId xmlns:p14="http://schemas.microsoft.com/office/powerpoint/2010/main" val="280440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How much energy or power do we need?</a:t>
            </a:r>
            <a:endParaRPr lang="en-US"/>
          </a:p>
        </p:txBody>
      </p:sp>
      <p:sp>
        <p:nvSpPr>
          <p:cNvPr id="6" name="Google Shape;827;p15">
            <a:extLst>
              <a:ext uri="{FF2B5EF4-FFF2-40B4-BE49-F238E27FC236}">
                <a16:creationId xmlns:a16="http://schemas.microsoft.com/office/drawing/2014/main" id="{27C7EFB1-30F9-476E-6FD9-FB3D49B10FBD}"/>
              </a:ext>
            </a:extLst>
          </p:cNvPr>
          <p:cNvSpPr txBox="1">
            <a:spLocks/>
          </p:cNvSpPr>
          <p:nvPr/>
        </p:nvSpPr>
        <p:spPr>
          <a:xfrm>
            <a:off x="411858" y="2294020"/>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Use </a:t>
            </a:r>
            <a:r>
              <a:rPr lang="en-GB" sz="2000" b="1"/>
              <a:t>E=Pt</a:t>
            </a:r>
            <a:r>
              <a:rPr lang="en-GB" sz="2000"/>
              <a:t> and </a:t>
            </a:r>
            <a:r>
              <a:rPr lang="en-GB" sz="2000" b="1"/>
              <a:t>P=VI</a:t>
            </a:r>
            <a:r>
              <a:rPr lang="en-GB" sz="2000"/>
              <a:t> to calculate the answers to these scenarios.</a:t>
            </a:r>
          </a:p>
          <a:p>
            <a:pPr marL="0" lvl="0" indent="0" algn="l" rtl="0">
              <a:lnSpc>
                <a:spcPct val="100000"/>
              </a:lnSpc>
              <a:spcBef>
                <a:spcPts val="0"/>
              </a:spcBef>
              <a:spcAft>
                <a:spcPts val="0"/>
              </a:spcAft>
              <a:buNone/>
            </a:pPr>
            <a:r>
              <a:rPr lang="en-GB" sz="2000"/>
              <a:t>When is this energy most likely to be needed during the day?</a:t>
            </a:r>
          </a:p>
          <a:p>
            <a:pPr marL="0" lvl="0" indent="0" algn="l" rtl="0">
              <a:lnSpc>
                <a:spcPct val="100000"/>
              </a:lnSpc>
              <a:spcBef>
                <a:spcPts val="0"/>
              </a:spcBef>
              <a:spcAft>
                <a:spcPts val="0"/>
              </a:spcAft>
              <a:buNone/>
            </a:pPr>
            <a:r>
              <a:rPr lang="en-GB" sz="2000"/>
              <a:t>What implications does this have for a renewable energy supply?</a:t>
            </a:r>
          </a:p>
          <a:p>
            <a:pPr marL="0">
              <a:lnSpc>
                <a:spcPct val="100000"/>
              </a:lnSpc>
            </a:pPr>
            <a:endParaRPr lang="en-US" sz="2000">
              <a:solidFill>
                <a:schemeClr val="tx1"/>
              </a:solidFill>
            </a:endParaRPr>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12</a:t>
            </a:fld>
            <a:endParaRPr lang="en-US" b="0"/>
          </a:p>
        </p:txBody>
      </p:sp>
      <p:pic>
        <p:nvPicPr>
          <p:cNvPr id="22" name="Picture 21">
            <a:extLst>
              <a:ext uri="{FF2B5EF4-FFF2-40B4-BE49-F238E27FC236}">
                <a16:creationId xmlns:a16="http://schemas.microsoft.com/office/drawing/2014/main" id="{5C8BCE97-2825-A6D1-93AD-E1216C06B9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189" y="373363"/>
            <a:ext cx="939377" cy="915595"/>
          </a:xfrm>
          <a:prstGeom prst="rect">
            <a:avLst/>
          </a:prstGeom>
        </p:spPr>
      </p:pic>
      <p:sp>
        <p:nvSpPr>
          <p:cNvPr id="23" name="Google Shape;698;p10">
            <a:extLst>
              <a:ext uri="{FF2B5EF4-FFF2-40B4-BE49-F238E27FC236}">
                <a16:creationId xmlns:a16="http://schemas.microsoft.com/office/drawing/2014/main" id="{ABD53325-F1FD-7226-F5BC-9721B390F272}"/>
              </a:ext>
            </a:extLst>
          </p:cNvPr>
          <p:cNvSpPr txBox="1"/>
          <p:nvPr/>
        </p:nvSpPr>
        <p:spPr>
          <a:xfrm>
            <a:off x="4407689"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dirty="0"/>
              <a:t>Electric vehicle (EV)</a:t>
            </a:r>
          </a:p>
          <a:p>
            <a:pPr marL="0" lvl="0" indent="0" algn="l" rtl="0">
              <a:spcBef>
                <a:spcPts val="1200"/>
              </a:spcBef>
              <a:spcAft>
                <a:spcPts val="600"/>
              </a:spcAft>
              <a:buNone/>
            </a:pPr>
            <a:r>
              <a:rPr lang="en-GB" sz="1800" dirty="0"/>
              <a:t>How much energy can an EV battery store?</a:t>
            </a:r>
          </a:p>
          <a:p>
            <a:pPr marL="0" lvl="0" indent="0" algn="l" rtl="0">
              <a:spcBef>
                <a:spcPts val="1200"/>
              </a:spcBef>
              <a:spcAft>
                <a:spcPts val="600"/>
              </a:spcAft>
              <a:buNone/>
            </a:pPr>
            <a:r>
              <a:rPr lang="en-GB" sz="1800" dirty="0"/>
              <a:t>V = 400 V</a:t>
            </a:r>
          </a:p>
          <a:p>
            <a:pPr marL="0" lvl="0" indent="0" algn="l" rtl="0">
              <a:spcBef>
                <a:spcPts val="1200"/>
              </a:spcBef>
              <a:spcAft>
                <a:spcPts val="600"/>
              </a:spcAft>
              <a:buNone/>
            </a:pPr>
            <a:r>
              <a:rPr lang="en-GB" sz="1800" dirty="0"/>
              <a:t>Capacity = 90 kWh</a:t>
            </a:r>
          </a:p>
        </p:txBody>
      </p:sp>
      <p:sp>
        <p:nvSpPr>
          <p:cNvPr id="24" name="Google Shape;698;p10">
            <a:extLst>
              <a:ext uri="{FF2B5EF4-FFF2-40B4-BE49-F238E27FC236}">
                <a16:creationId xmlns:a16="http://schemas.microsoft.com/office/drawing/2014/main" id="{DC09FCA9-89C4-3C1E-BE2E-4DD60EF2B2ED}"/>
              </a:ext>
            </a:extLst>
          </p:cNvPr>
          <p:cNvSpPr txBox="1"/>
          <p:nvPr/>
        </p:nvSpPr>
        <p:spPr>
          <a:xfrm>
            <a:off x="525237"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Mobile phone</a:t>
            </a:r>
          </a:p>
          <a:p>
            <a:pPr marL="0" lvl="0" indent="0" algn="l" rtl="0">
              <a:spcBef>
                <a:spcPts val="1200"/>
              </a:spcBef>
              <a:spcAft>
                <a:spcPts val="600"/>
              </a:spcAft>
              <a:buNone/>
            </a:pPr>
            <a:r>
              <a:rPr lang="en-GB" sz="1800"/>
              <a:t>How long will it take to charge a mobile phone battery?</a:t>
            </a:r>
          </a:p>
          <a:p>
            <a:pPr marL="0" lvl="0" indent="0" algn="l" rtl="0">
              <a:spcBef>
                <a:spcPts val="1200"/>
              </a:spcBef>
              <a:spcAft>
                <a:spcPts val="600"/>
              </a:spcAft>
              <a:buNone/>
            </a:pPr>
            <a:r>
              <a:rPr lang="en-GB" sz="1800"/>
              <a:t>V = 3.7 V</a:t>
            </a:r>
          </a:p>
          <a:p>
            <a:pPr marL="0" lvl="0" indent="0" algn="l" rtl="0">
              <a:spcBef>
                <a:spcPts val="1200"/>
              </a:spcBef>
              <a:spcAft>
                <a:spcPts val="600"/>
              </a:spcAft>
              <a:buNone/>
            </a:pPr>
            <a:r>
              <a:rPr lang="en-GB" sz="1800"/>
              <a:t>Capacity = 3000 </a:t>
            </a:r>
            <a:r>
              <a:rPr lang="en-GB" sz="1800" err="1"/>
              <a:t>mAh</a:t>
            </a:r>
            <a:endParaRPr lang="en-GB" sz="1800"/>
          </a:p>
          <a:p>
            <a:pPr marL="0" lvl="0" indent="0" algn="l" rtl="0">
              <a:spcBef>
                <a:spcPts val="1200"/>
              </a:spcBef>
              <a:spcAft>
                <a:spcPts val="600"/>
              </a:spcAft>
              <a:buNone/>
            </a:pPr>
            <a:r>
              <a:rPr lang="en-GB" sz="1800"/>
              <a:t>Charger = 18 W</a:t>
            </a:r>
          </a:p>
        </p:txBody>
      </p:sp>
      <p:sp>
        <p:nvSpPr>
          <p:cNvPr id="25" name="Google Shape;698;p10">
            <a:extLst>
              <a:ext uri="{FF2B5EF4-FFF2-40B4-BE49-F238E27FC236}">
                <a16:creationId xmlns:a16="http://schemas.microsoft.com/office/drawing/2014/main" id="{012647D9-1060-6A22-AE82-6557D43832BE}"/>
              </a:ext>
            </a:extLst>
          </p:cNvPr>
          <p:cNvSpPr txBox="1"/>
          <p:nvPr/>
        </p:nvSpPr>
        <p:spPr>
          <a:xfrm>
            <a:off x="8290142"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CNC machine</a:t>
            </a:r>
          </a:p>
          <a:p>
            <a:pPr marL="0" lvl="0" indent="0" algn="l" rtl="0">
              <a:spcBef>
                <a:spcPts val="1200"/>
              </a:spcBef>
              <a:spcAft>
                <a:spcPts val="600"/>
              </a:spcAft>
              <a:buNone/>
            </a:pPr>
            <a:r>
              <a:rPr lang="en-GB" sz="1800"/>
              <a:t>How much average current does this CNC process draw?</a:t>
            </a:r>
          </a:p>
          <a:p>
            <a:pPr marL="0" lvl="0" indent="0" algn="l" rtl="0">
              <a:spcBef>
                <a:spcPts val="1200"/>
              </a:spcBef>
              <a:spcAft>
                <a:spcPts val="600"/>
              </a:spcAft>
              <a:buNone/>
            </a:pPr>
            <a:r>
              <a:rPr lang="en-GB" sz="1800"/>
              <a:t>Energy = 14.9 MJ</a:t>
            </a:r>
          </a:p>
          <a:p>
            <a:pPr marL="0" lvl="0" indent="0" algn="l" rtl="0">
              <a:spcBef>
                <a:spcPts val="1200"/>
              </a:spcBef>
              <a:spcAft>
                <a:spcPts val="600"/>
              </a:spcAft>
              <a:buNone/>
            </a:pPr>
            <a:r>
              <a:rPr lang="en-GB" sz="1800"/>
              <a:t>Time = 90 mins</a:t>
            </a:r>
          </a:p>
          <a:p>
            <a:pPr marL="0" lvl="0" indent="0" algn="l" rtl="0">
              <a:spcBef>
                <a:spcPts val="1200"/>
              </a:spcBef>
              <a:spcAft>
                <a:spcPts val="600"/>
              </a:spcAft>
              <a:buNone/>
            </a:pPr>
            <a:r>
              <a:rPr lang="en-GB" sz="1800"/>
              <a:t>Voltage = 230 V</a:t>
            </a:r>
          </a:p>
        </p:txBody>
      </p:sp>
      <p:sp>
        <p:nvSpPr>
          <p:cNvPr id="26" name="Google Shape;698;p10">
            <a:extLst>
              <a:ext uri="{FF2B5EF4-FFF2-40B4-BE49-F238E27FC236}">
                <a16:creationId xmlns:a16="http://schemas.microsoft.com/office/drawing/2014/main" id="{17E49FE5-DCFC-EB3C-4A38-9871865ADACD}"/>
              </a:ext>
            </a:extLst>
          </p:cNvPr>
          <p:cNvSpPr txBox="1"/>
          <p:nvPr/>
        </p:nvSpPr>
        <p:spPr>
          <a:xfrm>
            <a:off x="12172595" y="3495403"/>
            <a:ext cx="3687560" cy="3476897"/>
          </a:xfrm>
          <a:prstGeom prst="rect">
            <a:avLst/>
          </a:prstGeom>
          <a:solidFill>
            <a:srgbClr val="ECECED"/>
          </a:solid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dirty="0"/>
              <a:t>Robot arm</a:t>
            </a:r>
          </a:p>
          <a:p>
            <a:pPr marL="0" lvl="0" indent="0" algn="l" rtl="0">
              <a:spcBef>
                <a:spcPts val="1200"/>
              </a:spcBef>
              <a:spcAft>
                <a:spcPts val="600"/>
              </a:spcAft>
              <a:buNone/>
            </a:pPr>
            <a:r>
              <a:rPr lang="en-GB" sz="1800" dirty="0"/>
              <a:t>How much energy does this robot arm use?</a:t>
            </a:r>
          </a:p>
          <a:p>
            <a:pPr marL="0" lvl="0" indent="0" algn="l" rtl="0">
              <a:spcBef>
                <a:spcPts val="1200"/>
              </a:spcBef>
              <a:spcAft>
                <a:spcPts val="600"/>
              </a:spcAft>
              <a:buNone/>
            </a:pPr>
            <a:r>
              <a:rPr lang="en-GB" sz="1800" dirty="0"/>
              <a:t>Time = 16 hrs</a:t>
            </a:r>
          </a:p>
          <a:p>
            <a:pPr marL="0" lvl="0" indent="0" algn="l" rtl="0">
              <a:spcBef>
                <a:spcPts val="1200"/>
              </a:spcBef>
              <a:spcAft>
                <a:spcPts val="600"/>
              </a:spcAft>
              <a:buNone/>
            </a:pPr>
            <a:r>
              <a:rPr lang="en-GB" sz="1800" dirty="0"/>
              <a:t>Voltage: 230 V</a:t>
            </a:r>
          </a:p>
          <a:p>
            <a:pPr marL="0" lvl="0" indent="0" algn="l" rtl="0">
              <a:spcBef>
                <a:spcPts val="1200"/>
              </a:spcBef>
              <a:spcAft>
                <a:spcPts val="600"/>
              </a:spcAft>
              <a:buNone/>
            </a:pPr>
            <a:r>
              <a:rPr lang="en-GB" sz="1800" dirty="0"/>
              <a:t>Average current draw: 10 A</a:t>
            </a:r>
          </a:p>
        </p:txBody>
      </p:sp>
      <p:sp>
        <p:nvSpPr>
          <p:cNvPr id="4" name="Google Shape;549;p3">
            <a:extLst>
              <a:ext uri="{FF2B5EF4-FFF2-40B4-BE49-F238E27FC236}">
                <a16:creationId xmlns:a16="http://schemas.microsoft.com/office/drawing/2014/main" id="{8E73983C-15ED-6C90-B86A-50A636BE781A}"/>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88475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How much energy or power do we need?</a:t>
            </a:r>
            <a:endParaRPr lang="en-US"/>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13</a:t>
            </a:fld>
            <a:endParaRPr lang="en-US" b="0"/>
          </a:p>
        </p:txBody>
      </p:sp>
      <p:sp>
        <p:nvSpPr>
          <p:cNvPr id="4" name="Google Shape;698;p10">
            <a:extLst>
              <a:ext uri="{FF2B5EF4-FFF2-40B4-BE49-F238E27FC236}">
                <a16:creationId xmlns:a16="http://schemas.microsoft.com/office/drawing/2014/main" id="{52A3D175-6BFF-F1DE-68D7-D7F927D41773}"/>
              </a:ext>
            </a:extLst>
          </p:cNvPr>
          <p:cNvSpPr txBox="1"/>
          <p:nvPr/>
        </p:nvSpPr>
        <p:spPr>
          <a:xfrm>
            <a:off x="4441234"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dirty="0"/>
              <a:t>Electric vehicle </a:t>
            </a:r>
          </a:p>
          <a:p>
            <a:pPr marL="0" lvl="0" indent="0" algn="l" rtl="0">
              <a:lnSpc>
                <a:spcPct val="100000"/>
              </a:lnSpc>
              <a:spcBef>
                <a:spcPts val="1200"/>
              </a:spcBef>
              <a:spcAft>
                <a:spcPts val="600"/>
              </a:spcAft>
              <a:buNone/>
            </a:pPr>
            <a:r>
              <a:rPr lang="en-GB" sz="1800" dirty="0">
                <a:solidFill>
                  <a:schemeClr val="dk1"/>
                </a:solidFill>
              </a:rPr>
              <a:t>To turn kWh into Joules:</a:t>
            </a:r>
          </a:p>
          <a:p>
            <a:pPr marL="0" lvl="0" indent="0" algn="l" rtl="0">
              <a:lnSpc>
                <a:spcPct val="100000"/>
              </a:lnSpc>
              <a:spcBef>
                <a:spcPts val="1200"/>
              </a:spcBef>
              <a:spcAft>
                <a:spcPts val="600"/>
              </a:spcAft>
              <a:buNone/>
            </a:pPr>
            <a:r>
              <a:rPr lang="en-GB" sz="1800" dirty="0">
                <a:solidFill>
                  <a:schemeClr val="dk1"/>
                </a:solidFill>
              </a:rPr>
              <a:t>1 kWh = 1000 W x 3600 s</a:t>
            </a:r>
          </a:p>
          <a:p>
            <a:pPr marL="0" lvl="0" indent="0" algn="l" rtl="0">
              <a:lnSpc>
                <a:spcPct val="100000"/>
              </a:lnSpc>
              <a:spcBef>
                <a:spcPts val="1200"/>
              </a:spcBef>
              <a:spcAft>
                <a:spcPts val="600"/>
              </a:spcAft>
              <a:buNone/>
            </a:pPr>
            <a:r>
              <a:rPr lang="en-GB" sz="1800" dirty="0">
                <a:solidFill>
                  <a:schemeClr val="dk1"/>
                </a:solidFill>
              </a:rPr>
              <a:t>= 3.6 MJ in each kWh</a:t>
            </a:r>
          </a:p>
          <a:p>
            <a:pPr marL="0" lvl="0" indent="0" algn="l" rtl="0">
              <a:lnSpc>
                <a:spcPct val="100000"/>
              </a:lnSpc>
              <a:spcBef>
                <a:spcPts val="1200"/>
              </a:spcBef>
              <a:spcAft>
                <a:spcPts val="600"/>
              </a:spcAft>
              <a:buNone/>
            </a:pPr>
            <a:r>
              <a:rPr lang="en-GB" sz="1800" dirty="0">
                <a:solidFill>
                  <a:schemeClr val="dk1"/>
                </a:solidFill>
              </a:rPr>
              <a:t>3.6 MJ x 90 = 324 MJ </a:t>
            </a:r>
          </a:p>
          <a:p>
            <a:pPr marL="0" lvl="0" indent="0" algn="l" rtl="0">
              <a:lnSpc>
                <a:spcPct val="100000"/>
              </a:lnSpc>
              <a:spcBef>
                <a:spcPts val="1200"/>
              </a:spcBef>
              <a:spcAft>
                <a:spcPts val="600"/>
              </a:spcAft>
              <a:buNone/>
            </a:pPr>
            <a:r>
              <a:rPr lang="en-GB" sz="1800" dirty="0">
                <a:solidFill>
                  <a:schemeClr val="dk1"/>
                </a:solidFill>
              </a:rPr>
              <a:t>Note that the voltage is irrelevant here.</a:t>
            </a:r>
            <a:endParaRPr lang="en-GB" sz="1800" dirty="0"/>
          </a:p>
        </p:txBody>
      </p:sp>
      <p:sp>
        <p:nvSpPr>
          <p:cNvPr id="5" name="Google Shape;827;p15">
            <a:extLst>
              <a:ext uri="{FF2B5EF4-FFF2-40B4-BE49-F238E27FC236}">
                <a16:creationId xmlns:a16="http://schemas.microsoft.com/office/drawing/2014/main" id="{9EC7D92F-1055-0674-5967-D433B77ACCE4}"/>
              </a:ext>
            </a:extLst>
          </p:cNvPr>
          <p:cNvSpPr txBox="1">
            <a:spLocks/>
          </p:cNvSpPr>
          <p:nvPr/>
        </p:nvSpPr>
        <p:spPr>
          <a:xfrm>
            <a:off x="411858" y="2294020"/>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a:lnSpc>
                <a:spcPct val="100000"/>
              </a:lnSpc>
              <a:spcBef>
                <a:spcPts val="0"/>
              </a:spcBef>
            </a:pPr>
            <a:r>
              <a:rPr lang="en-GB" sz="2000" dirty="0">
                <a:solidFill>
                  <a:schemeClr val="dk1"/>
                </a:solidFill>
              </a:rPr>
              <a:t>Demand varies with activities, which vary with time (for example EVs might be charged during the day at</a:t>
            </a:r>
            <a:br>
              <a:rPr lang="en-GB" sz="2000" dirty="0">
                <a:solidFill>
                  <a:schemeClr val="dk1"/>
                </a:solidFill>
              </a:rPr>
            </a:br>
            <a:r>
              <a:rPr lang="en-GB" sz="2000" dirty="0">
                <a:solidFill>
                  <a:schemeClr val="dk1"/>
                </a:solidFill>
              </a:rPr>
              <a:t>the factory) while supply from renewables is intermittent, depending on the weather and time of day.</a:t>
            </a:r>
            <a:endParaRPr lang="en-GB" sz="2000" dirty="0"/>
          </a:p>
          <a:p>
            <a:pPr marL="0">
              <a:lnSpc>
                <a:spcPct val="100000"/>
              </a:lnSpc>
              <a:spcBef>
                <a:spcPts val="0"/>
              </a:spcBef>
            </a:pPr>
            <a:endParaRPr lang="en-US" sz="2000" dirty="0">
              <a:solidFill>
                <a:schemeClr val="tx1"/>
              </a:solidFill>
            </a:endParaRPr>
          </a:p>
        </p:txBody>
      </p:sp>
      <p:sp>
        <p:nvSpPr>
          <p:cNvPr id="11" name="Google Shape;698;p10">
            <a:extLst>
              <a:ext uri="{FF2B5EF4-FFF2-40B4-BE49-F238E27FC236}">
                <a16:creationId xmlns:a16="http://schemas.microsoft.com/office/drawing/2014/main" id="{A0772942-3881-9AA4-9734-93E19ED7EB1B}"/>
              </a:ext>
            </a:extLst>
          </p:cNvPr>
          <p:cNvSpPr txBox="1"/>
          <p:nvPr/>
        </p:nvSpPr>
        <p:spPr>
          <a:xfrm>
            <a:off x="543791"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Mobile phone</a:t>
            </a:r>
          </a:p>
          <a:p>
            <a:pPr marL="0" lvl="0" indent="0" algn="l" rtl="0">
              <a:lnSpc>
                <a:spcPct val="100000"/>
              </a:lnSpc>
              <a:spcBef>
                <a:spcPts val="1200"/>
              </a:spcBef>
              <a:spcAft>
                <a:spcPts val="600"/>
              </a:spcAft>
              <a:buNone/>
            </a:pPr>
            <a:r>
              <a:rPr lang="en-GB" sz="1800">
                <a:solidFill>
                  <a:schemeClr val="dk1"/>
                </a:solidFill>
              </a:rPr>
              <a:t>The battery’s capacity is:</a:t>
            </a:r>
          </a:p>
          <a:p>
            <a:pPr marL="0" lvl="0" indent="0" algn="l" rtl="0">
              <a:lnSpc>
                <a:spcPct val="100000"/>
              </a:lnSpc>
              <a:spcBef>
                <a:spcPts val="1200"/>
              </a:spcBef>
              <a:spcAft>
                <a:spcPts val="600"/>
              </a:spcAft>
              <a:buNone/>
            </a:pPr>
            <a:r>
              <a:rPr lang="en-GB" sz="1800">
                <a:solidFill>
                  <a:schemeClr val="dk1"/>
                </a:solidFill>
              </a:rPr>
              <a:t>3.7 V x 3 Ah = 11.1 </a:t>
            </a:r>
            <a:r>
              <a:rPr lang="en-GB" sz="1800" err="1">
                <a:solidFill>
                  <a:schemeClr val="dk1"/>
                </a:solidFill>
              </a:rPr>
              <a:t>Wh</a:t>
            </a:r>
            <a:endParaRPr lang="en-GB" sz="1800">
              <a:solidFill>
                <a:schemeClr val="dk1"/>
              </a:solidFill>
            </a:endParaRPr>
          </a:p>
          <a:p>
            <a:pPr marL="0" lvl="0" indent="0" algn="l" rtl="0">
              <a:lnSpc>
                <a:spcPct val="100000"/>
              </a:lnSpc>
              <a:spcBef>
                <a:spcPts val="1200"/>
              </a:spcBef>
              <a:spcAft>
                <a:spcPts val="600"/>
              </a:spcAft>
              <a:buNone/>
            </a:pPr>
            <a:r>
              <a:rPr lang="en-GB" sz="1800">
                <a:solidFill>
                  <a:schemeClr val="dk1"/>
                </a:solidFill>
              </a:rPr>
              <a:t>Charge time with an 18 W charger is:</a:t>
            </a:r>
          </a:p>
          <a:p>
            <a:pPr marL="0" lvl="0" indent="0" algn="l" rtl="0">
              <a:lnSpc>
                <a:spcPct val="100000"/>
              </a:lnSpc>
              <a:spcBef>
                <a:spcPts val="1200"/>
              </a:spcBef>
              <a:buNone/>
            </a:pPr>
            <a:r>
              <a:rPr lang="en-GB" sz="1800" u="sng">
                <a:solidFill>
                  <a:schemeClr val="dk1"/>
                </a:solidFill>
              </a:rPr>
              <a:t>11.1 </a:t>
            </a:r>
            <a:r>
              <a:rPr lang="en-GB" sz="1800" u="sng" err="1">
                <a:solidFill>
                  <a:schemeClr val="dk1"/>
                </a:solidFill>
              </a:rPr>
              <a:t>Wh</a:t>
            </a:r>
            <a:r>
              <a:rPr lang="en-GB" sz="1800">
                <a:solidFill>
                  <a:schemeClr val="dk1"/>
                </a:solidFill>
              </a:rPr>
              <a:t> x 60 mins</a:t>
            </a:r>
          </a:p>
          <a:p>
            <a:pPr marL="0" lvl="0" indent="0" algn="l" rtl="0">
              <a:lnSpc>
                <a:spcPct val="100000"/>
              </a:lnSpc>
              <a:spcAft>
                <a:spcPts val="600"/>
              </a:spcAft>
              <a:buNone/>
            </a:pPr>
            <a:r>
              <a:rPr lang="en-GB" sz="1800">
                <a:solidFill>
                  <a:schemeClr val="dk1"/>
                </a:solidFill>
              </a:rPr>
              <a:t> 18 W</a:t>
            </a:r>
          </a:p>
          <a:p>
            <a:pPr marL="0" lvl="0" indent="0" algn="l" rtl="0">
              <a:lnSpc>
                <a:spcPct val="100000"/>
              </a:lnSpc>
              <a:spcBef>
                <a:spcPts val="1200"/>
              </a:spcBef>
              <a:spcAft>
                <a:spcPts val="600"/>
              </a:spcAft>
              <a:buNone/>
            </a:pPr>
            <a:r>
              <a:rPr lang="en-GB" sz="1800">
                <a:solidFill>
                  <a:schemeClr val="dk1"/>
                </a:solidFill>
              </a:rPr>
              <a:t>= 37 minutes to charge.</a:t>
            </a:r>
            <a:endParaRPr lang="en-GB" sz="1800"/>
          </a:p>
        </p:txBody>
      </p:sp>
      <p:sp>
        <p:nvSpPr>
          <p:cNvPr id="13" name="Google Shape;698;p10">
            <a:extLst>
              <a:ext uri="{FF2B5EF4-FFF2-40B4-BE49-F238E27FC236}">
                <a16:creationId xmlns:a16="http://schemas.microsoft.com/office/drawing/2014/main" id="{05969F7F-0B79-4E79-E408-A79B35A62395}"/>
              </a:ext>
            </a:extLst>
          </p:cNvPr>
          <p:cNvSpPr txBox="1"/>
          <p:nvPr/>
        </p:nvSpPr>
        <p:spPr>
          <a:xfrm>
            <a:off x="8293706"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CNC machine</a:t>
            </a:r>
          </a:p>
          <a:p>
            <a:pPr marL="0" lvl="0" indent="0" algn="l" rtl="0">
              <a:spcBef>
                <a:spcPts val="1200"/>
              </a:spcBef>
              <a:spcAft>
                <a:spcPts val="600"/>
              </a:spcAft>
              <a:buNone/>
            </a:pPr>
            <a:r>
              <a:rPr lang="en-GB" sz="1800">
                <a:solidFill>
                  <a:schemeClr val="dk1"/>
                </a:solidFill>
              </a:rPr>
              <a:t>To convert from energy to power:</a:t>
            </a:r>
          </a:p>
          <a:p>
            <a:pPr marL="0" lvl="0" indent="0" algn="l" rtl="0">
              <a:spcBef>
                <a:spcPts val="1200"/>
              </a:spcBef>
              <a:spcAft>
                <a:spcPts val="600"/>
              </a:spcAft>
              <a:buNone/>
            </a:pPr>
            <a:r>
              <a:rPr lang="en-GB" sz="1800" u="sng">
                <a:solidFill>
                  <a:schemeClr val="dk1"/>
                </a:solidFill>
              </a:rPr>
              <a:t>14,900,000 J </a:t>
            </a:r>
            <a:r>
              <a:rPr lang="en-GB" sz="1800">
                <a:solidFill>
                  <a:schemeClr val="dk1"/>
                </a:solidFill>
              </a:rPr>
              <a:t> = 2759 W</a:t>
            </a:r>
            <a:br>
              <a:rPr lang="en-GB" sz="1800" u="sng">
                <a:solidFill>
                  <a:schemeClr val="dk1"/>
                </a:solidFill>
              </a:rPr>
            </a:br>
            <a:r>
              <a:rPr lang="en-GB" sz="1800">
                <a:solidFill>
                  <a:schemeClr val="dk1"/>
                </a:solidFill>
              </a:rPr>
              <a:t>   90 x 60 s</a:t>
            </a:r>
          </a:p>
          <a:p>
            <a:pPr marL="0" lvl="0" indent="0" algn="l" rtl="0">
              <a:lnSpc>
                <a:spcPct val="100000"/>
              </a:lnSpc>
              <a:spcBef>
                <a:spcPts val="1200"/>
              </a:spcBef>
              <a:buNone/>
            </a:pPr>
            <a:r>
              <a:rPr lang="en-GB" sz="1800">
                <a:solidFill>
                  <a:schemeClr val="dk1"/>
                </a:solidFill>
              </a:rPr>
              <a:t>Current = </a:t>
            </a:r>
            <a:r>
              <a:rPr lang="en-GB" sz="1800" u="sng">
                <a:solidFill>
                  <a:schemeClr val="dk1"/>
                </a:solidFill>
              </a:rPr>
              <a:t>2759 W</a:t>
            </a:r>
          </a:p>
          <a:p>
            <a:pPr marL="0" lvl="0" indent="0" algn="l" rtl="0">
              <a:lnSpc>
                <a:spcPct val="100000"/>
              </a:lnSpc>
              <a:spcAft>
                <a:spcPts val="600"/>
              </a:spcAft>
              <a:buNone/>
            </a:pPr>
            <a:r>
              <a:rPr lang="en-GB" sz="1800">
                <a:solidFill>
                  <a:schemeClr val="dk1"/>
                </a:solidFill>
              </a:rPr>
              <a:t>	   230V</a:t>
            </a:r>
          </a:p>
          <a:p>
            <a:pPr marL="0" lvl="0" indent="0" algn="l" rtl="0">
              <a:lnSpc>
                <a:spcPct val="100000"/>
              </a:lnSpc>
              <a:spcBef>
                <a:spcPts val="1200"/>
              </a:spcBef>
              <a:spcAft>
                <a:spcPts val="600"/>
              </a:spcAft>
              <a:buNone/>
            </a:pPr>
            <a:r>
              <a:rPr lang="en-GB" sz="1800">
                <a:solidFill>
                  <a:schemeClr val="dk1"/>
                </a:solidFill>
              </a:rPr>
              <a:t>= 12 A average current.</a:t>
            </a:r>
            <a:endParaRPr lang="en-GB" sz="1800"/>
          </a:p>
        </p:txBody>
      </p:sp>
      <p:sp>
        <p:nvSpPr>
          <p:cNvPr id="14" name="Google Shape;698;p10">
            <a:extLst>
              <a:ext uri="{FF2B5EF4-FFF2-40B4-BE49-F238E27FC236}">
                <a16:creationId xmlns:a16="http://schemas.microsoft.com/office/drawing/2014/main" id="{2284A978-37EF-E64D-2AF3-42A61490FAF1}"/>
              </a:ext>
            </a:extLst>
          </p:cNvPr>
          <p:cNvSpPr txBox="1"/>
          <p:nvPr/>
        </p:nvSpPr>
        <p:spPr>
          <a:xfrm>
            <a:off x="12191149"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Robot arm</a:t>
            </a:r>
          </a:p>
          <a:p>
            <a:pPr marL="0" lvl="0" indent="0" algn="l" rtl="0">
              <a:lnSpc>
                <a:spcPct val="100000"/>
              </a:lnSpc>
              <a:spcBef>
                <a:spcPts val="600"/>
              </a:spcBef>
              <a:spcAft>
                <a:spcPts val="1200"/>
              </a:spcAft>
              <a:buNone/>
            </a:pPr>
            <a:r>
              <a:rPr lang="en-GB" sz="1800">
                <a:solidFill>
                  <a:schemeClr val="dk1"/>
                </a:solidFill>
              </a:rPr>
              <a:t>To find the energy find the power consumption and multiply by time:</a:t>
            </a:r>
          </a:p>
          <a:p>
            <a:pPr marL="0" lvl="0" indent="0" algn="l" rtl="0">
              <a:lnSpc>
                <a:spcPct val="100000"/>
              </a:lnSpc>
              <a:spcBef>
                <a:spcPts val="600"/>
              </a:spcBef>
              <a:spcAft>
                <a:spcPts val="1200"/>
              </a:spcAft>
              <a:buNone/>
            </a:pPr>
            <a:r>
              <a:rPr lang="en-GB" sz="1800">
                <a:solidFill>
                  <a:schemeClr val="dk1"/>
                </a:solidFill>
              </a:rPr>
              <a:t>Power = 230 V x 10 A</a:t>
            </a:r>
          </a:p>
          <a:p>
            <a:pPr marL="0" lvl="0" indent="0" algn="l" rtl="0">
              <a:lnSpc>
                <a:spcPct val="100000"/>
              </a:lnSpc>
              <a:spcBef>
                <a:spcPts val="600"/>
              </a:spcBef>
              <a:spcAft>
                <a:spcPts val="1200"/>
              </a:spcAft>
              <a:buNone/>
            </a:pPr>
            <a:r>
              <a:rPr lang="en-GB" sz="1800">
                <a:solidFill>
                  <a:schemeClr val="dk1"/>
                </a:solidFill>
              </a:rPr>
              <a:t>= 2300 W</a:t>
            </a:r>
          </a:p>
          <a:p>
            <a:pPr marL="0" lvl="0" indent="0" algn="l" rtl="0">
              <a:lnSpc>
                <a:spcPct val="100000"/>
              </a:lnSpc>
              <a:spcBef>
                <a:spcPts val="600"/>
              </a:spcBef>
              <a:spcAft>
                <a:spcPts val="1200"/>
              </a:spcAft>
              <a:buNone/>
            </a:pPr>
            <a:r>
              <a:rPr lang="en-GB" sz="1800">
                <a:solidFill>
                  <a:schemeClr val="dk1"/>
                </a:solidFill>
              </a:rPr>
              <a:t>2300 W x 16 hrs x 3600 s</a:t>
            </a:r>
          </a:p>
          <a:p>
            <a:pPr marL="0" lvl="0" indent="0" algn="l" rtl="0">
              <a:lnSpc>
                <a:spcPct val="100000"/>
              </a:lnSpc>
              <a:spcBef>
                <a:spcPts val="600"/>
              </a:spcBef>
              <a:spcAft>
                <a:spcPts val="1200"/>
              </a:spcAft>
              <a:buNone/>
            </a:pPr>
            <a:r>
              <a:rPr lang="en-GB" sz="1800">
                <a:solidFill>
                  <a:schemeClr val="dk1"/>
                </a:solidFill>
              </a:rPr>
              <a:t>= 132.48 MJ.</a:t>
            </a:r>
            <a:endParaRPr lang="en-GB" sz="1800"/>
          </a:p>
        </p:txBody>
      </p:sp>
      <p:sp>
        <p:nvSpPr>
          <p:cNvPr id="6" name="Google Shape;549;p3">
            <a:extLst>
              <a:ext uri="{FF2B5EF4-FFF2-40B4-BE49-F238E27FC236}">
                <a16:creationId xmlns:a16="http://schemas.microsoft.com/office/drawing/2014/main" id="{848C5544-47DA-9920-6665-C496A546C079}"/>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3679139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885F63-E7A3-FA79-B428-513BD48532B1}"/>
              </a:ext>
            </a:extLst>
          </p:cNvPr>
          <p:cNvPicPr>
            <a:picLocks noChangeAspect="1"/>
          </p:cNvPicPr>
          <p:nvPr/>
        </p:nvPicPr>
        <p:blipFill rotWithShape="1">
          <a:blip r:embed="rId3"/>
          <a:srcRect b="4791"/>
          <a:stretch/>
        </p:blipFill>
        <p:spPr>
          <a:xfrm>
            <a:off x="2784401" y="2897662"/>
            <a:ext cx="8280600" cy="5752346"/>
          </a:xfrm>
          <a:prstGeom prst="rect">
            <a:avLst/>
          </a:prstGeom>
        </p:spPr>
      </p:pic>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Renewable energy: exploring supply and demand</a:t>
            </a:r>
            <a:endParaRPr lang="en-US"/>
          </a:p>
        </p:txBody>
      </p:sp>
      <p:sp>
        <p:nvSpPr>
          <p:cNvPr id="12" name="Google Shape;698;p10">
            <a:extLst>
              <a:ext uri="{FF2B5EF4-FFF2-40B4-BE49-F238E27FC236}">
                <a16:creationId xmlns:a16="http://schemas.microsoft.com/office/drawing/2014/main" id="{0473EF13-558D-8E8B-C12D-5B775A836E83}"/>
              </a:ext>
            </a:extLst>
          </p:cNvPr>
          <p:cNvSpPr txBox="1"/>
          <p:nvPr/>
        </p:nvSpPr>
        <p:spPr>
          <a:xfrm>
            <a:off x="12183841" y="2589920"/>
            <a:ext cx="3440531" cy="2417783"/>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r>
              <a:rPr lang="en-GB" sz="1800"/>
              <a:t>What can the </a:t>
            </a:r>
            <a:br>
              <a:rPr lang="en-GB" sz="1800"/>
            </a:br>
            <a:r>
              <a:rPr lang="en-GB" sz="1800"/>
              <a:t>model tell you about the opportunities and </a:t>
            </a:r>
            <a:br>
              <a:rPr lang="en-GB" sz="1800"/>
            </a:br>
            <a:r>
              <a:rPr lang="en-GB" sz="1800"/>
              <a:t>limitations for using wind and solar energy for this manufacturing plant?</a:t>
            </a:r>
          </a:p>
        </p:txBody>
      </p:sp>
      <p:sp>
        <p:nvSpPr>
          <p:cNvPr id="23" name="Slide Number Placeholder 5">
            <a:extLst>
              <a:ext uri="{FF2B5EF4-FFF2-40B4-BE49-F238E27FC236}">
                <a16:creationId xmlns:a16="http://schemas.microsoft.com/office/drawing/2014/main" id="{02FC8929-E359-00D6-6E15-1D2C8200AE4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14</a:t>
            </a:fld>
            <a:endParaRPr lang="en-US" b="0"/>
          </a:p>
        </p:txBody>
      </p:sp>
      <p:pic>
        <p:nvPicPr>
          <p:cNvPr id="24" name="Picture 23">
            <a:extLst>
              <a:ext uri="{FF2B5EF4-FFF2-40B4-BE49-F238E27FC236}">
                <a16:creationId xmlns:a16="http://schemas.microsoft.com/office/drawing/2014/main" id="{0B8F9F7F-488E-E3B8-FD1D-8391F4B10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82646" y="2100970"/>
            <a:ext cx="1003300" cy="977900"/>
          </a:xfrm>
          <a:prstGeom prst="rect">
            <a:avLst/>
          </a:prstGeom>
        </p:spPr>
      </p:pic>
      <p:sp>
        <p:nvSpPr>
          <p:cNvPr id="4" name="Google Shape;827;p15">
            <a:extLst>
              <a:ext uri="{FF2B5EF4-FFF2-40B4-BE49-F238E27FC236}">
                <a16:creationId xmlns:a16="http://schemas.microsoft.com/office/drawing/2014/main" id="{D2B78ECD-46B3-E0BC-E16E-A07D9365A39B}"/>
              </a:ext>
            </a:extLst>
          </p:cNvPr>
          <p:cNvSpPr txBox="1">
            <a:spLocks/>
          </p:cNvSpPr>
          <p:nvPr/>
        </p:nvSpPr>
        <p:spPr>
          <a:xfrm>
            <a:off x="411859" y="2294020"/>
            <a:ext cx="11527100"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The owner of this manufacturing plant wants to shift to renewables and is modelling their options.</a:t>
            </a:r>
          </a:p>
        </p:txBody>
      </p:sp>
      <p:pic>
        <p:nvPicPr>
          <p:cNvPr id="18" name="Picture 17">
            <a:extLst>
              <a:ext uri="{FF2B5EF4-FFF2-40B4-BE49-F238E27FC236}">
                <a16:creationId xmlns:a16="http://schemas.microsoft.com/office/drawing/2014/main" id="{5C6059E5-DC0F-3739-D6C3-6A162E2432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20" name="Google Shape;698;p10">
            <a:extLst>
              <a:ext uri="{FF2B5EF4-FFF2-40B4-BE49-F238E27FC236}">
                <a16:creationId xmlns:a16="http://schemas.microsoft.com/office/drawing/2014/main" id="{C5498C46-BC59-FC0A-0C30-90352ECB524B}"/>
              </a:ext>
            </a:extLst>
          </p:cNvPr>
          <p:cNvSpPr txBox="1"/>
          <p:nvPr/>
        </p:nvSpPr>
        <p:spPr>
          <a:xfrm>
            <a:off x="2784401" y="2897662"/>
            <a:ext cx="8280600" cy="575234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endParaRPr lang="en-GB" sz="1800"/>
          </a:p>
        </p:txBody>
      </p:sp>
      <p:sp>
        <p:nvSpPr>
          <p:cNvPr id="5" name="Google Shape;213;p26">
            <a:extLst>
              <a:ext uri="{FF2B5EF4-FFF2-40B4-BE49-F238E27FC236}">
                <a16:creationId xmlns:a16="http://schemas.microsoft.com/office/drawing/2014/main" id="{41B7C27E-D06F-957A-00C3-1DB1D6B636A2}"/>
              </a:ext>
            </a:extLst>
          </p:cNvPr>
          <p:cNvSpPr txBox="1"/>
          <p:nvPr/>
        </p:nvSpPr>
        <p:spPr>
          <a:xfrm>
            <a:off x="434597" y="4649843"/>
            <a:ext cx="2402850"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Add small or </a:t>
            </a:r>
            <a:br>
              <a:rPr lang="en" sz="1800" dirty="0"/>
            </a:br>
            <a:r>
              <a:rPr lang="en" sz="1800" dirty="0"/>
              <a:t>large wind turbines </a:t>
            </a:r>
            <a:br>
              <a:rPr lang="en" sz="1800" dirty="0"/>
            </a:br>
            <a:r>
              <a:rPr lang="en" sz="1800" dirty="0"/>
              <a:t>to the site.</a:t>
            </a:r>
            <a:endParaRPr sz="1800" dirty="0"/>
          </a:p>
        </p:txBody>
      </p:sp>
      <p:sp>
        <p:nvSpPr>
          <p:cNvPr id="6" name="Google Shape;214;p26">
            <a:extLst>
              <a:ext uri="{FF2B5EF4-FFF2-40B4-BE49-F238E27FC236}">
                <a16:creationId xmlns:a16="http://schemas.microsoft.com/office/drawing/2014/main" id="{786061F8-6821-14D9-2377-451D2688ED6E}"/>
              </a:ext>
            </a:extLst>
          </p:cNvPr>
          <p:cNvSpPr txBox="1"/>
          <p:nvPr/>
        </p:nvSpPr>
        <p:spPr>
          <a:xfrm>
            <a:off x="400452" y="6197151"/>
            <a:ext cx="2389129" cy="156963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Add solar generation to the roof or a nearby field. Each box represents </a:t>
            </a:r>
            <a:br>
              <a:rPr lang="en" sz="1800" dirty="0"/>
            </a:br>
            <a:r>
              <a:rPr lang="en" sz="1800" dirty="0"/>
              <a:t>10 x 1.6 m</a:t>
            </a:r>
            <a:r>
              <a:rPr lang="en" sz="1800" baseline="30000" dirty="0"/>
              <a:t>2</a:t>
            </a:r>
            <a:r>
              <a:rPr lang="en" sz="1800" dirty="0"/>
              <a:t> panels.</a:t>
            </a:r>
            <a:endParaRPr sz="1800" dirty="0"/>
          </a:p>
        </p:txBody>
      </p:sp>
      <p:sp>
        <p:nvSpPr>
          <p:cNvPr id="8" name="Google Shape;215;p26">
            <a:extLst>
              <a:ext uri="{FF2B5EF4-FFF2-40B4-BE49-F238E27FC236}">
                <a16:creationId xmlns:a16="http://schemas.microsoft.com/office/drawing/2014/main" id="{184CFA98-77CE-BFFA-F596-BE89A0A153F5}"/>
              </a:ext>
            </a:extLst>
          </p:cNvPr>
          <p:cNvSpPr txBox="1"/>
          <p:nvPr/>
        </p:nvSpPr>
        <p:spPr>
          <a:xfrm>
            <a:off x="11436538" y="5399470"/>
            <a:ext cx="2708339"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Explore how supply and demand change across the day and seasons.</a:t>
            </a:r>
            <a:endParaRPr sz="1800" dirty="0"/>
          </a:p>
        </p:txBody>
      </p:sp>
      <p:sp>
        <p:nvSpPr>
          <p:cNvPr id="9" name="Google Shape;216;p26">
            <a:extLst>
              <a:ext uri="{FF2B5EF4-FFF2-40B4-BE49-F238E27FC236}">
                <a16:creationId xmlns:a16="http://schemas.microsoft.com/office/drawing/2014/main" id="{06653CEB-08A8-B724-C0BD-4903DA45582F}"/>
              </a:ext>
            </a:extLst>
          </p:cNvPr>
          <p:cNvSpPr txBox="1"/>
          <p:nvPr/>
        </p:nvSpPr>
        <p:spPr>
          <a:xfrm>
            <a:off x="11374301" y="6670518"/>
            <a:ext cx="2880466" cy="156963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Identify when grid supply is needed or when excess energy is available, and how this affects the </a:t>
            </a:r>
            <a:br>
              <a:rPr lang="en" sz="1800" dirty="0"/>
            </a:br>
            <a:r>
              <a:rPr lang="en" sz="1800" dirty="0"/>
              <a:t>plant’s carbon emissions.</a:t>
            </a:r>
            <a:endParaRPr sz="1800" dirty="0"/>
          </a:p>
        </p:txBody>
      </p:sp>
      <p:cxnSp>
        <p:nvCxnSpPr>
          <p:cNvPr id="10" name="Google Shape;117;p20">
            <a:extLst>
              <a:ext uri="{FF2B5EF4-FFF2-40B4-BE49-F238E27FC236}">
                <a16:creationId xmlns:a16="http://schemas.microsoft.com/office/drawing/2014/main" id="{BD87BB4A-264F-DBE4-FD55-D0DD91E08C44}"/>
              </a:ext>
            </a:extLst>
          </p:cNvPr>
          <p:cNvCxnSpPr>
            <a:cxnSpLocks/>
          </p:cNvCxnSpPr>
          <p:nvPr/>
        </p:nvCxnSpPr>
        <p:spPr>
          <a:xfrm>
            <a:off x="2644303" y="5157659"/>
            <a:ext cx="1372526" cy="0"/>
          </a:xfrm>
          <a:prstGeom prst="straightConnector1">
            <a:avLst/>
          </a:prstGeom>
          <a:noFill/>
          <a:ln w="25400" cap="flat" cmpd="sng">
            <a:solidFill>
              <a:schemeClr val="tx1"/>
            </a:solidFill>
            <a:prstDash val="solid"/>
            <a:round/>
            <a:headEnd type="none" w="med" len="med"/>
            <a:tailEnd type="triangle" w="lg" len="lg"/>
          </a:ln>
        </p:spPr>
      </p:cxnSp>
      <p:cxnSp>
        <p:nvCxnSpPr>
          <p:cNvPr id="30" name="Google Shape;117;p20">
            <a:extLst>
              <a:ext uri="{FF2B5EF4-FFF2-40B4-BE49-F238E27FC236}">
                <a16:creationId xmlns:a16="http://schemas.microsoft.com/office/drawing/2014/main" id="{FB78EF80-404A-CC2F-B390-2735825AA4D9}"/>
              </a:ext>
            </a:extLst>
          </p:cNvPr>
          <p:cNvCxnSpPr>
            <a:cxnSpLocks/>
          </p:cNvCxnSpPr>
          <p:nvPr/>
        </p:nvCxnSpPr>
        <p:spPr>
          <a:xfrm flipH="1" flipV="1">
            <a:off x="8202593" y="6635563"/>
            <a:ext cx="3090063" cy="819770"/>
          </a:xfrm>
          <a:prstGeom prst="straightConnector1">
            <a:avLst/>
          </a:prstGeom>
          <a:noFill/>
          <a:ln w="25400" cap="flat" cmpd="sng">
            <a:solidFill>
              <a:schemeClr val="tx1"/>
            </a:solidFill>
            <a:prstDash val="solid"/>
            <a:round/>
            <a:headEnd type="none" w="med" len="med"/>
            <a:tailEnd type="triangle" w="lg" len="lg"/>
          </a:ln>
        </p:spPr>
      </p:cxnSp>
      <p:cxnSp>
        <p:nvCxnSpPr>
          <p:cNvPr id="25" name="Google Shape;117;p20">
            <a:extLst>
              <a:ext uri="{FF2B5EF4-FFF2-40B4-BE49-F238E27FC236}">
                <a16:creationId xmlns:a16="http://schemas.microsoft.com/office/drawing/2014/main" id="{FD629FF0-82E2-8F74-0915-43DF67B4D093}"/>
              </a:ext>
            </a:extLst>
          </p:cNvPr>
          <p:cNvCxnSpPr>
            <a:cxnSpLocks/>
          </p:cNvCxnSpPr>
          <p:nvPr/>
        </p:nvCxnSpPr>
        <p:spPr>
          <a:xfrm>
            <a:off x="2418892" y="7240459"/>
            <a:ext cx="914142" cy="0"/>
          </a:xfrm>
          <a:prstGeom prst="straightConnector1">
            <a:avLst/>
          </a:prstGeom>
          <a:noFill/>
          <a:ln w="25400" cap="flat" cmpd="sng">
            <a:solidFill>
              <a:schemeClr val="tx1"/>
            </a:solidFill>
            <a:prstDash val="solid"/>
            <a:round/>
            <a:headEnd type="none" w="med" len="med"/>
            <a:tailEnd type="triangle" w="lg" len="lg"/>
          </a:ln>
        </p:spPr>
      </p:cxnSp>
      <p:cxnSp>
        <p:nvCxnSpPr>
          <p:cNvPr id="28" name="Google Shape;117;p20">
            <a:extLst>
              <a:ext uri="{FF2B5EF4-FFF2-40B4-BE49-F238E27FC236}">
                <a16:creationId xmlns:a16="http://schemas.microsoft.com/office/drawing/2014/main" id="{220854D0-9F90-1221-E8DF-77E69C1B876D}"/>
              </a:ext>
            </a:extLst>
          </p:cNvPr>
          <p:cNvCxnSpPr>
            <a:cxnSpLocks/>
          </p:cNvCxnSpPr>
          <p:nvPr/>
        </p:nvCxnSpPr>
        <p:spPr>
          <a:xfrm flipH="1" flipV="1">
            <a:off x="10254342" y="4908421"/>
            <a:ext cx="1103630" cy="982097"/>
          </a:xfrm>
          <a:prstGeom prst="straightConnector1">
            <a:avLst/>
          </a:prstGeom>
          <a:noFill/>
          <a:ln w="25400" cap="flat" cmpd="sng">
            <a:solidFill>
              <a:schemeClr val="tx1"/>
            </a:solidFill>
            <a:prstDash val="solid"/>
            <a:round/>
            <a:headEnd type="none" w="med" len="med"/>
            <a:tailEnd type="triangle" w="lg" len="lg"/>
          </a:ln>
        </p:spPr>
      </p:cxnSp>
      <p:sp>
        <p:nvSpPr>
          <p:cNvPr id="37" name="Google Shape;549;p3">
            <a:extLst>
              <a:ext uri="{FF2B5EF4-FFF2-40B4-BE49-F238E27FC236}">
                <a16:creationId xmlns:a16="http://schemas.microsoft.com/office/drawing/2014/main" id="{5B022132-15D2-D58C-81EB-E6544379DF71}"/>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32478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12C3-7524-A59A-BF80-FA8D6D4A5378}"/>
              </a:ext>
            </a:extLst>
          </p:cNvPr>
          <p:cNvSpPr>
            <a:spLocks noGrp="1"/>
          </p:cNvSpPr>
          <p:nvPr>
            <p:ph type="title"/>
          </p:nvPr>
        </p:nvSpPr>
        <p:spPr/>
        <p:txBody>
          <a:bodyPr/>
          <a:lstStyle/>
          <a:p>
            <a:r>
              <a:rPr lang="en"/>
              <a:t>Renewable energy: finding the optimum mix</a:t>
            </a:r>
            <a:endParaRPr lang="en-US"/>
          </a:p>
        </p:txBody>
      </p:sp>
      <p:pic>
        <p:nvPicPr>
          <p:cNvPr id="7" name="Picture 6">
            <a:extLst>
              <a:ext uri="{FF2B5EF4-FFF2-40B4-BE49-F238E27FC236}">
                <a16:creationId xmlns:a16="http://schemas.microsoft.com/office/drawing/2014/main" id="{09AC0BBA-9BC6-93B0-C023-A11A952DAA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8" name="Google Shape;698;p10">
            <a:extLst>
              <a:ext uri="{FF2B5EF4-FFF2-40B4-BE49-F238E27FC236}">
                <a16:creationId xmlns:a16="http://schemas.microsoft.com/office/drawing/2014/main" id="{CB95C03C-EE6F-C827-8AD8-6FA3E503C305}"/>
              </a:ext>
            </a:extLst>
          </p:cNvPr>
          <p:cNvSpPr txBox="1"/>
          <p:nvPr/>
        </p:nvSpPr>
        <p:spPr>
          <a:xfrm>
            <a:off x="565285" y="2661397"/>
            <a:ext cx="13166119" cy="609022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53035">
              <a:spcAft>
                <a:spcPts val="800"/>
              </a:spcAft>
              <a:buSzPct val="100000"/>
            </a:pPr>
            <a:r>
              <a:rPr lang="en-GB" sz="1800" dirty="0"/>
              <a:t>Use the </a:t>
            </a:r>
            <a:r>
              <a:rPr lang="en-GB" sz="1800" b="1" dirty="0"/>
              <a:t>Renewable energy interactive tool</a:t>
            </a:r>
            <a:r>
              <a:rPr lang="en-GB" sz="1800" dirty="0"/>
              <a:t> to answer these questions:</a:t>
            </a:r>
          </a:p>
          <a:p>
            <a:pPr marL="457200" lvl="0" indent="-304165" algn="l" rtl="0">
              <a:spcBef>
                <a:spcPts val="1200"/>
              </a:spcBef>
              <a:spcAft>
                <a:spcPts val="800"/>
              </a:spcAft>
              <a:buSzPct val="100000"/>
              <a:buAutoNum type="arabicPeriod"/>
            </a:pPr>
            <a:r>
              <a:rPr lang="en-GB" sz="1800" dirty="0"/>
              <a:t>What are the maximum power outputs for each of the following: one large turbine, one small turbine, one group of 10 solar panels (one ‘box’ on the interactive)? Consider what time of day and year to select to identify these values.</a:t>
            </a:r>
          </a:p>
          <a:p>
            <a:pPr marL="457200" lvl="0" indent="-304165" algn="l" rtl="0">
              <a:spcBef>
                <a:spcPts val="0"/>
              </a:spcBef>
              <a:spcAft>
                <a:spcPts val="800"/>
              </a:spcAft>
              <a:buSzPct val="100000"/>
              <a:buAutoNum type="arabicPeriod"/>
            </a:pPr>
            <a:r>
              <a:rPr lang="en-GB" sz="1800" dirty="0"/>
              <a:t>What are the annual emissions savings for each of the following: one large turbine, one small turbine, one group of 10 solar panels?</a:t>
            </a:r>
          </a:p>
          <a:p>
            <a:pPr marL="457200" lvl="0" indent="-304165" algn="l" rtl="0">
              <a:spcBef>
                <a:spcPts val="0"/>
              </a:spcBef>
              <a:spcAft>
                <a:spcPts val="800"/>
              </a:spcAft>
              <a:buSzPct val="100000"/>
              <a:buAutoNum type="arabicPeriod"/>
            </a:pPr>
            <a:r>
              <a:rPr lang="en-GB" sz="1800" dirty="0"/>
              <a:t>Estimate the total annual emissions that can be saved when the site’s demand is fully met by renewable energy.</a:t>
            </a:r>
          </a:p>
          <a:p>
            <a:pPr marL="457200" lvl="0" indent="-304165" algn="l" rtl="0">
              <a:spcBef>
                <a:spcPts val="0"/>
              </a:spcBef>
              <a:spcAft>
                <a:spcPts val="800"/>
              </a:spcAft>
              <a:buSzPct val="100000"/>
              <a:buAutoNum type="arabicPeriod"/>
            </a:pPr>
            <a:r>
              <a:rPr lang="en-GB" sz="1800" dirty="0"/>
              <a:t>When is the peak time for wind energy and for solar energy, within the time and seasonal options available? Consider what time of day and year to select to identify these values.</a:t>
            </a:r>
          </a:p>
          <a:p>
            <a:pPr marL="457200" lvl="0" indent="-304165" algn="l" rtl="0">
              <a:spcBef>
                <a:spcPts val="0"/>
              </a:spcBef>
              <a:spcAft>
                <a:spcPts val="800"/>
              </a:spcAft>
              <a:buSzPct val="100000"/>
              <a:buAutoNum type="arabicPeriod"/>
            </a:pPr>
            <a:r>
              <a:rPr lang="en-GB" sz="1800" dirty="0"/>
              <a:t>Why might three small turbines be chosen over one large turbine?*</a:t>
            </a:r>
          </a:p>
          <a:p>
            <a:pPr marL="457200" lvl="0" indent="-304165" algn="l" rtl="0">
              <a:spcBef>
                <a:spcPts val="0"/>
              </a:spcBef>
              <a:spcAft>
                <a:spcPts val="800"/>
              </a:spcAft>
              <a:buSzPct val="100000"/>
              <a:buAutoNum type="arabicPeriod"/>
            </a:pPr>
            <a:r>
              <a:rPr lang="en-GB" sz="1800" dirty="0"/>
              <a:t>The site is at the edge of an industrial estate with parking. Where else might the additional solar panels be located instead of in a neighbouring field?*</a:t>
            </a:r>
          </a:p>
          <a:p>
            <a:pPr marL="457200" lvl="0" indent="-304165" algn="l" rtl="0">
              <a:spcBef>
                <a:spcPts val="0"/>
              </a:spcBef>
              <a:spcAft>
                <a:spcPts val="800"/>
              </a:spcAft>
              <a:buSzPct val="100000"/>
              <a:buAutoNum type="arabicPeriod"/>
            </a:pPr>
            <a:r>
              <a:rPr lang="en-GB" sz="1800" dirty="0"/>
              <a:t>What is the maximum excess power that can be generated?</a:t>
            </a:r>
          </a:p>
          <a:p>
            <a:pPr marL="457200" lvl="0" indent="-304165" algn="l" rtl="0">
              <a:spcBef>
                <a:spcPts val="0"/>
              </a:spcBef>
              <a:spcAft>
                <a:spcPts val="800"/>
              </a:spcAft>
              <a:buSzPct val="100000"/>
              <a:buAutoNum type="arabicPeriod"/>
            </a:pPr>
            <a:r>
              <a:rPr lang="en-GB" sz="1800" dirty="0"/>
              <a:t>What could the site owner do with this excess power when it is available?*</a:t>
            </a:r>
          </a:p>
          <a:p>
            <a:pPr marL="457200" lvl="0" indent="-304165" algn="l" rtl="0">
              <a:spcBef>
                <a:spcPts val="0"/>
              </a:spcBef>
              <a:spcAft>
                <a:spcPts val="800"/>
              </a:spcAft>
              <a:buSzPct val="100000"/>
              <a:buAutoNum type="arabicPeriod"/>
            </a:pPr>
            <a:r>
              <a:rPr lang="en-GB" sz="1800" dirty="0"/>
              <a:t>What emissions could be saved by ‘exporting’ this excess power for other users?</a:t>
            </a:r>
          </a:p>
          <a:p>
            <a:pPr marL="0" lvl="0" indent="0" algn="l" rtl="0">
              <a:spcBef>
                <a:spcPts val="1200"/>
              </a:spcBef>
              <a:spcAft>
                <a:spcPts val="800"/>
              </a:spcAft>
              <a:buNone/>
            </a:pPr>
            <a:r>
              <a:rPr lang="en-GB" sz="1800" dirty="0"/>
              <a:t>*for these questions, use your knowledge to answer rather than the interactive tool.</a:t>
            </a:r>
          </a:p>
        </p:txBody>
      </p:sp>
      <p:sp>
        <p:nvSpPr>
          <p:cNvPr id="10" name="Slide Number Placeholder 5">
            <a:extLst>
              <a:ext uri="{FF2B5EF4-FFF2-40B4-BE49-F238E27FC236}">
                <a16:creationId xmlns:a16="http://schemas.microsoft.com/office/drawing/2014/main" id="{32D535D8-7A9D-E360-2BD6-BC317361D1E6}"/>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15</a:t>
            </a:fld>
            <a:endParaRPr lang="en-US" b="0"/>
          </a:p>
        </p:txBody>
      </p:sp>
      <p:pic>
        <p:nvPicPr>
          <p:cNvPr id="3" name="Picture 2">
            <a:extLst>
              <a:ext uri="{FF2B5EF4-FFF2-40B4-BE49-F238E27FC236}">
                <a16:creationId xmlns:a16="http://schemas.microsoft.com/office/drawing/2014/main" id="{2144694B-FD26-5CCD-1A8C-3241B9B438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3311" y="2172447"/>
            <a:ext cx="1003300" cy="977900"/>
          </a:xfrm>
          <a:prstGeom prst="rect">
            <a:avLst/>
          </a:prstGeom>
        </p:spPr>
      </p:pic>
      <p:sp>
        <p:nvSpPr>
          <p:cNvPr id="4" name="Google Shape;549;p3">
            <a:extLst>
              <a:ext uri="{FF2B5EF4-FFF2-40B4-BE49-F238E27FC236}">
                <a16:creationId xmlns:a16="http://schemas.microsoft.com/office/drawing/2014/main" id="{43D93A88-AF7E-6F91-C880-C29D9E6BD30A}"/>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1173296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12C3-7524-A59A-BF80-FA8D6D4A5378}"/>
              </a:ext>
            </a:extLst>
          </p:cNvPr>
          <p:cNvSpPr>
            <a:spLocks noGrp="1"/>
          </p:cNvSpPr>
          <p:nvPr>
            <p:ph type="title"/>
          </p:nvPr>
        </p:nvSpPr>
        <p:spPr>
          <a:xfrm>
            <a:off x="411857" y="1445908"/>
            <a:ext cx="15029425" cy="728133"/>
          </a:xfrm>
        </p:spPr>
        <p:txBody>
          <a:bodyPr/>
          <a:lstStyle/>
          <a:p>
            <a:r>
              <a:rPr lang="en"/>
              <a:t>Renewable energy: finding the optimum mix </a:t>
            </a:r>
            <a:r>
              <a:rPr lang="en" b="0"/>
              <a:t>–</a:t>
            </a:r>
            <a:r>
              <a:rPr lang="en"/>
              <a:t> answers</a:t>
            </a:r>
            <a:endParaRPr lang="en-US"/>
          </a:p>
        </p:txBody>
      </p:sp>
      <p:sp>
        <p:nvSpPr>
          <p:cNvPr id="8" name="Google Shape;698;p10">
            <a:extLst>
              <a:ext uri="{FF2B5EF4-FFF2-40B4-BE49-F238E27FC236}">
                <a16:creationId xmlns:a16="http://schemas.microsoft.com/office/drawing/2014/main" id="{CB95C03C-EE6F-C827-8AD8-6FA3E503C305}"/>
              </a:ext>
            </a:extLst>
          </p:cNvPr>
          <p:cNvSpPr txBox="1"/>
          <p:nvPr/>
        </p:nvSpPr>
        <p:spPr>
          <a:xfrm>
            <a:off x="584386" y="2509030"/>
            <a:ext cx="13476670" cy="608287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457200" lvl="0" indent="-304165" algn="l" rtl="0">
              <a:spcBef>
                <a:spcPts val="0"/>
              </a:spcBef>
              <a:spcAft>
                <a:spcPts val="400"/>
              </a:spcAft>
              <a:buSzPct val="100000"/>
              <a:buAutoNum type="arabicPeriod"/>
            </a:pPr>
            <a:r>
              <a:rPr lang="en-GB" sz="1800" dirty="0"/>
              <a:t>Maximum power outputs:</a:t>
            </a:r>
          </a:p>
          <a:p>
            <a:pPr marL="914400" lvl="1" indent="-304165" algn="l" rtl="0">
              <a:spcBef>
                <a:spcPts val="0"/>
              </a:spcBef>
              <a:spcAft>
                <a:spcPts val="400"/>
              </a:spcAft>
              <a:buSzPct val="100000"/>
              <a:buAutoNum type="alphaLcPeriod"/>
            </a:pPr>
            <a:r>
              <a:rPr lang="en-GB" sz="1800" dirty="0"/>
              <a:t>Large turbine: 37 kW </a:t>
            </a:r>
          </a:p>
          <a:p>
            <a:pPr marL="914400" lvl="1" indent="-304165" algn="l" rtl="0">
              <a:spcBef>
                <a:spcPts val="0"/>
              </a:spcBef>
              <a:spcAft>
                <a:spcPts val="400"/>
              </a:spcAft>
              <a:buSzPct val="100000"/>
              <a:buAutoNum type="alphaLcPeriod"/>
            </a:pPr>
            <a:r>
              <a:rPr lang="en-GB" sz="1800" dirty="0"/>
              <a:t>Small turbine: 11.1 kW</a:t>
            </a:r>
          </a:p>
          <a:p>
            <a:pPr marL="914400" lvl="1" indent="-304165" algn="l" rtl="0">
              <a:spcBef>
                <a:spcPts val="0"/>
              </a:spcBef>
              <a:spcAft>
                <a:spcPts val="400"/>
              </a:spcAft>
              <a:buSzPct val="100000"/>
              <a:buAutoNum type="alphaLcPeriod"/>
            </a:pPr>
            <a:r>
              <a:rPr lang="en-GB" sz="1800" dirty="0"/>
              <a:t>10 solar panels: 2.5 kW (250 W per 1.6 m</a:t>
            </a:r>
            <a:r>
              <a:rPr lang="en-GB" sz="1800" baseline="30000" dirty="0"/>
              <a:t>2</a:t>
            </a:r>
            <a:r>
              <a:rPr lang="en-GB" sz="1800" dirty="0"/>
              <a:t> panel, or per 156 Wm</a:t>
            </a:r>
            <a:r>
              <a:rPr lang="en-GB" sz="1800" baseline="30000" dirty="0"/>
              <a:t>-2</a:t>
            </a:r>
            <a:r>
              <a:rPr lang="en-GB" sz="1800" dirty="0"/>
              <a:t>)</a:t>
            </a:r>
          </a:p>
          <a:p>
            <a:pPr marL="457200" lvl="0" indent="-304165" algn="l" rtl="0">
              <a:spcBef>
                <a:spcPts val="0"/>
              </a:spcBef>
              <a:spcAft>
                <a:spcPts val="400"/>
              </a:spcAft>
              <a:buSzPct val="100000"/>
              <a:buAutoNum type="arabicPeriod"/>
            </a:pPr>
            <a:r>
              <a:rPr lang="en-GB" sz="1800" dirty="0"/>
              <a:t>Emissions savings:</a:t>
            </a:r>
          </a:p>
          <a:p>
            <a:pPr marL="914400" lvl="1" indent="-304165" algn="l" rtl="0">
              <a:spcBef>
                <a:spcPts val="0"/>
              </a:spcBef>
              <a:spcAft>
                <a:spcPts val="400"/>
              </a:spcAft>
              <a:buSzPct val="100000"/>
              <a:buAutoNum type="alphaLcPeriod"/>
            </a:pPr>
            <a:r>
              <a:rPr lang="en-GB" sz="1800" dirty="0"/>
              <a:t>Large turbine 55.6 tonnes (the interactive averages outputs rather than using maximums)</a:t>
            </a:r>
          </a:p>
          <a:p>
            <a:pPr marL="914400" lvl="1" indent="-304165" algn="l" rtl="0">
              <a:spcBef>
                <a:spcPts val="0"/>
              </a:spcBef>
              <a:spcAft>
                <a:spcPts val="400"/>
              </a:spcAft>
              <a:buSzPct val="100000"/>
              <a:buAutoNum type="alphaLcPeriod"/>
            </a:pPr>
            <a:r>
              <a:rPr lang="en-GB" sz="1800" dirty="0"/>
              <a:t>Small turbine 16.7 tonnes</a:t>
            </a:r>
          </a:p>
          <a:p>
            <a:pPr marL="914400" lvl="1" indent="-304165" algn="l" rtl="0">
              <a:spcBef>
                <a:spcPts val="0"/>
              </a:spcBef>
              <a:spcAft>
                <a:spcPts val="400"/>
              </a:spcAft>
              <a:buSzPct val="100000"/>
              <a:buAutoNum type="alphaLcPeriod"/>
            </a:pPr>
            <a:r>
              <a:rPr lang="en-GB" sz="1800" dirty="0"/>
              <a:t>10 solar panels 1.8 tonnes</a:t>
            </a:r>
          </a:p>
          <a:p>
            <a:pPr marL="457200" lvl="0" indent="-304165" algn="l" rtl="0">
              <a:spcBef>
                <a:spcPts val="0"/>
              </a:spcBef>
              <a:spcAft>
                <a:spcPts val="400"/>
              </a:spcAft>
              <a:buSzPct val="100000"/>
              <a:buAutoNum type="arabicPeriod"/>
            </a:pPr>
            <a:r>
              <a:rPr lang="en-GB" sz="1800" dirty="0"/>
              <a:t>Total emissions savings would be about 77 tonnes of CO</a:t>
            </a:r>
            <a:r>
              <a:rPr lang="en-GB" sz="1800" baseline="-25000" dirty="0"/>
              <a:t>2</a:t>
            </a:r>
            <a:r>
              <a:rPr lang="en-GB" sz="1800" dirty="0"/>
              <a:t> per year with 100% renewable energy.</a:t>
            </a:r>
          </a:p>
          <a:p>
            <a:pPr marL="457200" lvl="0" indent="-304165" algn="l" rtl="0">
              <a:spcBef>
                <a:spcPts val="0"/>
              </a:spcBef>
              <a:spcAft>
                <a:spcPts val="400"/>
              </a:spcAft>
              <a:buSzPct val="100000"/>
              <a:buAutoNum type="arabicPeriod"/>
            </a:pPr>
            <a:r>
              <a:rPr lang="en-GB" sz="1800" dirty="0"/>
              <a:t>The peak time for wind energy is winter at 3pm and for solar energy it is summer at 3pm.</a:t>
            </a:r>
          </a:p>
          <a:p>
            <a:pPr marL="457200" lvl="0" indent="-304165" algn="l" rtl="0">
              <a:spcBef>
                <a:spcPts val="0"/>
              </a:spcBef>
              <a:spcAft>
                <a:spcPts val="400"/>
              </a:spcAft>
              <a:buSzPct val="100000"/>
              <a:buAutoNum type="arabicPeriod"/>
            </a:pPr>
            <a:r>
              <a:rPr lang="en-GB" sz="1800" dirty="0"/>
              <a:t>Three small turbines might be chosen over one large turbine due to the visual impact or other planning constraints.</a:t>
            </a:r>
          </a:p>
          <a:p>
            <a:pPr marL="457200" lvl="0" indent="-304165" algn="l" rtl="0">
              <a:spcBef>
                <a:spcPts val="0"/>
              </a:spcBef>
              <a:spcAft>
                <a:spcPts val="400"/>
              </a:spcAft>
              <a:buSzPct val="100000"/>
              <a:buAutoNum type="arabicPeriod"/>
            </a:pPr>
            <a:r>
              <a:rPr lang="en-GB" sz="1800" dirty="0"/>
              <a:t>Additional solar panels might be located on parking verges, spare parking or yard space and other unused spaces with good sunlight.</a:t>
            </a:r>
          </a:p>
          <a:p>
            <a:pPr marL="457200" lvl="0" indent="-304165" algn="l" rtl="0">
              <a:spcBef>
                <a:spcPts val="0"/>
              </a:spcBef>
              <a:spcAft>
                <a:spcPts val="400"/>
              </a:spcAft>
              <a:buSzPct val="100000"/>
              <a:buAutoNum type="arabicPeriod"/>
            </a:pPr>
            <a:r>
              <a:rPr lang="en-GB" sz="1800" dirty="0"/>
              <a:t>The maximum excess power that can be generated is 15.9 kW, on a summer afternoon.</a:t>
            </a:r>
          </a:p>
          <a:p>
            <a:pPr marL="457200" lvl="0" indent="-304165" algn="l" rtl="0">
              <a:spcBef>
                <a:spcPts val="0"/>
              </a:spcBef>
              <a:spcAft>
                <a:spcPts val="400"/>
              </a:spcAft>
              <a:buSzPct val="100000"/>
              <a:buAutoNum type="arabicPeriod"/>
            </a:pPr>
            <a:r>
              <a:rPr lang="en-GB" sz="1800" dirty="0"/>
              <a:t>The site owner could install battery storage for some or all of this excess, or export it to the grid. This would allow carbon savings for the owner or for other electricity customers at times other than when most renewable energy is available.</a:t>
            </a:r>
          </a:p>
          <a:p>
            <a:pPr marL="457200" lvl="0" indent="-304165" algn="l" rtl="0">
              <a:spcBef>
                <a:spcPts val="0"/>
              </a:spcBef>
              <a:spcAft>
                <a:spcPts val="400"/>
              </a:spcAft>
              <a:buSzPct val="100000"/>
              <a:buAutoNum type="arabicPeriod"/>
            </a:pPr>
            <a:r>
              <a:rPr lang="en-GB" sz="1800" dirty="0"/>
              <a:t>About 10.7 tonnes of CO</a:t>
            </a:r>
            <a:r>
              <a:rPr lang="en-GB" sz="1800" baseline="-25000" dirty="0"/>
              <a:t>2</a:t>
            </a:r>
            <a:r>
              <a:rPr lang="en-GB" sz="1800" dirty="0"/>
              <a:t> emissions (87.7 - 77) could be saved by exporting this excess for other users.</a:t>
            </a:r>
          </a:p>
        </p:txBody>
      </p:sp>
      <p:sp>
        <p:nvSpPr>
          <p:cNvPr id="5" name="Slide Number Placeholder 5">
            <a:extLst>
              <a:ext uri="{FF2B5EF4-FFF2-40B4-BE49-F238E27FC236}">
                <a16:creationId xmlns:a16="http://schemas.microsoft.com/office/drawing/2014/main" id="{6D16E386-8ED0-B3D7-1D4D-E5569AA8ED9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16</a:t>
            </a:fld>
            <a:endParaRPr lang="en-US" b="0"/>
          </a:p>
        </p:txBody>
      </p:sp>
      <p:sp>
        <p:nvSpPr>
          <p:cNvPr id="3" name="Google Shape;549;p3">
            <a:extLst>
              <a:ext uri="{FF2B5EF4-FFF2-40B4-BE49-F238E27FC236}">
                <a16:creationId xmlns:a16="http://schemas.microsoft.com/office/drawing/2014/main" id="{1B18A3AB-676C-7F5F-8707-466F2C588DF1}"/>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96611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a:t>Powering the UK</a:t>
            </a:r>
            <a:endParaRPr lang="en-US"/>
          </a:p>
        </p:txBody>
      </p:sp>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80793"/>
            <a:ext cx="5868171" cy="4870163"/>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dirty="0"/>
              <a:t>The transition to EVs and away from fossil fuel use means that electricity will provide almost all of the UK’s energy needs by 2050.</a:t>
            </a:r>
          </a:p>
          <a:p>
            <a:pPr marL="0" lvl="0" indent="0" algn="l" rtl="0">
              <a:lnSpc>
                <a:spcPct val="100000"/>
              </a:lnSpc>
              <a:spcBef>
                <a:spcPts val="0"/>
              </a:spcBef>
              <a:spcAft>
                <a:spcPts val="0"/>
              </a:spcAft>
              <a:buNone/>
            </a:pPr>
            <a:endParaRPr lang="en-GB" sz="2000" dirty="0"/>
          </a:p>
          <a:p>
            <a:pPr marL="0" lvl="0" indent="0" algn="l" rtl="0">
              <a:lnSpc>
                <a:spcPct val="100000"/>
              </a:lnSpc>
              <a:spcBef>
                <a:spcPts val="0"/>
              </a:spcBef>
              <a:spcAft>
                <a:spcPts val="0"/>
              </a:spcAft>
              <a:buNone/>
            </a:pPr>
            <a:r>
              <a:rPr lang="en-GB" sz="2000" dirty="0"/>
              <a:t>It is anticipated that this will mean an increase in demand from around 300 </a:t>
            </a:r>
            <a:r>
              <a:rPr lang="en-GB" sz="2000" dirty="0" err="1"/>
              <a:t>TWh</a:t>
            </a:r>
            <a:r>
              <a:rPr lang="en-GB" sz="2000" dirty="0"/>
              <a:t> today to about 610 </a:t>
            </a:r>
            <a:r>
              <a:rPr lang="en-GB" sz="2000" dirty="0" err="1"/>
              <a:t>TWh</a:t>
            </a:r>
            <a:r>
              <a:rPr lang="en-GB" sz="2000" dirty="0"/>
              <a:t> in 2050, largely supplied by wind and solar generation.</a:t>
            </a:r>
          </a:p>
          <a:p>
            <a:pPr marL="0" lvl="0" indent="0" algn="l" rtl="0">
              <a:lnSpc>
                <a:spcPct val="100000"/>
              </a:lnSpc>
              <a:spcBef>
                <a:spcPts val="0"/>
              </a:spcBef>
              <a:spcAft>
                <a:spcPts val="0"/>
              </a:spcAft>
              <a:buNone/>
            </a:pPr>
            <a:endParaRPr lang="en-GB" sz="2000" dirty="0"/>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One scenario is to install the following generation by 2050:</a:t>
            </a:r>
          </a:p>
          <a:p>
            <a:pPr marL="0" lvl="0" indent="0" algn="l" rtl="0">
              <a:lnSpc>
                <a:spcPct val="100000"/>
              </a:lnSpc>
              <a:spcBef>
                <a:spcPts val="0"/>
              </a:spcBef>
              <a:spcAft>
                <a:spcPts val="0"/>
              </a:spcAft>
              <a:buClr>
                <a:schemeClr val="dk1"/>
              </a:buClr>
              <a:buSzPts val="1100"/>
              <a:buFont typeface="Arial"/>
              <a:buNone/>
            </a:pPr>
            <a:endParaRPr lang="en-GB" sz="20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430 </a:t>
            </a:r>
            <a:r>
              <a:rPr lang="en-GB" sz="2000" dirty="0" err="1">
                <a:solidFill>
                  <a:schemeClr val="dk1"/>
                </a:solidFill>
              </a:rPr>
              <a:t>TWh</a:t>
            </a:r>
            <a:r>
              <a:rPr lang="en-GB" sz="2000" dirty="0">
                <a:solidFill>
                  <a:schemeClr val="dk1"/>
                </a:solidFill>
              </a:rPr>
              <a:t> offshore wind</a:t>
            </a: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85 </a:t>
            </a:r>
            <a:r>
              <a:rPr lang="en-GB" sz="2000" dirty="0" err="1">
                <a:solidFill>
                  <a:schemeClr val="dk1"/>
                </a:solidFill>
              </a:rPr>
              <a:t>TWh</a:t>
            </a:r>
            <a:r>
              <a:rPr lang="en-GB" sz="2000" dirty="0">
                <a:solidFill>
                  <a:schemeClr val="dk1"/>
                </a:solidFill>
              </a:rPr>
              <a:t> solar</a:t>
            </a:r>
          </a:p>
          <a:p>
            <a:pPr marL="0" lvl="0" indent="0" algn="l" rtl="0">
              <a:lnSpc>
                <a:spcPct val="100000"/>
              </a:lnSpc>
              <a:spcBef>
                <a:spcPts val="0"/>
              </a:spcBef>
              <a:spcAft>
                <a:spcPts val="0"/>
              </a:spcAft>
              <a:buClr>
                <a:schemeClr val="dk1"/>
              </a:buClr>
              <a:buSzPts val="1100"/>
              <a:buFont typeface="Arial"/>
              <a:buNone/>
            </a:pPr>
            <a:endParaRPr lang="en-GB" sz="20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(Nuclear, tidal, hydrogen and ‘clean’ gas could provide the remainder.)</a:t>
            </a:r>
          </a:p>
        </p:txBody>
      </p:sp>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17</a:t>
            </a:fld>
            <a:endParaRPr lang="en-US" b="0"/>
          </a:p>
        </p:txBody>
      </p:sp>
      <p:sp>
        <p:nvSpPr>
          <p:cNvPr id="5" name="Google Shape;698;p10">
            <a:extLst>
              <a:ext uri="{FF2B5EF4-FFF2-40B4-BE49-F238E27FC236}">
                <a16:creationId xmlns:a16="http://schemas.microsoft.com/office/drawing/2014/main" id="{22C30481-0A37-0A7A-6B28-905ED88229FC}"/>
              </a:ext>
            </a:extLst>
          </p:cNvPr>
          <p:cNvSpPr txBox="1"/>
          <p:nvPr/>
        </p:nvSpPr>
        <p:spPr>
          <a:xfrm>
            <a:off x="10311181" y="6001515"/>
            <a:ext cx="5266177" cy="119858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1800"/>
              <a:t>What area of solar panels </a:t>
            </a:r>
            <a:br>
              <a:rPr lang="en-GB" sz="1800"/>
            </a:br>
            <a:r>
              <a:rPr lang="en-GB" sz="1800"/>
              <a:t>and how many wind turbines will be needed?</a:t>
            </a:r>
          </a:p>
        </p:txBody>
      </p:sp>
      <p:pic>
        <p:nvPicPr>
          <p:cNvPr id="6" name="Picture 5">
            <a:extLst>
              <a:ext uri="{FF2B5EF4-FFF2-40B4-BE49-F238E27FC236}">
                <a16:creationId xmlns:a16="http://schemas.microsoft.com/office/drawing/2014/main" id="{E6A67E86-7FE1-7F9D-48B1-313CEBF7A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59436" y="5449799"/>
            <a:ext cx="1003300" cy="977900"/>
          </a:xfrm>
          <a:prstGeom prst="rect">
            <a:avLst/>
          </a:prstGeom>
        </p:spPr>
      </p:pic>
      <p:pic>
        <p:nvPicPr>
          <p:cNvPr id="10" name="Picture 9">
            <a:extLst>
              <a:ext uri="{FF2B5EF4-FFF2-40B4-BE49-F238E27FC236}">
                <a16:creationId xmlns:a16="http://schemas.microsoft.com/office/drawing/2014/main" id="{31C54856-4945-9181-CDCC-60A7213BB1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8655" y="374028"/>
            <a:ext cx="1003300" cy="977900"/>
          </a:xfrm>
          <a:prstGeom prst="rect">
            <a:avLst/>
          </a:prstGeom>
        </p:spPr>
      </p:pic>
      <p:sp>
        <p:nvSpPr>
          <p:cNvPr id="8" name="TextBox 7">
            <a:extLst>
              <a:ext uri="{FF2B5EF4-FFF2-40B4-BE49-F238E27FC236}">
                <a16:creationId xmlns:a16="http://schemas.microsoft.com/office/drawing/2014/main" id="{4CF930C2-D6E0-30EF-49D4-236D08251DF2}"/>
              </a:ext>
            </a:extLst>
          </p:cNvPr>
          <p:cNvSpPr txBox="1"/>
          <p:nvPr/>
        </p:nvSpPr>
        <p:spPr>
          <a:xfrm>
            <a:off x="10215610" y="2279700"/>
            <a:ext cx="6165852" cy="3170099"/>
          </a:xfrm>
          <a:prstGeom prst="rect">
            <a:avLst/>
          </a:prstGeom>
          <a:noFill/>
        </p:spPr>
        <p:txBody>
          <a:bodyPr wrap="square">
            <a:spAutoFit/>
          </a:bodyPr>
          <a:lstStyle/>
          <a:p>
            <a:pPr marL="0" lvl="0" indent="0" algn="l" rtl="0">
              <a:spcBef>
                <a:spcPts val="0"/>
              </a:spcBef>
              <a:spcAft>
                <a:spcPts val="0"/>
              </a:spcAft>
              <a:buNone/>
            </a:pPr>
            <a:r>
              <a:rPr lang="en-GB" sz="2000"/>
              <a:t>At current values:</a:t>
            </a:r>
          </a:p>
          <a:p>
            <a:pPr marL="0" lvl="0" indent="0" algn="l" rtl="0">
              <a:spcBef>
                <a:spcPts val="0"/>
              </a:spcBef>
              <a:spcAft>
                <a:spcPts val="0"/>
              </a:spcAft>
              <a:buNone/>
            </a:pPr>
            <a:endParaRPr lang="en-GB" sz="2000"/>
          </a:p>
          <a:p>
            <a:pPr marL="0" lvl="0" indent="0" algn="l" rtl="0">
              <a:spcBef>
                <a:spcPts val="0"/>
              </a:spcBef>
              <a:spcAft>
                <a:spcPts val="0"/>
              </a:spcAft>
              <a:buNone/>
            </a:pPr>
            <a:r>
              <a:rPr lang="en-GB" sz="2000"/>
              <a:t>1.6 m</a:t>
            </a:r>
            <a:r>
              <a:rPr lang="en-GB" sz="2000" baseline="30000"/>
              <a:t>2</a:t>
            </a:r>
            <a:r>
              <a:rPr lang="en-GB" sz="2000"/>
              <a:t> solar panel typically provides</a:t>
            </a:r>
          </a:p>
          <a:p>
            <a:pPr marL="0" lvl="0" indent="0" algn="l" rtl="0">
              <a:spcBef>
                <a:spcPts val="0"/>
              </a:spcBef>
              <a:spcAft>
                <a:spcPts val="0"/>
              </a:spcAft>
              <a:buNone/>
            </a:pPr>
            <a:r>
              <a:rPr lang="en-GB" sz="2000"/>
              <a:t>250 W </a:t>
            </a:r>
            <a:r>
              <a:rPr lang="en-GB" sz="2000">
                <a:solidFill>
                  <a:schemeClr val="dk1"/>
                </a:solidFill>
              </a:rPr>
              <a:t>per year.</a:t>
            </a:r>
            <a:endParaRPr lang="en-GB" sz="2000"/>
          </a:p>
          <a:p>
            <a:pPr marL="0" lvl="0" indent="0" algn="l" rtl="0">
              <a:spcBef>
                <a:spcPts val="0"/>
              </a:spcBef>
              <a:spcAft>
                <a:spcPts val="0"/>
              </a:spcAft>
              <a:buNone/>
            </a:pPr>
            <a:r>
              <a:rPr lang="en-GB" sz="2000"/>
              <a:t>1 kW solar typically produces about</a:t>
            </a:r>
          </a:p>
          <a:p>
            <a:pPr marL="0" lvl="0" indent="0" algn="l" rtl="0">
              <a:spcBef>
                <a:spcPts val="0"/>
              </a:spcBef>
              <a:spcAft>
                <a:spcPts val="0"/>
              </a:spcAft>
              <a:buNone/>
            </a:pPr>
            <a:r>
              <a:rPr lang="en-GB" sz="2000"/>
              <a:t>850 kWh per year.</a:t>
            </a:r>
          </a:p>
          <a:p>
            <a:pPr marL="0" lvl="0" indent="0" algn="l" rtl="0">
              <a:spcBef>
                <a:spcPts val="0"/>
              </a:spcBef>
              <a:spcAft>
                <a:spcPts val="0"/>
              </a:spcAft>
              <a:buNone/>
            </a:pPr>
            <a:endParaRPr lang="en-GB" sz="2000"/>
          </a:p>
          <a:p>
            <a:pPr marL="0" lvl="0" indent="0" algn="l" rtl="0">
              <a:spcBef>
                <a:spcPts val="0"/>
              </a:spcBef>
              <a:spcAft>
                <a:spcPts val="0"/>
              </a:spcAft>
              <a:buNone/>
            </a:pPr>
            <a:r>
              <a:rPr lang="en-GB" sz="2000"/>
              <a:t>One offshore wind turbine produces 8 MW.</a:t>
            </a:r>
          </a:p>
          <a:p>
            <a:pPr marL="0" lvl="0" indent="0" algn="l" rtl="0">
              <a:spcBef>
                <a:spcPts val="0"/>
              </a:spcBef>
              <a:spcAft>
                <a:spcPts val="0"/>
              </a:spcAft>
              <a:buNone/>
            </a:pPr>
            <a:r>
              <a:rPr lang="en-GB" sz="2000"/>
              <a:t>Each 1 MW of wind capacity produces about 500,000 kWh per year.</a:t>
            </a:r>
          </a:p>
        </p:txBody>
      </p:sp>
      <p:sp>
        <p:nvSpPr>
          <p:cNvPr id="7" name="Google Shape;549;p3">
            <a:extLst>
              <a:ext uri="{FF2B5EF4-FFF2-40B4-BE49-F238E27FC236}">
                <a16:creationId xmlns:a16="http://schemas.microsoft.com/office/drawing/2014/main" id="{7D686C06-6D42-2D4C-C579-5A06898C2536}"/>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pic>
        <p:nvPicPr>
          <p:cNvPr id="9" name="Picture 8">
            <a:extLst>
              <a:ext uri="{FF2B5EF4-FFF2-40B4-BE49-F238E27FC236}">
                <a16:creationId xmlns:a16="http://schemas.microsoft.com/office/drawing/2014/main" id="{A77BADD7-89C8-3594-452A-C125D3D78B3E}"/>
              </a:ext>
            </a:extLst>
          </p:cNvPr>
          <p:cNvPicPr>
            <a:picLocks noChangeAspect="1"/>
          </p:cNvPicPr>
          <p:nvPr/>
        </p:nvPicPr>
        <p:blipFill>
          <a:blip r:embed="rId5"/>
          <a:stretch>
            <a:fillRect/>
          </a:stretch>
        </p:blipFill>
        <p:spPr>
          <a:xfrm>
            <a:off x="6623038" y="2726267"/>
            <a:ext cx="3011511" cy="4238423"/>
          </a:xfrm>
          <a:prstGeom prst="rect">
            <a:avLst/>
          </a:prstGeom>
        </p:spPr>
      </p:pic>
    </p:spTree>
    <p:extLst>
      <p:ext uri="{BB962C8B-B14F-4D97-AF65-F5344CB8AC3E}">
        <p14:creationId xmlns:p14="http://schemas.microsoft.com/office/powerpoint/2010/main" val="349314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a:t>Powering the UK - answers</a:t>
            </a:r>
            <a:endParaRPr lang="en-US"/>
          </a:p>
        </p:txBody>
      </p:sp>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18</a:t>
            </a:fld>
            <a:endParaRPr lang="en-US" b="0"/>
          </a:p>
        </p:txBody>
      </p:sp>
      <p:sp>
        <p:nvSpPr>
          <p:cNvPr id="5" name="Google Shape;698;p10">
            <a:extLst>
              <a:ext uri="{FF2B5EF4-FFF2-40B4-BE49-F238E27FC236}">
                <a16:creationId xmlns:a16="http://schemas.microsoft.com/office/drawing/2014/main" id="{22C30481-0A37-0A7A-6B28-905ED88229FC}"/>
              </a:ext>
            </a:extLst>
          </p:cNvPr>
          <p:cNvSpPr txBox="1"/>
          <p:nvPr/>
        </p:nvSpPr>
        <p:spPr>
          <a:xfrm>
            <a:off x="538035" y="2463701"/>
            <a:ext cx="7041243" cy="586056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2200" b="1" dirty="0"/>
              <a:t>Wind generation by 2050</a:t>
            </a:r>
          </a:p>
          <a:p>
            <a:pPr marL="0" lvl="0" indent="0" algn="l" rtl="0">
              <a:spcBef>
                <a:spcPts val="1200"/>
              </a:spcBef>
              <a:spcAft>
                <a:spcPts val="0"/>
              </a:spcAft>
              <a:buNone/>
            </a:pPr>
            <a:r>
              <a:rPr lang="en-GB" sz="2000" dirty="0"/>
              <a:t>Requirement of 430 </a:t>
            </a:r>
            <a:r>
              <a:rPr lang="en-GB" sz="2000" dirty="0" err="1"/>
              <a:t>TWh</a:t>
            </a:r>
            <a:r>
              <a:rPr lang="en-GB" sz="2000" dirty="0"/>
              <a:t> = 4.3 x 10</a:t>
            </a:r>
            <a:r>
              <a:rPr lang="en-GB" sz="2000" baseline="30000" dirty="0"/>
              <a:t>14 </a:t>
            </a:r>
            <a:r>
              <a:rPr lang="en-GB" sz="2000" dirty="0" err="1"/>
              <a:t>Wh</a:t>
            </a:r>
            <a:endParaRPr lang="en-GB" sz="2000" dirty="0"/>
          </a:p>
          <a:p>
            <a:pPr>
              <a:spcBef>
                <a:spcPts val="1200"/>
              </a:spcBef>
            </a:pPr>
            <a:r>
              <a:rPr lang="en-GB" sz="2000" dirty="0"/>
              <a:t>Remember that each 1 MW wind turbine produces typically 500,000 kWh, so 8MW will produce</a:t>
            </a:r>
          </a:p>
          <a:p>
            <a:pPr marL="0" lvl="0" indent="0" algn="l" rtl="0">
              <a:spcBef>
                <a:spcPts val="1200"/>
              </a:spcBef>
              <a:spcAft>
                <a:spcPts val="0"/>
              </a:spcAft>
              <a:buNone/>
            </a:pPr>
            <a:r>
              <a:rPr lang="en-GB" sz="2000" dirty="0"/>
              <a:t>8 x 500,000 kWh = 4 x 10</a:t>
            </a:r>
            <a:r>
              <a:rPr lang="en-GB" sz="2000" baseline="30000" dirty="0"/>
              <a:t>9 </a:t>
            </a:r>
            <a:r>
              <a:rPr lang="en-GB" sz="2000" dirty="0" err="1"/>
              <a:t>Wh</a:t>
            </a:r>
            <a:r>
              <a:rPr lang="en-GB" sz="2000" dirty="0"/>
              <a:t> per year</a:t>
            </a:r>
          </a:p>
          <a:p>
            <a:pPr>
              <a:spcBef>
                <a:spcPts val="1200"/>
              </a:spcBef>
              <a:spcAft>
                <a:spcPts val="600"/>
              </a:spcAft>
            </a:pPr>
            <a:r>
              <a:rPr lang="en-GB" sz="2000" dirty="0"/>
              <a:t>Dividing total requirement by output per turbine gives</a:t>
            </a:r>
          </a:p>
          <a:p>
            <a:pPr>
              <a:spcBef>
                <a:spcPts val="600"/>
              </a:spcBef>
            </a:pPr>
            <a:r>
              <a:rPr lang="en-GB" sz="2000" u="sng" dirty="0"/>
              <a:t>4.3 x 10</a:t>
            </a:r>
            <a:r>
              <a:rPr lang="en-GB" sz="2000" u="sng" baseline="30000" dirty="0"/>
              <a:t>14</a:t>
            </a:r>
            <a:r>
              <a:rPr lang="en-GB" sz="2000" u="sng" dirty="0"/>
              <a:t> </a:t>
            </a:r>
            <a:r>
              <a:rPr lang="en-GB" sz="2000" u="sng" dirty="0" err="1"/>
              <a:t>Wh</a:t>
            </a:r>
            <a:r>
              <a:rPr lang="en-GB" sz="2000" dirty="0"/>
              <a:t> = 1.075 x 10</a:t>
            </a:r>
            <a:r>
              <a:rPr lang="en-GB" sz="2000" baseline="30000" dirty="0"/>
              <a:t>5</a:t>
            </a:r>
            <a:endParaRPr lang="en-GB" sz="2000" dirty="0"/>
          </a:p>
          <a:p>
            <a:pPr marL="0" lvl="0" indent="0" algn="l" rtl="0">
              <a:spcAft>
                <a:spcPts val="0"/>
              </a:spcAft>
              <a:buNone/>
            </a:pPr>
            <a:r>
              <a:rPr lang="en-GB" sz="2000" dirty="0"/>
              <a:t>4 x 10</a:t>
            </a:r>
            <a:r>
              <a:rPr lang="en-GB" sz="2000" baseline="30000" dirty="0"/>
              <a:t>9</a:t>
            </a:r>
            <a:r>
              <a:rPr lang="en-GB" sz="2000" dirty="0"/>
              <a:t> </a:t>
            </a:r>
            <a:r>
              <a:rPr lang="en-GB" sz="2000" dirty="0" err="1"/>
              <a:t>Wh</a:t>
            </a:r>
            <a:r>
              <a:rPr lang="en-GB" sz="2000" dirty="0"/>
              <a:t> </a:t>
            </a:r>
            <a:endParaRPr lang="en-GB" sz="2000" baseline="30000" dirty="0"/>
          </a:p>
          <a:p>
            <a:pPr>
              <a:spcBef>
                <a:spcPts val="1200"/>
              </a:spcBef>
            </a:pPr>
            <a:r>
              <a:rPr lang="en-GB" sz="2000" dirty="0"/>
              <a:t>= </a:t>
            </a:r>
            <a:r>
              <a:rPr lang="en-GB" sz="2000" b="1" dirty="0"/>
              <a:t>107,500 offshore wind turbines (each 8 MW)</a:t>
            </a:r>
          </a:p>
          <a:p>
            <a:pPr marL="0" lvl="0" indent="0" algn="l" rtl="0">
              <a:spcBef>
                <a:spcPts val="1200"/>
              </a:spcBef>
              <a:spcAft>
                <a:spcPts val="1200"/>
              </a:spcAft>
              <a:buNone/>
            </a:pPr>
            <a:endParaRPr lang="en-GB" sz="2000" dirty="0"/>
          </a:p>
        </p:txBody>
      </p:sp>
      <p:sp>
        <p:nvSpPr>
          <p:cNvPr id="8" name="Google Shape;698;p10">
            <a:extLst>
              <a:ext uri="{FF2B5EF4-FFF2-40B4-BE49-F238E27FC236}">
                <a16:creationId xmlns:a16="http://schemas.microsoft.com/office/drawing/2014/main" id="{DC16856A-D8F3-417B-3D26-A33741A3B4FC}"/>
              </a:ext>
            </a:extLst>
          </p:cNvPr>
          <p:cNvSpPr txBox="1"/>
          <p:nvPr/>
        </p:nvSpPr>
        <p:spPr>
          <a:xfrm>
            <a:off x="7924882" y="2454347"/>
            <a:ext cx="7041243" cy="5845039"/>
          </a:xfrm>
          <a:prstGeom prst="rect">
            <a:avLst/>
          </a:prstGeom>
          <a:solidFill>
            <a:srgbClr val="ECECED"/>
          </a:solid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2200" b="1"/>
              <a:t>Solar generation by 2050</a:t>
            </a:r>
          </a:p>
          <a:p>
            <a:pPr marL="0" lvl="0" indent="0" algn="l" rtl="0">
              <a:spcBef>
                <a:spcPts val="1200"/>
              </a:spcBef>
              <a:spcAft>
                <a:spcPts val="0"/>
              </a:spcAft>
              <a:buNone/>
            </a:pPr>
            <a:r>
              <a:rPr lang="en-GB" sz="2000"/>
              <a:t>Requirement of 85 </a:t>
            </a:r>
            <a:r>
              <a:rPr lang="en-GB" sz="2000" err="1"/>
              <a:t>TWh</a:t>
            </a:r>
            <a:r>
              <a:rPr lang="en-GB" sz="2000"/>
              <a:t> = 8.5 x 10</a:t>
            </a:r>
            <a:r>
              <a:rPr lang="en-GB" sz="2000" baseline="30000"/>
              <a:t>13 </a:t>
            </a:r>
            <a:r>
              <a:rPr lang="en-GB" sz="2000" err="1"/>
              <a:t>Wh</a:t>
            </a:r>
            <a:r>
              <a:rPr lang="en-GB" sz="2000"/>
              <a:t> </a:t>
            </a:r>
          </a:p>
          <a:p>
            <a:pPr>
              <a:spcBef>
                <a:spcPts val="1200"/>
              </a:spcBef>
            </a:pPr>
            <a:r>
              <a:rPr lang="en-GB" sz="2000"/>
              <a:t>Remember that 1 kW of solar produces 850 kWh per year = 8.5 x 10</a:t>
            </a:r>
            <a:r>
              <a:rPr lang="en-GB" sz="2000" baseline="30000" dirty="0"/>
              <a:t>5 </a:t>
            </a:r>
            <a:r>
              <a:rPr lang="en-GB" sz="2000" dirty="0" err="1"/>
              <a:t>Wh</a:t>
            </a:r>
            <a:endParaRPr lang="en-GB" sz="2000" dirty="0"/>
          </a:p>
          <a:p>
            <a:pPr marL="0" lvl="0" indent="0" algn="l" rtl="0">
              <a:spcBef>
                <a:spcPts val="1200"/>
              </a:spcBef>
              <a:spcAft>
                <a:spcPts val="0"/>
              </a:spcAft>
              <a:buNone/>
            </a:pPr>
            <a:r>
              <a:rPr lang="en-GB" sz="2000"/>
              <a:t>Hence required capacity in kw of solar is</a:t>
            </a:r>
          </a:p>
          <a:p>
            <a:pPr>
              <a:spcBef>
                <a:spcPts val="1200"/>
              </a:spcBef>
            </a:pPr>
            <a:r>
              <a:rPr lang="en-GB" sz="2000" u="sng" dirty="0"/>
              <a:t>8.5 x 10</a:t>
            </a:r>
            <a:r>
              <a:rPr lang="en-GB" sz="2000" baseline="30000" dirty="0"/>
              <a:t>13 </a:t>
            </a:r>
            <a:r>
              <a:rPr lang="en-GB" sz="2000" dirty="0" err="1"/>
              <a:t>Wh</a:t>
            </a:r>
            <a:r>
              <a:rPr lang="en-GB" sz="2000" dirty="0"/>
              <a:t>  = 1 x 10</a:t>
            </a:r>
            <a:r>
              <a:rPr lang="en-GB" sz="2000" baseline="30000" dirty="0"/>
              <a:t>8</a:t>
            </a:r>
            <a:r>
              <a:rPr lang="en-GB" sz="2000" dirty="0"/>
              <a:t> kW</a:t>
            </a:r>
            <a:br>
              <a:rPr lang="en-GB" sz="2000" dirty="0"/>
            </a:br>
            <a:r>
              <a:rPr lang="en-GB" sz="2000" dirty="0"/>
              <a:t>8.5 x 10</a:t>
            </a:r>
            <a:r>
              <a:rPr lang="en-GB" sz="2000" baseline="30000"/>
              <a:t>5   </a:t>
            </a:r>
            <a:r>
              <a:rPr lang="en-GB" sz="2000" dirty="0"/>
              <a:t>Wh</a:t>
            </a:r>
            <a:endParaRPr lang="en-GB" sz="2000" u="sng" dirty="0"/>
          </a:p>
          <a:p>
            <a:pPr marL="0" lvl="0" indent="0" algn="l" rtl="0">
              <a:spcBef>
                <a:spcPts val="1200"/>
              </a:spcBef>
              <a:spcAft>
                <a:spcPts val="0"/>
              </a:spcAft>
              <a:buNone/>
            </a:pPr>
            <a:r>
              <a:rPr lang="en-GB" sz="2000"/>
              <a:t>A 1.6m</a:t>
            </a:r>
            <a:r>
              <a:rPr lang="en-GB" sz="2000" baseline="30000"/>
              <a:t>2</a:t>
            </a:r>
            <a:r>
              <a:rPr lang="en-GB" sz="2000"/>
              <a:t> panel produces 250 W per year or 0.25 kW, so four panels per 1 kW.</a:t>
            </a:r>
          </a:p>
          <a:p>
            <a:pPr marL="0" lvl="0" indent="0" algn="l" rtl="0">
              <a:spcBef>
                <a:spcPts val="1200"/>
              </a:spcBef>
              <a:spcAft>
                <a:spcPts val="0"/>
              </a:spcAft>
              <a:buNone/>
            </a:pPr>
            <a:r>
              <a:rPr lang="en-GB" sz="2000"/>
              <a:t>Hence 4 x 10</a:t>
            </a:r>
            <a:r>
              <a:rPr lang="en-GB" sz="2000" baseline="30000"/>
              <a:t>8</a:t>
            </a:r>
            <a:r>
              <a:rPr lang="en-GB" sz="2000"/>
              <a:t> x 1.6 m</a:t>
            </a:r>
            <a:r>
              <a:rPr lang="en-GB" sz="2000" baseline="30000"/>
              <a:t>2</a:t>
            </a:r>
            <a:r>
              <a:rPr lang="en-GB" sz="2000"/>
              <a:t> of panels are needed</a:t>
            </a:r>
          </a:p>
          <a:p>
            <a:pPr marL="0" lvl="0" indent="0" algn="l" rtl="0">
              <a:spcBef>
                <a:spcPts val="1200"/>
              </a:spcBef>
              <a:spcAft>
                <a:spcPts val="0"/>
              </a:spcAft>
              <a:buNone/>
            </a:pPr>
            <a:r>
              <a:rPr lang="en-GB" sz="2000"/>
              <a:t>= </a:t>
            </a:r>
            <a:r>
              <a:rPr lang="en-GB" sz="2000" b="1"/>
              <a:t>640,000,000 m</a:t>
            </a:r>
            <a:r>
              <a:rPr lang="en-GB" sz="2000" b="1" baseline="30000"/>
              <a:t>2</a:t>
            </a:r>
            <a:r>
              <a:rPr lang="en-GB" sz="2000" b="1"/>
              <a:t> solar panels</a:t>
            </a:r>
          </a:p>
          <a:p>
            <a:pPr marL="0" lvl="0" indent="0" algn="l" rtl="0">
              <a:spcBef>
                <a:spcPts val="1200"/>
              </a:spcBef>
              <a:spcAft>
                <a:spcPts val="1200"/>
              </a:spcAft>
              <a:buNone/>
            </a:pPr>
            <a:r>
              <a:rPr lang="en-GB" sz="2000"/>
              <a:t>This is 0.003 of the UK’s land area, or about 90,000 Premier League football pitches.</a:t>
            </a:r>
          </a:p>
        </p:txBody>
      </p:sp>
      <p:sp>
        <p:nvSpPr>
          <p:cNvPr id="4" name="Google Shape;549;p3">
            <a:extLst>
              <a:ext uri="{FF2B5EF4-FFF2-40B4-BE49-F238E27FC236}">
                <a16:creationId xmlns:a16="http://schemas.microsoft.com/office/drawing/2014/main" id="{35C822F1-CC3A-D5A2-91F3-1C3A56776DC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2430226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2934106"/>
            <a:ext cx="3326978" cy="3228156"/>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844" y="2934105"/>
            <a:ext cx="3326978" cy="3228156"/>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654677" y="4033411"/>
            <a:ext cx="2755834" cy="1077178"/>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1800"/>
              <a:t>Make calculations about energy and power, for generation and use.</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19</a:t>
            </a:fld>
            <a:endParaRPr lang="en-US" b="0">
              <a:solidFill>
                <a:schemeClr val="bg1"/>
              </a:solidFill>
            </a:endParaRPr>
          </a:p>
        </p:txBody>
      </p:sp>
      <p:sp>
        <p:nvSpPr>
          <p:cNvPr id="598" name="Google Shape;598;p7"/>
          <p:cNvSpPr txBox="1"/>
          <p:nvPr/>
        </p:nvSpPr>
        <p:spPr>
          <a:xfrm>
            <a:off x="7478672" y="3470866"/>
            <a:ext cx="2658132" cy="2308284"/>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Use data and a simulation to make informed decisions about implementing wind and solar power generation for a manufacturing plant and for the UK.</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9851" y="2934106"/>
            <a:ext cx="3326978" cy="3228156"/>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093142" y="4033411"/>
            <a:ext cx="2660883" cy="1200288"/>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Explain some key factors that influence the power output of a wind turbine.</a:t>
            </a:r>
          </a:p>
        </p:txBody>
      </p:sp>
      <p:sp>
        <p:nvSpPr>
          <p:cNvPr id="3" name="Google Shape;549;p3">
            <a:extLst>
              <a:ext uri="{FF2B5EF4-FFF2-40B4-BE49-F238E27FC236}">
                <a16:creationId xmlns:a16="http://schemas.microsoft.com/office/drawing/2014/main" id="{6325E28A-0509-4D50-7C72-21E7B20B21A8}"/>
              </a:ext>
            </a:extLst>
          </p:cNvPr>
          <p:cNvSpPr txBox="1"/>
          <p:nvPr/>
        </p:nvSpPr>
        <p:spPr>
          <a:xfrm>
            <a:off x="12746611" y="696253"/>
            <a:ext cx="3175004" cy="486268"/>
          </a:xfrm>
          <a:prstGeom prst="rect">
            <a:avLst/>
          </a:prstGeom>
          <a:noFill/>
          <a:ln>
            <a:noFill/>
          </a:ln>
        </p:spPr>
        <p:txBody>
          <a:bodyPr spcFirstLastPara="1" wrap="square" lIns="91425" tIns="45700" rIns="91425" bIns="45700" anchor="t" anchorCtr="0">
            <a:noAutofit/>
          </a:bodyPr>
          <a:lstStyle/>
          <a:p>
            <a:pPr lvl="0"/>
            <a:r>
              <a:rPr lang="en-GB" sz="1600">
                <a:solidFill>
                  <a:schemeClr val="bg1"/>
                </a:solidFill>
              </a:rPr>
              <a:t>2. Planning for renewable energy</a:t>
            </a:r>
          </a:p>
        </p:txBody>
      </p:sp>
    </p:spTree>
    <p:extLst>
      <p:ext uri="{BB962C8B-B14F-4D97-AF65-F5344CB8AC3E}">
        <p14:creationId xmlns:p14="http://schemas.microsoft.com/office/powerpoint/2010/main" val="385235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5D2BD9-4FE3-FB8A-FECB-4CD4E575597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2</a:t>
            </a:fld>
            <a:endParaRPr lang="en-US" b="0">
              <a:solidFill>
                <a:schemeClr val="tx1"/>
              </a:solidFill>
            </a:endParaRPr>
          </a:p>
        </p:txBody>
      </p:sp>
      <p:sp>
        <p:nvSpPr>
          <p:cNvPr id="3" name="Title 1">
            <a:extLst>
              <a:ext uri="{FF2B5EF4-FFF2-40B4-BE49-F238E27FC236}">
                <a16:creationId xmlns:a16="http://schemas.microsoft.com/office/drawing/2014/main" id="{CF54C747-A645-A821-475D-070EC5E62036}"/>
              </a:ext>
            </a:extLst>
          </p:cNvPr>
          <p:cNvSpPr txBox="1">
            <a:spLocks/>
          </p:cNvSpPr>
          <p:nvPr/>
        </p:nvSpPr>
        <p:spPr>
          <a:xfrm>
            <a:off x="4897542" y="1747717"/>
            <a:ext cx="6462504"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Practitioner guide</a:t>
            </a:r>
            <a:endParaRPr lang="en-NZ" sz="4500"/>
          </a:p>
          <a:p>
            <a:pPr>
              <a:lnSpc>
                <a:spcPct val="100000"/>
              </a:lnSpc>
              <a:spcBef>
                <a:spcPts val="0"/>
              </a:spcBef>
            </a:pPr>
            <a:r>
              <a:rPr lang="en-GB" sz="2500" b="0"/>
              <a:t>2. Planning for renewable energy</a:t>
            </a:r>
            <a:endParaRPr lang="en-NZ" sz="25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DD6A1CA7-9164-69C8-B7A8-7ACD9E615721}"/>
              </a:ext>
            </a:extLst>
          </p:cNvPr>
          <p:cNvGraphicFramePr>
            <a:graphicFrameLocks noGrp="1"/>
          </p:cNvGraphicFramePr>
          <p:nvPr>
            <p:extLst>
              <p:ext uri="{D42A27DB-BD31-4B8C-83A1-F6EECF244321}">
                <p14:modId xmlns:p14="http://schemas.microsoft.com/office/powerpoint/2010/main" val="3797029814"/>
              </p:ext>
            </p:extLst>
          </p:nvPr>
        </p:nvGraphicFramePr>
        <p:xfrm>
          <a:off x="498401" y="3932492"/>
          <a:ext cx="15331774" cy="741680"/>
        </p:xfrm>
        <a:graphic>
          <a:graphicData uri="http://schemas.openxmlformats.org/drawingml/2006/table">
            <a:tbl>
              <a:tblPr firstRow="1" bandRow="1">
                <a:tableStyleId>{F2DE63D5-997A-4646-A377-4702673A728D}</a:tableStyleId>
              </a:tblPr>
              <a:tblGrid>
                <a:gridCol w="3275931">
                  <a:extLst>
                    <a:ext uri="{9D8B030D-6E8A-4147-A177-3AD203B41FA5}">
                      <a16:colId xmlns:a16="http://schemas.microsoft.com/office/drawing/2014/main" val="1341920397"/>
                    </a:ext>
                  </a:extLst>
                </a:gridCol>
                <a:gridCol w="1167319">
                  <a:extLst>
                    <a:ext uri="{9D8B030D-6E8A-4147-A177-3AD203B41FA5}">
                      <a16:colId xmlns:a16="http://schemas.microsoft.com/office/drawing/2014/main" val="1625234520"/>
                    </a:ext>
                  </a:extLst>
                </a:gridCol>
                <a:gridCol w="4163438">
                  <a:extLst>
                    <a:ext uri="{9D8B030D-6E8A-4147-A177-3AD203B41FA5}">
                      <a16:colId xmlns:a16="http://schemas.microsoft.com/office/drawing/2014/main" val="2584098693"/>
                    </a:ext>
                  </a:extLst>
                </a:gridCol>
                <a:gridCol w="2342568">
                  <a:extLst>
                    <a:ext uri="{9D8B030D-6E8A-4147-A177-3AD203B41FA5}">
                      <a16:colId xmlns:a16="http://schemas.microsoft.com/office/drawing/2014/main" val="4119896531"/>
                    </a:ext>
                  </a:extLst>
                </a:gridCol>
                <a:gridCol w="1669659">
                  <a:extLst>
                    <a:ext uri="{9D8B030D-6E8A-4147-A177-3AD203B41FA5}">
                      <a16:colId xmlns:a16="http://schemas.microsoft.com/office/drawing/2014/main" val="946961469"/>
                    </a:ext>
                  </a:extLst>
                </a:gridCol>
                <a:gridCol w="1313630">
                  <a:extLst>
                    <a:ext uri="{9D8B030D-6E8A-4147-A177-3AD203B41FA5}">
                      <a16:colId xmlns:a16="http://schemas.microsoft.com/office/drawing/2014/main" val="2540207167"/>
                    </a:ext>
                  </a:extLst>
                </a:gridCol>
                <a:gridCol w="1399229">
                  <a:extLst>
                    <a:ext uri="{9D8B030D-6E8A-4147-A177-3AD203B41FA5}">
                      <a16:colId xmlns:a16="http://schemas.microsoft.com/office/drawing/2014/main" val="185756884"/>
                    </a:ext>
                  </a:extLst>
                </a:gridCol>
              </a:tblGrid>
              <a:tr h="370840">
                <a:tc>
                  <a:txBody>
                    <a:bodyPr/>
                    <a:lstStyle/>
                    <a:p>
                      <a:pPr algn="ctr"/>
                      <a:r>
                        <a:rPr lang="en-US" sz="1600" dirty="0">
                          <a:latin typeface="Arial" panose="020B0604020202020204" pitchFamily="34" charset="0"/>
                          <a:cs typeface="Arial" panose="020B0604020202020204" pitchFamily="34" charset="0"/>
                        </a:rPr>
                        <a:t>Resource name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 notes </a:t>
                      </a:r>
                      <a:r>
                        <a:rPr lang="en-US" sz="1600" b="0" i="0" u="none" strike="noStrike" noProof="0"/>
                        <a:t>– </a:t>
                      </a:r>
                      <a:r>
                        <a:rPr lang="en-US" sz="1600">
                          <a:latin typeface="Arial"/>
                          <a:cs typeface="Arial"/>
                        </a:rPr>
                        <a:t>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a:t>
                      </a:r>
                      <a:r>
                        <a:rPr lang="en-US" sz="1600" b="0" i="0" u="none" strike="noStrike" noProof="0"/>
                        <a:t>–</a:t>
                      </a:r>
                      <a:r>
                        <a:rPr lang="en-US" sz="1600">
                          <a:latin typeface="Arial"/>
                          <a:cs typeface="Arial"/>
                        </a:rPr>
                        <a:t>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370840">
                <a:tc>
                  <a:txBody>
                    <a:bodyPr/>
                    <a:lstStyle/>
                    <a:p>
                      <a:pPr marL="91440" marR="91440" lvl="0" indent="0" algn="l" rtl="0">
                        <a:spcBef>
                          <a:spcPts val="0"/>
                        </a:spcBef>
                        <a:spcAft>
                          <a:spcPts val="0"/>
                        </a:spcAft>
                        <a:buNone/>
                      </a:pPr>
                      <a:r>
                        <a:rPr lang="en-GB" sz="1400">
                          <a:solidFill>
                            <a:schemeClr val="dk1"/>
                          </a:solidFill>
                        </a:rPr>
                        <a:t>2. Planning for renewable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535" name="Google Shape;535;p3"/>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Introduction and overview</a:t>
            </a:r>
            <a:endParaRPr/>
          </a:p>
        </p:txBody>
      </p:sp>
      <p:sp>
        <p:nvSpPr>
          <p:cNvPr id="536" name="Google Shape;536;p3"/>
          <p:cNvSpPr txBox="1">
            <a:spLocks noGrp="1"/>
          </p:cNvSpPr>
          <p:nvPr>
            <p:ph type="body" idx="4294967295"/>
          </p:nvPr>
        </p:nvSpPr>
        <p:spPr>
          <a:xfrm>
            <a:off x="411858" y="2234325"/>
            <a:ext cx="14893925" cy="1006475"/>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None/>
            </a:pPr>
            <a:r>
              <a:rPr lang="en-GB" sz="1800" dirty="0">
                <a:solidFill>
                  <a:srgbClr val="000000"/>
                </a:solidFill>
              </a:rPr>
              <a:t>These resources help practitioners to deliver the </a:t>
            </a:r>
            <a:r>
              <a:rPr lang="en-GB" sz="1800" dirty="0"/>
              <a:t>r</a:t>
            </a:r>
            <a:r>
              <a:rPr lang="en-GB" sz="1800" dirty="0">
                <a:solidFill>
                  <a:srgbClr val="000000"/>
                </a:solidFill>
              </a:rPr>
              <a:t>enewable </a:t>
            </a:r>
            <a:r>
              <a:rPr lang="en-GB" sz="1800" dirty="0"/>
              <a:t>e</a:t>
            </a:r>
            <a:r>
              <a:rPr lang="en-GB" sz="1800" dirty="0">
                <a:solidFill>
                  <a:srgbClr val="000000"/>
                </a:solidFill>
              </a:rPr>
              <a:t>nergy components of engineering and manufacturing-related qualifications at levels 2 and 3. They introduce the topic and stimulate learners to explore and reflect on key concepts and are designed to complement and enhance practitioners</a:t>
            </a:r>
            <a:r>
              <a:rPr lang="en-GB" sz="1800" dirty="0"/>
              <a:t>’</a:t>
            </a:r>
            <a:r>
              <a:rPr lang="en-GB" sz="1800" dirty="0">
                <a:solidFill>
                  <a:srgbClr val="000000"/>
                </a:solidFill>
              </a:rPr>
              <a:t> own lesson materials and schemes of work.</a:t>
            </a:r>
          </a:p>
        </p:txBody>
      </p:sp>
      <p:sp>
        <p:nvSpPr>
          <p:cNvPr id="537" name="Google Shape;537;p3"/>
          <p:cNvSpPr txBox="1">
            <a:spLocks noGrp="1"/>
          </p:cNvSpPr>
          <p:nvPr>
            <p:ph type="body" idx="4294967295"/>
          </p:nvPr>
        </p:nvSpPr>
        <p:spPr>
          <a:xfrm>
            <a:off x="411858" y="3117206"/>
            <a:ext cx="14640945" cy="759149"/>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600"/>
              </a:spcAft>
              <a:buClr>
                <a:schemeClr val="dk1"/>
              </a:buClr>
              <a:buSzPts val="2000"/>
              <a:buNone/>
            </a:pPr>
            <a:r>
              <a:rPr lang="en-GB" sz="2000" b="1"/>
              <a:t>Resources summary</a:t>
            </a:r>
            <a:endParaRPr lang="en-GB" sz="1800" b="1">
              <a:solidFill>
                <a:srgbClr val="000000"/>
              </a:solidFill>
            </a:endParaRPr>
          </a:p>
          <a:p>
            <a:pPr marL="0" lvl="0" indent="0" algn="l" rtl="0">
              <a:spcBef>
                <a:spcPts val="0"/>
              </a:spcBef>
              <a:spcAft>
                <a:spcPts val="0"/>
              </a:spcAft>
              <a:buNone/>
            </a:pPr>
            <a:r>
              <a:rPr lang="en-GB" sz="1400" b="1">
                <a:solidFill>
                  <a:schemeClr val="dk1"/>
                </a:solidFill>
              </a:rPr>
              <a:t>Prerequisites</a:t>
            </a:r>
            <a:r>
              <a:rPr lang="en-GB" sz="1400">
                <a:solidFill>
                  <a:schemeClr val="dk1"/>
                </a:solidFill>
              </a:rPr>
              <a:t> - We recommend that learners complete </a:t>
            </a:r>
            <a:r>
              <a:rPr lang="en-GB" sz="1400" b="1">
                <a:solidFill>
                  <a:schemeClr val="dk1"/>
                </a:solidFill>
              </a:rPr>
              <a:t>1. Sources, advantages and disadvantages of renewable energy</a:t>
            </a:r>
            <a:r>
              <a:rPr lang="en-GB" sz="1400">
                <a:solidFill>
                  <a:schemeClr val="dk1"/>
                </a:solidFill>
              </a:rPr>
              <a:t> before starting this resource.</a:t>
            </a:r>
          </a:p>
          <a:p>
            <a:pPr marL="0" lvl="0" indent="0" algn="l" rtl="0">
              <a:lnSpc>
                <a:spcPct val="100000"/>
              </a:lnSpc>
              <a:spcBef>
                <a:spcPts val="0"/>
              </a:spcBef>
              <a:spcAft>
                <a:spcPts val="0"/>
              </a:spcAft>
              <a:buClr>
                <a:schemeClr val="dk1"/>
              </a:buClr>
              <a:buSzPts val="2000"/>
              <a:buNone/>
            </a:pPr>
            <a:endParaRPr sz="1400"/>
          </a:p>
        </p:txBody>
      </p:sp>
      <p:sp>
        <p:nvSpPr>
          <p:cNvPr id="538" name="Google Shape;538;p3"/>
          <p:cNvSpPr txBox="1">
            <a:spLocks noGrp="1"/>
          </p:cNvSpPr>
          <p:nvPr>
            <p:ph type="body" idx="4294967295"/>
          </p:nvPr>
        </p:nvSpPr>
        <p:spPr>
          <a:xfrm>
            <a:off x="9148251" y="5342018"/>
            <a:ext cx="6804690" cy="2221155"/>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None/>
            </a:pPr>
            <a:r>
              <a:rPr lang="en-GB" sz="1400" dirty="0">
                <a:solidFill>
                  <a:srgbClr val="000000"/>
                </a:solidFill>
              </a:rPr>
              <a:t>The </a:t>
            </a:r>
            <a:r>
              <a:rPr lang="en-GB" sz="1400" dirty="0"/>
              <a:t>L</a:t>
            </a:r>
            <a:r>
              <a:rPr lang="en-GB" sz="1400" dirty="0">
                <a:solidFill>
                  <a:srgbClr val="000000"/>
                </a:solidFill>
              </a:rPr>
              <a:t>evel 3 resources explore making energy and power calculations and consider how solar and wind power can be combined to provide low-carbon power for a manufacturing plant, exploring seasonal variations, before making ballpark calculations for the UK. They explore how other emerging technologies can be implemented alongside renewables to create a smart distributed grid that is responsive to dynamic changes in supply and demand, and how learners’ engineering careers can contribute to the transition to a net zero economy.</a:t>
            </a:r>
          </a:p>
        </p:txBody>
      </p:sp>
      <p:sp>
        <p:nvSpPr>
          <p:cNvPr id="540" name="Google Shape;540;p3"/>
          <p:cNvSpPr/>
          <p:nvPr/>
        </p:nvSpPr>
        <p:spPr>
          <a:xfrm>
            <a:off x="411858" y="4953016"/>
            <a:ext cx="7367576"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dirty="0">
                <a:solidFill>
                  <a:schemeClr val="dk1"/>
                </a:solidFill>
                <a:latin typeface="Arial"/>
                <a:ea typeface="Arial"/>
                <a:cs typeface="Arial"/>
                <a:sym typeface="Arial"/>
              </a:rPr>
              <a:t>Delivery</a:t>
            </a:r>
            <a:endParaRPr lang="en-GB" i="0" u="none" strike="noStrike" cap="none" dirty="0">
              <a:latin typeface="Arial"/>
              <a:ea typeface="Arial"/>
              <a:cs typeface="Arial"/>
              <a:sym typeface="Arial"/>
            </a:endParaRPr>
          </a:p>
          <a:p>
            <a:pPr marL="0" marR="0" lvl="0" indent="0" algn="l" rtl="0">
              <a:spcBef>
                <a:spcPts val="0"/>
              </a:spcBef>
              <a:spcAft>
                <a:spcPts val="0"/>
              </a:spcAft>
              <a:buNone/>
            </a:pPr>
            <a:r>
              <a:rPr lang="en-GB" sz="1400" dirty="0">
                <a:solidFill>
                  <a:srgbClr val="000000"/>
                </a:solidFill>
              </a:rPr>
              <a:t>Delivery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marL="0" marR="0" lvl="0" indent="0" algn="l" rtl="0">
              <a:spcBef>
                <a:spcPts val="1200"/>
              </a:spcBef>
              <a:spcAft>
                <a:spcPts val="0"/>
              </a:spcAft>
              <a:buNone/>
            </a:pPr>
            <a:r>
              <a:rPr lang="en-GB" sz="2000" b="1" i="0" u="none" strike="noStrike" cap="none" dirty="0">
                <a:solidFill>
                  <a:schemeClr val="dk1"/>
                </a:solidFill>
                <a:latin typeface="Arial"/>
                <a:ea typeface="Arial"/>
                <a:cs typeface="Arial"/>
                <a:sym typeface="Arial"/>
              </a:rPr>
              <a:t>Overarching theme/big questions</a:t>
            </a:r>
            <a:endParaRPr dirty="0"/>
          </a:p>
          <a:p>
            <a:r>
              <a:rPr lang="en-GB" sz="1400" dirty="0">
                <a:solidFill>
                  <a:srgbClr val="000000"/>
                </a:solidFill>
              </a:rPr>
              <a:t>How can renewable energy meet current and future demand?</a:t>
            </a:r>
          </a:p>
          <a:p>
            <a:pPr marL="0" lvl="0" indent="0" algn="l" rtl="0">
              <a:spcBef>
                <a:spcPts val="0"/>
              </a:spcBef>
              <a:spcAft>
                <a:spcPts val="0"/>
              </a:spcAft>
              <a:buNone/>
            </a:pPr>
            <a:br>
              <a:rPr lang="en-GB" sz="1400" dirty="0">
                <a:solidFill>
                  <a:schemeClr val="dk1"/>
                </a:solidFill>
              </a:rPr>
            </a:br>
            <a:r>
              <a:rPr lang="en-GB" sz="2000" b="1" i="0" u="none" strike="noStrike" cap="none" dirty="0">
                <a:solidFill>
                  <a:schemeClr val="dk1"/>
                </a:solidFill>
                <a:latin typeface="+mj-lt"/>
                <a:ea typeface="Calibri"/>
                <a:cs typeface="Calibri"/>
                <a:sym typeface="Calibri"/>
              </a:rPr>
              <a:t>Overview</a:t>
            </a:r>
            <a:br>
              <a:rPr lang="en-GB" sz="2000" b="1" i="0" u="none" strike="noStrike" cap="none" dirty="0">
                <a:solidFill>
                  <a:schemeClr val="dk1"/>
                </a:solidFill>
                <a:latin typeface="Calibri"/>
                <a:ea typeface="Calibri"/>
                <a:cs typeface="Calibri"/>
                <a:sym typeface="Calibri"/>
              </a:rPr>
            </a:br>
            <a:r>
              <a:rPr lang="en-GB" sz="1400" dirty="0">
                <a:solidFill>
                  <a:srgbClr val="000000"/>
                </a:solidFill>
              </a:rPr>
              <a:t>The </a:t>
            </a:r>
            <a:r>
              <a:rPr lang="en-GB" sz="1400" dirty="0"/>
              <a:t>L</a:t>
            </a:r>
            <a:r>
              <a:rPr lang="en-GB" sz="1400" dirty="0">
                <a:solidFill>
                  <a:srgbClr val="000000"/>
                </a:solidFill>
              </a:rPr>
              <a:t>evel 2 resource reviews the need for renewable energy as an alternative to fossil fuels that contribute to climate change and helps learners to consider some advantages and disadvantages of each form, and how they might help to power the UK.</a:t>
            </a:r>
          </a:p>
          <a:p>
            <a:pPr marL="0" marR="0" lvl="0" indent="0" algn="l" rtl="0">
              <a:spcBef>
                <a:spcPts val="0"/>
              </a:spcBef>
              <a:spcAft>
                <a:spcPts val="0"/>
              </a:spcAft>
              <a:buClr>
                <a:schemeClr val="dk1"/>
              </a:buClr>
              <a:buSzPts val="1400"/>
              <a:buFont typeface="Calibri"/>
              <a:buNone/>
            </a:pPr>
            <a:endParaRPr lang="en-GB" sz="1400" b="0" i="0" u="none" strike="noStrike" cap="none" dirty="0">
              <a:solidFill>
                <a:schemeClr val="dk1"/>
              </a:solidFill>
              <a:latin typeface="Arial"/>
              <a:ea typeface="Arial"/>
              <a:cs typeface="Arial"/>
              <a:sym typeface="Arial"/>
            </a:endParaRPr>
          </a:p>
          <a:p>
            <a:pPr marL="0" marR="0" lvl="0" indent="0" algn="l" rtl="0">
              <a:spcBef>
                <a:spcPts val="1200"/>
              </a:spcBef>
              <a:spcAft>
                <a:spcPts val="0"/>
              </a:spcAft>
              <a:buNone/>
            </a:pPr>
            <a:endParaRPr sz="2000" b="1" i="0" u="none" strike="noStrike" cap="none" dirty="0">
              <a:solidFill>
                <a:schemeClr val="dk1"/>
              </a:solidFill>
              <a:latin typeface="Calibri"/>
              <a:ea typeface="Calibri"/>
              <a:cs typeface="Calibri"/>
              <a:sym typeface="Calibri"/>
            </a:endParaRPr>
          </a:p>
        </p:txBody>
      </p:sp>
      <p:pic>
        <p:nvPicPr>
          <p:cNvPr id="543" name="Google Shape;543;p3" descr="Tic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603220" y="4333523"/>
            <a:ext cx="329406" cy="329406"/>
          </a:xfrm>
          <a:prstGeom prst="rect">
            <a:avLst/>
          </a:prstGeom>
          <a:noFill/>
          <a:ln>
            <a:noFill/>
          </a:ln>
        </p:spPr>
      </p:pic>
      <p:sp>
        <p:nvSpPr>
          <p:cNvPr id="2" name="Slide Number Placeholder 5">
            <a:extLst>
              <a:ext uri="{FF2B5EF4-FFF2-40B4-BE49-F238E27FC236}">
                <a16:creationId xmlns:a16="http://schemas.microsoft.com/office/drawing/2014/main" id="{C538D024-E284-D36A-06AD-52348BBDB54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3</a:t>
            </a:fld>
            <a:endParaRPr lang="en-US" b="0">
              <a:solidFill>
                <a:schemeClr val="tx1"/>
              </a:solidFill>
            </a:endParaRPr>
          </a:p>
        </p:txBody>
      </p:sp>
      <p:sp>
        <p:nvSpPr>
          <p:cNvPr id="4" name="Google Shape;549;p3">
            <a:extLst>
              <a:ext uri="{FF2B5EF4-FFF2-40B4-BE49-F238E27FC236}">
                <a16:creationId xmlns:a16="http://schemas.microsoft.com/office/drawing/2014/main" id="{8D636EE8-CD6E-111D-CD9B-87ADD5F92FD1}"/>
              </a:ext>
            </a:extLst>
          </p:cNvPr>
          <p:cNvSpPr txBox="1"/>
          <p:nvPr/>
        </p:nvSpPr>
        <p:spPr>
          <a:xfrm>
            <a:off x="10998196" y="696253"/>
            <a:ext cx="5030945" cy="4862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dk1"/>
                </a:solidFill>
              </a:rPr>
              <a:t>2. Planning for renewable energy </a:t>
            </a:r>
            <a:r>
              <a:rPr lang="en-GB" sz="1600"/>
              <a:t>| Practitioner guide </a:t>
            </a:r>
          </a:p>
        </p:txBody>
      </p:sp>
      <p:pic>
        <p:nvPicPr>
          <p:cNvPr id="3" name="Google Shape;543;p3" descr="Tick with solid fill">
            <a:extLst>
              <a:ext uri="{FF2B5EF4-FFF2-40B4-BE49-F238E27FC236}">
                <a16:creationId xmlns:a16="http://schemas.microsoft.com/office/drawing/2014/main" id="{A9873E2A-13B0-A885-2559-FBFECABC2C7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89460" y="4333523"/>
            <a:ext cx="329406" cy="329406"/>
          </a:xfrm>
          <a:prstGeom prst="rect">
            <a:avLst/>
          </a:prstGeom>
          <a:noFill/>
          <a:ln>
            <a:noFill/>
          </a:ln>
        </p:spPr>
      </p:pic>
      <p:pic>
        <p:nvPicPr>
          <p:cNvPr id="5" name="Google Shape;543;p3" descr="Tick with solid fill">
            <a:extLst>
              <a:ext uri="{FF2B5EF4-FFF2-40B4-BE49-F238E27FC236}">
                <a16:creationId xmlns:a16="http://schemas.microsoft.com/office/drawing/2014/main" id="{DA3F17EE-E6A8-2AA1-811F-D91A14F823A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45220" y="4333523"/>
            <a:ext cx="329406" cy="329406"/>
          </a:xfrm>
          <a:prstGeom prst="rect">
            <a:avLst/>
          </a:prstGeom>
          <a:noFill/>
          <a:ln>
            <a:noFill/>
          </a:ln>
        </p:spPr>
      </p:pic>
      <p:pic>
        <p:nvPicPr>
          <p:cNvPr id="6" name="Google Shape;543;p3" descr="Tick with solid fill">
            <a:extLst>
              <a:ext uri="{FF2B5EF4-FFF2-40B4-BE49-F238E27FC236}">
                <a16:creationId xmlns:a16="http://schemas.microsoft.com/office/drawing/2014/main" id="{6D641236-C713-0E9B-EEAF-0FC099C10A7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963315" y="4313393"/>
            <a:ext cx="329406" cy="3294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 and resource links </a:t>
            </a:r>
            <a:endParaRPr/>
          </a:p>
        </p:txBody>
      </p:sp>
      <p:sp>
        <p:nvSpPr>
          <p:cNvPr id="560" name="Google Shape;560;p4"/>
          <p:cNvSpPr txBox="1">
            <a:spLocks noGrp="1"/>
          </p:cNvSpPr>
          <p:nvPr>
            <p:ph type="body" idx="4294967295"/>
          </p:nvPr>
        </p:nvSpPr>
        <p:spPr>
          <a:xfrm>
            <a:off x="411858" y="2715066"/>
            <a:ext cx="6624373" cy="5578036"/>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GB" sz="2000" b="1" dirty="0">
                <a:solidFill>
                  <a:schemeClr val="dk1"/>
                </a:solidFill>
              </a:rPr>
              <a:t>Level 3</a:t>
            </a:r>
            <a:r>
              <a:rPr lang="en-GB" sz="2000" b="1" dirty="0"/>
              <a:t> resource 1</a:t>
            </a:r>
            <a:endParaRPr dirty="0"/>
          </a:p>
          <a:p>
            <a:pPr marL="0" lvl="0" indent="0" algn="l" rtl="0">
              <a:spcBef>
                <a:spcPts val="1200"/>
              </a:spcBef>
              <a:spcAft>
                <a:spcPts val="0"/>
              </a:spcAft>
              <a:buNone/>
            </a:pPr>
            <a:r>
              <a:rPr lang="en-GB" sz="2000" b="1" dirty="0"/>
              <a:t>Planning for renewable energy</a:t>
            </a:r>
            <a:endParaRPr lang="en-GB" sz="2000" b="1" dirty="0">
              <a:solidFill>
                <a:schemeClr val="dk1"/>
              </a:solidFill>
            </a:endParaRPr>
          </a:p>
          <a:p>
            <a:pPr marL="457200" lvl="0" indent="-317500" algn="l" rtl="0">
              <a:lnSpc>
                <a:spcPct val="100000"/>
              </a:lnSpc>
              <a:spcBef>
                <a:spcPts val="1200"/>
              </a:spcBef>
              <a:spcAft>
                <a:spcPts val="1200"/>
              </a:spcAft>
              <a:buClr>
                <a:schemeClr val="dk1"/>
              </a:buClr>
              <a:buSzPct val="70000"/>
              <a:buFont typeface="Arial" panose="020B0604020202020204" pitchFamily="34" charset="0"/>
              <a:buChar char="•"/>
            </a:pPr>
            <a:r>
              <a:rPr lang="en-GB" sz="1800" dirty="0">
                <a:solidFill>
                  <a:schemeClr val="dk1"/>
                </a:solidFill>
              </a:rPr>
              <a:t>Make calculations about energy and power, for generation and use.</a:t>
            </a:r>
          </a:p>
          <a:p>
            <a:pPr marL="457200" lvl="0" indent="-317500" algn="l" rtl="0">
              <a:lnSpc>
                <a:spcPct val="100000"/>
              </a:lnSpc>
              <a:spcBef>
                <a:spcPts val="0"/>
              </a:spcBef>
              <a:spcAft>
                <a:spcPts val="1200"/>
              </a:spcAft>
              <a:buClr>
                <a:schemeClr val="dk1"/>
              </a:buClr>
              <a:buSzPct val="70000"/>
              <a:buFont typeface="Arial" panose="020B0604020202020204" pitchFamily="34" charset="0"/>
              <a:buChar char="•"/>
            </a:pPr>
            <a:r>
              <a:rPr lang="en-GB" sz="1800" dirty="0">
                <a:solidFill>
                  <a:schemeClr val="dk1"/>
                </a:solidFill>
              </a:rPr>
              <a:t>Explain some key factors that influence the power output of a wind turbine.</a:t>
            </a:r>
          </a:p>
          <a:p>
            <a:pPr marL="457200" lvl="0" indent="-317500" algn="l" rtl="0">
              <a:lnSpc>
                <a:spcPct val="100000"/>
              </a:lnSpc>
              <a:spcBef>
                <a:spcPts val="0"/>
              </a:spcBef>
              <a:spcAft>
                <a:spcPts val="600"/>
              </a:spcAft>
              <a:buClr>
                <a:schemeClr val="dk1"/>
              </a:buClr>
              <a:buSzPct val="70000"/>
              <a:buFont typeface="Arial" panose="020B0604020202020204" pitchFamily="34" charset="0"/>
              <a:buChar char="•"/>
            </a:pPr>
            <a:r>
              <a:rPr lang="en-GB" sz="1800" dirty="0">
                <a:solidFill>
                  <a:schemeClr val="dk1"/>
                </a:solidFill>
              </a:rPr>
              <a:t>Use data and a simulation to make informed decisions about implementing wind and solar power generation for a manufacturing plant and for the UK.</a:t>
            </a:r>
          </a:p>
          <a:p>
            <a:pPr marL="457200" lvl="0" indent="-228600" algn="l" rtl="0">
              <a:lnSpc>
                <a:spcPct val="100000"/>
              </a:lnSpc>
              <a:spcBef>
                <a:spcPts val="0"/>
              </a:spcBef>
              <a:spcAft>
                <a:spcPts val="0"/>
              </a:spcAft>
              <a:buClr>
                <a:schemeClr val="dk1"/>
              </a:buClr>
              <a:buSzPts val="1400"/>
              <a:buNone/>
            </a:pPr>
            <a:endParaRPr sz="1600" dirty="0">
              <a:solidFill>
                <a:schemeClr val="dk1"/>
              </a:solidFill>
            </a:endParaRPr>
          </a:p>
          <a:p>
            <a:pPr marL="0" lvl="0" indent="0" algn="l" rtl="0">
              <a:lnSpc>
                <a:spcPct val="90000"/>
              </a:lnSpc>
              <a:spcBef>
                <a:spcPts val="1200"/>
              </a:spcBef>
              <a:spcAft>
                <a:spcPts val="0"/>
              </a:spcAft>
              <a:buClr>
                <a:schemeClr val="dk1"/>
              </a:buClr>
              <a:buSzPts val="1600"/>
              <a:buNone/>
            </a:pPr>
            <a:endParaRPr sz="1600" dirty="0">
              <a:solidFill>
                <a:schemeClr val="dk1"/>
              </a:solidFill>
            </a:endParaRPr>
          </a:p>
        </p:txBody>
      </p:sp>
      <p:sp>
        <p:nvSpPr>
          <p:cNvPr id="561" name="Google Shape;561;p4"/>
          <p:cNvSpPr txBox="1">
            <a:spLocks noGrp="1"/>
          </p:cNvSpPr>
          <p:nvPr>
            <p:ph type="body" idx="4294967295"/>
          </p:nvPr>
        </p:nvSpPr>
        <p:spPr>
          <a:xfrm>
            <a:off x="7809655" y="2717929"/>
            <a:ext cx="6608846" cy="5578036"/>
          </a:xfrm>
          <a:prstGeom prst="rect">
            <a:avLst/>
          </a:prstGeom>
          <a:noFill/>
          <a:ln>
            <a:noFill/>
          </a:ln>
        </p:spPr>
        <p:txBody>
          <a:bodyPr spcFirstLastPara="1" wrap="square" lIns="90000" tIns="45700" rIns="91425" bIns="45700" anchor="t" anchorCtr="0">
            <a:noAutofit/>
          </a:bodyPr>
          <a:lstStyle/>
          <a:p>
            <a:pPr marL="0" indent="0">
              <a:spcBef>
                <a:spcPts val="0"/>
              </a:spcBef>
            </a:pPr>
            <a:r>
              <a:rPr lang="en-GB" sz="2000" b="1" dirty="0"/>
              <a:t>Full resource list available for the topic of Renewable energy:</a:t>
            </a:r>
            <a:br>
              <a:rPr lang="en-GB" sz="2000" b="1" dirty="0">
                <a:solidFill>
                  <a:schemeClr val="dk1"/>
                </a:solidFill>
              </a:rPr>
            </a:br>
            <a:endParaRPr lang="en-GB" sz="2000" b="1"/>
          </a:p>
          <a:p>
            <a:pPr marL="0" lvl="0" indent="0" algn="l" rtl="0">
              <a:spcBef>
                <a:spcPts val="0"/>
              </a:spcBef>
              <a:spcAft>
                <a:spcPts val="0"/>
              </a:spcAft>
              <a:buClr>
                <a:schemeClr val="dk1"/>
              </a:buClr>
              <a:buSzPts val="1100"/>
              <a:buFont typeface="Arial"/>
              <a:buNone/>
            </a:pPr>
            <a:r>
              <a:rPr lang="en-GB" sz="1800" dirty="0"/>
              <a:t>1. Sources, advantages and disadvantages of renewable energy (Level 2)</a:t>
            </a:r>
          </a:p>
          <a:p>
            <a:pPr marL="0" lvl="0" indent="0" algn="l" rtl="0">
              <a:spcBef>
                <a:spcPts val="0"/>
              </a:spcBef>
              <a:spcAft>
                <a:spcPts val="0"/>
              </a:spcAft>
              <a:buClr>
                <a:schemeClr val="dk1"/>
              </a:buClr>
              <a:buSzPts val="1100"/>
              <a:buFont typeface="Arial"/>
              <a:buNone/>
            </a:pPr>
            <a:r>
              <a:rPr lang="en-GB" sz="1800" b="1" dirty="0"/>
              <a:t>2. Planning for renewable energy (Level 3)</a:t>
            </a:r>
          </a:p>
          <a:p>
            <a:pPr marL="0" lvl="0" indent="0" algn="l" rtl="0">
              <a:spcBef>
                <a:spcPts val="0"/>
              </a:spcBef>
              <a:spcAft>
                <a:spcPts val="0"/>
              </a:spcAft>
              <a:buClr>
                <a:schemeClr val="dk1"/>
              </a:buClr>
              <a:buSzPts val="1100"/>
              <a:buFont typeface="Arial"/>
              <a:buNone/>
            </a:pPr>
            <a:r>
              <a:rPr lang="en-GB" sz="1800" dirty="0"/>
              <a:t>3. Delivering renewable energy (Level 3)</a:t>
            </a:r>
          </a:p>
          <a:p>
            <a:pPr marL="0" lvl="0" indent="0" algn="l" rtl="0">
              <a:lnSpc>
                <a:spcPct val="90000"/>
              </a:lnSpc>
              <a:spcBef>
                <a:spcPts val="1200"/>
              </a:spcBef>
              <a:spcAft>
                <a:spcPts val="0"/>
              </a:spcAft>
              <a:buClr>
                <a:schemeClr val="dk1"/>
              </a:buClr>
              <a:buSzPts val="2000"/>
              <a:buNone/>
            </a:pPr>
            <a:r>
              <a:rPr lang="en-GB" sz="1800" b="1" dirty="0"/>
              <a:t>Links to other supported topics</a:t>
            </a:r>
            <a:endParaRPr sz="1800"/>
          </a:p>
          <a:p>
            <a:pPr marL="0" lvl="0" indent="0" algn="l" rtl="0">
              <a:lnSpc>
                <a:spcPct val="90000"/>
              </a:lnSpc>
              <a:spcBef>
                <a:spcPts val="0"/>
              </a:spcBef>
              <a:spcAft>
                <a:spcPts val="0"/>
              </a:spcAft>
              <a:buClr>
                <a:schemeClr val="dk1"/>
              </a:buClr>
              <a:buSzPts val="1100"/>
              <a:buNone/>
            </a:pPr>
            <a:endParaRPr sz="1800" dirty="0"/>
          </a:p>
          <a:p>
            <a:pPr marL="0" lvl="0" indent="0" algn="l" rtl="0">
              <a:spcBef>
                <a:spcPts val="0"/>
              </a:spcBef>
              <a:spcAft>
                <a:spcPts val="0"/>
              </a:spcAft>
              <a:buClr>
                <a:srgbClr val="000000"/>
              </a:buClr>
              <a:buSzPts val="1100"/>
              <a:buFont typeface="Arial"/>
              <a:buNone/>
            </a:pPr>
            <a:r>
              <a:rPr lang="en-GB" sz="1800" dirty="0">
                <a:solidFill>
                  <a:srgbClr val="000000"/>
                </a:solidFill>
              </a:rPr>
              <a:t>Battery technologies, Electrical machines, Innovation and emerging technologies, Sustainability.</a:t>
            </a:r>
            <a:endParaRPr lang="en-GB" sz="1800" b="1" dirty="0">
              <a:solidFill>
                <a:srgbClr val="000000"/>
              </a:solidFill>
            </a:endParaRPr>
          </a:p>
        </p:txBody>
      </p:sp>
      <p:sp>
        <p:nvSpPr>
          <p:cNvPr id="3" name="Slide Number Placeholder 5">
            <a:extLst>
              <a:ext uri="{FF2B5EF4-FFF2-40B4-BE49-F238E27FC236}">
                <a16:creationId xmlns:a16="http://schemas.microsoft.com/office/drawing/2014/main" id="{1A3187F7-E28A-02D2-20E0-0177C726075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4</a:t>
            </a:fld>
            <a:endParaRPr lang="en-US" b="0">
              <a:solidFill>
                <a:schemeClr val="tx1"/>
              </a:solidFill>
            </a:endParaRPr>
          </a:p>
        </p:txBody>
      </p:sp>
      <p:sp>
        <p:nvSpPr>
          <p:cNvPr id="2" name="Google Shape;549;p3">
            <a:extLst>
              <a:ext uri="{FF2B5EF4-FFF2-40B4-BE49-F238E27FC236}">
                <a16:creationId xmlns:a16="http://schemas.microsoft.com/office/drawing/2014/main" id="{B3301194-A3FE-21F3-B760-2A744FEA0C4E}"/>
              </a:ext>
            </a:extLst>
          </p:cNvPr>
          <p:cNvSpPr txBox="1"/>
          <p:nvPr/>
        </p:nvSpPr>
        <p:spPr>
          <a:xfrm>
            <a:off x="10998196" y="696253"/>
            <a:ext cx="5030945" cy="4862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solidFill>
                  <a:schemeClr val="dk1"/>
                </a:solidFill>
              </a:rPr>
              <a:t>2. Planning for renewable energy </a:t>
            </a:r>
            <a:r>
              <a:rPr lang="en-GB" sz="1600" dirty="0"/>
              <a:t>| Practitioner guide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Subject coverage</a:t>
            </a:r>
            <a:endParaRPr/>
          </a:p>
        </p:txBody>
      </p:sp>
      <p:sp>
        <p:nvSpPr>
          <p:cNvPr id="570" name="Google Shape;570;p5"/>
          <p:cNvSpPr txBox="1"/>
          <p:nvPr/>
        </p:nvSpPr>
        <p:spPr>
          <a:xfrm>
            <a:off x="5695999" y="2658794"/>
            <a:ext cx="3780000" cy="5634307"/>
          </a:xfrm>
          <a:prstGeom prst="rect">
            <a:avLst/>
          </a:prstGeom>
          <a:noFill/>
          <a:ln>
            <a:noFill/>
          </a:ln>
        </p:spPr>
        <p:txBody>
          <a:bodyPr spcFirstLastPara="1" wrap="square" lIns="90000" tIns="45700" rIns="91425" bIns="45700" anchor="t" anchorCtr="0">
            <a:noAutofit/>
          </a:bodyPr>
          <a:lstStyle/>
          <a:p>
            <a:pPr marL="457200" marR="0" lvl="0" indent="-228600" algn="l" rtl="0">
              <a:lnSpc>
                <a:spcPct val="90000"/>
              </a:lnSpc>
              <a:spcBef>
                <a:spcPts val="0"/>
              </a:spcBef>
              <a:spcAft>
                <a:spcPts val="0"/>
              </a:spcAft>
              <a:buClr>
                <a:schemeClr val="dk1"/>
              </a:buClr>
              <a:buSzPts val="1100"/>
              <a:buFont typeface="Arial"/>
              <a:buNone/>
            </a:pPr>
            <a:endParaRPr sz="1600" b="0" i="0">
              <a:solidFill>
                <a:schemeClr val="dk1"/>
              </a:solidFill>
              <a:latin typeface="Arial"/>
              <a:ea typeface="Arial"/>
              <a:cs typeface="Arial"/>
              <a:sym typeface="Arial"/>
            </a:endParaRPr>
          </a:p>
        </p:txBody>
      </p:sp>
      <p:sp>
        <p:nvSpPr>
          <p:cNvPr id="571" name="Google Shape;571;p5"/>
          <p:cNvSpPr txBox="1">
            <a:spLocks noGrp="1"/>
          </p:cNvSpPr>
          <p:nvPr>
            <p:ph type="body" idx="4294967295"/>
          </p:nvPr>
        </p:nvSpPr>
        <p:spPr>
          <a:xfrm>
            <a:off x="467574" y="2675819"/>
            <a:ext cx="5126588" cy="5039297"/>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GB" sz="2200" b="1"/>
              <a:t>Renewable energy</a:t>
            </a:r>
            <a:endParaRPr sz="2200">
              <a:solidFill>
                <a:schemeClr val="dk1"/>
              </a:solidFill>
            </a:endParaRPr>
          </a:p>
          <a:p>
            <a:pPr marL="0" lvl="0" indent="0" algn="l" rtl="0">
              <a:spcBef>
                <a:spcPts val="0"/>
              </a:spcBef>
              <a:spcAft>
                <a:spcPts val="0"/>
              </a:spcAft>
              <a:buNone/>
            </a:pPr>
            <a:endParaRPr lang="en-GB" sz="2000">
              <a:solidFill>
                <a:srgbClr val="0000FF"/>
              </a:solidFill>
            </a:endParaRP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Energy, work and power</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Energy from wind</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Seasonal variations in renewable energy</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Renewable energy mixes</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Balancing supply and demand</a:t>
            </a:r>
          </a:p>
          <a:p>
            <a:pPr marL="501650" lvl="0" indent="-342900" algn="l" rtl="0">
              <a:spcBef>
                <a:spcPts val="0"/>
              </a:spcBef>
              <a:spcAft>
                <a:spcPts val="1200"/>
              </a:spcAft>
              <a:buClr>
                <a:schemeClr val="dk1"/>
              </a:buClr>
              <a:buSzPct val="70000"/>
              <a:buFont typeface="Arial" panose="020B0604020202020204" pitchFamily="34" charset="0"/>
              <a:buChar char="•"/>
            </a:pPr>
            <a:r>
              <a:rPr lang="en-GB" sz="2000">
                <a:solidFill>
                  <a:schemeClr val="dk1"/>
                </a:solidFill>
              </a:rPr>
              <a:t>Harnessing wind and solar energy in the UK</a:t>
            </a:r>
          </a:p>
        </p:txBody>
      </p:sp>
      <p:sp>
        <p:nvSpPr>
          <p:cNvPr id="572" name="Google Shape;572;p5"/>
          <p:cNvSpPr txBox="1"/>
          <p:nvPr/>
        </p:nvSpPr>
        <p:spPr>
          <a:xfrm>
            <a:off x="6858000" y="2605928"/>
            <a:ext cx="3445104" cy="268221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600" b="1" i="0">
              <a:solidFill>
                <a:schemeClr val="dk1"/>
              </a:solidFill>
              <a:latin typeface="Arial"/>
              <a:ea typeface="Arial"/>
              <a:cs typeface="Arial"/>
              <a:sym typeface="Arial"/>
            </a:endParaRPr>
          </a:p>
        </p:txBody>
      </p:sp>
      <p:sp>
        <p:nvSpPr>
          <p:cNvPr id="574" name="Google Shape;574;p5"/>
          <p:cNvSpPr txBox="1"/>
          <p:nvPr/>
        </p:nvSpPr>
        <p:spPr>
          <a:xfrm>
            <a:off x="10564465" y="5772891"/>
            <a:ext cx="4871343" cy="2682210"/>
          </a:xfrm>
          <a:prstGeom prst="rect">
            <a:avLst/>
          </a:prstGeom>
          <a:noFill/>
          <a:ln>
            <a:noFill/>
          </a:ln>
        </p:spPr>
        <p:txBody>
          <a:bodyPr spcFirstLastPara="1" wrap="square" lIns="90000"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1600" b="0" i="0">
              <a:solidFill>
                <a:schemeClr val="dk1"/>
              </a:solidFill>
              <a:latin typeface="Arial"/>
              <a:ea typeface="Arial"/>
              <a:cs typeface="Arial"/>
              <a:sym typeface="Arial"/>
            </a:endParaRPr>
          </a:p>
        </p:txBody>
      </p:sp>
      <p:sp>
        <p:nvSpPr>
          <p:cNvPr id="3" name="Slide Number Placeholder 5">
            <a:extLst>
              <a:ext uri="{FF2B5EF4-FFF2-40B4-BE49-F238E27FC236}">
                <a16:creationId xmlns:a16="http://schemas.microsoft.com/office/drawing/2014/main" id="{0FDB50DD-509E-1E55-B707-280BD172F7E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5</a:t>
            </a:fld>
            <a:endParaRPr lang="en-US" b="0">
              <a:solidFill>
                <a:schemeClr val="tx1"/>
              </a:solidFill>
            </a:endParaRPr>
          </a:p>
        </p:txBody>
      </p:sp>
      <p:sp>
        <p:nvSpPr>
          <p:cNvPr id="2" name="Google Shape;571;p5">
            <a:extLst>
              <a:ext uri="{FF2B5EF4-FFF2-40B4-BE49-F238E27FC236}">
                <a16:creationId xmlns:a16="http://schemas.microsoft.com/office/drawing/2014/main" id="{8039F505-B2A7-44A2-4018-72A18C24AD80}"/>
              </a:ext>
            </a:extLst>
          </p:cNvPr>
          <p:cNvSpPr txBox="1">
            <a:spLocks/>
          </p:cNvSpPr>
          <p:nvPr/>
        </p:nvSpPr>
        <p:spPr>
          <a:xfrm>
            <a:off x="10103876" y="2675819"/>
            <a:ext cx="5186549" cy="5039297"/>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pPr marL="0" indent="0">
              <a:spcBef>
                <a:spcPts val="0"/>
              </a:spcBef>
              <a:buSzPts val="2000"/>
            </a:pPr>
            <a:r>
              <a:rPr lang="en-GB" sz="2200" b="1"/>
              <a:t>Including careers</a:t>
            </a:r>
            <a:endParaRPr lang="en-GB" sz="2200"/>
          </a:p>
          <a:p>
            <a:pPr marL="0" indent="0">
              <a:spcBef>
                <a:spcPts val="0"/>
              </a:spcBef>
            </a:pPr>
            <a:endParaRPr lang="en-GB" sz="2000">
              <a:solidFill>
                <a:srgbClr val="0000FF"/>
              </a:solidFill>
            </a:endParaRPr>
          </a:p>
          <a:p>
            <a:pPr marL="501650" indent="-342900">
              <a:lnSpc>
                <a:spcPct val="100000"/>
              </a:lnSpc>
              <a:spcBef>
                <a:spcPts val="0"/>
              </a:spcBef>
              <a:spcAft>
                <a:spcPts val="1200"/>
              </a:spcAft>
              <a:buSzPct val="70000"/>
              <a:buFont typeface="Arial" panose="020B0604020202020204" pitchFamily="34" charset="0"/>
              <a:buChar char="•"/>
            </a:pPr>
            <a:r>
              <a:rPr lang="en-GB" sz="2000"/>
              <a:t>Examples of career opportunities related to renewable energy and net zero technologies</a:t>
            </a:r>
          </a:p>
        </p:txBody>
      </p:sp>
      <p:sp>
        <p:nvSpPr>
          <p:cNvPr id="5" name="Google Shape;549;p3">
            <a:extLst>
              <a:ext uri="{FF2B5EF4-FFF2-40B4-BE49-F238E27FC236}">
                <a16:creationId xmlns:a16="http://schemas.microsoft.com/office/drawing/2014/main" id="{A8CB0C62-B216-A458-4B8F-DED982CE939C}"/>
              </a:ext>
            </a:extLst>
          </p:cNvPr>
          <p:cNvSpPr txBox="1"/>
          <p:nvPr/>
        </p:nvSpPr>
        <p:spPr>
          <a:xfrm>
            <a:off x="10998196" y="696253"/>
            <a:ext cx="5030945" cy="4862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dk1"/>
                </a:solidFill>
              </a:rPr>
              <a:t>2. Planning for renewable energy </a:t>
            </a:r>
            <a:r>
              <a:rPr lang="en-GB" sz="1600"/>
              <a:t>| Practitioner guide </a:t>
            </a:r>
          </a:p>
        </p:txBody>
      </p:sp>
      <p:sp>
        <p:nvSpPr>
          <p:cNvPr id="6" name="Google Shape;571;p5">
            <a:extLst>
              <a:ext uri="{FF2B5EF4-FFF2-40B4-BE49-F238E27FC236}">
                <a16:creationId xmlns:a16="http://schemas.microsoft.com/office/drawing/2014/main" id="{E8BD167E-3762-F8C1-F995-ADB9BCA2B728}"/>
              </a:ext>
            </a:extLst>
          </p:cNvPr>
          <p:cNvSpPr txBox="1">
            <a:spLocks/>
          </p:cNvSpPr>
          <p:nvPr/>
        </p:nvSpPr>
        <p:spPr>
          <a:xfrm>
            <a:off x="5946962" y="2658795"/>
            <a:ext cx="4708943" cy="5039297"/>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pPr marL="0" indent="0">
              <a:spcBef>
                <a:spcPts val="0"/>
              </a:spcBef>
              <a:buSzPts val="2000"/>
            </a:pPr>
            <a:r>
              <a:rPr lang="en-GB" sz="2200" b="1"/>
              <a:t>Maths</a:t>
            </a:r>
            <a:endParaRPr lang="en-GB" sz="2200"/>
          </a:p>
          <a:p>
            <a:pPr marL="0" indent="0">
              <a:spcBef>
                <a:spcPts val="0"/>
              </a:spcBef>
            </a:pPr>
            <a:endParaRPr lang="en-GB" sz="2000">
              <a:solidFill>
                <a:srgbClr val="0000FF"/>
              </a:solidFill>
            </a:endParaRPr>
          </a:p>
          <a:p>
            <a:pPr marL="501650" lvl="0" indent="-342900" algn="l" rtl="0">
              <a:lnSpc>
                <a:spcPct val="80000"/>
              </a:lnSpc>
              <a:spcBef>
                <a:spcPts val="0"/>
              </a:spcBef>
              <a:spcAft>
                <a:spcPts val="1200"/>
              </a:spcAft>
              <a:buClr>
                <a:schemeClr val="dk1"/>
              </a:buClr>
              <a:buSzPct val="70000"/>
              <a:buFont typeface="Arial" panose="020B0604020202020204" pitchFamily="34" charset="0"/>
              <a:buChar char="•"/>
            </a:pPr>
            <a:r>
              <a:rPr lang="en-GB" sz="2000">
                <a:solidFill>
                  <a:schemeClr val="dk1"/>
                </a:solidFill>
              </a:rPr>
              <a:t>Working with units</a:t>
            </a:r>
          </a:p>
          <a:p>
            <a:pPr marL="501650" lvl="0" indent="-342900" algn="l" rtl="0">
              <a:lnSpc>
                <a:spcPct val="80000"/>
              </a:lnSpc>
              <a:spcBef>
                <a:spcPts val="0"/>
              </a:spcBef>
              <a:spcAft>
                <a:spcPts val="1200"/>
              </a:spcAft>
              <a:buClr>
                <a:schemeClr val="dk1"/>
              </a:buClr>
              <a:buSzPct val="70000"/>
              <a:buFont typeface="Arial" panose="020B0604020202020204" pitchFamily="34" charset="0"/>
              <a:buChar char="•"/>
            </a:pPr>
            <a:r>
              <a:rPr lang="en-GB" sz="2000">
                <a:solidFill>
                  <a:schemeClr val="dk1"/>
                </a:solidFill>
              </a:rPr>
              <a:t>Using formulas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
          <p:cNvSpPr txBox="1">
            <a:spLocks noGrp="1"/>
          </p:cNvSpPr>
          <p:nvPr>
            <p:ph type="title"/>
          </p:nvPr>
        </p:nvSpPr>
        <p:spPr>
          <a:xfrm>
            <a:off x="3097609" y="1238885"/>
            <a:ext cx="10062369" cy="6910070"/>
          </a:xfrm>
          <a:prstGeom prst="rect">
            <a:avLst/>
          </a:prstGeom>
          <a:noFill/>
          <a:ln>
            <a:noFill/>
          </a:ln>
        </p:spPr>
        <p:txBody>
          <a:bodyPr spcFirstLastPara="1" wrap="square" lIns="90000" tIns="45700" rIns="91425" bIns="45700" anchor="ctr" anchorCtr="0">
            <a:normAutofit/>
          </a:bodyPr>
          <a:lstStyle/>
          <a:p>
            <a:pPr>
              <a:lnSpc>
                <a:spcPct val="100000"/>
              </a:lnSpc>
              <a:spcBef>
                <a:spcPts val="0"/>
              </a:spcBef>
            </a:pPr>
            <a:r>
              <a:rPr lang="en-GB" sz="4400"/>
              <a:t>2. Planning for </a:t>
            </a:r>
            <a:br>
              <a:rPr lang="en-GB" sz="4400"/>
            </a:br>
            <a:r>
              <a:rPr lang="en-GB" sz="4400"/>
              <a:t>renewable energy</a:t>
            </a:r>
            <a:endParaRPr lang="en-NZ" sz="4400"/>
          </a:p>
        </p:txBody>
      </p:sp>
      <p:sp>
        <p:nvSpPr>
          <p:cNvPr id="2" name="Slide Number Placeholder 5">
            <a:extLst>
              <a:ext uri="{FF2B5EF4-FFF2-40B4-BE49-F238E27FC236}">
                <a16:creationId xmlns:a16="http://schemas.microsoft.com/office/drawing/2014/main" id="{4B353AE2-284F-2DF3-760A-AB7EA45E436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6</a:t>
            </a:fld>
            <a:endParaRPr lang="en-US" b="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2934106"/>
            <a:ext cx="3326978" cy="3228156"/>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844" y="2934105"/>
            <a:ext cx="3326978" cy="3228156"/>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654677" y="4033411"/>
            <a:ext cx="2755834" cy="1077178"/>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1800"/>
              <a:t>Make calculations about energy and power, for generation and use.</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a:solidFill>
                <a:schemeClr val="bg1"/>
              </a:solidFill>
            </a:endParaRPr>
          </a:p>
        </p:txBody>
      </p:sp>
      <p:sp>
        <p:nvSpPr>
          <p:cNvPr id="598" name="Google Shape;598;p7"/>
          <p:cNvSpPr txBox="1"/>
          <p:nvPr/>
        </p:nvSpPr>
        <p:spPr>
          <a:xfrm>
            <a:off x="7478672" y="3470866"/>
            <a:ext cx="2658132" cy="2308284"/>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Use data and a simulation to make informed decisions about implementing wind and solar power generation for a manufacturing plant and for the UK.</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9851" y="2934106"/>
            <a:ext cx="3326978" cy="3228156"/>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093142" y="4033411"/>
            <a:ext cx="2660883" cy="1200288"/>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Explain some key factors that influence the power output of a wind turbine.</a:t>
            </a:r>
          </a:p>
        </p:txBody>
      </p:sp>
      <p:sp>
        <p:nvSpPr>
          <p:cNvPr id="3" name="Google Shape;549;p3">
            <a:extLst>
              <a:ext uri="{FF2B5EF4-FFF2-40B4-BE49-F238E27FC236}">
                <a16:creationId xmlns:a16="http://schemas.microsoft.com/office/drawing/2014/main" id="{6325E28A-0509-4D50-7C72-21E7B20B21A8}"/>
              </a:ext>
            </a:extLst>
          </p:cNvPr>
          <p:cNvSpPr txBox="1"/>
          <p:nvPr/>
        </p:nvSpPr>
        <p:spPr>
          <a:xfrm>
            <a:off x="12746611" y="696253"/>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bg1"/>
                </a:solidFill>
              </a:rPr>
              <a:t>2. Planning for renewable energy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81427-9B4E-F5A9-0974-4A78911DBD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008" y="4391562"/>
            <a:ext cx="5852222" cy="3796441"/>
          </a:xfrm>
          <a:prstGeom prst="rect">
            <a:avLst/>
          </a:prstGeom>
        </p:spPr>
      </p:pic>
      <p:pic>
        <p:nvPicPr>
          <p:cNvPr id="11" name="Picture 10">
            <a:extLst>
              <a:ext uri="{FF2B5EF4-FFF2-40B4-BE49-F238E27FC236}">
                <a16:creationId xmlns:a16="http://schemas.microsoft.com/office/drawing/2014/main" id="{8502EF5E-189B-39E8-4EBF-24DF81CACB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8794" y="4228214"/>
            <a:ext cx="4023984" cy="3616398"/>
          </a:xfrm>
          <a:prstGeom prst="rect">
            <a:avLst/>
          </a:prstGeom>
        </p:spPr>
      </p:pic>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Energy, work and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9" y="2294021"/>
            <a:ext cx="7437913" cy="1504256"/>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1200"/>
              </a:spcAft>
              <a:buNone/>
            </a:pPr>
            <a:r>
              <a:rPr lang="en-GB" sz="2000" dirty="0"/>
              <a:t>What happens to the energy in this cylinder of moving wind?</a:t>
            </a:r>
          </a:p>
          <a:p>
            <a:pPr marL="0" lvl="0" indent="0" algn="l" rtl="0">
              <a:lnSpc>
                <a:spcPct val="100000"/>
              </a:lnSpc>
              <a:spcBef>
                <a:spcPts val="0"/>
              </a:spcBef>
              <a:spcAft>
                <a:spcPts val="0"/>
              </a:spcAft>
              <a:buNone/>
            </a:pPr>
            <a:r>
              <a:rPr lang="en-GB" sz="2000" b="1" dirty="0"/>
              <a:t>Energy is the ability to do work or to create heat or light.</a:t>
            </a:r>
          </a:p>
          <a:p>
            <a:pPr marL="0" lvl="0" indent="0" algn="l" rtl="0">
              <a:lnSpc>
                <a:spcPct val="100000"/>
              </a:lnSpc>
              <a:spcBef>
                <a:spcPts val="0"/>
              </a:spcBef>
              <a:spcAft>
                <a:spcPts val="0"/>
              </a:spcAft>
              <a:buNone/>
            </a:pPr>
            <a:r>
              <a:rPr lang="en-GB" sz="2000" dirty="0"/>
              <a:t>The kinetic energy in the wind makes the turbine blades move, but some energy is lost as heat. The kinetic energy in the blades is converted into electrical energy.</a:t>
            </a:r>
          </a:p>
          <a:p>
            <a:pPr marL="0" lvl="0" indent="0" algn="l" rtl="0">
              <a:lnSpc>
                <a:spcPct val="100000"/>
              </a:lnSpc>
              <a:spcBef>
                <a:spcPts val="0"/>
              </a:spcBef>
              <a:spcAft>
                <a:spcPts val="0"/>
              </a:spcAft>
              <a:buNone/>
            </a:pPr>
            <a:endParaRPr lang="en-GB" sz="2000" dirty="0"/>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11753468" y="2414165"/>
            <a:ext cx="3959213" cy="239959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82600" lvl="0" indent="-342900" algn="l" rtl="0">
              <a:spcBef>
                <a:spcPts val="0"/>
              </a:spcBef>
              <a:spcAft>
                <a:spcPts val="0"/>
              </a:spcAft>
              <a:buSzPts val="1400"/>
              <a:buFont typeface="Arial" panose="020B0604020202020204" pitchFamily="34" charset="0"/>
              <a:buChar char="•"/>
            </a:pPr>
            <a:r>
              <a:rPr lang="en-GB" sz="2000"/>
              <a:t>How efficient </a:t>
            </a:r>
            <a:br>
              <a:rPr lang="en-GB" sz="2000"/>
            </a:br>
            <a:r>
              <a:rPr lang="en-GB" sz="2000"/>
              <a:t>is the turbine?</a:t>
            </a:r>
            <a:br>
              <a:rPr lang="en-GB" sz="2000"/>
            </a:br>
            <a:endParaRPr lang="en-GB" sz="2000"/>
          </a:p>
          <a:p>
            <a:pPr marL="482600" lvl="0" indent="-342900" algn="l" rtl="0">
              <a:spcBef>
                <a:spcPts val="0"/>
              </a:spcBef>
              <a:spcAft>
                <a:spcPts val="0"/>
              </a:spcAft>
              <a:buSzPts val="1400"/>
              <a:buFont typeface="Arial" panose="020B0604020202020204" pitchFamily="34" charset="0"/>
              <a:buChar char="•"/>
            </a:pPr>
            <a:r>
              <a:rPr lang="en-GB" sz="2000"/>
              <a:t>Where do you think the heat losses occur?</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8</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73104" y="1827035"/>
            <a:ext cx="1047661" cy="1021138"/>
          </a:xfrm>
          <a:prstGeom prst="rect">
            <a:avLst/>
          </a:prstGeom>
        </p:spPr>
      </p:pic>
      <p:sp>
        <p:nvSpPr>
          <p:cNvPr id="3" name="Google Shape;549;p3">
            <a:extLst>
              <a:ext uri="{FF2B5EF4-FFF2-40B4-BE49-F238E27FC236}">
                <a16:creationId xmlns:a16="http://schemas.microsoft.com/office/drawing/2014/main" id="{3EE1D788-D428-1CC2-88A2-B59AF312927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pic>
        <p:nvPicPr>
          <p:cNvPr id="21" name="Picture 20">
            <a:extLst>
              <a:ext uri="{FF2B5EF4-FFF2-40B4-BE49-F238E27FC236}">
                <a16:creationId xmlns:a16="http://schemas.microsoft.com/office/drawing/2014/main" id="{5215228E-CB34-57DD-A2FF-932D60D7A5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6302" y="392145"/>
            <a:ext cx="913322" cy="890200"/>
          </a:xfrm>
          <a:prstGeom prst="rect">
            <a:avLst/>
          </a:prstGeom>
        </p:spPr>
      </p:pic>
      <p:sp>
        <p:nvSpPr>
          <p:cNvPr id="32" name="TextBox 31">
            <a:extLst>
              <a:ext uri="{FF2B5EF4-FFF2-40B4-BE49-F238E27FC236}">
                <a16:creationId xmlns:a16="http://schemas.microsoft.com/office/drawing/2014/main" id="{A8FF09D5-BEE3-FFD0-CE71-620F4D34CC44}"/>
              </a:ext>
            </a:extLst>
          </p:cNvPr>
          <p:cNvSpPr txBox="1"/>
          <p:nvPr/>
        </p:nvSpPr>
        <p:spPr>
          <a:xfrm>
            <a:off x="7236902" y="6095622"/>
            <a:ext cx="1111348" cy="646331"/>
          </a:xfrm>
          <a:prstGeom prst="rect">
            <a:avLst/>
          </a:prstGeom>
          <a:noFill/>
        </p:spPr>
        <p:txBody>
          <a:bodyPr wrap="square">
            <a:spAutoFit/>
          </a:bodyPr>
          <a:lstStyle/>
          <a:p>
            <a:r>
              <a:rPr lang="en-GB" sz="1800" dirty="0"/>
              <a:t>Wind 100%</a:t>
            </a:r>
            <a:endParaRPr lang="en-US" sz="1800" dirty="0"/>
          </a:p>
        </p:txBody>
      </p:sp>
      <p:sp>
        <p:nvSpPr>
          <p:cNvPr id="33" name="TextBox 32">
            <a:extLst>
              <a:ext uri="{FF2B5EF4-FFF2-40B4-BE49-F238E27FC236}">
                <a16:creationId xmlns:a16="http://schemas.microsoft.com/office/drawing/2014/main" id="{5605257D-7BD7-DF1B-2941-FD62AFF1F02C}"/>
              </a:ext>
            </a:extLst>
          </p:cNvPr>
          <p:cNvSpPr txBox="1"/>
          <p:nvPr/>
        </p:nvSpPr>
        <p:spPr>
          <a:xfrm>
            <a:off x="10576039" y="4319460"/>
            <a:ext cx="1299532" cy="923330"/>
          </a:xfrm>
          <a:prstGeom prst="rect">
            <a:avLst/>
          </a:prstGeom>
          <a:noFill/>
        </p:spPr>
        <p:txBody>
          <a:bodyPr wrap="square">
            <a:spAutoFit/>
          </a:bodyPr>
          <a:lstStyle/>
          <a:p>
            <a:r>
              <a:rPr lang="en-GB" sz="1800" dirty="0"/>
              <a:t>Heat losses 10%</a:t>
            </a:r>
            <a:endParaRPr lang="en-US" sz="1800" dirty="0"/>
          </a:p>
        </p:txBody>
      </p:sp>
      <p:sp>
        <p:nvSpPr>
          <p:cNvPr id="34" name="TextBox 33">
            <a:extLst>
              <a:ext uri="{FF2B5EF4-FFF2-40B4-BE49-F238E27FC236}">
                <a16:creationId xmlns:a16="http://schemas.microsoft.com/office/drawing/2014/main" id="{0EA361D3-94FE-5AD0-BF0E-1A4FEBDC596C}"/>
              </a:ext>
            </a:extLst>
          </p:cNvPr>
          <p:cNvSpPr txBox="1"/>
          <p:nvPr/>
        </p:nvSpPr>
        <p:spPr>
          <a:xfrm>
            <a:off x="9339865" y="5242790"/>
            <a:ext cx="1111348" cy="646331"/>
          </a:xfrm>
          <a:prstGeom prst="rect">
            <a:avLst/>
          </a:prstGeom>
          <a:noFill/>
        </p:spPr>
        <p:txBody>
          <a:bodyPr wrap="square">
            <a:spAutoFit/>
          </a:bodyPr>
          <a:lstStyle/>
          <a:p>
            <a:r>
              <a:rPr lang="en-GB" sz="1800"/>
              <a:t>Wind 40%</a:t>
            </a:r>
            <a:endParaRPr lang="en-US" sz="1800"/>
          </a:p>
        </p:txBody>
      </p:sp>
      <p:sp>
        <p:nvSpPr>
          <p:cNvPr id="35" name="TextBox 34">
            <a:extLst>
              <a:ext uri="{FF2B5EF4-FFF2-40B4-BE49-F238E27FC236}">
                <a16:creationId xmlns:a16="http://schemas.microsoft.com/office/drawing/2014/main" id="{2AFF296E-0EB3-4200-DDD4-6E1DC750B35D}"/>
              </a:ext>
            </a:extLst>
          </p:cNvPr>
          <p:cNvSpPr txBox="1"/>
          <p:nvPr/>
        </p:nvSpPr>
        <p:spPr>
          <a:xfrm>
            <a:off x="9802045" y="6867933"/>
            <a:ext cx="1975974" cy="369332"/>
          </a:xfrm>
          <a:prstGeom prst="rect">
            <a:avLst/>
          </a:prstGeom>
          <a:noFill/>
        </p:spPr>
        <p:txBody>
          <a:bodyPr wrap="square">
            <a:spAutoFit/>
          </a:bodyPr>
          <a:lstStyle/>
          <a:p>
            <a:r>
              <a:rPr lang="en-US" sz="1800" dirty="0"/>
              <a:t>Electrical energy</a:t>
            </a:r>
          </a:p>
        </p:txBody>
      </p:sp>
      <p:cxnSp>
        <p:nvCxnSpPr>
          <p:cNvPr id="36" name="Google Shape;111;p20">
            <a:extLst>
              <a:ext uri="{FF2B5EF4-FFF2-40B4-BE49-F238E27FC236}">
                <a16:creationId xmlns:a16="http://schemas.microsoft.com/office/drawing/2014/main" id="{9EBA16E7-9DB5-569C-9E99-0BFF98B8E10B}"/>
              </a:ext>
            </a:extLst>
          </p:cNvPr>
          <p:cNvCxnSpPr>
            <a:cxnSpLocks/>
          </p:cNvCxnSpPr>
          <p:nvPr/>
        </p:nvCxnSpPr>
        <p:spPr>
          <a:xfrm>
            <a:off x="3505200" y="6095622"/>
            <a:ext cx="952500" cy="0"/>
          </a:xfrm>
          <a:prstGeom prst="straightConnector1">
            <a:avLst/>
          </a:prstGeom>
          <a:noFill/>
          <a:ln w="25400" cap="flat" cmpd="sng">
            <a:solidFill>
              <a:schemeClr val="tx1"/>
            </a:solidFill>
            <a:prstDash val="solid"/>
            <a:round/>
            <a:headEnd type="none" w="med" len="med"/>
            <a:tailEnd type="triangle" w="lg" len="lg"/>
          </a:ln>
        </p:spPr>
      </p:cxnSp>
      <p:sp>
        <p:nvSpPr>
          <p:cNvPr id="9" name="TextBox 8">
            <a:extLst>
              <a:ext uri="{FF2B5EF4-FFF2-40B4-BE49-F238E27FC236}">
                <a16:creationId xmlns:a16="http://schemas.microsoft.com/office/drawing/2014/main" id="{714D5312-9EE8-20EB-C8C2-58C85F34450D}"/>
              </a:ext>
            </a:extLst>
          </p:cNvPr>
          <p:cNvSpPr txBox="1"/>
          <p:nvPr/>
        </p:nvSpPr>
        <p:spPr>
          <a:xfrm>
            <a:off x="7982975" y="7925211"/>
            <a:ext cx="8129016" cy="707886"/>
          </a:xfrm>
          <a:prstGeom prst="rect">
            <a:avLst/>
          </a:prstGeom>
          <a:noFill/>
        </p:spPr>
        <p:txBody>
          <a:bodyPr wrap="square">
            <a:spAutoFit/>
          </a:bodyPr>
          <a:lstStyle/>
          <a:p>
            <a:pPr marL="0" lvl="0" indent="0" algn="l" rtl="0">
              <a:spcBef>
                <a:spcPts val="0"/>
              </a:spcBef>
              <a:spcAft>
                <a:spcPts val="600"/>
              </a:spcAft>
              <a:buNone/>
            </a:pPr>
            <a:r>
              <a:rPr lang="en-GB" sz="2000" dirty="0"/>
              <a:t>This Sankey diagram represents </a:t>
            </a:r>
            <a:br>
              <a:rPr lang="en-GB" sz="2000" dirty="0"/>
            </a:br>
            <a:r>
              <a:rPr lang="en-GB" sz="2000" dirty="0"/>
              <a:t>the energy conversion in the wind turbine.</a:t>
            </a:r>
          </a:p>
        </p:txBody>
      </p:sp>
    </p:spTree>
    <p:extLst>
      <p:ext uri="{BB962C8B-B14F-4D97-AF65-F5344CB8AC3E}">
        <p14:creationId xmlns:p14="http://schemas.microsoft.com/office/powerpoint/2010/main" val="974508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Energy, work and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9" y="2294020"/>
            <a:ext cx="7139930" cy="2860033"/>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None/>
            </a:pPr>
            <a:r>
              <a:rPr lang="en-GB" sz="2000" b="1" dirty="0"/>
              <a:t>Power is the rate at which energy is transfe</a:t>
            </a:r>
            <a:r>
              <a:rPr lang="en-GB" sz="2000" b="1" dirty="0">
                <a:solidFill>
                  <a:schemeClr val="dk1"/>
                </a:solidFill>
              </a:rPr>
              <a:t>rred.</a:t>
            </a:r>
          </a:p>
          <a:p>
            <a:pPr marL="0" lvl="0" indent="0" algn="l" rtl="0">
              <a:spcBef>
                <a:spcPts val="1200"/>
              </a:spcBef>
              <a:spcAft>
                <a:spcPts val="0"/>
              </a:spcAft>
              <a:buNone/>
            </a:pPr>
            <a:r>
              <a:rPr lang="en-GB" sz="2000" dirty="0">
                <a:solidFill>
                  <a:schemeClr val="dk1"/>
                </a:solidFill>
              </a:rPr>
              <a:t>The unit of energy is the Joule J.</a:t>
            </a:r>
          </a:p>
          <a:p>
            <a:pPr marL="0" lvl="0" indent="0" algn="l" rtl="0">
              <a:spcBef>
                <a:spcPts val="1200"/>
              </a:spcBef>
              <a:spcAft>
                <a:spcPts val="0"/>
              </a:spcAft>
              <a:buNone/>
            </a:pPr>
            <a:r>
              <a:rPr lang="en-GB" sz="2000" dirty="0">
                <a:solidFill>
                  <a:schemeClr val="dk1"/>
                </a:solidFill>
              </a:rPr>
              <a:t>The unit of power is the Watt W.</a:t>
            </a:r>
          </a:p>
          <a:p>
            <a:pPr marL="0" lvl="0" indent="0" algn="l" rtl="0">
              <a:spcBef>
                <a:spcPts val="1200"/>
              </a:spcBef>
              <a:spcAft>
                <a:spcPts val="0"/>
              </a:spcAft>
              <a:buNone/>
            </a:pPr>
            <a:r>
              <a:rPr lang="en-GB" sz="2000" dirty="0">
                <a:solidFill>
                  <a:schemeClr val="dk1"/>
                </a:solidFill>
              </a:rPr>
              <a:t>1 W = 1 J/s</a:t>
            </a:r>
          </a:p>
          <a:p>
            <a:pPr marL="0" lvl="0" indent="0" algn="l" rtl="0">
              <a:spcBef>
                <a:spcPts val="1200"/>
              </a:spcBef>
              <a:spcAft>
                <a:spcPts val="0"/>
              </a:spcAft>
              <a:buNone/>
            </a:pPr>
            <a:r>
              <a:rPr lang="en-GB" sz="2000" dirty="0">
                <a:solidFill>
                  <a:schemeClr val="dk1"/>
                </a:solidFill>
              </a:rPr>
              <a:t>Energy </a:t>
            </a:r>
            <a:r>
              <a:rPr lang="en-GB" sz="2000" b="1" dirty="0">
                <a:solidFill>
                  <a:schemeClr val="dk1"/>
                </a:solidFill>
              </a:rPr>
              <a:t>E</a:t>
            </a:r>
            <a:r>
              <a:rPr lang="en-GB" sz="2000" dirty="0">
                <a:solidFill>
                  <a:schemeClr val="dk1"/>
                </a:solidFill>
              </a:rPr>
              <a:t> = Power </a:t>
            </a:r>
            <a:r>
              <a:rPr lang="en-GB" sz="2000" b="1" dirty="0">
                <a:solidFill>
                  <a:schemeClr val="dk1"/>
                </a:solidFill>
              </a:rPr>
              <a:t>P</a:t>
            </a:r>
            <a:r>
              <a:rPr lang="en-GB" sz="2000" dirty="0">
                <a:solidFill>
                  <a:schemeClr val="dk1"/>
                </a:solidFill>
              </a:rPr>
              <a:t> x time </a:t>
            </a:r>
            <a:r>
              <a:rPr lang="en-GB" sz="2000" b="1" dirty="0">
                <a:solidFill>
                  <a:schemeClr val="dk1"/>
                </a:solidFill>
              </a:rPr>
              <a:t>t</a:t>
            </a:r>
          </a:p>
          <a:p>
            <a:pPr marL="0" lvl="0" indent="0" algn="l" rtl="0">
              <a:spcBef>
                <a:spcPts val="1200"/>
              </a:spcBef>
              <a:buNone/>
            </a:pPr>
            <a:br>
              <a:rPr lang="en-GB" sz="2000" dirty="0">
                <a:solidFill>
                  <a:schemeClr val="dk1"/>
                </a:solidFill>
              </a:rPr>
            </a:br>
            <a:r>
              <a:rPr lang="en-GB" sz="2000" dirty="0">
                <a:solidFill>
                  <a:schemeClr val="dk1"/>
                </a:solidFill>
              </a:rPr>
              <a:t>Power </a:t>
            </a:r>
            <a:r>
              <a:rPr lang="en-GB" sz="2000" b="1" dirty="0">
                <a:solidFill>
                  <a:schemeClr val="dk1"/>
                </a:solidFill>
              </a:rPr>
              <a:t>P</a:t>
            </a:r>
            <a:r>
              <a:rPr lang="en-GB" sz="2000" dirty="0">
                <a:solidFill>
                  <a:schemeClr val="dk1"/>
                </a:solidFill>
              </a:rPr>
              <a:t> = </a:t>
            </a:r>
            <a:r>
              <a:rPr lang="en-GB" sz="2000" u="sng" dirty="0">
                <a:solidFill>
                  <a:schemeClr val="dk1"/>
                </a:solidFill>
              </a:rPr>
              <a:t>Energy </a:t>
            </a:r>
            <a:r>
              <a:rPr lang="en-GB" sz="2000" b="1" u="sng" dirty="0">
                <a:solidFill>
                  <a:schemeClr val="dk1"/>
                </a:solidFill>
              </a:rPr>
              <a:t>E</a:t>
            </a:r>
          </a:p>
          <a:p>
            <a:pPr marL="0" lvl="0" indent="0" algn="l" rtl="0">
              <a:spcBef>
                <a:spcPts val="0"/>
              </a:spcBef>
              <a:spcAft>
                <a:spcPts val="1200"/>
              </a:spcAft>
              <a:buNone/>
            </a:pPr>
            <a:r>
              <a:rPr lang="en-GB" sz="2000" dirty="0"/>
              <a:t>	      Time </a:t>
            </a:r>
            <a:r>
              <a:rPr lang="en-GB" sz="2000" b="1" dirty="0"/>
              <a:t>t</a:t>
            </a:r>
            <a:endParaRPr lang="en-GB" sz="2000" b="1" dirty="0">
              <a:solidFill>
                <a:schemeClr val="dk1"/>
              </a:solidFill>
            </a:endParaRP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436716" y="6074920"/>
            <a:ext cx="3506805" cy="162317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139700" lvl="0" algn="l" rtl="0">
              <a:spcBef>
                <a:spcPts val="0"/>
              </a:spcBef>
              <a:spcAft>
                <a:spcPts val="0"/>
              </a:spcAft>
              <a:buSzPts val="1400"/>
            </a:pPr>
            <a:r>
              <a:rPr lang="en-GB" sz="2000"/>
              <a:t>What factors </a:t>
            </a:r>
            <a:br>
              <a:rPr lang="en-GB" sz="2000"/>
            </a:br>
            <a:r>
              <a:rPr lang="en-GB" sz="2000"/>
              <a:t>affect the power output of this wind turbine?</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9</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160" y="5585970"/>
            <a:ext cx="1003300" cy="977900"/>
          </a:xfrm>
          <a:prstGeom prst="rect">
            <a:avLst/>
          </a:prstGeom>
        </p:spPr>
      </p:pic>
      <p:pic>
        <p:nvPicPr>
          <p:cNvPr id="10" name="Picture 9">
            <a:extLst>
              <a:ext uri="{FF2B5EF4-FFF2-40B4-BE49-F238E27FC236}">
                <a16:creationId xmlns:a16="http://schemas.microsoft.com/office/drawing/2014/main" id="{31D41E4F-EB31-5088-081C-FC438BB36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3767" y="3068737"/>
            <a:ext cx="5852222" cy="3796441"/>
          </a:xfrm>
          <a:prstGeom prst="rect">
            <a:avLst/>
          </a:prstGeom>
        </p:spPr>
      </p:pic>
      <p:cxnSp>
        <p:nvCxnSpPr>
          <p:cNvPr id="11" name="Google Shape;111;p20">
            <a:extLst>
              <a:ext uri="{FF2B5EF4-FFF2-40B4-BE49-F238E27FC236}">
                <a16:creationId xmlns:a16="http://schemas.microsoft.com/office/drawing/2014/main" id="{5AB2B63A-3AD5-FBD8-343F-86663B14813B}"/>
              </a:ext>
            </a:extLst>
          </p:cNvPr>
          <p:cNvCxnSpPr>
            <a:cxnSpLocks/>
          </p:cNvCxnSpPr>
          <p:nvPr/>
        </p:nvCxnSpPr>
        <p:spPr>
          <a:xfrm>
            <a:off x="10789959" y="4772797"/>
            <a:ext cx="952500" cy="0"/>
          </a:xfrm>
          <a:prstGeom prst="straightConnector1">
            <a:avLst/>
          </a:prstGeom>
          <a:noFill/>
          <a:ln w="25400" cap="flat" cmpd="sng">
            <a:solidFill>
              <a:schemeClr val="tx1"/>
            </a:solidFill>
            <a:prstDash val="solid"/>
            <a:round/>
            <a:headEnd type="none" w="med" len="med"/>
            <a:tailEnd type="triangle" w="lg" len="lg"/>
          </a:ln>
        </p:spPr>
      </p:cxnSp>
      <p:sp>
        <p:nvSpPr>
          <p:cNvPr id="6" name="Google Shape;549;p3">
            <a:extLst>
              <a:ext uri="{FF2B5EF4-FFF2-40B4-BE49-F238E27FC236}">
                <a16:creationId xmlns:a16="http://schemas.microsoft.com/office/drawing/2014/main" id="{41404B38-856F-D263-02FD-9A10680AB81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4103265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c2123c-08af-4259-afd9-327c11a3f8fe">
      <Terms xmlns="http://schemas.microsoft.com/office/infopath/2007/PartnerControls"/>
    </lcf76f155ced4ddcb4097134ff3c332f>
    <TaxCatchAll xmlns="d89c1b2d-70bc-4028-a552-56ef7d93df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271370A8D5F84984EAE15DB732DB6C" ma:contentTypeVersion="17" ma:contentTypeDescription="Create a new document." ma:contentTypeScope="" ma:versionID="77cc91c51cad387ebd814b66518c13a7">
  <xsd:schema xmlns:xsd="http://www.w3.org/2001/XMLSchema" xmlns:xs="http://www.w3.org/2001/XMLSchema" xmlns:p="http://schemas.microsoft.com/office/2006/metadata/properties" xmlns:ns2="94c2123c-08af-4259-afd9-327c11a3f8fe" xmlns:ns3="d89c1b2d-70bc-4028-a552-56ef7d93dfa4" targetNamespace="http://schemas.microsoft.com/office/2006/metadata/properties" ma:root="true" ma:fieldsID="23f814211c9022776c446bd2b5cba1b3" ns2:_="" ns3:_="">
    <xsd:import namespace="94c2123c-08af-4259-afd9-327c11a3f8fe"/>
    <xsd:import namespace="d89c1b2d-70bc-4028-a552-56ef7d93df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2123c-08af-4259-afd9-327c11a3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c1b2d-70bc-4028-a552-56ef7d93df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fe45d-e1cc-4125-a718-5efafb3beb06}" ma:internalName="TaxCatchAll" ma:showField="CatchAllData" ma:web="d89c1b2d-70bc-4028-a552-56ef7d93d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E2EDBF-4FB5-4FAD-96EF-E4E6BF5B5697}">
  <ds:schemaRefs>
    <ds:schemaRef ds:uri="http://schemas.microsoft.com/sharepoint/v3/contenttype/forms"/>
  </ds:schemaRefs>
</ds:datastoreItem>
</file>

<file path=customXml/itemProps2.xml><?xml version="1.0" encoding="utf-8"?>
<ds:datastoreItem xmlns:ds="http://schemas.openxmlformats.org/officeDocument/2006/customXml" ds:itemID="{E275FAAC-F9E3-4637-B57F-62B7F6AD653D}">
  <ds:schemaRefs>
    <ds:schemaRef ds:uri="1ccdc7b9-4b6b-4ed9-8fc5-54a67669b5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edf7d78-1330-49f6-bffc-7239953f04fe"/>
    <ds:schemaRef ds:uri="f97151d3-a763-4fee-95d1-c0b0132eac99"/>
    <ds:schemaRef ds:uri="94c2123c-08af-4259-afd9-327c11a3f8fe"/>
    <ds:schemaRef ds:uri="d89c1b2d-70bc-4028-a552-56ef7d93dfa4"/>
  </ds:schemaRefs>
</ds:datastoreItem>
</file>

<file path=customXml/itemProps3.xml><?xml version="1.0" encoding="utf-8"?>
<ds:datastoreItem xmlns:ds="http://schemas.openxmlformats.org/officeDocument/2006/customXml" ds:itemID="{8A60E0BF-3746-4921-9844-C8DC926BE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2123c-08af-4259-afd9-327c11a3f8fe"/>
    <ds:schemaRef ds:uri="d89c1b2d-70bc-4028-a552-56ef7d93d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502</TotalTime>
  <Words>4615</Words>
  <Application>Microsoft Office PowerPoint</Application>
  <PresentationFormat>Custom</PresentationFormat>
  <Paragraphs>494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Narrow</vt:lpstr>
      <vt:lpstr>Calibri</vt:lpstr>
      <vt:lpstr>Office Theme</vt:lpstr>
      <vt:lpstr>PowerPoint Presentation</vt:lpstr>
      <vt:lpstr>PowerPoint Presentation</vt:lpstr>
      <vt:lpstr>Introduction and overview</vt:lpstr>
      <vt:lpstr>Learning outcomes and resource links </vt:lpstr>
      <vt:lpstr>Subject coverage</vt:lpstr>
      <vt:lpstr>2. Planning for  renewable energy</vt:lpstr>
      <vt:lpstr>Learning outcomes</vt:lpstr>
      <vt:lpstr>Energy, work and power</vt:lpstr>
      <vt:lpstr>Energy, work and power</vt:lpstr>
      <vt:lpstr>Calculating available wind power</vt:lpstr>
      <vt:lpstr>Calculating available wind power - answers</vt:lpstr>
      <vt:lpstr>How much energy or power do we need?</vt:lpstr>
      <vt:lpstr>How much energy or power do we need?</vt:lpstr>
      <vt:lpstr>Renewable energy: exploring supply and demand</vt:lpstr>
      <vt:lpstr>Renewable energy: finding the optimum mix</vt:lpstr>
      <vt:lpstr>Renewable energy: finding the optimum mix – answers</vt:lpstr>
      <vt:lpstr>Powering the UK</vt:lpstr>
      <vt:lpstr>Powering the UK - answers</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Esther Sadler</cp:lastModifiedBy>
  <cp:revision>70</cp:revision>
  <cp:lastPrinted>2022-11-04T17:27:10Z</cp:lastPrinted>
  <dcterms:created xsi:type="dcterms:W3CDTF">2022-05-23T15:11:33Z</dcterms:created>
  <dcterms:modified xsi:type="dcterms:W3CDTF">2023-09-11T14:04:40Z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0x01010049271370A8D5F84984EAE15DB732DB6C</vt:lpwstr>
  </property>
  <property fmtid="{D5CDD505-2E9C-101B-9397-08002B2CF9AE}" pid="3" name="MediaServiceImageTags">
    <vt:lpwstr/>
  </property>
</Properties>
</file>