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6257588"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27">
          <p15:clr>
            <a:srgbClr val="A4A3A4"/>
          </p15:clr>
        </p15:guide>
        <p15:guide id="2" pos="512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Q2OAjZ1TyClNgHv//I7Dpcz+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B08AEE-AAA8-47A6-9522-7ECDA79BD67B}">
  <a:tblStyle styleId="{5EB08AEE-AAA8-47A6-9522-7ECDA79BD67B}" styleName="Table_0">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10" y="77"/>
      </p:cViewPr>
      <p:guideLst>
        <p:guide orient="horz" pos="1927"/>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9403/pb13530-waste-hierarchy-guidanc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mi.design/" TargetMode="External"/><Relationship Id="rId7" Type="http://schemas.openxmlformats.org/officeDocument/2006/relationships/hyperlink" Target="https://ellenmacarthurfoundation.or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circularonline.co.uk/" TargetMode="External"/><Relationship Id="rId5" Type="http://schemas.openxmlformats.org/officeDocument/2006/relationships/hyperlink" Target="https://www.veolia.co.uk/sites/g/files/dvc1681/files/document/2017/07/Veolia_UK_Circular_Economy_brochure.pdf" TargetMode="External"/><Relationship Id="rId4" Type="http://schemas.openxmlformats.org/officeDocument/2006/relationships/hyperlink" Target="https://www.dualit.com/support/toaster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tW2rrLHs08"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climatechangenews.com/" TargetMode="External"/><Relationship Id="rId5" Type="http://schemas.openxmlformats.org/officeDocument/2006/relationships/hyperlink" Target="https://insideclimatenews.org/" TargetMode="External"/><Relationship Id="rId4" Type="http://schemas.openxmlformats.org/officeDocument/2006/relationships/hyperlink" Target="https://www.myclimate.org/information/faq/"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Practitioner delivery suggestions</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Activity</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Review the example answers on the slide.</a:t>
            </a:r>
            <a:endParaRPr/>
          </a:p>
          <a:p>
            <a:pPr marL="0" lvl="0" indent="0" algn="l" rtl="0">
              <a:spcBef>
                <a:spcPts val="0"/>
              </a:spcBef>
              <a:spcAft>
                <a:spcPts val="0"/>
              </a:spcAft>
              <a:buNone/>
            </a:pPr>
            <a:endParaRPr/>
          </a:p>
        </p:txBody>
      </p:sp>
      <p:sp>
        <p:nvSpPr>
          <p:cNvPr id="442" name="Google Shape;4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Practitioner delivery suggestions</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Interactive tool</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Learners should first explore tab 1 of the </a:t>
            </a:r>
            <a:r>
              <a:rPr lang="en-GB" b="1">
                <a:solidFill>
                  <a:schemeClr val="dk1"/>
                </a:solidFill>
                <a:latin typeface="Arial"/>
                <a:ea typeface="Arial"/>
                <a:cs typeface="Arial"/>
                <a:sym typeface="Arial"/>
              </a:rPr>
              <a:t>Sustainability interactive tool</a:t>
            </a:r>
            <a:r>
              <a:rPr lang="en-GB">
                <a:solidFill>
                  <a:schemeClr val="dk1"/>
                </a:solidFill>
                <a:latin typeface="Arial"/>
                <a:ea typeface="Arial"/>
                <a:cs typeface="Arial"/>
                <a:sym typeface="Arial"/>
              </a:rPr>
              <a:t>, which challenges them to position the stages of the linear lifecycle in the correct order.</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Activity</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After using the interactive tool, learners could:</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Suggest some environmental impacts of raw material extraction, disposal and waste, and what waste can be created at each stage.</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Identify how energy is used at each stage of the linear lifecycle, including for transport. This can be known as the ‘embodied energy’ in a quantity of material.</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Research or suggest examples of how different materials (steel, aluminium, rare earth metals, plastics, timber) pass through each stage of a linear lifecycle.</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Learners can present their ideas verbally, in a brief slide presentation or by creating a poster of one material’s journey through a linear lifecycle.</a:t>
            </a:r>
            <a:endParaRPr/>
          </a:p>
          <a:p>
            <a:pPr marL="0" lvl="0" indent="0" algn="l" rtl="0">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Assessment</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Learners can list and describe each stage in a linear lifecycle.</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Examples of how waste is created at each stage.</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Examples of how energy used in each stage.</a:t>
            </a:r>
            <a:endParaRPr/>
          </a:p>
          <a:p>
            <a:pPr marL="0" lvl="0" indent="0" algn="l" rtl="0">
              <a:spcBef>
                <a:spcPts val="0"/>
              </a:spcBef>
              <a:spcAft>
                <a:spcPts val="0"/>
              </a:spcAft>
              <a:buClr>
                <a:schemeClr val="dk1"/>
              </a:buClr>
              <a:buSzPts val="1100"/>
              <a:buFont typeface="Arial"/>
              <a:buNone/>
            </a:pPr>
            <a:r>
              <a:rPr lang="en-GB">
                <a:solidFill>
                  <a:schemeClr val="dk1"/>
                </a:solidFill>
                <a:latin typeface="Arial"/>
                <a:ea typeface="Arial"/>
                <a:cs typeface="Arial"/>
                <a:sym typeface="Arial"/>
              </a:rPr>
              <a:t>Describe how one material passes through each stage.</a:t>
            </a:r>
            <a:endParaRPr/>
          </a:p>
        </p:txBody>
      </p:sp>
      <p:sp>
        <p:nvSpPr>
          <p:cNvPr id="451" name="Google Shape;45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Practitioner delivery suggestions</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Interactive tool</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Learners should first explore tab 2 of the </a:t>
            </a:r>
            <a:r>
              <a:rPr lang="en-GB" b="1">
                <a:solidFill>
                  <a:schemeClr val="dk1"/>
                </a:solidFill>
                <a:latin typeface="Arial"/>
                <a:ea typeface="Arial"/>
                <a:cs typeface="Arial"/>
                <a:sym typeface="Arial"/>
              </a:rPr>
              <a:t>Sustainability interactive tool</a:t>
            </a:r>
            <a:r>
              <a:rPr lang="en-GB">
                <a:solidFill>
                  <a:schemeClr val="dk1"/>
                </a:solidFill>
                <a:latin typeface="Arial"/>
                <a:ea typeface="Arial"/>
                <a:cs typeface="Arial"/>
                <a:sym typeface="Arial"/>
              </a:rPr>
              <a:t>, which challenges them to identify the meaning of each of the 6Rs.</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Activity</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After using the interactive tool, learners could:</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Recall from memory each of the 6Rs and explain its meaning and contribution to sustainability.</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To extend their learning, draw additional links between each R and ask learners to suggest how each one interrelates to the others.</a:t>
            </a:r>
            <a:endParaRPr/>
          </a:p>
          <a:p>
            <a:pPr marL="0" lvl="0" indent="0" algn="l" rtl="0">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Assessment</a:t>
            </a:r>
            <a:endParaRPr b="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0">
                <a:solidFill>
                  <a:schemeClr val="dk1"/>
                </a:solidFill>
                <a:latin typeface="Arial"/>
                <a:ea typeface="Arial"/>
                <a:cs typeface="Arial"/>
                <a:sym typeface="Arial"/>
              </a:rPr>
              <a:t>Recall the 6Rs.</a:t>
            </a:r>
            <a:endParaRPr/>
          </a:p>
          <a:p>
            <a:pPr marL="0" lvl="0" indent="0" algn="l" rtl="0">
              <a:spcBef>
                <a:spcPts val="0"/>
              </a:spcBef>
              <a:spcAft>
                <a:spcPts val="0"/>
              </a:spcAft>
              <a:buClr>
                <a:schemeClr val="dk1"/>
              </a:buClr>
              <a:buSzPts val="1200"/>
              <a:buFont typeface="Arial"/>
              <a:buNone/>
            </a:pPr>
            <a:r>
              <a:rPr lang="en-GB" b="0">
                <a:solidFill>
                  <a:schemeClr val="dk1"/>
                </a:solidFill>
                <a:latin typeface="Arial"/>
                <a:ea typeface="Arial"/>
                <a:cs typeface="Arial"/>
                <a:sym typeface="Arial"/>
              </a:rPr>
              <a:t>Ability to make links between each of the 6Rs.</a:t>
            </a: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Link to the waste hierarchy</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The waste hierarchy is a way to understand why the 6Rs are considered in a specific order, starting with prevention of waste.</a:t>
            </a:r>
            <a:endParaRPr/>
          </a:p>
          <a:p>
            <a:pPr marL="0" lvl="0" indent="0" algn="l" rtl="0">
              <a:spcBef>
                <a:spcPts val="0"/>
              </a:spcBef>
              <a:spcAft>
                <a:spcPts val="0"/>
              </a:spcAft>
              <a:buClr>
                <a:schemeClr val="dk1"/>
              </a:buClr>
              <a:buSzPts val="1200"/>
              <a:buFont typeface="Arial"/>
              <a:buNone/>
            </a:pPr>
            <a:r>
              <a:rPr lang="en-GB"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assets.publishing.service.gov.uk/government/uploads/system/uploads/attachment_data/file/69403/pb13530-waste-hierarchy-guidance.pdf</a:t>
            </a:r>
            <a:endParaRPr>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Learners can suggest how Rethink, Refuse and Reduce each contribute to the first priority of the waste hierarchy - prevention.</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They can discuss what steps might need to happen across industry and society to allow progress to zero waste.</a:t>
            </a:r>
            <a:endParaRPr/>
          </a:p>
        </p:txBody>
      </p:sp>
      <p:sp>
        <p:nvSpPr>
          <p:cNvPr id="472" name="Google Shape;4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Practitioner delivery suggestions</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Activity</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Learners can apply the 6Rs to reimagine a product (their choice, or the practitioner’s suggestion), recording their ideas as a diagram, table or presentation. An example of a bike is shown on this slide to help learners understand how to do this.</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To extend their learning, learners could</a:t>
            </a:r>
            <a:endParaRPr/>
          </a:p>
          <a:p>
            <a:pPr marL="914400" lvl="1"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Link to their occupational specialism and suggest how each of the 6Rs can make a manufacturing process (for example CNC machining) more sustainable. (You may wish to use the stimulus questions on slides 10 and 11 of the </a:t>
            </a:r>
            <a:r>
              <a:rPr lang="en-GB" b="1">
                <a:solidFill>
                  <a:schemeClr val="dk1"/>
                </a:solidFill>
                <a:latin typeface="Arial"/>
                <a:ea typeface="Arial"/>
                <a:cs typeface="Arial"/>
                <a:sym typeface="Arial"/>
              </a:rPr>
              <a:t>Sustainability and my career – Ppt</a:t>
            </a:r>
            <a:r>
              <a:rPr lang="en-GB" b="0">
                <a:solidFill>
                  <a:schemeClr val="dk1"/>
                </a:solidFill>
                <a:latin typeface="Arial"/>
                <a:ea typeface="Arial"/>
                <a:cs typeface="Arial"/>
                <a:sym typeface="Arial"/>
              </a:rPr>
              <a:t>,</a:t>
            </a:r>
            <a:r>
              <a:rPr lang="en-GB" b="1">
                <a:solidFill>
                  <a:schemeClr val="dk1"/>
                </a:solidFill>
                <a:latin typeface="Arial"/>
                <a:ea typeface="Arial"/>
                <a:cs typeface="Arial"/>
                <a:sym typeface="Arial"/>
              </a:rPr>
              <a:t> </a:t>
            </a:r>
            <a:r>
              <a:rPr lang="en-GB" b="0">
                <a:solidFill>
                  <a:schemeClr val="dk1"/>
                </a:solidFill>
                <a:latin typeface="Arial"/>
                <a:ea typeface="Arial"/>
                <a:cs typeface="Arial"/>
                <a:sym typeface="Arial"/>
              </a:rPr>
              <a:t>which are</a:t>
            </a:r>
            <a:r>
              <a:rPr lang="en-GB">
                <a:solidFill>
                  <a:schemeClr val="dk1"/>
                </a:solidFill>
                <a:latin typeface="Arial"/>
                <a:ea typeface="Arial"/>
                <a:cs typeface="Arial"/>
                <a:sym typeface="Arial"/>
              </a:rPr>
              <a:t> recap slides for the 6Rs.)</a:t>
            </a:r>
            <a:endParaRPr/>
          </a:p>
          <a:p>
            <a:pPr marL="914400" lvl="1"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Consider how the 6Rs can influence how designers, manufacturers, retailers or suppliers, and consumers, may change their practice to become more sustainable.</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Assessment</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Ability to apply 6Rs to another product.</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Ability to apply 6Rs to a manufacturing process.</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Ability to explain, with examples, how the 6Rs might be applied by a designer, manufacturer, retailer/supplier or consumer.</a:t>
            </a:r>
            <a:endParaRPr/>
          </a:p>
          <a:p>
            <a:pPr marL="0" lvl="0" indent="0" algn="l" rtl="0">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Work experience/industry placement</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Discuss with work experience or industry placement partners how they might highlight examples of the 6Rs to learners when on placement. Learners can include these in their logbooks or reflection, and can record examples to use when considering sustainability at Level 3.</a:t>
            </a:r>
            <a:endParaRPr/>
          </a:p>
        </p:txBody>
      </p:sp>
      <p:sp>
        <p:nvSpPr>
          <p:cNvPr id="502" name="Google Shape;5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Practitioner delivery suggestions</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Note: Learners will come across two versions of this term: circular lifecycles and circular economies. A circular lifecycle describes the flow of material related to a specific product, whereas a circular economy (for example on the next slide) describes the broader flow of material or materials related to many or all products. For example, an aluminium can may have a circular lifecycle, but there is also a broader circular economy for aluminium. </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Interactive tool</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Learners should first explore tab 3 of the </a:t>
            </a:r>
            <a:r>
              <a:rPr lang="en-GB" b="1">
                <a:solidFill>
                  <a:schemeClr val="dk1"/>
                </a:solidFill>
                <a:latin typeface="Arial"/>
                <a:ea typeface="Arial"/>
                <a:cs typeface="Arial"/>
                <a:sym typeface="Arial"/>
              </a:rPr>
              <a:t>Sustainability interactive tool</a:t>
            </a:r>
            <a:r>
              <a:rPr lang="en-GB">
                <a:solidFill>
                  <a:schemeClr val="dk1"/>
                </a:solidFill>
                <a:latin typeface="Arial"/>
                <a:ea typeface="Arial"/>
                <a:cs typeface="Arial"/>
                <a:sym typeface="Arial"/>
              </a:rPr>
              <a:t>, which helps learners to explore and understand how applying the 6Rs can transform a linear lifecycle into a circular lifecycle.</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Activity</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After using the interactive tool, learners could:</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Describe/explain how the first three Rs (Rethink, Refuse, Reduce) change THINKING and so surround the circular lifecycle, suggesting examples (real or made up).</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Describe/explain how the second three Rs (Reuse, Repair, Recycle) change ACTIONS and so form stages in the circular lifecycle, suggesting examples (real or made up).</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Explain how the solid and dotted arrows suggest the changes in how materials (and their embodied energy) flow into, around and from a circular lifecycle.</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To extend their learning, learners could:</a:t>
            </a:r>
            <a:endParaRPr/>
          </a:p>
          <a:p>
            <a:pPr marL="914400" lvl="1"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Explain how the diagram might change if this economy was 100% circular and all materials could be reused, repaired and recycled - use this to introduce the idea of getting to zero waste and net zero carbon emissions.</a:t>
            </a:r>
            <a:endParaRPr/>
          </a:p>
          <a:p>
            <a:pPr marL="914400" lvl="1"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Explain how the diagram can be extended to include two inner circles of material flow (Reuse creates an inner circle that links reuse and consumption, while Repair creates another circle that links repair and consumption).</a:t>
            </a:r>
            <a:endParaRPr/>
          </a:p>
          <a:p>
            <a:pPr marL="914400" lvl="1"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Explain in their own words how circular lifecycles/economies extract maximum value from materials and from the energy used to originally extract and process them.</a:t>
            </a:r>
            <a:endParaRPr/>
          </a:p>
          <a:p>
            <a:pPr marL="914400" lvl="1"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Link their ideas to how circular lifecycles reduce carbon emissions from energy use and can lead us towards a net zero carbon economy.</a:t>
            </a:r>
            <a:endParaRPr/>
          </a:p>
          <a:p>
            <a:pPr marL="0" lvl="0" indent="0" algn="l" rtl="0">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Example answers</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Rethink, Refuse, Reduce change our thinking by focusing on ways to use fewer virgin raw materials and avoid end-of-life waste. They help us to bear circular lifecycles in mind at all stages of design and production.</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Reuse, Repair, Recycle change our behaviour by focusing on actions that reduce or avoid waste. They deliver on the opportunities to reduce or eliminate waste that the first 3Rs create.</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The arrows on the diagram show that in a circular economy the need for new raw materials, and the production of waste, are minimised. Instead, most materials constantly cycle through production, consumption and recovery.</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Activity sheet</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Learners complete </a:t>
            </a:r>
            <a:r>
              <a:rPr lang="en-GB" b="1">
                <a:solidFill>
                  <a:schemeClr val="dk1"/>
                </a:solidFill>
                <a:latin typeface="Arial"/>
                <a:ea typeface="Arial"/>
                <a:cs typeface="Arial"/>
                <a:sym typeface="Arial"/>
              </a:rPr>
              <a:t>Sustainability - Activity sheet 2</a:t>
            </a:r>
            <a:r>
              <a:rPr lang="en-GB">
                <a:solidFill>
                  <a:schemeClr val="dk1"/>
                </a:solidFill>
                <a:latin typeface="Arial"/>
                <a:ea typeface="Arial"/>
                <a:cs typeface="Arial"/>
                <a:sym typeface="Arial"/>
              </a:rPr>
              <a:t> to show how applying the 6Rs can transform a linear lifecycle into a circular lifecycle for a product or component. Items to consider might include a plastic water bottle, a kettle, a drill or bit from a workshop machine (or other consumable component), a battery pack for a cordless tool etc.</a:t>
            </a:r>
            <a:endParaRPr/>
          </a:p>
          <a:p>
            <a:pPr marL="0" lvl="0" indent="0" algn="l" rtl="0">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Assessment</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Discussions of the interactive and diagram, as above.</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Completion of </a:t>
            </a:r>
            <a:r>
              <a:rPr lang="en-GB" b="1">
                <a:solidFill>
                  <a:schemeClr val="dk1"/>
                </a:solidFill>
                <a:latin typeface="Arial"/>
                <a:ea typeface="Arial"/>
                <a:cs typeface="Arial"/>
                <a:sym typeface="Arial"/>
              </a:rPr>
              <a:t>Sustainability - Activity sheet 2 </a:t>
            </a:r>
            <a:r>
              <a:rPr lang="en-GB">
                <a:solidFill>
                  <a:schemeClr val="dk1"/>
                </a:solidFill>
                <a:latin typeface="Arial"/>
                <a:ea typeface="Arial"/>
                <a:cs typeface="Arial"/>
                <a:sym typeface="Arial"/>
              </a:rPr>
              <a:t>and additional written work.</a:t>
            </a:r>
            <a:endParaRPr/>
          </a:p>
          <a:p>
            <a:pPr marL="0" lvl="0" indent="0" algn="l" rtl="0">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Work experience/industry placement</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Discuss with work experience/industry placement partners how they might highlight examples of circular lifecycles or economies to learners when on placement. Learners can include these in their logbooks or reflection, and can record examples to use when considering sustainability at Level 3.</a:t>
            </a: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
        <p:nvSpPr>
          <p:cNvPr id="529" name="Google Shape;5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Practitioner delivery suggestions</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Activity</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Review the example answers on the slide.</a:t>
            </a:r>
            <a:endParaRPr/>
          </a:p>
        </p:txBody>
      </p:sp>
      <p:sp>
        <p:nvSpPr>
          <p:cNvPr id="570" name="Google Shape;5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Practitioner delivery suggestions</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Practitioners can use the three examples to illustrate real-world applications of Reuse, Repair and Recycle in the UK.</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Open and project the links below, or ask learners to choose one example and report back with more information.</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www.gomi.design/</a:t>
            </a:r>
            <a:endParaRPr b="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www.dualit.com/support/toasters</a:t>
            </a:r>
            <a:endParaRPr b="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www.veolia.co.uk/sites/g/files/dvc1681/files/document/2017/07/Veolia_UK_Circular_Economy_brochure.pdf</a:t>
            </a:r>
            <a:r>
              <a:rPr lang="en-GB" b="0">
                <a:solidFill>
                  <a:schemeClr val="dk1"/>
                </a:solidFill>
                <a:latin typeface="Arial"/>
                <a:ea typeface="Arial"/>
                <a:cs typeface="Arial"/>
                <a:sym typeface="Arial"/>
              </a:rPr>
              <a:t> (scroll to spread 6)</a:t>
            </a:r>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To extend their learning, learners could use the first link below to find more examples of circular economies, or use the second link to explore and report back on a more detailed and sophisticated model of circular economies that includes nested loops and loops for both technical and biological materials:</a:t>
            </a:r>
            <a:endParaRPr/>
          </a:p>
          <a:p>
            <a:pPr marL="0" lvl="0" indent="0" algn="l" rtl="0">
              <a:spcBef>
                <a:spcPts val="0"/>
              </a:spcBef>
              <a:spcAft>
                <a:spcPts val="0"/>
              </a:spcAft>
              <a:buClr>
                <a:schemeClr val="dk1"/>
              </a:buClr>
              <a:buSzPts val="1200"/>
              <a:buFont typeface="Calibri"/>
              <a:buNone/>
            </a:pPr>
            <a:endParaRPr b="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https://www.circularonline.co.uk/</a:t>
            </a:r>
            <a:endParaRPr b="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https://ellenmacarthurfoundation.org/</a:t>
            </a:r>
            <a:endParaRPr b="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a:solidFill>
                <a:schemeClr val="dk1"/>
              </a:solidFill>
              <a:latin typeface="Arial"/>
              <a:ea typeface="Arial"/>
              <a:cs typeface="Arial"/>
              <a:sym typeface="Arial"/>
            </a:endParaRPr>
          </a:p>
        </p:txBody>
      </p:sp>
      <p:sp>
        <p:nvSpPr>
          <p:cNvPr id="597" name="Google Shape;59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sz="1200" b="1">
                <a:latin typeface="Arial"/>
                <a:ea typeface="Arial"/>
                <a:cs typeface="Arial"/>
                <a:sym typeface="Arial"/>
              </a:rPr>
              <a:t>Practitioner delivery suggestions</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The Level 2 resources provide a bridge between Level 2 and Level 3. They help learners to review and reinforce their current knowledge of sustainability and then introduce or recap the 6Rs of sustainability and the concept of how linear lifecycles/</a:t>
            </a:r>
            <a:r>
              <a:rPr lang="en-GB" sz="1200">
                <a:solidFill>
                  <a:schemeClr val="dk1"/>
                </a:solidFill>
                <a:latin typeface="Arial"/>
                <a:ea typeface="Arial"/>
                <a:cs typeface="Arial"/>
                <a:sym typeface="Arial"/>
              </a:rPr>
              <a:t>economies can transform into circular lifecycles/economies.</a:t>
            </a:r>
            <a:endParaRPr sz="120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a:latin typeface="Arial"/>
                <a:ea typeface="Arial"/>
                <a:cs typeface="Arial"/>
                <a:sym typeface="Arial"/>
              </a:rPr>
              <a:t>Starter activity</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To introduce the concept of sustainability, practitioners may wish to:</a:t>
            </a:r>
            <a:endParaRPr/>
          </a:p>
          <a:p>
            <a:pPr marL="457200" lvl="0" indent="-298450" algn="l" rtl="0">
              <a:spcBef>
                <a:spcPts val="0"/>
              </a:spcBef>
              <a:spcAft>
                <a:spcPts val="0"/>
              </a:spcAft>
              <a:buClr>
                <a:schemeClr val="dk1"/>
              </a:buClr>
              <a:buSzPts val="1100"/>
              <a:buFont typeface="Arial"/>
              <a:buChar char="●"/>
            </a:pPr>
            <a:r>
              <a:rPr lang="en-GB" sz="1200">
                <a:latin typeface="Arial"/>
                <a:ea typeface="Arial"/>
                <a:cs typeface="Arial"/>
                <a:sym typeface="Arial"/>
              </a:rPr>
              <a:t>Watch an introduction to climate change video, for example </a:t>
            </a:r>
            <a:r>
              <a:rPr lang="en-GB" sz="1200">
                <a:solidFill>
                  <a:schemeClr val="dk1"/>
                </a:solidFill>
                <a:latin typeface="Arial"/>
                <a:ea typeface="Arial"/>
                <a:cs typeface="Arial"/>
                <a:sym typeface="Arial"/>
              </a:rPr>
              <a:t>Climate Change 101 with Bill Nye </a:t>
            </a:r>
            <a:r>
              <a:rPr lang="en-GB" sz="12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www.youtube.com/watch?v=EtW2rrLHs08</a:t>
            </a:r>
            <a:r>
              <a:rPr lang="en-GB" sz="1200" u="none">
                <a:latin typeface="Arial"/>
                <a:ea typeface="Arial"/>
                <a:cs typeface="Arial"/>
                <a:sym typeface="Arial"/>
              </a:rPr>
              <a:t> </a:t>
            </a:r>
            <a:r>
              <a:rPr lang="en-GB" sz="1200">
                <a:latin typeface="Arial"/>
                <a:ea typeface="Arial"/>
                <a:cs typeface="Arial"/>
                <a:sym typeface="Arial"/>
              </a:rPr>
              <a:t>(4’09”)</a:t>
            </a:r>
            <a:endParaRPr/>
          </a:p>
          <a:p>
            <a:pPr marL="457200" lvl="0" indent="-298450" algn="l" rtl="0">
              <a:spcBef>
                <a:spcPts val="0"/>
              </a:spcBef>
              <a:spcAft>
                <a:spcPts val="0"/>
              </a:spcAft>
              <a:buClr>
                <a:schemeClr val="dk1"/>
              </a:buClr>
              <a:buSzPts val="1100"/>
              <a:buFont typeface="Arial"/>
              <a:buChar char="●"/>
            </a:pPr>
            <a:r>
              <a:rPr lang="en-GB" sz="1200">
                <a:latin typeface="Arial"/>
                <a:ea typeface="Arial"/>
                <a:cs typeface="Arial"/>
                <a:sym typeface="Arial"/>
              </a:rPr>
              <a:t>Ask learners to work in groups to generate ideas about what ‘sustainability’ means, recording their ideas on sticky notes, a concept map or </a:t>
            </a:r>
            <a:r>
              <a:rPr lang="en-GB" sz="1200">
                <a:solidFill>
                  <a:schemeClr val="dk1"/>
                </a:solidFill>
                <a:latin typeface="Arial"/>
                <a:ea typeface="Arial"/>
                <a:cs typeface="Arial"/>
                <a:sym typeface="Arial"/>
              </a:rPr>
              <a:t>an online tool such as Google Jamboard.</a:t>
            </a:r>
            <a:endParaRPr/>
          </a:p>
          <a:p>
            <a:pPr marL="457200" lvl="0" indent="-298450" algn="l" rtl="0">
              <a:spcBef>
                <a:spcPts val="0"/>
              </a:spcBef>
              <a:spcAft>
                <a:spcPts val="0"/>
              </a:spcAft>
              <a:buClr>
                <a:schemeClr val="dk1"/>
              </a:buClr>
              <a:buSzPts val="1100"/>
              <a:buFont typeface="Arial"/>
              <a:buChar char="●"/>
            </a:pPr>
            <a:r>
              <a:rPr lang="en-GB" sz="1200">
                <a:solidFill>
                  <a:schemeClr val="dk1"/>
                </a:solidFill>
                <a:latin typeface="Arial"/>
                <a:ea typeface="Arial"/>
                <a:cs typeface="Arial"/>
                <a:sym typeface="Arial"/>
              </a:rPr>
              <a:t>Ask learners to review and report back on the meaning of climate change and carbon footprints at </a:t>
            </a:r>
            <a:r>
              <a:rPr lang="en-GB" sz="12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www.myclimate.org/information/faq/</a:t>
            </a:r>
            <a:endParaRPr sz="12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GB" sz="1200">
                <a:solidFill>
                  <a:schemeClr val="dk1"/>
                </a:solidFill>
                <a:latin typeface="Arial"/>
                <a:ea typeface="Arial"/>
                <a:cs typeface="Arial"/>
                <a:sym typeface="Arial"/>
              </a:rPr>
              <a:t>Ask learners to review and report back on some recent climate news, for example using a search engine news search or a trusted news source, such as </a:t>
            </a:r>
            <a:r>
              <a:rPr lang="en-GB" sz="12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insideclimatenews.org/</a:t>
            </a:r>
            <a:r>
              <a:rPr lang="en-GB" sz="1200">
                <a:solidFill>
                  <a:schemeClr val="dk1"/>
                </a:solidFill>
                <a:latin typeface="Arial"/>
                <a:ea typeface="Arial"/>
                <a:cs typeface="Arial"/>
                <a:sym typeface="Arial"/>
              </a:rPr>
              <a:t> or </a:t>
            </a:r>
            <a:r>
              <a:rPr lang="en-GB" sz="120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www.climatechangenews.com/</a:t>
            </a:r>
            <a:r>
              <a:rPr lang="en-GB" sz="1200">
                <a:solidFill>
                  <a:schemeClr val="dk1"/>
                </a:solidFill>
                <a:latin typeface="Arial"/>
                <a:ea typeface="Arial"/>
                <a:cs typeface="Arial"/>
                <a:sym typeface="Arial"/>
              </a:rPr>
              <a:t>, which each have a global focus.</a:t>
            </a:r>
            <a:endParaRPr/>
          </a:p>
          <a:p>
            <a:pPr marL="0" lvl="0" indent="0" algn="l" rtl="0">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a:latin typeface="Arial"/>
                <a:ea typeface="Arial"/>
                <a:cs typeface="Arial"/>
                <a:sym typeface="Arial"/>
              </a:rPr>
              <a:t>Activity sheet</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Using </a:t>
            </a:r>
            <a:r>
              <a:rPr lang="en-GB" sz="1200" b="1">
                <a:latin typeface="Arial"/>
                <a:ea typeface="Arial"/>
                <a:cs typeface="Arial"/>
                <a:sym typeface="Arial"/>
              </a:rPr>
              <a:t>Sustainability - Activity sheet 1</a:t>
            </a:r>
            <a:r>
              <a:rPr lang="en-GB" sz="1200">
                <a:latin typeface="Arial"/>
                <a:ea typeface="Arial"/>
                <a:cs typeface="Arial"/>
                <a:sym typeface="Arial"/>
              </a:rPr>
              <a:t>, learners can:</a:t>
            </a:r>
            <a:endParaRPr/>
          </a:p>
          <a:p>
            <a:pPr marL="457200" lvl="0" indent="-298450" algn="l" rtl="0">
              <a:spcBef>
                <a:spcPts val="0"/>
              </a:spcBef>
              <a:spcAft>
                <a:spcPts val="0"/>
              </a:spcAft>
              <a:buClr>
                <a:schemeClr val="dk1"/>
              </a:buClr>
              <a:buSzPts val="1100"/>
              <a:buFont typeface="Arial"/>
              <a:buChar char="●"/>
            </a:pPr>
            <a:r>
              <a:rPr lang="en-GB" sz="1200">
                <a:latin typeface="Arial"/>
                <a:ea typeface="Arial"/>
                <a:cs typeface="Arial"/>
                <a:sym typeface="Arial"/>
              </a:rPr>
              <a:t>Capture everyday examples of what it means to ‘be sustainable’. (</a:t>
            </a:r>
            <a:r>
              <a:rPr lang="en-GB" sz="1200" b="1">
                <a:latin typeface="Arial"/>
                <a:ea typeface="Arial"/>
                <a:cs typeface="Arial"/>
                <a:sym typeface="Arial"/>
              </a:rPr>
              <a:t>Section 1a</a:t>
            </a:r>
            <a:r>
              <a:rPr lang="en-GB" sz="1200">
                <a:latin typeface="Arial"/>
                <a:ea typeface="Arial"/>
                <a:cs typeface="Arial"/>
                <a:sym typeface="Arial"/>
              </a:rPr>
              <a:t>)</a:t>
            </a:r>
            <a:endParaRPr/>
          </a:p>
          <a:p>
            <a:pPr marL="457200" lvl="0" indent="-298450" algn="l" rtl="0">
              <a:spcBef>
                <a:spcPts val="0"/>
              </a:spcBef>
              <a:spcAft>
                <a:spcPts val="0"/>
              </a:spcAft>
              <a:buClr>
                <a:schemeClr val="dk1"/>
              </a:buClr>
              <a:buSzPts val="1100"/>
              <a:buFont typeface="Arial"/>
              <a:buChar char="●"/>
            </a:pPr>
            <a:r>
              <a:rPr lang="en-GB" sz="1200">
                <a:latin typeface="Arial"/>
                <a:ea typeface="Arial"/>
                <a:cs typeface="Arial"/>
                <a:sym typeface="Arial"/>
              </a:rPr>
              <a:t>Using their examples, develop their own definition of sustainability. (</a:t>
            </a:r>
            <a:r>
              <a:rPr lang="en-GB" sz="1200" b="1">
                <a:latin typeface="Arial"/>
                <a:ea typeface="Arial"/>
                <a:cs typeface="Arial"/>
                <a:sym typeface="Arial"/>
              </a:rPr>
              <a:t>Section 1b)</a:t>
            </a:r>
            <a:endParaRPr sz="120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a:latin typeface="Arial"/>
                <a:ea typeface="Arial"/>
                <a:cs typeface="Arial"/>
                <a:sym typeface="Arial"/>
              </a:rPr>
              <a:t>Example answers</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Please see the slide that follows. </a:t>
            </a:r>
            <a:endParaRPr/>
          </a:p>
          <a:p>
            <a:pPr marL="0" lvl="0" indent="0" algn="l" rtl="0">
              <a:spcBef>
                <a:spcPts val="0"/>
              </a:spcBef>
              <a:spcAft>
                <a:spcPts val="0"/>
              </a:spcAft>
              <a:buClr>
                <a:schemeClr val="dk1"/>
              </a:buClr>
              <a:buSzPts val="1200"/>
              <a:buFont typeface="Calibri"/>
              <a:buNone/>
            </a:pPr>
            <a:endParaRPr sz="1200">
              <a:solidFill>
                <a:srgbClr val="202124"/>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a:latin typeface="Arial"/>
                <a:ea typeface="Arial"/>
                <a:cs typeface="Arial"/>
                <a:sym typeface="Arial"/>
              </a:rPr>
              <a:t>Assessment</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Examples of sustainability.</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Definitions of sustainability.</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Ability to suggest industrial examples of sustainable behaviour.</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Learners could identify some personal positive and negative impacts on sustainability and identify opportunities for improvement, for example to reduce plastic or food waste, use public transport (or walk/bike more frequently), reduce their purchasing of ‘fast fashion’ etc.</a:t>
            </a:r>
            <a:endParaRPr/>
          </a:p>
          <a:p>
            <a:pPr marL="0" lvl="0" indent="0" algn="l" rtl="0">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a:latin typeface="Arial"/>
                <a:ea typeface="Arial"/>
                <a:cs typeface="Arial"/>
                <a:sym typeface="Arial"/>
              </a:rPr>
              <a:t>Film</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After completing these activities, learners should watch the </a:t>
            </a:r>
            <a:r>
              <a:rPr lang="en-GB" sz="1200" b="1">
                <a:latin typeface="Arial"/>
                <a:ea typeface="Arial"/>
                <a:cs typeface="Arial"/>
                <a:sym typeface="Arial"/>
              </a:rPr>
              <a:t>Sustainability film</a:t>
            </a:r>
            <a:r>
              <a:rPr lang="en-GB" sz="1200" b="0">
                <a:latin typeface="Arial"/>
                <a:ea typeface="Arial"/>
                <a:cs typeface="Arial"/>
                <a:sym typeface="Arial"/>
              </a:rPr>
              <a:t>.</a:t>
            </a:r>
            <a:endParaRPr sz="120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b="1">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a:latin typeface="Arial"/>
                <a:ea typeface="Arial"/>
                <a:cs typeface="Arial"/>
                <a:sym typeface="Arial"/>
              </a:rPr>
              <a:t>Embed maths</a:t>
            </a:r>
            <a:endParaRPr/>
          </a:p>
          <a:p>
            <a:pPr marL="0" lvl="0" indent="0" algn="l" rtl="0">
              <a:spcBef>
                <a:spcPts val="0"/>
              </a:spcBef>
              <a:spcAft>
                <a:spcPts val="0"/>
              </a:spcAft>
              <a:buClr>
                <a:schemeClr val="dk1"/>
              </a:buClr>
              <a:buSzPts val="1200"/>
              <a:buFont typeface="Arial"/>
              <a:buNone/>
            </a:pPr>
            <a:r>
              <a:rPr lang="en-GB" sz="1200">
                <a:latin typeface="Arial"/>
                <a:ea typeface="Arial"/>
                <a:cs typeface="Arial"/>
                <a:sym typeface="Arial"/>
              </a:rPr>
              <a:t>Learners can calculate their carbon footprint at</a:t>
            </a:r>
            <a:r>
              <a:rPr lang="en-GB" sz="1200">
                <a:solidFill>
                  <a:schemeClr val="dk1"/>
                </a:solidFill>
                <a:latin typeface="Arial"/>
                <a:ea typeface="Arial"/>
                <a:cs typeface="Arial"/>
                <a:sym typeface="Arial"/>
              </a:rPr>
              <a:t> </a:t>
            </a:r>
            <a:r>
              <a:rPr lang="en-GB" sz="1200" u="sng">
                <a:solidFill>
                  <a:schemeClr val="dk1"/>
                </a:solidFill>
                <a:latin typeface="Arial"/>
                <a:ea typeface="Arial"/>
                <a:cs typeface="Arial"/>
                <a:sym typeface="Arial"/>
              </a:rPr>
              <a:t>footprint.wwf.org.uk</a:t>
            </a:r>
            <a:r>
              <a:rPr lang="en-GB" sz="1200">
                <a:solidFill>
                  <a:schemeClr val="dk1"/>
                </a:solidFill>
                <a:latin typeface="Arial"/>
                <a:ea typeface="Arial"/>
                <a:cs typeface="Arial"/>
                <a:sym typeface="Arial"/>
              </a:rPr>
              <a:t> and </a:t>
            </a:r>
            <a:r>
              <a:rPr lang="en-GB" sz="1200">
                <a:latin typeface="Arial"/>
                <a:ea typeface="Arial"/>
                <a:cs typeface="Arial"/>
                <a:sym typeface="Arial"/>
              </a:rPr>
              <a:t>compare with their peers. They can gather data to present and calculate the average, minimum and maximum and range of values, and scale up to estimate the carbon footprint of all learners who attend their school or college.</a:t>
            </a:r>
            <a:endParaRPr/>
          </a:p>
        </p:txBody>
      </p:sp>
      <p:sp>
        <p:nvSpPr>
          <p:cNvPr id="410" name="Google Shape;41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Practitioner delivery suggestions</a:t>
            </a:r>
            <a:endParaRPr/>
          </a:p>
          <a:p>
            <a:pPr marL="0" marR="0" lvl="0" indent="0" algn="l" rtl="0">
              <a:lnSpc>
                <a:spcPct val="100000"/>
              </a:lnSpc>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Use these stimulus images to help learners complete the final part of </a:t>
            </a:r>
            <a:r>
              <a:rPr lang="en-GB" b="1">
                <a:latin typeface="Arial"/>
                <a:ea typeface="Arial"/>
                <a:cs typeface="Arial"/>
                <a:sym typeface="Arial"/>
              </a:rPr>
              <a:t>Sustainability - Activity sheet 1: section 1c</a:t>
            </a:r>
            <a:r>
              <a:rPr lang="en-GB" b="1">
                <a:solidFill>
                  <a:schemeClr val="dk1"/>
                </a:solidFill>
                <a:latin typeface="Arial"/>
                <a:ea typeface="Arial"/>
                <a:cs typeface="Arial"/>
                <a:sym typeface="Arial"/>
              </a:rPr>
              <a:t>. </a:t>
            </a:r>
            <a:r>
              <a:rPr lang="en-GB" sz="1200">
                <a:latin typeface="Arial"/>
                <a:ea typeface="Arial"/>
                <a:cs typeface="Arial"/>
                <a:sym typeface="Arial"/>
              </a:rPr>
              <a:t>To extend their learning, ask them to apply their ideas by suggesting some ways in which an engineering or manufacturing company might be more sustainable. </a:t>
            </a:r>
            <a:r>
              <a:rPr lang="en-GB" sz="1200">
                <a:solidFill>
                  <a:schemeClr val="dk1"/>
                </a:solidFill>
                <a:latin typeface="Arial"/>
                <a:ea typeface="Arial"/>
                <a:cs typeface="Arial"/>
                <a:sym typeface="Arial"/>
              </a:rPr>
              <a:t>You could ask them:</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What can you see in each image?</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What change to unsustainable behaviour might be taking place?</a:t>
            </a:r>
            <a:endParaRPr/>
          </a:p>
          <a:p>
            <a:pPr marL="457200" lvl="0" indent="-298450" algn="l" rtl="0">
              <a:spcBef>
                <a:spcPts val="0"/>
              </a:spcBef>
              <a:spcAft>
                <a:spcPts val="0"/>
              </a:spcAft>
              <a:buClr>
                <a:schemeClr val="dk1"/>
              </a:buClr>
              <a:buSzPts val="1100"/>
              <a:buFont typeface="Arial"/>
              <a:buChar char="●"/>
            </a:pPr>
            <a:r>
              <a:rPr lang="en-GB">
                <a:solidFill>
                  <a:schemeClr val="dk1"/>
                </a:solidFill>
                <a:latin typeface="Arial"/>
                <a:ea typeface="Arial"/>
                <a:cs typeface="Arial"/>
                <a:sym typeface="Arial"/>
              </a:rPr>
              <a:t>How might this contribute to greater sustainability?</a:t>
            </a:r>
            <a:endParaRPr/>
          </a:p>
          <a:p>
            <a:pPr marL="0" lvl="0" indent="0" algn="l" rtl="0">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Example answers</a:t>
            </a:r>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Please see the next slide.</a:t>
            </a:r>
            <a:endParaRPr/>
          </a:p>
          <a:p>
            <a:pPr marL="0" lvl="0" indent="0" algn="l" rtl="0">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You may wish to consider industrial sectors or areas of work to help frame learners’ reflections, for example, manufacturing, transport, healthcare, housing, leisure, tourism and hospitality, retail, farming and agriculture.</a:t>
            </a:r>
            <a:endParaRPr/>
          </a:p>
          <a:p>
            <a:pPr marL="0" lvl="0" indent="0" algn="l" rtl="0">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a:solidFill>
                  <a:schemeClr val="dk1"/>
                </a:solidFill>
                <a:latin typeface="Arial"/>
                <a:ea typeface="Arial"/>
                <a:cs typeface="Arial"/>
                <a:sym typeface="Arial"/>
              </a:rPr>
              <a:t>Image copyrights</a:t>
            </a:r>
            <a:endParaRPr/>
          </a:p>
          <a:p>
            <a:pPr marL="0" lvl="0" indent="0" algn="l" rtl="0">
              <a:spcBef>
                <a:spcPts val="0"/>
              </a:spcBef>
              <a:spcAft>
                <a:spcPts val="0"/>
              </a:spcAft>
              <a:buClr>
                <a:schemeClr val="dk1"/>
              </a:buClr>
              <a:buSzPts val="1200"/>
              <a:buFont typeface="Arial"/>
              <a:buNone/>
            </a:pPr>
            <a:r>
              <a:rPr lang="en-GB" b="0">
                <a:solidFill>
                  <a:schemeClr val="dk1"/>
                </a:solidFill>
                <a:latin typeface="Arial"/>
                <a:ea typeface="Arial"/>
                <a:cs typeface="Arial"/>
                <a:sym typeface="Arial"/>
              </a:rPr>
              <a:t>https://commons.wikimedia.org/wiki/File:Produk_Packaging.jpg</a:t>
            </a:r>
            <a:br>
              <a:rPr lang="en-GB" b="0">
                <a:solidFill>
                  <a:schemeClr val="dk1"/>
                </a:solidFill>
                <a:latin typeface="Arial"/>
                <a:ea typeface="Arial"/>
                <a:cs typeface="Arial"/>
                <a:sym typeface="Arial"/>
              </a:rPr>
            </a:br>
            <a:r>
              <a:rPr lang="en-GB" b="0">
                <a:solidFill>
                  <a:schemeClr val="dk1"/>
                </a:solidFill>
                <a:latin typeface="Arial"/>
                <a:ea typeface="Arial"/>
                <a:cs typeface="Arial"/>
                <a:sym typeface="Arial"/>
              </a:rPr>
              <a:t>https://commons.wikimedia.org/wiki/File:Materials_Recovery_Facility_April_2015_11.jpg#filelinks</a:t>
            </a:r>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
        <p:nvSpPr>
          <p:cNvPr id="427" name="Google Shape;4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8"/>
          <p:cNvSpPr txBox="1">
            <a:spLocks noGrp="1"/>
          </p:cNvSpPr>
          <p:nvPr>
            <p:ph type="ctrTitle"/>
          </p:nvPr>
        </p:nvSpPr>
        <p:spPr>
          <a:xfrm>
            <a:off x="5037221" y="1496484"/>
            <a:ext cx="6208295" cy="6251853"/>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B_diagram_wayfinding">
  <p:cSld name="3B_diagram_wayfinding">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1" name="Google Shape;141;p27"/>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142" name="Google Shape;142;p27"/>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3" name="Google Shape;143;p27"/>
          <p:cNvSpPr>
            <a:spLocks noGrp="1"/>
          </p:cNvSpPr>
          <p:nvPr>
            <p:ph type="body" idx="2"/>
          </p:nvPr>
        </p:nvSpPr>
        <p:spPr>
          <a:xfrm>
            <a:off x="60581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4" name="Google Shape;144;p27"/>
          <p:cNvSpPr>
            <a:spLocks noGrp="1"/>
          </p:cNvSpPr>
          <p:nvPr>
            <p:ph type="body" idx="3"/>
          </p:nvPr>
        </p:nvSpPr>
        <p:spPr>
          <a:xfrm>
            <a:off x="318320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5" name="Google Shape;145;p27"/>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6" name="Google Shape;146;p27"/>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7" name="Google Shape;147;p27"/>
          <p:cNvSpPr>
            <a:spLocks noGrp="1"/>
          </p:cNvSpPr>
          <p:nvPr>
            <p:ph type="body" idx="6"/>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8" name="Google Shape;148;p27"/>
          <p:cNvSpPr>
            <a:spLocks noGrp="1"/>
          </p:cNvSpPr>
          <p:nvPr>
            <p:ph type="body" idx="7"/>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9" name="Google Shape;149;p27"/>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27"/>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1" name="Google Shape;151;p27"/>
          <p:cNvSpPr>
            <a:spLocks noGrp="1"/>
          </p:cNvSpPr>
          <p:nvPr>
            <p:ph type="body" idx="13"/>
          </p:nvPr>
        </p:nvSpPr>
        <p:spPr>
          <a:xfrm>
            <a:off x="11035692"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2" name="Google Shape;152;p27"/>
          <p:cNvSpPr>
            <a:spLocks noGrp="1"/>
          </p:cNvSpPr>
          <p:nvPr>
            <p:ph type="body" idx="14"/>
          </p:nvPr>
        </p:nvSpPr>
        <p:spPr>
          <a:xfrm>
            <a:off x="13613079"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3" name="Google Shape;153;p27"/>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4" name="Google Shape;154;p27"/>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55" name="Google Shape;155;p27"/>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156" name="Google Shape;156;p27"/>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157" name="Google Shape;157;p27"/>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158" name="Google Shape;158;p27"/>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159" name="Google Shape;159;p27"/>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160" name="Google Shape;160;p27"/>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1" name="Google Shape;161;p27"/>
          <p:cNvSpPr>
            <a:spLocks noGrp="1"/>
          </p:cNvSpPr>
          <p:nvPr>
            <p:ph type="body" idx="18"/>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2" name="Google Shape;162;p27"/>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3" name="Google Shape;163;p27"/>
          <p:cNvSpPr>
            <a:spLocks noGrp="1"/>
          </p:cNvSpPr>
          <p:nvPr>
            <p:ph type="body" idx="20"/>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4" name="Google Shape;164;p27"/>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5" name="Google Shape;165;p27"/>
          <p:cNvSpPr>
            <a:spLocks noGrp="1"/>
          </p:cNvSpPr>
          <p:nvPr>
            <p:ph type="body" idx="22"/>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6" name="Google Shape;166;p27"/>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67" name="Google Shape;167;p27"/>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168" name="Google Shape;168;p27"/>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169" name="Google Shape;169;p27"/>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170" name="Google Shape;170;p27"/>
          <p:cNvCxnSpPr/>
          <p:nvPr/>
        </p:nvCxnSpPr>
        <p:spPr>
          <a:xfrm>
            <a:off x="8403434" y="3358590"/>
            <a:ext cx="778807" cy="568853"/>
          </a:xfrm>
          <a:prstGeom prst="straightConnector1">
            <a:avLst/>
          </a:prstGeom>
          <a:noFill/>
          <a:ln w="15875" cap="flat" cmpd="sng">
            <a:solidFill>
              <a:schemeClr val="dk1"/>
            </a:solidFill>
            <a:prstDash val="solid"/>
            <a:miter lim="800000"/>
            <a:headEnd type="stealth" w="med" len="med"/>
            <a:tailEnd type="none" w="sm" len="sm"/>
          </a:ln>
        </p:spPr>
      </p:cxnSp>
      <p:sp>
        <p:nvSpPr>
          <p:cNvPr id="171" name="Google Shape;171;p27"/>
          <p:cNvSpPr>
            <a:spLocks noGrp="1"/>
          </p:cNvSpPr>
          <p:nvPr>
            <p:ph type="body" idx="24"/>
          </p:nvPr>
        </p:nvSpPr>
        <p:spPr>
          <a:xfrm>
            <a:off x="11650054"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2" name="Google Shape;172;p27"/>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3" name="Google Shape;173;p27"/>
          <p:cNvSpPr>
            <a:spLocks noGrp="1"/>
          </p:cNvSpPr>
          <p:nvPr>
            <p:ph type="body" idx="26"/>
          </p:nvPr>
        </p:nvSpPr>
        <p:spPr>
          <a:xfrm>
            <a:off x="14236092"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4" name="Google Shape;174;p27"/>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5" name="Google Shape;175;p27"/>
          <p:cNvSpPr>
            <a:spLocks noGrp="1"/>
          </p:cNvSpPr>
          <p:nvPr>
            <p:ph type="body" idx="28"/>
          </p:nvPr>
        </p:nvSpPr>
        <p:spPr>
          <a:xfrm>
            <a:off x="12964505" y="3800633"/>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6" name="Google Shape;176;p27"/>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7" name="Google Shape;177;p27"/>
          <p:cNvSpPr txBox="1">
            <a:spLocks noGrp="1"/>
          </p:cNvSpPr>
          <p:nvPr>
            <p:ph type="body" idx="30"/>
          </p:nvPr>
        </p:nvSpPr>
        <p:spPr>
          <a:xfrm>
            <a:off x="11252602" y="1352794"/>
            <a:ext cx="4593128"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8" name="Google Shape;178;p27"/>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179" name="Google Shape;179;p27"/>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8"/>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3" name="Google Shape;183;p28"/>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4" name="Google Shape;184;p28"/>
          <p:cNvSpPr txBox="1">
            <a:spLocks noGrp="1"/>
          </p:cNvSpPr>
          <p:nvPr>
            <p:ph type="body" idx="3"/>
          </p:nvPr>
        </p:nvSpPr>
        <p:spPr>
          <a:xfrm>
            <a:off x="10922864"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5" name="Google Shape;185;p28"/>
          <p:cNvSpPr txBox="1">
            <a:spLocks noGrp="1"/>
          </p:cNvSpPr>
          <p:nvPr>
            <p:ph type="body" idx="4"/>
          </p:nvPr>
        </p:nvSpPr>
        <p:spPr>
          <a:xfrm>
            <a:off x="5691645"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6" name="Google Shape;186;p28"/>
          <p:cNvSpPr txBox="1">
            <a:spLocks noGrp="1"/>
          </p:cNvSpPr>
          <p:nvPr>
            <p:ph type="body" idx="5"/>
          </p:nvPr>
        </p:nvSpPr>
        <p:spPr>
          <a:xfrm>
            <a:off x="481691"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7" name="Google Shape;187;p28"/>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188" name="Google Shape;188;p28"/>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8"/>
          <p:cNvSpPr>
            <a:spLocks noGrp="1"/>
          </p:cNvSpPr>
          <p:nvPr>
            <p:ph type="body" idx="6"/>
          </p:nvPr>
        </p:nvSpPr>
        <p:spPr>
          <a:xfrm>
            <a:off x="3606461" y="2246691"/>
            <a:ext cx="1248961" cy="1248962"/>
          </a:xfrm>
          <a:prstGeom prst="heptagon">
            <a:avLst>
              <a:gd name="hf" fmla="val 102572"/>
              <a:gd name="vf" fmla="val 105210"/>
            </a:avLst>
          </a:prstGeom>
          <a:solidFill>
            <a:srgbClr val="ECECED"/>
          </a:solid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0" name="Google Shape;190;p28"/>
          <p:cNvSpPr>
            <a:spLocks noGrp="1"/>
          </p:cNvSpPr>
          <p:nvPr>
            <p:ph type="body" idx="7"/>
          </p:nvPr>
        </p:nvSpPr>
        <p:spPr>
          <a:xfrm>
            <a:off x="8816415" y="2246691"/>
            <a:ext cx="1248961" cy="1248962"/>
          </a:xfrm>
          <a:prstGeom prst="heptagon">
            <a:avLst>
              <a:gd name="hf" fmla="val 102572"/>
              <a:gd name="vf" fmla="val 105210"/>
            </a:avLst>
          </a:prstGeom>
          <a:solidFill>
            <a:srgbClr val="ECECED"/>
          </a:solid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1" name="Google Shape;191;p28"/>
          <p:cNvSpPr>
            <a:spLocks noGrp="1"/>
          </p:cNvSpPr>
          <p:nvPr>
            <p:ph type="body" idx="8"/>
          </p:nvPr>
        </p:nvSpPr>
        <p:spPr>
          <a:xfrm>
            <a:off x="14047634" y="2246691"/>
            <a:ext cx="1248961" cy="1248962"/>
          </a:xfrm>
          <a:prstGeom prst="heptagon">
            <a:avLst>
              <a:gd name="hf" fmla="val 102572"/>
              <a:gd name="vf" fmla="val 105210"/>
            </a:avLst>
          </a:prstGeom>
          <a:solidFill>
            <a:srgbClr val="ECECED"/>
          </a:solid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wayfinding">
  <p:cSld name="Title and Content wayfinding">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9"/>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5" name="Google Shape;195;p29"/>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6" name="Google Shape;196;p29"/>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7" name="Google Shape;197;p29"/>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198" name="Google Shape;198;p29"/>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30"/>
          <p:cNvSpPr>
            <a:spLocks noGrp="1"/>
          </p:cNvSpPr>
          <p:nvPr>
            <p:ph type="body" idx="1"/>
          </p:nvPr>
        </p:nvSpPr>
        <p:spPr>
          <a:xfrm>
            <a:off x="67586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2" name="Google Shape;202;p30"/>
          <p:cNvSpPr>
            <a:spLocks noGrp="1"/>
          </p:cNvSpPr>
          <p:nvPr>
            <p:ph type="body" idx="2"/>
          </p:nvPr>
        </p:nvSpPr>
        <p:spPr>
          <a:xfrm>
            <a:off x="3319670"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3" name="Google Shape;203;p30"/>
          <p:cNvSpPr>
            <a:spLocks noGrp="1"/>
          </p:cNvSpPr>
          <p:nvPr>
            <p:ph type="body" idx="3"/>
          </p:nvPr>
        </p:nvSpPr>
        <p:spPr>
          <a:xfrm>
            <a:off x="5923722"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4" name="Google Shape;204;p30"/>
          <p:cNvSpPr>
            <a:spLocks noGrp="1"/>
          </p:cNvSpPr>
          <p:nvPr>
            <p:ph type="body" idx="4"/>
          </p:nvPr>
        </p:nvSpPr>
        <p:spPr>
          <a:xfrm>
            <a:off x="856753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5" name="Google Shape;205;p30"/>
          <p:cNvSpPr>
            <a:spLocks noGrp="1"/>
          </p:cNvSpPr>
          <p:nvPr>
            <p:ph type="body" idx="5"/>
          </p:nvPr>
        </p:nvSpPr>
        <p:spPr>
          <a:xfrm>
            <a:off x="11092069"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6" name="Google Shape;206;p30"/>
          <p:cNvSpPr>
            <a:spLocks noGrp="1"/>
          </p:cNvSpPr>
          <p:nvPr>
            <p:ph type="body" idx="6"/>
          </p:nvPr>
        </p:nvSpPr>
        <p:spPr>
          <a:xfrm>
            <a:off x="13735878"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07" name="Google Shape;207;p30"/>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208" name="Google Shape;208;p30"/>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209" name="Google Shape;209;p30"/>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210" name="Google Shape;210;p30"/>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211" name="Google Shape;211;p30"/>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212" name="Google Shape;212;p30"/>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3" name="Google Shape;213;p30"/>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4" name="Google Shape;214;p30"/>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5" name="Google Shape;215;p30"/>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6" name="Google Shape;216;p30"/>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7" name="Google Shape;217;p30"/>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8" name="Google Shape;218;p30"/>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219" name="Google Shape;219;p30"/>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and Content_5 boxes">
  <p:cSld name="5_Title and Content_5 boxes">
    <p:bg>
      <p:bgPr>
        <a:blipFill>
          <a:blip r:embed="rId2">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1"/>
          <p:cNvSpPr>
            <a:spLocks noGrp="1"/>
          </p:cNvSpPr>
          <p:nvPr>
            <p:ph type="body" idx="1"/>
          </p:nvPr>
        </p:nvSpPr>
        <p:spPr>
          <a:xfrm>
            <a:off x="2010805"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3" name="Google Shape;223;p31"/>
          <p:cNvSpPr>
            <a:spLocks noGrp="1"/>
          </p:cNvSpPr>
          <p:nvPr>
            <p:ph type="body" idx="2"/>
          </p:nvPr>
        </p:nvSpPr>
        <p:spPr>
          <a:xfrm>
            <a:off x="4654614"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4" name="Google Shape;224;p31"/>
          <p:cNvSpPr>
            <a:spLocks noGrp="1"/>
          </p:cNvSpPr>
          <p:nvPr>
            <p:ph type="body" idx="3"/>
          </p:nvPr>
        </p:nvSpPr>
        <p:spPr>
          <a:xfrm>
            <a:off x="7258666"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5" name="Google Shape;225;p31"/>
          <p:cNvSpPr>
            <a:spLocks noGrp="1"/>
          </p:cNvSpPr>
          <p:nvPr>
            <p:ph type="body" idx="4"/>
          </p:nvPr>
        </p:nvSpPr>
        <p:spPr>
          <a:xfrm>
            <a:off x="9902475"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6" name="Google Shape;226;p31"/>
          <p:cNvSpPr>
            <a:spLocks noGrp="1"/>
          </p:cNvSpPr>
          <p:nvPr>
            <p:ph type="body" idx="5"/>
          </p:nvPr>
        </p:nvSpPr>
        <p:spPr>
          <a:xfrm>
            <a:off x="12427013"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27" name="Google Shape;227;p31"/>
          <p:cNvCxnSpPr/>
          <p:nvPr/>
        </p:nvCxnSpPr>
        <p:spPr>
          <a:xfrm>
            <a:off x="401850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228" name="Google Shape;228;p31"/>
          <p:cNvCxnSpPr/>
          <p:nvPr/>
        </p:nvCxnSpPr>
        <p:spPr>
          <a:xfrm>
            <a:off x="664244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229" name="Google Shape;229;p31"/>
          <p:cNvCxnSpPr/>
          <p:nvPr/>
        </p:nvCxnSpPr>
        <p:spPr>
          <a:xfrm>
            <a:off x="9226613"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230" name="Google Shape;230;p31"/>
          <p:cNvCxnSpPr/>
          <p:nvPr/>
        </p:nvCxnSpPr>
        <p:spPr>
          <a:xfrm>
            <a:off x="11850544"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231" name="Google Shape;231;p31"/>
          <p:cNvSpPr txBox="1">
            <a:spLocks noGrp="1"/>
          </p:cNvSpPr>
          <p:nvPr>
            <p:ph type="body" idx="6"/>
          </p:nvPr>
        </p:nvSpPr>
        <p:spPr>
          <a:xfrm>
            <a:off x="2010805"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2" name="Google Shape;232;p31"/>
          <p:cNvSpPr txBox="1">
            <a:spLocks noGrp="1"/>
          </p:cNvSpPr>
          <p:nvPr>
            <p:ph type="body" idx="7"/>
          </p:nvPr>
        </p:nvSpPr>
        <p:spPr>
          <a:xfrm>
            <a:off x="4654613"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3" name="Google Shape;233;p31"/>
          <p:cNvSpPr txBox="1">
            <a:spLocks noGrp="1"/>
          </p:cNvSpPr>
          <p:nvPr>
            <p:ph type="body" idx="8"/>
          </p:nvPr>
        </p:nvSpPr>
        <p:spPr>
          <a:xfrm>
            <a:off x="723878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4" name="Google Shape;234;p31"/>
          <p:cNvSpPr txBox="1">
            <a:spLocks noGrp="1"/>
          </p:cNvSpPr>
          <p:nvPr>
            <p:ph type="body" idx="9"/>
          </p:nvPr>
        </p:nvSpPr>
        <p:spPr>
          <a:xfrm>
            <a:off x="9882596"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5" name="Google Shape;235;p31"/>
          <p:cNvSpPr txBox="1">
            <a:spLocks noGrp="1"/>
          </p:cNvSpPr>
          <p:nvPr>
            <p:ph type="body" idx="13"/>
          </p:nvPr>
        </p:nvSpPr>
        <p:spPr>
          <a:xfrm>
            <a:off x="1242701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6" name="Google Shape;236;p31"/>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237" name="Google Shape;237;p31"/>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a:alphaModFix/>
          </a:blip>
          <a:stretch>
            <a:fillRect/>
          </a:stretch>
        </a:blipFill>
        <a:effectLst/>
      </p:bgPr>
    </p:bg>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40" name="Google Shape;240;p32"/>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41" name="Google Shape;241;p32"/>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2" name="Google Shape;242;p32"/>
          <p:cNvSpPr>
            <a:spLocks noGrp="1"/>
          </p:cNvSpPr>
          <p:nvPr>
            <p:ph type="body" idx="2"/>
          </p:nvPr>
        </p:nvSpPr>
        <p:spPr>
          <a:xfrm>
            <a:off x="60581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3" name="Google Shape;243;p32"/>
          <p:cNvSpPr>
            <a:spLocks noGrp="1"/>
          </p:cNvSpPr>
          <p:nvPr>
            <p:ph type="body" idx="3"/>
          </p:nvPr>
        </p:nvSpPr>
        <p:spPr>
          <a:xfrm>
            <a:off x="318320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4" name="Google Shape;244;p32"/>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5" name="Google Shape;245;p32"/>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6" name="Google Shape;246;p32"/>
          <p:cNvSpPr>
            <a:spLocks noGrp="1"/>
          </p:cNvSpPr>
          <p:nvPr>
            <p:ph type="body" idx="6"/>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7" name="Google Shape;247;p32"/>
          <p:cNvSpPr>
            <a:spLocks noGrp="1"/>
          </p:cNvSpPr>
          <p:nvPr>
            <p:ph type="body" idx="7"/>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8" name="Google Shape;248;p32"/>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9" name="Google Shape;249;p32"/>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0" name="Google Shape;250;p32"/>
          <p:cNvSpPr>
            <a:spLocks noGrp="1"/>
          </p:cNvSpPr>
          <p:nvPr>
            <p:ph type="body" idx="13"/>
          </p:nvPr>
        </p:nvSpPr>
        <p:spPr>
          <a:xfrm>
            <a:off x="11035692"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1" name="Google Shape;251;p32"/>
          <p:cNvSpPr>
            <a:spLocks noGrp="1"/>
          </p:cNvSpPr>
          <p:nvPr>
            <p:ph type="body" idx="14"/>
          </p:nvPr>
        </p:nvSpPr>
        <p:spPr>
          <a:xfrm>
            <a:off x="13613079"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2" name="Google Shape;252;p32"/>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3" name="Google Shape;253;p32"/>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54" name="Google Shape;254;p32"/>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55" name="Google Shape;255;p32"/>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56" name="Google Shape;256;p32"/>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57" name="Google Shape;257;p32"/>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58" name="Google Shape;258;p32"/>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59" name="Google Shape;259;p32"/>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0" name="Google Shape;260;p32"/>
          <p:cNvSpPr>
            <a:spLocks noGrp="1"/>
          </p:cNvSpPr>
          <p:nvPr>
            <p:ph type="body" idx="18"/>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1" name="Google Shape;261;p32"/>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2" name="Google Shape;262;p32"/>
          <p:cNvSpPr>
            <a:spLocks noGrp="1"/>
          </p:cNvSpPr>
          <p:nvPr>
            <p:ph type="body" idx="20"/>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3" name="Google Shape;263;p32"/>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4" name="Google Shape;264;p32"/>
          <p:cNvSpPr>
            <a:spLocks noGrp="1"/>
          </p:cNvSpPr>
          <p:nvPr>
            <p:ph type="body" idx="22"/>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5" name="Google Shape;265;p32"/>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66" name="Google Shape;266;p32"/>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67" name="Google Shape;267;p32"/>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68" name="Google Shape;268;p32"/>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69" name="Google Shape;269;p32"/>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70" name="Google Shape;270;p32"/>
          <p:cNvSpPr>
            <a:spLocks noGrp="1"/>
          </p:cNvSpPr>
          <p:nvPr>
            <p:ph type="body" idx="24"/>
          </p:nvPr>
        </p:nvSpPr>
        <p:spPr>
          <a:xfrm>
            <a:off x="11650054"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1" name="Google Shape;271;p32"/>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2" name="Google Shape;272;p32"/>
          <p:cNvSpPr>
            <a:spLocks noGrp="1"/>
          </p:cNvSpPr>
          <p:nvPr>
            <p:ph type="body" idx="26"/>
          </p:nvPr>
        </p:nvSpPr>
        <p:spPr>
          <a:xfrm>
            <a:off x="14236092"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3" name="Google Shape;273;p32"/>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4" name="Google Shape;274;p32"/>
          <p:cNvSpPr>
            <a:spLocks noGrp="1"/>
          </p:cNvSpPr>
          <p:nvPr>
            <p:ph type="body" idx="28"/>
          </p:nvPr>
        </p:nvSpPr>
        <p:spPr>
          <a:xfrm>
            <a:off x="12964505" y="3800633"/>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5" name="Google Shape;275;p32"/>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6" name="Google Shape;276;p32"/>
          <p:cNvSpPr txBox="1">
            <a:spLocks noGrp="1"/>
          </p:cNvSpPr>
          <p:nvPr>
            <p:ph type="body" idx="30"/>
          </p:nvPr>
        </p:nvSpPr>
        <p:spPr>
          <a:xfrm>
            <a:off x="11252602" y="1352794"/>
            <a:ext cx="4593128"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7" name="Google Shape;277;p32"/>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278" name="Google Shape;278;p32"/>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Title and Content_simple">
  <p:cSld name="6_Title and Content_simple">
    <p:bg>
      <p:bgPr>
        <a:blipFill>
          <a:blip r:embed="rId2">
            <a:alphaModFix/>
          </a:blip>
          <a:stretch>
            <a:fillRect/>
          </a:stretch>
        </a:blipFill>
        <a:effectLst/>
      </p:bgPr>
    </p:bg>
    <p:spTree>
      <p:nvGrpSpPr>
        <p:cNvPr id="1" name="Shape 279"/>
        <p:cNvGrpSpPr/>
        <p:nvPr/>
      </p:nvGrpSpPr>
      <p:grpSpPr>
        <a:xfrm>
          <a:off x="0" y="0"/>
          <a:ext cx="0" cy="0"/>
          <a:chOff x="0" y="0"/>
          <a:chExt cx="0" cy="0"/>
        </a:xfrm>
      </p:grpSpPr>
      <p:sp>
        <p:nvSpPr>
          <p:cNvPr id="280" name="Google Shape;280;p33"/>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33"/>
          <p:cNvSpPr>
            <a:spLocks noGrp="1"/>
          </p:cNvSpPr>
          <p:nvPr>
            <p:ph type="body" idx="1"/>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2" name="Google Shape;282;p33"/>
          <p:cNvSpPr>
            <a:spLocks noGrp="1"/>
          </p:cNvSpPr>
          <p:nvPr>
            <p:ph type="body" idx="2"/>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3" name="Google Shape;283;p33"/>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4" name="Google Shape;284;p33"/>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85" name="Google Shape;285;p33"/>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86" name="Google Shape;286;p33"/>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7" name="Google Shape;287;p33"/>
          <p:cNvSpPr>
            <a:spLocks noGrp="1"/>
          </p:cNvSpPr>
          <p:nvPr>
            <p:ph type="body" idx="6"/>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8" name="Google Shape;288;p33"/>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9" name="Google Shape;289;p33"/>
          <p:cNvSpPr>
            <a:spLocks noGrp="1"/>
          </p:cNvSpPr>
          <p:nvPr>
            <p:ph type="body" idx="8"/>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0" name="Google Shape;290;p33"/>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1" name="Google Shape;291;p33"/>
          <p:cNvSpPr>
            <a:spLocks noGrp="1"/>
          </p:cNvSpPr>
          <p:nvPr>
            <p:ph type="body" idx="13"/>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2" name="Google Shape;292;p33"/>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93" name="Google Shape;293;p33"/>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94" name="Google Shape;294;p33"/>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95" name="Google Shape;295;p33"/>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96" name="Google Shape;296;p33"/>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97" name="Google Shape;297;p33"/>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298" name="Google Shape;298;p33"/>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B_3boxes_wayfinging">
  <p:cSld name="4B_3boxes_wayfinging">
    <p:bg>
      <p:bgPr>
        <a:blipFill>
          <a:blip r:embed="rId2">
            <a:alphaModFix/>
          </a:blip>
          <a:stretch>
            <a:fillRect/>
          </a:stretch>
        </a:blipFill>
        <a:effectLst/>
      </p:bgPr>
    </p:bg>
    <p:spTree>
      <p:nvGrpSpPr>
        <p:cNvPr id="1" name="Shape 299"/>
        <p:cNvGrpSpPr/>
        <p:nvPr/>
      </p:nvGrpSpPr>
      <p:grpSpPr>
        <a:xfrm>
          <a:off x="0" y="0"/>
          <a:ext cx="0" cy="0"/>
          <a:chOff x="0" y="0"/>
          <a:chExt cx="0" cy="0"/>
        </a:xfrm>
      </p:grpSpPr>
      <p:sp>
        <p:nvSpPr>
          <p:cNvPr id="300" name="Google Shape;300;p34"/>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34"/>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2" name="Google Shape;302;p34"/>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3" name="Google Shape;303;p34"/>
          <p:cNvSpPr txBox="1">
            <a:spLocks noGrp="1"/>
          </p:cNvSpPr>
          <p:nvPr>
            <p:ph type="body" idx="3"/>
          </p:nvPr>
        </p:nvSpPr>
        <p:spPr>
          <a:xfrm>
            <a:off x="10922864"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4" name="Google Shape;304;p34"/>
          <p:cNvSpPr txBox="1">
            <a:spLocks noGrp="1"/>
          </p:cNvSpPr>
          <p:nvPr>
            <p:ph type="body" idx="4"/>
          </p:nvPr>
        </p:nvSpPr>
        <p:spPr>
          <a:xfrm>
            <a:off x="5691645"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5" name="Google Shape;305;p34"/>
          <p:cNvSpPr txBox="1">
            <a:spLocks noGrp="1"/>
          </p:cNvSpPr>
          <p:nvPr>
            <p:ph type="body" idx="5"/>
          </p:nvPr>
        </p:nvSpPr>
        <p:spPr>
          <a:xfrm>
            <a:off x="481691"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6" name="Google Shape;306;p34"/>
          <p:cNvSpPr>
            <a:spLocks noGrp="1"/>
          </p:cNvSpPr>
          <p:nvPr>
            <p:ph type="body" idx="6"/>
          </p:nvPr>
        </p:nvSpPr>
        <p:spPr>
          <a:xfrm>
            <a:off x="3606461" y="2246691"/>
            <a:ext cx="1248961" cy="1248962"/>
          </a:xfrm>
          <a:prstGeom prst="heptagon">
            <a:avLst>
              <a:gd name="hf" fmla="val 102572"/>
              <a:gd name="vf" fmla="val 105210"/>
            </a:avLst>
          </a:prstGeom>
          <a:solidFill>
            <a:srgbClr val="ECECED"/>
          </a:solid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7" name="Google Shape;307;p34"/>
          <p:cNvSpPr>
            <a:spLocks noGrp="1"/>
          </p:cNvSpPr>
          <p:nvPr>
            <p:ph type="body" idx="7"/>
          </p:nvPr>
        </p:nvSpPr>
        <p:spPr>
          <a:xfrm>
            <a:off x="8816415" y="2246691"/>
            <a:ext cx="1248961" cy="1248962"/>
          </a:xfrm>
          <a:prstGeom prst="heptagon">
            <a:avLst>
              <a:gd name="hf" fmla="val 102572"/>
              <a:gd name="vf" fmla="val 105210"/>
            </a:avLst>
          </a:prstGeom>
          <a:solidFill>
            <a:srgbClr val="ECECED"/>
          </a:solid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8" name="Google Shape;308;p34"/>
          <p:cNvSpPr>
            <a:spLocks noGrp="1"/>
          </p:cNvSpPr>
          <p:nvPr>
            <p:ph type="body" idx="8"/>
          </p:nvPr>
        </p:nvSpPr>
        <p:spPr>
          <a:xfrm>
            <a:off x="14047634" y="2246691"/>
            <a:ext cx="1248961" cy="1248962"/>
          </a:xfrm>
          <a:prstGeom prst="heptagon">
            <a:avLst>
              <a:gd name="hf" fmla="val 102572"/>
              <a:gd name="vf" fmla="val 105210"/>
            </a:avLst>
          </a:prstGeom>
          <a:solidFill>
            <a:srgbClr val="ECECED"/>
          </a:solid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9" name="Google Shape;309;p34"/>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310" name="Google Shape;310;p34"/>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311"/>
        <p:cNvGrpSpPr/>
        <p:nvPr/>
      </p:nvGrpSpPr>
      <p:grpSpPr>
        <a:xfrm>
          <a:off x="0" y="0"/>
          <a:ext cx="0" cy="0"/>
          <a:chOff x="0" y="0"/>
          <a:chExt cx="0" cy="0"/>
        </a:xfrm>
      </p:grpSpPr>
      <p:sp>
        <p:nvSpPr>
          <p:cNvPr id="312" name="Google Shape;312;p35"/>
          <p:cNvSpPr txBox="1">
            <a:spLocks noGrp="1"/>
          </p:cNvSpPr>
          <p:nvPr>
            <p:ph type="body" idx="1"/>
          </p:nvPr>
        </p:nvSpPr>
        <p:spPr>
          <a:xfrm>
            <a:off x="387350" y="1461613"/>
            <a:ext cx="8671590" cy="109854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b="1"/>
            </a:lvl1pPr>
            <a:lvl2pPr marL="914400" lvl="1" indent="-228600" algn="l">
              <a:lnSpc>
                <a:spcPct val="90000"/>
              </a:lnSpc>
              <a:spcBef>
                <a:spcPts val="1800"/>
              </a:spcBef>
              <a:spcAft>
                <a:spcPts val="0"/>
              </a:spcAft>
              <a:buClr>
                <a:schemeClr val="dk1"/>
              </a:buClr>
              <a:buSzPts val="2667"/>
              <a:buNone/>
              <a:defRPr sz="2667" b="1"/>
            </a:lvl2pPr>
            <a:lvl3pPr marL="1371600" lvl="2" indent="-228600" algn="l">
              <a:lnSpc>
                <a:spcPct val="90000"/>
              </a:lnSpc>
              <a:spcBef>
                <a:spcPts val="1800"/>
              </a:spcBef>
              <a:spcAft>
                <a:spcPts val="0"/>
              </a:spcAft>
              <a:buClr>
                <a:schemeClr val="dk1"/>
              </a:buClr>
              <a:buSzPts val="2400"/>
              <a:buNone/>
              <a:defRPr sz="2400" b="1"/>
            </a:lvl3pPr>
            <a:lvl4pPr marL="1828800" lvl="3" indent="-228600" algn="l">
              <a:lnSpc>
                <a:spcPct val="90000"/>
              </a:lnSpc>
              <a:spcBef>
                <a:spcPts val="1800"/>
              </a:spcBef>
              <a:spcAft>
                <a:spcPts val="0"/>
              </a:spcAft>
              <a:buClr>
                <a:schemeClr val="dk1"/>
              </a:buClr>
              <a:buSzPts val="2133"/>
              <a:buNone/>
              <a:defRPr sz="2133" b="1"/>
            </a:lvl4pPr>
            <a:lvl5pPr marL="2286000" lvl="4" indent="-228600" algn="l">
              <a:lnSpc>
                <a:spcPct val="90000"/>
              </a:lnSpc>
              <a:spcBef>
                <a:spcPts val="1800"/>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13" name="Google Shape;313;p35"/>
          <p:cNvSpPr txBox="1">
            <a:spLocks noGrp="1"/>
          </p:cNvSpPr>
          <p:nvPr>
            <p:ph type="body" idx="2"/>
          </p:nvPr>
        </p:nvSpPr>
        <p:spPr>
          <a:xfrm>
            <a:off x="514940" y="2849526"/>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4" name="Google Shape;314;p35"/>
          <p:cNvSpPr txBox="1">
            <a:spLocks noGrp="1"/>
          </p:cNvSpPr>
          <p:nvPr>
            <p:ph type="body" idx="3"/>
          </p:nvPr>
        </p:nvSpPr>
        <p:spPr>
          <a:xfrm>
            <a:off x="514940" y="4848447"/>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5" name="Google Shape;315;p35"/>
          <p:cNvSpPr txBox="1">
            <a:spLocks noGrp="1"/>
          </p:cNvSpPr>
          <p:nvPr>
            <p:ph type="body" idx="4"/>
          </p:nvPr>
        </p:nvSpPr>
        <p:spPr>
          <a:xfrm>
            <a:off x="514940" y="6845055"/>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6" name="Google Shape;316;p35"/>
          <p:cNvSpPr txBox="1">
            <a:spLocks noGrp="1"/>
          </p:cNvSpPr>
          <p:nvPr>
            <p:ph type="body" idx="5"/>
          </p:nvPr>
        </p:nvSpPr>
        <p:spPr>
          <a:xfrm>
            <a:off x="11423945" y="1382233"/>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7" name="Google Shape;317;p35"/>
          <p:cNvSpPr txBox="1">
            <a:spLocks noGrp="1"/>
          </p:cNvSpPr>
          <p:nvPr>
            <p:ph type="body" idx="6"/>
          </p:nvPr>
        </p:nvSpPr>
        <p:spPr>
          <a:xfrm>
            <a:off x="11423945" y="3381154"/>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8" name="Google Shape;318;p35"/>
          <p:cNvSpPr txBox="1">
            <a:spLocks noGrp="1"/>
          </p:cNvSpPr>
          <p:nvPr>
            <p:ph type="body" idx="7"/>
          </p:nvPr>
        </p:nvSpPr>
        <p:spPr>
          <a:xfrm>
            <a:off x="11423945" y="5377762"/>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9" name="Google Shape;319;p35"/>
          <p:cNvSpPr txBox="1">
            <a:spLocks noGrp="1"/>
          </p:cNvSpPr>
          <p:nvPr>
            <p:ph type="body" idx="8"/>
          </p:nvPr>
        </p:nvSpPr>
        <p:spPr>
          <a:xfrm>
            <a:off x="7001235" y="4717816"/>
            <a:ext cx="2270791" cy="1841718"/>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0" name="Google Shape;320;p35"/>
          <p:cNvSpPr>
            <a:spLocks noGrp="1"/>
          </p:cNvSpPr>
          <p:nvPr>
            <p:ph type="body" idx="9"/>
          </p:nvPr>
        </p:nvSpPr>
        <p:spPr>
          <a:xfrm>
            <a:off x="6189235" y="6875099"/>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1" name="Google Shape;321;p35"/>
          <p:cNvSpPr>
            <a:spLocks noGrp="1"/>
          </p:cNvSpPr>
          <p:nvPr>
            <p:ph type="body" idx="13"/>
          </p:nvPr>
        </p:nvSpPr>
        <p:spPr>
          <a:xfrm>
            <a:off x="8766622" y="683538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2" name="Google Shape;322;p35"/>
          <p:cNvSpPr txBox="1">
            <a:spLocks noGrp="1"/>
          </p:cNvSpPr>
          <p:nvPr>
            <p:ph type="body" idx="14"/>
          </p:nvPr>
        </p:nvSpPr>
        <p:spPr>
          <a:xfrm>
            <a:off x="6232660" y="8182447"/>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3" name="Google Shape;323;p35"/>
          <p:cNvSpPr txBox="1">
            <a:spLocks noGrp="1"/>
          </p:cNvSpPr>
          <p:nvPr>
            <p:ph type="body" idx="15"/>
          </p:nvPr>
        </p:nvSpPr>
        <p:spPr>
          <a:xfrm>
            <a:off x="8862227" y="808806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24" name="Google Shape;324;p35"/>
          <p:cNvCxnSpPr/>
          <p:nvPr/>
        </p:nvCxnSpPr>
        <p:spPr>
          <a:xfrm>
            <a:off x="7626534" y="7463156"/>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25" name="Google Shape;325;p35"/>
          <p:cNvSpPr>
            <a:spLocks noGrp="1"/>
          </p:cNvSpPr>
          <p:nvPr>
            <p:ph type="body" idx="16"/>
          </p:nvPr>
        </p:nvSpPr>
        <p:spPr>
          <a:xfrm>
            <a:off x="5431997" y="440336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6" name="Google Shape;326;p35"/>
          <p:cNvSpPr txBox="1">
            <a:spLocks noGrp="1"/>
          </p:cNvSpPr>
          <p:nvPr>
            <p:ph type="body" idx="17"/>
          </p:nvPr>
        </p:nvSpPr>
        <p:spPr>
          <a:xfrm>
            <a:off x="5475422"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7" name="Google Shape;327;p35"/>
          <p:cNvSpPr>
            <a:spLocks noGrp="1"/>
          </p:cNvSpPr>
          <p:nvPr>
            <p:ph type="body" idx="18"/>
          </p:nvPr>
        </p:nvSpPr>
        <p:spPr>
          <a:xfrm>
            <a:off x="9589663" y="440336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8" name="Google Shape;328;p35"/>
          <p:cNvSpPr txBox="1">
            <a:spLocks noGrp="1"/>
          </p:cNvSpPr>
          <p:nvPr>
            <p:ph type="body" idx="19"/>
          </p:nvPr>
        </p:nvSpPr>
        <p:spPr>
          <a:xfrm>
            <a:off x="9633088"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9" name="Google Shape;329;p35"/>
          <p:cNvSpPr>
            <a:spLocks noGrp="1"/>
          </p:cNvSpPr>
          <p:nvPr>
            <p:ph type="body" idx="20"/>
          </p:nvPr>
        </p:nvSpPr>
        <p:spPr>
          <a:xfrm>
            <a:off x="7503688" y="287460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0" name="Google Shape;330;p35"/>
          <p:cNvSpPr txBox="1">
            <a:spLocks noGrp="1"/>
          </p:cNvSpPr>
          <p:nvPr>
            <p:ph type="body" idx="21"/>
          </p:nvPr>
        </p:nvSpPr>
        <p:spPr>
          <a:xfrm>
            <a:off x="7547113" y="418194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31" name="Google Shape;331;p35"/>
          <p:cNvCxnSpPr/>
          <p:nvPr/>
        </p:nvCxnSpPr>
        <p:spPr>
          <a:xfrm rot="10800000" flipH="1">
            <a:off x="9669647" y="60322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32" name="Google Shape;332;p35"/>
          <p:cNvCxnSpPr/>
          <p:nvPr/>
        </p:nvCxnSpPr>
        <p:spPr>
          <a:xfrm>
            <a:off x="6382333" y="605925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33" name="Google Shape;333;p35"/>
          <p:cNvCxnSpPr/>
          <p:nvPr/>
        </p:nvCxnSpPr>
        <p:spPr>
          <a:xfrm flipH="1">
            <a:off x="6680958"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34" name="Google Shape;334;p35"/>
          <p:cNvCxnSpPr/>
          <p:nvPr/>
        </p:nvCxnSpPr>
        <p:spPr>
          <a:xfrm>
            <a:off x="8786205"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35" name="Google Shape;335;p35"/>
          <p:cNvCxnSpPr/>
          <p:nvPr/>
        </p:nvCxnSpPr>
        <p:spPr>
          <a:xfrm>
            <a:off x="5010925" y="5357909"/>
            <a:ext cx="421072" cy="0"/>
          </a:xfrm>
          <a:prstGeom prst="straightConnector1">
            <a:avLst/>
          </a:prstGeom>
          <a:noFill/>
          <a:ln w="19050" cap="flat" cmpd="sng">
            <a:solidFill>
              <a:schemeClr val="dk1"/>
            </a:solidFill>
            <a:prstDash val="lgDash"/>
            <a:miter lim="800000"/>
            <a:headEnd type="none" w="sm" len="sm"/>
            <a:tailEnd type="stealth" w="med" len="med"/>
          </a:ln>
        </p:spPr>
      </p:cxnSp>
      <p:cxnSp>
        <p:nvCxnSpPr>
          <p:cNvPr id="336" name="Google Shape;336;p35"/>
          <p:cNvCxnSpPr/>
          <p:nvPr/>
        </p:nvCxnSpPr>
        <p:spPr>
          <a:xfrm rot="10800000">
            <a:off x="8862227" y="3210132"/>
            <a:ext cx="2344489" cy="0"/>
          </a:xfrm>
          <a:prstGeom prst="straightConnector1">
            <a:avLst/>
          </a:prstGeom>
          <a:noFill/>
          <a:ln w="19050" cap="flat" cmpd="sng">
            <a:solidFill>
              <a:schemeClr val="dk1"/>
            </a:solidFill>
            <a:prstDash val="lgDash"/>
            <a:miter lim="800000"/>
            <a:headEnd type="none" w="sm" len="sm"/>
            <a:tailEnd type="stealth" w="med" len="med"/>
          </a:ln>
        </p:spPr>
      </p:cxnSp>
      <p:cxnSp>
        <p:nvCxnSpPr>
          <p:cNvPr id="337" name="Google Shape;337;p35"/>
          <p:cNvCxnSpPr/>
          <p:nvPr/>
        </p:nvCxnSpPr>
        <p:spPr>
          <a:xfrm rot="10800000">
            <a:off x="10943892" y="4996402"/>
            <a:ext cx="329307" cy="0"/>
          </a:xfrm>
          <a:prstGeom prst="straightConnector1">
            <a:avLst/>
          </a:prstGeom>
          <a:noFill/>
          <a:ln w="19050" cap="flat" cmpd="sng">
            <a:solidFill>
              <a:schemeClr val="dk1"/>
            </a:solidFill>
            <a:prstDash val="lgDash"/>
            <a:miter lim="800000"/>
            <a:headEnd type="none" w="sm" len="sm"/>
            <a:tailEnd type="stealth" w="med" len="med"/>
          </a:ln>
        </p:spPr>
      </p:cxnSp>
      <p:sp>
        <p:nvSpPr>
          <p:cNvPr id="338" name="Google Shape;338;p35"/>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339" name="Google Shape;339;p35"/>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9"/>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 name="Google Shape;22;p20"/>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 name="Google Shape;23;p20"/>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 name="Google Shape;24;p20"/>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u="none" strike="noStrike" cap="none">
                <a:solidFill>
                  <a:schemeClr val="dk1"/>
                </a:solidFill>
                <a:latin typeface="Arial"/>
                <a:ea typeface="Arial"/>
                <a:cs typeface="Arial"/>
                <a:sym typeface="Arial"/>
              </a:rPr>
              <a:t>‹#›</a:t>
            </a:fld>
            <a:endParaRPr sz="1600" b="0" i="0" u="none" strike="noStrike" cap="none">
              <a:solidFill>
                <a:schemeClr val="dk1"/>
              </a:solidFill>
              <a:latin typeface="Arial"/>
              <a:ea typeface="Arial"/>
              <a:cs typeface="Arial"/>
              <a:sym typeface="Arial"/>
            </a:endParaRPr>
          </a:p>
        </p:txBody>
      </p:sp>
      <p:sp>
        <p:nvSpPr>
          <p:cNvPr id="25" name="Google Shape;25;p20"/>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21"/>
          <p:cNvSpPr>
            <a:spLocks noGrp="1"/>
          </p:cNvSpPr>
          <p:nvPr>
            <p:ph type="pic" idx="2"/>
          </p:nvPr>
        </p:nvSpPr>
        <p:spPr>
          <a:xfrm>
            <a:off x="8935605" y="-8682"/>
            <a:ext cx="7332579" cy="9173629"/>
          </a:xfrm>
          <a:prstGeom prst="rect">
            <a:avLst/>
          </a:prstGeom>
          <a:noFill/>
          <a:ln>
            <a:noFill/>
          </a:ln>
        </p:spPr>
      </p:sp>
      <p:sp>
        <p:nvSpPr>
          <p:cNvPr id="28" name="Google Shape;28;p2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a:spLocks noGrp="1"/>
          </p:cNvSpPr>
          <p:nvPr>
            <p:ph type="body" idx="1"/>
          </p:nvPr>
        </p:nvSpPr>
        <p:spPr>
          <a:xfrm>
            <a:off x="485638"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 name="Google Shape;30;p21"/>
          <p:cNvSpPr>
            <a:spLocks noGrp="1"/>
          </p:cNvSpPr>
          <p:nvPr>
            <p:ph type="body" idx="3"/>
          </p:nvPr>
        </p:nvSpPr>
        <p:spPr>
          <a:xfrm>
            <a:off x="4410635"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 name="Google Shape;31;p21"/>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32" name="Google Shape;32;p21"/>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22"/>
          <p:cNvSpPr>
            <a:spLocks noGrp="1"/>
          </p:cNvSpPr>
          <p:nvPr>
            <p:ph type="pic" idx="2"/>
          </p:nvPr>
        </p:nvSpPr>
        <p:spPr>
          <a:xfrm>
            <a:off x="8935605" y="-8682"/>
            <a:ext cx="7332579" cy="9173629"/>
          </a:xfrm>
          <a:prstGeom prst="rect">
            <a:avLst/>
          </a:prstGeom>
          <a:noFill/>
          <a:ln>
            <a:noFill/>
          </a:ln>
        </p:spPr>
      </p:sp>
      <p:sp>
        <p:nvSpPr>
          <p:cNvPr id="35" name="Google Shape;35;p22"/>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2"/>
          <p:cNvSpPr>
            <a:spLocks noGrp="1"/>
          </p:cNvSpPr>
          <p:nvPr>
            <p:ph type="body" idx="1"/>
          </p:nvPr>
        </p:nvSpPr>
        <p:spPr>
          <a:xfrm>
            <a:off x="485638"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22"/>
          <p:cNvSpPr>
            <a:spLocks noGrp="1"/>
          </p:cNvSpPr>
          <p:nvPr>
            <p:ph type="body" idx="3"/>
          </p:nvPr>
        </p:nvSpPr>
        <p:spPr>
          <a:xfrm>
            <a:off x="4410635"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22"/>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39" name="Google Shape;39;p22"/>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images">
  <p:cSld name="5_images">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a:spLocks noGrp="1"/>
          </p:cNvSpPr>
          <p:nvPr>
            <p:ph type="pic" idx="2"/>
          </p:nvPr>
        </p:nvSpPr>
        <p:spPr>
          <a:xfrm>
            <a:off x="688476" y="4779264"/>
            <a:ext cx="3401508" cy="3322160"/>
          </a:xfrm>
          <a:prstGeom prst="rect">
            <a:avLst/>
          </a:prstGeom>
          <a:solidFill>
            <a:schemeClr val="lt1"/>
          </a:solidFill>
          <a:ln>
            <a:noFill/>
          </a:ln>
        </p:spPr>
      </p:sp>
      <p:sp>
        <p:nvSpPr>
          <p:cNvPr id="43" name="Google Shape;43;p23"/>
          <p:cNvSpPr>
            <a:spLocks noGrp="1"/>
          </p:cNvSpPr>
          <p:nvPr>
            <p:ph type="pic" idx="3"/>
          </p:nvPr>
        </p:nvSpPr>
        <p:spPr>
          <a:xfrm>
            <a:off x="3736476" y="2584704"/>
            <a:ext cx="3401508" cy="3322160"/>
          </a:xfrm>
          <a:prstGeom prst="rect">
            <a:avLst/>
          </a:prstGeom>
          <a:solidFill>
            <a:schemeClr val="lt1"/>
          </a:solidFill>
          <a:ln>
            <a:noFill/>
          </a:ln>
        </p:spPr>
      </p:sp>
      <p:sp>
        <p:nvSpPr>
          <p:cNvPr id="44" name="Google Shape;44;p23"/>
          <p:cNvSpPr>
            <a:spLocks noGrp="1"/>
          </p:cNvSpPr>
          <p:nvPr>
            <p:ph type="pic" idx="4"/>
          </p:nvPr>
        </p:nvSpPr>
        <p:spPr>
          <a:xfrm>
            <a:off x="6833244" y="4791456"/>
            <a:ext cx="3401508" cy="3322160"/>
          </a:xfrm>
          <a:prstGeom prst="rect">
            <a:avLst/>
          </a:prstGeom>
          <a:solidFill>
            <a:schemeClr val="lt1"/>
          </a:solidFill>
          <a:ln>
            <a:noFill/>
          </a:ln>
        </p:spPr>
      </p:sp>
      <p:sp>
        <p:nvSpPr>
          <p:cNvPr id="45" name="Google Shape;45;p23"/>
          <p:cNvSpPr>
            <a:spLocks noGrp="1"/>
          </p:cNvSpPr>
          <p:nvPr>
            <p:ph type="pic" idx="5"/>
          </p:nvPr>
        </p:nvSpPr>
        <p:spPr>
          <a:xfrm>
            <a:off x="9381372" y="1938528"/>
            <a:ext cx="3401508" cy="3322160"/>
          </a:xfrm>
          <a:prstGeom prst="rect">
            <a:avLst/>
          </a:prstGeom>
          <a:solidFill>
            <a:schemeClr val="lt1"/>
          </a:solidFill>
          <a:ln>
            <a:noFill/>
          </a:ln>
        </p:spPr>
      </p:sp>
      <p:sp>
        <p:nvSpPr>
          <p:cNvPr id="46" name="Google Shape;46;p23"/>
          <p:cNvSpPr>
            <a:spLocks noGrp="1"/>
          </p:cNvSpPr>
          <p:nvPr>
            <p:ph type="pic" idx="6"/>
          </p:nvPr>
        </p:nvSpPr>
        <p:spPr>
          <a:xfrm>
            <a:off x="12319644" y="4389120"/>
            <a:ext cx="3401508" cy="3322160"/>
          </a:xfrm>
          <a:prstGeom prst="rect">
            <a:avLst/>
          </a:prstGeom>
          <a:solidFill>
            <a:schemeClr val="lt1"/>
          </a:solidFill>
          <a:ln>
            <a:noFill/>
          </a:ln>
        </p:spPr>
      </p:sp>
      <p:sp>
        <p:nvSpPr>
          <p:cNvPr id="47" name="Google Shape;47;p23"/>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B_Title and Content_wayfinding">
  <p:cSld name="5B_Title and Content_wayfinding">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a:spLocks noGrp="1"/>
          </p:cNvSpPr>
          <p:nvPr>
            <p:ph type="body" idx="1"/>
          </p:nvPr>
        </p:nvSpPr>
        <p:spPr>
          <a:xfrm>
            <a:off x="67586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1" name="Google Shape;51;p24"/>
          <p:cNvSpPr>
            <a:spLocks noGrp="1"/>
          </p:cNvSpPr>
          <p:nvPr>
            <p:ph type="body" idx="2"/>
          </p:nvPr>
        </p:nvSpPr>
        <p:spPr>
          <a:xfrm>
            <a:off x="3319670"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2" name="Google Shape;52;p24"/>
          <p:cNvSpPr>
            <a:spLocks noGrp="1"/>
          </p:cNvSpPr>
          <p:nvPr>
            <p:ph type="body" idx="3"/>
          </p:nvPr>
        </p:nvSpPr>
        <p:spPr>
          <a:xfrm>
            <a:off x="5923722"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3" name="Google Shape;53;p24"/>
          <p:cNvSpPr>
            <a:spLocks noGrp="1"/>
          </p:cNvSpPr>
          <p:nvPr>
            <p:ph type="body" idx="4"/>
          </p:nvPr>
        </p:nvSpPr>
        <p:spPr>
          <a:xfrm>
            <a:off x="856753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4" name="Google Shape;54;p24"/>
          <p:cNvSpPr>
            <a:spLocks noGrp="1"/>
          </p:cNvSpPr>
          <p:nvPr>
            <p:ph type="body" idx="5"/>
          </p:nvPr>
        </p:nvSpPr>
        <p:spPr>
          <a:xfrm>
            <a:off x="11092069"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5" name="Google Shape;55;p24"/>
          <p:cNvSpPr>
            <a:spLocks noGrp="1"/>
          </p:cNvSpPr>
          <p:nvPr>
            <p:ph type="body" idx="6"/>
          </p:nvPr>
        </p:nvSpPr>
        <p:spPr>
          <a:xfrm>
            <a:off x="13735878"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56" name="Google Shape;56;p24"/>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57" name="Google Shape;57;p24"/>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58" name="Google Shape;58;p24"/>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59" name="Google Shape;59;p24"/>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0" name="Google Shape;60;p24"/>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61" name="Google Shape;61;p24"/>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2" name="Google Shape;62;p24"/>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3" name="Google Shape;63;p24"/>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4" name="Google Shape;64;p24"/>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5" name="Google Shape;65;p24"/>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6" name="Google Shape;66;p24"/>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7" name="Google Shape;67;p24"/>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68" name="Google Shape;68;p24"/>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B_Circle_wayfinding">
  <p:cSld name="2B_Circle_wayfinding">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2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5"/>
          <p:cNvSpPr>
            <a:spLocks noGrp="1"/>
          </p:cNvSpPr>
          <p:nvPr>
            <p:ph type="body" idx="1"/>
          </p:nvPr>
        </p:nvSpPr>
        <p:spPr>
          <a:xfrm>
            <a:off x="6105996"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72" name="Google Shape;72;p25"/>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73" name="Google Shape;73;p25"/>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74" name="Google Shape;74;p25"/>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5" name="Google Shape;75;p25"/>
          <p:cNvSpPr>
            <a:spLocks noGrp="1"/>
          </p:cNvSpPr>
          <p:nvPr>
            <p:ph type="body" idx="3"/>
          </p:nvPr>
        </p:nvSpPr>
        <p:spPr>
          <a:xfrm>
            <a:off x="8928709"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6" name="Google Shape;76;p25"/>
          <p:cNvSpPr>
            <a:spLocks noGrp="1"/>
          </p:cNvSpPr>
          <p:nvPr>
            <p:ph type="body" idx="4"/>
          </p:nvPr>
        </p:nvSpPr>
        <p:spPr>
          <a:xfrm>
            <a:off x="5052448"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7" name="Google Shape;77;p25"/>
          <p:cNvSpPr>
            <a:spLocks noGrp="1"/>
          </p:cNvSpPr>
          <p:nvPr>
            <p:ph type="body" idx="5"/>
          </p:nvPr>
        </p:nvSpPr>
        <p:spPr>
          <a:xfrm>
            <a:off x="9982257"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25"/>
          <p:cNvSpPr>
            <a:spLocks noGrp="1"/>
          </p:cNvSpPr>
          <p:nvPr>
            <p:ph type="body" idx="6"/>
          </p:nvPr>
        </p:nvSpPr>
        <p:spPr>
          <a:xfrm>
            <a:off x="6086118"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9" name="Google Shape;79;p25"/>
          <p:cNvSpPr>
            <a:spLocks noGrp="1"/>
          </p:cNvSpPr>
          <p:nvPr>
            <p:ph type="body" idx="7"/>
          </p:nvPr>
        </p:nvSpPr>
        <p:spPr>
          <a:xfrm>
            <a:off x="8908831"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0" name="Google Shape;80;p25"/>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1" name="Google Shape;81;p25"/>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2" name="Google Shape;82;p25"/>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3" name="Google Shape;83;p25"/>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4" name="Google Shape;84;p25"/>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85" name="Google Shape;85;p25"/>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86" name="Google Shape;86;p25"/>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87" name="Google Shape;87;p25"/>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88" name="Google Shape;88;p25"/>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89" name="Google Shape;89;p25"/>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90" name="Google Shape;90;p25"/>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91" name="Google Shape;91;p25"/>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92" name="Google Shape;92;p25"/>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93" name="Google Shape;93;p25"/>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94" name="Google Shape;94;p25"/>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95" name="Google Shape;95;p25"/>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6" name="Google Shape;96;p25"/>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7" name="Google Shape;97;p25"/>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8" name="Google Shape;98;p25"/>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9" name="Google Shape;99;p25"/>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0" name="Google Shape;100;p25"/>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1" name="Google Shape;101;p25"/>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2" name="Google Shape;102;p25"/>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103" name="Google Shape;103;p25"/>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6"/>
          <p:cNvSpPr>
            <a:spLocks noGrp="1"/>
          </p:cNvSpPr>
          <p:nvPr>
            <p:ph type="body" idx="1"/>
          </p:nvPr>
        </p:nvSpPr>
        <p:spPr>
          <a:xfrm>
            <a:off x="6105996"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07" name="Google Shape;107;p26"/>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08" name="Google Shape;108;p26"/>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09" name="Google Shape;109;p26"/>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0" name="Google Shape;110;p26"/>
          <p:cNvSpPr>
            <a:spLocks noGrp="1"/>
          </p:cNvSpPr>
          <p:nvPr>
            <p:ph type="body" idx="3"/>
          </p:nvPr>
        </p:nvSpPr>
        <p:spPr>
          <a:xfrm>
            <a:off x="8928709"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1" name="Google Shape;111;p26"/>
          <p:cNvSpPr>
            <a:spLocks noGrp="1"/>
          </p:cNvSpPr>
          <p:nvPr>
            <p:ph type="body" idx="4"/>
          </p:nvPr>
        </p:nvSpPr>
        <p:spPr>
          <a:xfrm>
            <a:off x="5052448"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2" name="Google Shape;112;p26"/>
          <p:cNvSpPr>
            <a:spLocks noGrp="1"/>
          </p:cNvSpPr>
          <p:nvPr>
            <p:ph type="body" idx="5"/>
          </p:nvPr>
        </p:nvSpPr>
        <p:spPr>
          <a:xfrm>
            <a:off x="9982257"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3" name="Google Shape;113;p26"/>
          <p:cNvSpPr>
            <a:spLocks noGrp="1"/>
          </p:cNvSpPr>
          <p:nvPr>
            <p:ph type="body" idx="6"/>
          </p:nvPr>
        </p:nvSpPr>
        <p:spPr>
          <a:xfrm>
            <a:off x="6086118"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4" name="Google Shape;114;p26"/>
          <p:cNvSpPr>
            <a:spLocks noGrp="1"/>
          </p:cNvSpPr>
          <p:nvPr>
            <p:ph type="body" idx="7"/>
          </p:nvPr>
        </p:nvSpPr>
        <p:spPr>
          <a:xfrm>
            <a:off x="8908831"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5" name="Google Shape;115;p26"/>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6" name="Google Shape;116;p26"/>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26"/>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8" name="Google Shape;118;p26"/>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26"/>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20" name="Google Shape;120;p26"/>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21" name="Google Shape;121;p26"/>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22" name="Google Shape;122;p26"/>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23" name="Google Shape;123;p26"/>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24" name="Google Shape;124;p26"/>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25" name="Google Shape;125;p26"/>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26" name="Google Shape;126;p26"/>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27" name="Google Shape;127;p26"/>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28" name="Google Shape;128;p26"/>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29" name="Google Shape;129;p26"/>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130" name="Google Shape;130;p26"/>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1" name="Google Shape;131;p26"/>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2" name="Google Shape;132;p26"/>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3" name="Google Shape;133;p26"/>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4" name="Google Shape;134;p26"/>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5" name="Google Shape;135;p26"/>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6" name="Google Shape;136;p26"/>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7" name="Google Shape;137;p26"/>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a:t>
            </a:fld>
            <a:endParaRPr sz="1600" b="0" i="0">
              <a:solidFill>
                <a:schemeClr val="dk1"/>
              </a:solidFill>
              <a:latin typeface="Arial"/>
              <a:ea typeface="Arial"/>
              <a:cs typeface="Arial"/>
              <a:sym typeface="Arial"/>
            </a:endParaRPr>
          </a:p>
        </p:txBody>
      </p:sp>
      <p:sp>
        <p:nvSpPr>
          <p:cNvPr id="138" name="Google Shape;138;p26"/>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6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11858" y="2294021"/>
            <a:ext cx="14711979" cy="594193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90000"/>
              </a:lnSpc>
              <a:spcBef>
                <a:spcPts val="18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228600" algn="l" rtl="0">
              <a:lnSpc>
                <a:spcPct val="90000"/>
              </a:lnSpc>
              <a:spcBef>
                <a:spcPts val="1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1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u="none" strike="noStrike" cap="none">
                <a:solidFill>
                  <a:schemeClr val="dk1"/>
                </a:solidFill>
                <a:latin typeface="Arial"/>
                <a:ea typeface="Arial"/>
                <a:cs typeface="Arial"/>
                <a:sym typeface="Arial"/>
              </a:rPr>
              <a:t>‹#›</a:t>
            </a:fld>
            <a:endParaRPr sz="1600" b="0" i="0" u="none" strike="noStrike" cap="none">
              <a:solidFill>
                <a:schemeClr val="dk1"/>
              </a:solidFill>
              <a:latin typeface="Arial"/>
              <a:ea typeface="Arial"/>
              <a:cs typeface="Arial"/>
              <a:sym typeface="Arial"/>
            </a:endParaRPr>
          </a:p>
        </p:txBody>
      </p:sp>
      <p:sp>
        <p:nvSpPr>
          <p:cNvPr id="13" name="Google Shape;13;p17"/>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guide id="3" pos="244">
          <p15:clr>
            <a:srgbClr val="F26B43"/>
          </p15:clr>
        </p15:guide>
        <p15:guide id="4" orient="horz" pos="907">
          <p15:clr>
            <a:srgbClr val="F26B43"/>
          </p15:clr>
        </p15:guide>
        <p15:guide id="5" orient="horz" pos="14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hyperlink" Target="https://raeng.org.uk/sustainability-interactiv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image" Target="../media/image32.png"/><Relationship Id="rId9" Type="http://schemas.openxmlformats.org/officeDocument/2006/relationships/hyperlink" Target="https://raeng.org.uk/sustainability-interactiv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2.png"/><Relationship Id="rId3" Type="http://schemas.openxmlformats.org/officeDocument/2006/relationships/hyperlink" Target="https://raeng.org.uk/sustainability-interactive" TargetMode="External"/><Relationship Id="rId7" Type="http://schemas.openxmlformats.org/officeDocument/2006/relationships/image" Target="../media/image40.png"/><Relationship Id="rId12" Type="http://schemas.openxmlformats.org/officeDocument/2006/relationships/image" Target="../media/image36.png"/><Relationship Id="rId17" Type="http://schemas.openxmlformats.org/officeDocument/2006/relationships/image" Target="../media/image35.png"/><Relationship Id="rId2" Type="http://schemas.openxmlformats.org/officeDocument/2006/relationships/notesSlide" Target="../notesSlides/notesSlide14.xml"/><Relationship Id="rId16" Type="http://schemas.openxmlformats.org/officeDocument/2006/relationships/image" Target="../media/image31.png"/><Relationship Id="rId1" Type="http://schemas.openxmlformats.org/officeDocument/2006/relationships/slideLayout" Target="../slideLayouts/slideLayout10.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33.png"/><Relationship Id="rId10" Type="http://schemas.openxmlformats.org/officeDocument/2006/relationships/image" Target="../media/image43.png"/><Relationship Id="rId4" Type="http://schemas.openxmlformats.org/officeDocument/2006/relationships/image" Target="../media/image30.png"/><Relationship Id="rId9" Type="http://schemas.openxmlformats.org/officeDocument/2006/relationships/image" Target="../media/image42.pn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hyperlink" Target="http://www.raeng.org.uk/fe-sustainability" TargetMode="External"/><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
          <p:cNvSpPr txBox="1"/>
          <p:nvPr/>
        </p:nvSpPr>
        <p:spPr>
          <a:xfrm>
            <a:off x="5042231" y="1761647"/>
            <a:ext cx="6208295" cy="6251853"/>
          </a:xfrm>
          <a:prstGeom prst="rect">
            <a:avLst/>
          </a:prstGeom>
          <a:noFill/>
          <a:ln>
            <a:noFill/>
          </a:ln>
        </p:spPr>
        <p:txBody>
          <a:bodyPr spcFirstLastPara="1" wrap="square" lIns="90000" tIns="45700" rIns="91425" bIns="45700" anchor="ctr" anchorCtr="0">
            <a:normAutofit/>
          </a:bodyPr>
          <a:lstStyle/>
          <a:p>
            <a:pPr marL="0" marR="0" lvl="0" indent="0" algn="ctr" rtl="0">
              <a:lnSpc>
                <a:spcPct val="100000"/>
              </a:lnSpc>
              <a:spcBef>
                <a:spcPts val="0"/>
              </a:spcBef>
              <a:spcAft>
                <a:spcPts val="0"/>
              </a:spcAft>
              <a:buClr>
                <a:schemeClr val="dk1"/>
              </a:buClr>
              <a:buSzPts val="5400"/>
              <a:buFont typeface="Arial"/>
              <a:buNone/>
            </a:pPr>
            <a:r>
              <a:rPr lang="en-GB" sz="5400" b="1" i="0" u="none" strike="noStrike" cap="none">
                <a:solidFill>
                  <a:schemeClr val="dk1"/>
                </a:solidFill>
                <a:latin typeface="Arial"/>
                <a:ea typeface="Arial"/>
                <a:cs typeface="Arial"/>
                <a:sym typeface="Arial"/>
              </a:rPr>
              <a:t>Sustainability</a:t>
            </a:r>
            <a:endParaRPr/>
          </a:p>
          <a:p>
            <a:pPr marL="0" marR="0" lvl="0" indent="0" algn="ctr" rtl="0">
              <a:lnSpc>
                <a:spcPct val="100000"/>
              </a:lnSpc>
              <a:spcBef>
                <a:spcPts val="1200"/>
              </a:spcBef>
              <a:spcAft>
                <a:spcPts val="0"/>
              </a:spcAft>
              <a:buClr>
                <a:schemeClr val="dk1"/>
              </a:buClr>
              <a:buSzPts val="2500"/>
              <a:buFont typeface="Arial"/>
              <a:buNone/>
            </a:pPr>
            <a:r>
              <a:rPr lang="en-GB" sz="2500" b="0" i="0" u="none" strike="noStrike" cap="none">
                <a:solidFill>
                  <a:schemeClr val="dk1"/>
                </a:solidFill>
                <a:latin typeface="Arial"/>
                <a:ea typeface="Arial"/>
                <a:cs typeface="Arial"/>
                <a:sym typeface="Arial"/>
              </a:rPr>
              <a:t>1. Circular lifecycles </a:t>
            </a:r>
            <a:br>
              <a:rPr lang="en-GB" sz="2500" b="0" i="0" u="none" strike="noStrike" cap="none">
                <a:solidFill>
                  <a:schemeClr val="dk1"/>
                </a:solidFill>
                <a:latin typeface="Arial"/>
                <a:ea typeface="Arial"/>
                <a:cs typeface="Arial"/>
                <a:sym typeface="Arial"/>
              </a:rPr>
            </a:br>
            <a:r>
              <a:rPr lang="en-GB" sz="2500" b="0" i="0" u="none" strike="noStrike" cap="none">
                <a:solidFill>
                  <a:schemeClr val="dk1"/>
                </a:solidFill>
                <a:latin typeface="Arial"/>
                <a:ea typeface="Arial"/>
                <a:cs typeface="Arial"/>
                <a:sym typeface="Arial"/>
              </a:rPr>
              <a:t>and sustainability</a:t>
            </a:r>
            <a:endParaRPr sz="25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What is sustainability? Example answers</a:t>
            </a:r>
            <a:endParaRPr/>
          </a:p>
        </p:txBody>
      </p:sp>
      <p:sp>
        <p:nvSpPr>
          <p:cNvPr id="445" name="Google Shape;445;p10"/>
          <p:cNvSpPr txBox="1">
            <a:spLocks noGrp="1"/>
          </p:cNvSpPr>
          <p:nvPr>
            <p:ph type="body" idx="2"/>
          </p:nvPr>
        </p:nvSpPr>
        <p:spPr>
          <a:xfrm>
            <a:off x="411858" y="2692361"/>
            <a:ext cx="6781422" cy="4825489"/>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a:t>Examples of what it means to ‘be sustainable’ </a:t>
            </a:r>
            <a:br>
              <a:rPr lang="en-GB" sz="2000" b="1"/>
            </a:br>
            <a:r>
              <a:rPr lang="en-GB" sz="2000" b="1"/>
              <a:t>might include:</a:t>
            </a:r>
            <a:endParaRPr/>
          </a:p>
          <a:p>
            <a:pPr marL="0" lvl="0" indent="0" algn="l" rtl="0">
              <a:lnSpc>
                <a:spcPct val="90000"/>
              </a:lnSpc>
              <a:spcBef>
                <a:spcPts val="1800"/>
              </a:spcBef>
              <a:spcAft>
                <a:spcPts val="0"/>
              </a:spcAft>
              <a:buClr>
                <a:schemeClr val="dk1"/>
              </a:buClr>
              <a:buSzPts val="2000"/>
              <a:buNone/>
            </a:pPr>
            <a:r>
              <a:rPr lang="en-GB" sz="2000">
                <a:latin typeface="Arial"/>
                <a:ea typeface="Arial"/>
                <a:cs typeface="Arial"/>
                <a:sym typeface="Arial"/>
              </a:rPr>
              <a:t>Saving energy, avoiding food waste, recycling, avoiding single use plastics, buying second-hand items, walking or biking instead of using a car, </a:t>
            </a:r>
            <a:r>
              <a:rPr lang="en-GB" sz="2000"/>
              <a:t>using less, stop using fossil fuels, preserving nature, not using up natural resources.</a:t>
            </a:r>
            <a:endParaRPr/>
          </a:p>
          <a:p>
            <a:pPr marL="0" lvl="0" indent="0" algn="l" rtl="0">
              <a:lnSpc>
                <a:spcPct val="90000"/>
              </a:lnSpc>
              <a:spcBef>
                <a:spcPts val="1800"/>
              </a:spcBef>
              <a:spcAft>
                <a:spcPts val="0"/>
              </a:spcAft>
              <a:buClr>
                <a:schemeClr val="dk1"/>
              </a:buClr>
              <a:buSzPts val="2000"/>
              <a:buNone/>
            </a:pPr>
            <a:r>
              <a:rPr lang="en-GB" sz="2000" b="1">
                <a:latin typeface="Arial"/>
                <a:ea typeface="Arial"/>
                <a:cs typeface="Arial"/>
                <a:sym typeface="Arial"/>
              </a:rPr>
              <a:t>Two definitions of sustainability are:</a:t>
            </a:r>
            <a:endParaRPr/>
          </a:p>
          <a:p>
            <a:pPr marL="0" lvl="0" indent="0" algn="l" rtl="0">
              <a:lnSpc>
                <a:spcPct val="90000"/>
              </a:lnSpc>
              <a:spcBef>
                <a:spcPts val="1800"/>
              </a:spcBef>
              <a:spcAft>
                <a:spcPts val="0"/>
              </a:spcAft>
              <a:buClr>
                <a:schemeClr val="dk1"/>
              </a:buClr>
              <a:buSzPts val="2000"/>
              <a:buNone/>
            </a:pPr>
            <a:r>
              <a:rPr lang="en-GB" sz="2000">
                <a:latin typeface="Arial"/>
                <a:ea typeface="Arial"/>
                <a:cs typeface="Arial"/>
                <a:sym typeface="Arial"/>
              </a:rPr>
              <a:t>‘</a:t>
            </a:r>
            <a:r>
              <a:rPr lang="en-GB" sz="2000">
                <a:solidFill>
                  <a:srgbClr val="202124"/>
                </a:solidFill>
                <a:latin typeface="Arial"/>
                <a:ea typeface="Arial"/>
                <a:cs typeface="Arial"/>
                <a:sym typeface="Arial"/>
              </a:rPr>
              <a:t>Avoidance of the depletion of natural resources in order to maintain an ecological balance.’</a:t>
            </a:r>
            <a:endParaRPr/>
          </a:p>
          <a:p>
            <a:pPr marL="0" lvl="0" indent="0" algn="l" rtl="0">
              <a:lnSpc>
                <a:spcPct val="90000"/>
              </a:lnSpc>
              <a:spcBef>
                <a:spcPts val="1800"/>
              </a:spcBef>
              <a:spcAft>
                <a:spcPts val="0"/>
              </a:spcAft>
              <a:buClr>
                <a:srgbClr val="202124"/>
              </a:buClr>
              <a:buSzPts val="2000"/>
              <a:buNone/>
            </a:pPr>
            <a:r>
              <a:rPr lang="en-GB" sz="2000">
                <a:solidFill>
                  <a:srgbClr val="202124"/>
                </a:solidFill>
                <a:latin typeface="Arial"/>
                <a:ea typeface="Arial"/>
                <a:cs typeface="Arial"/>
                <a:sym typeface="Arial"/>
              </a:rPr>
              <a:t>In 1987, the United Nations Brundtland Commission defined sustainability as ‘meeting the needs of the present without compromising the ability of future generations to meet their own needs’.</a:t>
            </a:r>
            <a:endParaRPr/>
          </a:p>
        </p:txBody>
      </p:sp>
      <p:sp>
        <p:nvSpPr>
          <p:cNvPr id="446" name="Google Shape;446;p10"/>
          <p:cNvSpPr txBox="1"/>
          <p:nvPr/>
        </p:nvSpPr>
        <p:spPr>
          <a:xfrm>
            <a:off x="8127380" y="2679748"/>
            <a:ext cx="7479957" cy="5324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GB" sz="2000" b="1">
                <a:solidFill>
                  <a:schemeClr val="dk1"/>
                </a:solidFill>
                <a:latin typeface="Arial"/>
                <a:ea typeface="Arial"/>
                <a:cs typeface="Arial"/>
                <a:sym typeface="Arial"/>
              </a:rPr>
              <a:t>The images represent that:</a:t>
            </a:r>
            <a:endParaRPr/>
          </a:p>
          <a:p>
            <a:pPr marL="0" marR="0" lvl="0" indent="0" algn="l" rtl="0">
              <a:spcBef>
                <a:spcPts val="0"/>
              </a:spcBef>
              <a:spcAft>
                <a:spcPts val="0"/>
              </a:spcAft>
              <a:buClr>
                <a:schemeClr val="dk1"/>
              </a:buClr>
              <a:buSzPts val="2000"/>
              <a:buFont typeface="Calibri"/>
              <a:buNone/>
            </a:pPr>
            <a:endParaRPr sz="20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Solar generation reduces the need for fossil fuels.</a:t>
            </a:r>
            <a:endParaRPr/>
          </a:p>
          <a:p>
            <a:pPr marL="0" marR="0" lvl="0" indent="0" algn="l" rtl="0">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Remanufactured toner saves the use of virgin plastic.</a:t>
            </a:r>
            <a:endParaRPr/>
          </a:p>
          <a:p>
            <a:pPr marL="0" marR="0" lvl="0" indent="0" algn="l" rtl="0">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Factory recycling reduces waste and reuses raw materials.</a:t>
            </a:r>
            <a:endParaRPr/>
          </a:p>
          <a:p>
            <a:pPr marL="0" marR="0" lvl="0" indent="0" algn="l" rtl="0">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Better design reduces materials and can make products easier to recycle.</a:t>
            </a:r>
            <a:endParaRPr/>
          </a:p>
          <a:p>
            <a:pPr marL="0" marR="0" lvl="0" indent="0" algn="l" rtl="0">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Better production reduces energy and waste materials.</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Other examples of sustainable practice might include:</a:t>
            </a:r>
            <a:endParaRPr/>
          </a:p>
          <a:p>
            <a:pPr marL="0" marR="0" lvl="0" indent="0" algn="l" rtl="0">
              <a:spcBef>
                <a:spcPts val="0"/>
              </a:spcBef>
              <a:spcAft>
                <a:spcPts val="0"/>
              </a:spcAft>
              <a:buClr>
                <a:schemeClr val="dk1"/>
              </a:buClr>
              <a:buSzPts val="2000"/>
              <a:buFont typeface="Arial"/>
              <a:buNone/>
            </a:pPr>
            <a:br>
              <a:rPr lang="en-GB" sz="2000">
                <a:solidFill>
                  <a:schemeClr val="dk1"/>
                </a:solidFill>
                <a:latin typeface="Arial"/>
                <a:ea typeface="Arial"/>
                <a:cs typeface="Arial"/>
                <a:sym typeface="Arial"/>
              </a:rPr>
            </a:br>
            <a:r>
              <a:rPr lang="en-GB" sz="2000">
                <a:solidFill>
                  <a:schemeClr val="dk1"/>
                </a:solidFill>
                <a:latin typeface="Arial"/>
                <a:ea typeface="Arial"/>
                <a:cs typeface="Arial"/>
                <a:sym typeface="Arial"/>
              </a:rPr>
              <a:t>Use less material to make products.</a:t>
            </a:r>
            <a:endParaRPr/>
          </a:p>
          <a:p>
            <a:pPr marL="0" marR="0" lvl="0" indent="0" algn="l" rtl="0">
              <a:spcBef>
                <a:spcPts val="0"/>
              </a:spcBef>
              <a:spcAft>
                <a:spcPts val="0"/>
              </a:spcAft>
              <a:buNone/>
            </a:pPr>
            <a:r>
              <a:rPr lang="en-GB" sz="2000">
                <a:solidFill>
                  <a:schemeClr val="dk1"/>
                </a:solidFill>
                <a:latin typeface="Arial"/>
                <a:ea typeface="Arial"/>
                <a:cs typeface="Arial"/>
                <a:sym typeface="Arial"/>
              </a:rPr>
              <a:t>Waste less and recycle more.</a:t>
            </a:r>
            <a:endParaRPr/>
          </a:p>
          <a:p>
            <a:pPr marL="0" marR="0" lvl="0" indent="0" algn="l" rtl="0">
              <a:spcBef>
                <a:spcPts val="0"/>
              </a:spcBef>
              <a:spcAft>
                <a:spcPts val="0"/>
              </a:spcAft>
              <a:buNone/>
            </a:pPr>
            <a:r>
              <a:rPr lang="en-GB" sz="2000">
                <a:solidFill>
                  <a:schemeClr val="dk1"/>
                </a:solidFill>
                <a:latin typeface="Arial"/>
                <a:ea typeface="Arial"/>
                <a:cs typeface="Arial"/>
                <a:sym typeface="Arial"/>
              </a:rPr>
              <a:t>Avoid causing pollution.</a:t>
            </a:r>
            <a:endParaRPr/>
          </a:p>
          <a:p>
            <a:pPr marL="0" marR="0" lvl="0" indent="0" algn="l" rtl="0">
              <a:spcBef>
                <a:spcPts val="0"/>
              </a:spcBef>
              <a:spcAft>
                <a:spcPts val="0"/>
              </a:spcAft>
              <a:buNone/>
            </a:pPr>
            <a:r>
              <a:rPr lang="en-GB" sz="2000">
                <a:solidFill>
                  <a:schemeClr val="dk1"/>
                </a:solidFill>
                <a:latin typeface="Arial"/>
                <a:ea typeface="Arial"/>
                <a:cs typeface="Arial"/>
                <a:sym typeface="Arial"/>
              </a:rPr>
              <a:t>Use less energy and use renewable sources of energy.</a:t>
            </a:r>
            <a:endParaRPr/>
          </a:p>
          <a:p>
            <a:pPr marL="0" marR="0" lvl="0" indent="0" algn="l" rtl="0">
              <a:spcBef>
                <a:spcPts val="0"/>
              </a:spcBef>
              <a:spcAft>
                <a:spcPts val="0"/>
              </a:spcAft>
              <a:buNone/>
            </a:pPr>
            <a:r>
              <a:rPr lang="en-GB" sz="2000">
                <a:solidFill>
                  <a:schemeClr val="dk1"/>
                </a:solidFill>
                <a:latin typeface="Arial"/>
                <a:ea typeface="Arial"/>
                <a:cs typeface="Arial"/>
                <a:sym typeface="Arial"/>
              </a:rPr>
              <a:t>Make it easier to repair and recycle products.</a:t>
            </a:r>
            <a:endParaRPr/>
          </a:p>
        </p:txBody>
      </p:sp>
      <p:sp>
        <p:nvSpPr>
          <p:cNvPr id="447" name="Google Shape;447;p10"/>
          <p:cNvSpPr txBox="1"/>
          <p:nvPr/>
        </p:nvSpPr>
        <p:spPr>
          <a:xfrm>
            <a:off x="10516605" y="680297"/>
            <a:ext cx="535198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a:solidFill>
                  <a:schemeClr val="dk1"/>
                </a:solidFill>
                <a:latin typeface="Arial"/>
                <a:ea typeface="Arial"/>
                <a:cs typeface="Arial"/>
                <a:sym typeface="Arial"/>
              </a:rPr>
              <a:t>1. Circular lifecycles and sustainability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1"/>
          <p:cNvSpPr txBox="1">
            <a:spLocks noGrp="1"/>
          </p:cNvSpPr>
          <p:nvPr>
            <p:ph type="title"/>
          </p:nvPr>
        </p:nvSpPr>
        <p:spPr>
          <a:xfrm>
            <a:off x="411858" y="1462531"/>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The linear lifecycle</a:t>
            </a:r>
            <a:endParaRPr/>
          </a:p>
        </p:txBody>
      </p:sp>
      <p:pic>
        <p:nvPicPr>
          <p:cNvPr id="454" name="Google Shape;454;p11"/>
          <p:cNvPicPr preferRelativeResize="0">
            <a:picLocks noGrp="1"/>
          </p:cNvPicPr>
          <p:nvPr>
            <p:ph type="body" idx="1"/>
          </p:nvPr>
        </p:nvPicPr>
        <p:blipFill rotWithShape="1">
          <a:blip r:embed="rId3">
            <a:alphaModFix/>
          </a:blip>
          <a:srcRect/>
          <a:stretch/>
        </p:blipFill>
        <p:spPr>
          <a:xfrm>
            <a:off x="676275" y="3532880"/>
            <a:ext cx="1825625" cy="1776614"/>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455" name="Google Shape;455;p11"/>
          <p:cNvPicPr preferRelativeResize="0">
            <a:picLocks noGrp="1"/>
          </p:cNvPicPr>
          <p:nvPr>
            <p:ph type="body" idx="2"/>
          </p:nvPr>
        </p:nvPicPr>
        <p:blipFill rotWithShape="1">
          <a:blip r:embed="rId4">
            <a:alphaModFix/>
          </a:blip>
          <a:srcRect/>
          <a:stretch/>
        </p:blipFill>
        <p:spPr>
          <a:xfrm>
            <a:off x="3319463" y="3532880"/>
            <a:ext cx="1825625" cy="1776614"/>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456" name="Google Shape;456;p11"/>
          <p:cNvPicPr preferRelativeResize="0">
            <a:picLocks noGrp="1"/>
          </p:cNvPicPr>
          <p:nvPr>
            <p:ph type="body" idx="3"/>
          </p:nvPr>
        </p:nvPicPr>
        <p:blipFill rotWithShape="1">
          <a:blip r:embed="rId5">
            <a:alphaModFix/>
          </a:blip>
          <a:srcRect/>
          <a:stretch/>
        </p:blipFill>
        <p:spPr>
          <a:xfrm>
            <a:off x="5922963" y="3532108"/>
            <a:ext cx="1827212" cy="1778159"/>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457" name="Google Shape;457;p11"/>
          <p:cNvPicPr preferRelativeResize="0">
            <a:picLocks noGrp="1"/>
          </p:cNvPicPr>
          <p:nvPr>
            <p:ph type="body" idx="4"/>
          </p:nvPr>
        </p:nvPicPr>
        <p:blipFill rotWithShape="1">
          <a:blip r:embed="rId6">
            <a:alphaModFix/>
          </a:blip>
          <a:srcRect/>
          <a:stretch/>
        </p:blipFill>
        <p:spPr>
          <a:xfrm>
            <a:off x="8567738" y="3532880"/>
            <a:ext cx="1825625" cy="1776614"/>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458" name="Google Shape;458;p11"/>
          <p:cNvPicPr preferRelativeResize="0">
            <a:picLocks noGrp="1"/>
          </p:cNvPicPr>
          <p:nvPr>
            <p:ph type="body" idx="5"/>
          </p:nvPr>
        </p:nvPicPr>
        <p:blipFill rotWithShape="1">
          <a:blip r:embed="rId7">
            <a:alphaModFix/>
          </a:blip>
          <a:srcRect/>
          <a:stretch/>
        </p:blipFill>
        <p:spPr>
          <a:xfrm>
            <a:off x="11091863" y="3532880"/>
            <a:ext cx="1825625" cy="1776614"/>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459" name="Google Shape;459;p11"/>
          <p:cNvPicPr preferRelativeResize="0">
            <a:picLocks noGrp="1"/>
          </p:cNvPicPr>
          <p:nvPr>
            <p:ph type="body" idx="6"/>
          </p:nvPr>
        </p:nvPicPr>
        <p:blipFill rotWithShape="1">
          <a:blip r:embed="rId8">
            <a:alphaModFix/>
          </a:blip>
          <a:srcRect/>
          <a:stretch/>
        </p:blipFill>
        <p:spPr>
          <a:xfrm>
            <a:off x="13736638" y="3532880"/>
            <a:ext cx="1825625" cy="1776614"/>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460" name="Google Shape;460;p11"/>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b="1"/>
              <a:t>Raw materials</a:t>
            </a:r>
            <a:endParaRPr/>
          </a:p>
          <a:p>
            <a:pPr marL="0" lvl="0" indent="0" algn="ctr" rtl="0">
              <a:lnSpc>
                <a:spcPct val="90000"/>
              </a:lnSpc>
              <a:spcBef>
                <a:spcPts val="1800"/>
              </a:spcBef>
              <a:spcAft>
                <a:spcPts val="0"/>
              </a:spcAft>
              <a:buClr>
                <a:schemeClr val="dk1"/>
              </a:buClr>
              <a:buSzPts val="2000"/>
              <a:buNone/>
            </a:pPr>
            <a:r>
              <a:rPr lang="en-GB"/>
              <a:t>Oil</a:t>
            </a:r>
            <a:endParaRPr/>
          </a:p>
          <a:p>
            <a:pPr marL="0" lvl="0" indent="0" algn="ctr" rtl="0">
              <a:lnSpc>
                <a:spcPct val="90000"/>
              </a:lnSpc>
              <a:spcBef>
                <a:spcPts val="1800"/>
              </a:spcBef>
              <a:spcAft>
                <a:spcPts val="0"/>
              </a:spcAft>
              <a:buClr>
                <a:schemeClr val="dk1"/>
              </a:buClr>
              <a:buSzPts val="2000"/>
              <a:buNone/>
            </a:pPr>
            <a:r>
              <a:rPr lang="en-GB"/>
              <a:t>Timber</a:t>
            </a:r>
            <a:endParaRPr/>
          </a:p>
          <a:p>
            <a:pPr marL="0" lvl="0" indent="0" algn="ctr" rtl="0">
              <a:lnSpc>
                <a:spcPct val="90000"/>
              </a:lnSpc>
              <a:spcBef>
                <a:spcPts val="1800"/>
              </a:spcBef>
              <a:spcAft>
                <a:spcPts val="0"/>
              </a:spcAft>
              <a:buClr>
                <a:schemeClr val="dk1"/>
              </a:buClr>
              <a:buSzPts val="2000"/>
              <a:buNone/>
            </a:pPr>
            <a:r>
              <a:rPr lang="en-GB"/>
              <a:t>Ores and minerals</a:t>
            </a:r>
            <a:endParaRPr/>
          </a:p>
          <a:p>
            <a:pPr marL="0" lvl="0" indent="0" algn="ctr" rtl="0">
              <a:lnSpc>
                <a:spcPct val="90000"/>
              </a:lnSpc>
              <a:spcBef>
                <a:spcPts val="1800"/>
              </a:spcBef>
              <a:spcAft>
                <a:spcPts val="0"/>
              </a:spcAft>
              <a:buClr>
                <a:schemeClr val="dk1"/>
              </a:buClr>
              <a:buSzPts val="2000"/>
              <a:buNone/>
            </a:pPr>
            <a:endParaRPr/>
          </a:p>
        </p:txBody>
      </p:sp>
      <p:sp>
        <p:nvSpPr>
          <p:cNvPr id="461" name="Google Shape;461;p11"/>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b="1"/>
              <a:t>Extraction</a:t>
            </a:r>
            <a:endParaRPr/>
          </a:p>
          <a:p>
            <a:pPr marL="0" lvl="0" indent="0" algn="ctr" rtl="0">
              <a:lnSpc>
                <a:spcPct val="90000"/>
              </a:lnSpc>
              <a:spcBef>
                <a:spcPts val="1800"/>
              </a:spcBef>
              <a:spcAft>
                <a:spcPts val="0"/>
              </a:spcAft>
              <a:buClr>
                <a:schemeClr val="dk1"/>
              </a:buClr>
              <a:buSzPts val="2000"/>
              <a:buNone/>
            </a:pPr>
            <a:r>
              <a:rPr lang="en-GB"/>
              <a:t>Drilling</a:t>
            </a:r>
            <a:endParaRPr/>
          </a:p>
          <a:p>
            <a:pPr marL="0" lvl="0" indent="0" algn="ctr" rtl="0">
              <a:lnSpc>
                <a:spcPct val="90000"/>
              </a:lnSpc>
              <a:spcBef>
                <a:spcPts val="1800"/>
              </a:spcBef>
              <a:spcAft>
                <a:spcPts val="0"/>
              </a:spcAft>
              <a:buClr>
                <a:schemeClr val="dk1"/>
              </a:buClr>
              <a:buSzPts val="2000"/>
              <a:buNone/>
            </a:pPr>
            <a:r>
              <a:rPr lang="en-GB"/>
              <a:t>Mining</a:t>
            </a:r>
            <a:endParaRPr/>
          </a:p>
          <a:p>
            <a:pPr marL="0" lvl="0" indent="0" algn="ctr" rtl="0">
              <a:lnSpc>
                <a:spcPct val="90000"/>
              </a:lnSpc>
              <a:spcBef>
                <a:spcPts val="1800"/>
              </a:spcBef>
              <a:spcAft>
                <a:spcPts val="0"/>
              </a:spcAft>
              <a:buClr>
                <a:schemeClr val="dk1"/>
              </a:buClr>
              <a:buSzPts val="2000"/>
              <a:buNone/>
            </a:pPr>
            <a:r>
              <a:rPr lang="en-GB"/>
              <a:t>Forestry and processing</a:t>
            </a:r>
            <a:endParaRPr/>
          </a:p>
          <a:p>
            <a:pPr marL="0" lvl="0" indent="0" algn="ctr" rtl="0">
              <a:lnSpc>
                <a:spcPct val="90000"/>
              </a:lnSpc>
              <a:spcBef>
                <a:spcPts val="1800"/>
              </a:spcBef>
              <a:spcAft>
                <a:spcPts val="0"/>
              </a:spcAft>
              <a:buClr>
                <a:schemeClr val="dk1"/>
              </a:buClr>
              <a:buSzPts val="2000"/>
              <a:buNone/>
            </a:pPr>
            <a:endParaRPr/>
          </a:p>
        </p:txBody>
      </p:sp>
      <p:sp>
        <p:nvSpPr>
          <p:cNvPr id="462" name="Google Shape;462;p11"/>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b="1"/>
              <a:t>Production</a:t>
            </a:r>
            <a:endParaRPr/>
          </a:p>
          <a:p>
            <a:pPr marL="0" lvl="0" indent="0" algn="ctr" rtl="0">
              <a:lnSpc>
                <a:spcPct val="90000"/>
              </a:lnSpc>
              <a:spcBef>
                <a:spcPts val="1800"/>
              </a:spcBef>
              <a:spcAft>
                <a:spcPts val="0"/>
              </a:spcAft>
              <a:buClr>
                <a:schemeClr val="dk1"/>
              </a:buClr>
              <a:buSzPts val="2000"/>
              <a:buNone/>
            </a:pPr>
            <a:r>
              <a:rPr lang="en-GB"/>
              <a:t>Manufacture into finished products</a:t>
            </a:r>
            <a:endParaRPr/>
          </a:p>
        </p:txBody>
      </p:sp>
      <p:sp>
        <p:nvSpPr>
          <p:cNvPr id="463" name="Google Shape;463;p11"/>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b="1"/>
              <a:t>Consumption</a:t>
            </a:r>
            <a:endParaRPr/>
          </a:p>
          <a:p>
            <a:pPr marL="0" lvl="0" indent="0" algn="ctr" rtl="0">
              <a:lnSpc>
                <a:spcPct val="90000"/>
              </a:lnSpc>
              <a:spcBef>
                <a:spcPts val="1800"/>
              </a:spcBef>
              <a:spcAft>
                <a:spcPts val="0"/>
              </a:spcAft>
              <a:buClr>
                <a:schemeClr val="dk1"/>
              </a:buClr>
              <a:buSzPts val="2000"/>
              <a:buNone/>
            </a:pPr>
            <a:r>
              <a:rPr lang="en-GB"/>
              <a:t>One-time value</a:t>
            </a:r>
            <a:endParaRPr/>
          </a:p>
        </p:txBody>
      </p:sp>
      <p:sp>
        <p:nvSpPr>
          <p:cNvPr id="464" name="Google Shape;464;p11"/>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b="1"/>
              <a:t>Disposal</a:t>
            </a:r>
            <a:endParaRPr/>
          </a:p>
          <a:p>
            <a:pPr marL="0" lvl="0" indent="0" algn="ctr" rtl="0">
              <a:lnSpc>
                <a:spcPct val="90000"/>
              </a:lnSpc>
              <a:spcBef>
                <a:spcPts val="1800"/>
              </a:spcBef>
              <a:spcAft>
                <a:spcPts val="0"/>
              </a:spcAft>
              <a:buClr>
                <a:schemeClr val="dk1"/>
              </a:buClr>
              <a:buSzPts val="2000"/>
              <a:buNone/>
            </a:pPr>
            <a:r>
              <a:rPr lang="en-GB"/>
              <a:t>Material flow is a straight line</a:t>
            </a:r>
            <a:endParaRPr/>
          </a:p>
          <a:p>
            <a:pPr marL="0" lvl="0" indent="0" algn="ctr" rtl="0">
              <a:lnSpc>
                <a:spcPct val="90000"/>
              </a:lnSpc>
              <a:spcBef>
                <a:spcPts val="1800"/>
              </a:spcBef>
              <a:spcAft>
                <a:spcPts val="0"/>
              </a:spcAft>
              <a:buClr>
                <a:schemeClr val="dk1"/>
              </a:buClr>
              <a:buSzPts val="2000"/>
              <a:buNone/>
            </a:pPr>
            <a:endParaRPr/>
          </a:p>
        </p:txBody>
      </p:sp>
      <p:sp>
        <p:nvSpPr>
          <p:cNvPr id="465" name="Google Shape;465;p11"/>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b="1"/>
              <a:t>Waste</a:t>
            </a:r>
            <a:endParaRPr/>
          </a:p>
          <a:p>
            <a:pPr marL="0" lvl="0" indent="0" algn="ctr" rtl="0">
              <a:lnSpc>
                <a:spcPct val="90000"/>
              </a:lnSpc>
              <a:spcBef>
                <a:spcPts val="1800"/>
              </a:spcBef>
              <a:spcAft>
                <a:spcPts val="0"/>
              </a:spcAft>
              <a:buClr>
                <a:schemeClr val="dk1"/>
              </a:buClr>
              <a:buSzPts val="2000"/>
              <a:buNone/>
            </a:pPr>
            <a:r>
              <a:rPr lang="en-GB"/>
              <a:t>Landfill</a:t>
            </a:r>
            <a:endParaRPr/>
          </a:p>
          <a:p>
            <a:pPr marL="0" lvl="0" indent="0" algn="ctr" rtl="0">
              <a:lnSpc>
                <a:spcPct val="90000"/>
              </a:lnSpc>
              <a:spcBef>
                <a:spcPts val="1800"/>
              </a:spcBef>
              <a:spcAft>
                <a:spcPts val="0"/>
              </a:spcAft>
              <a:buClr>
                <a:schemeClr val="dk1"/>
              </a:buClr>
              <a:buSzPts val="2000"/>
              <a:buNone/>
            </a:pPr>
            <a:r>
              <a:rPr lang="en-GB"/>
              <a:t>Pollution</a:t>
            </a:r>
            <a:endParaRPr/>
          </a:p>
          <a:p>
            <a:pPr marL="0" lvl="0" indent="0" algn="ctr" rtl="0">
              <a:lnSpc>
                <a:spcPct val="90000"/>
              </a:lnSpc>
              <a:spcBef>
                <a:spcPts val="1800"/>
              </a:spcBef>
              <a:spcAft>
                <a:spcPts val="0"/>
              </a:spcAft>
              <a:buClr>
                <a:schemeClr val="dk1"/>
              </a:buClr>
              <a:buSzPts val="2000"/>
              <a:buNone/>
            </a:pPr>
            <a:endParaRPr/>
          </a:p>
        </p:txBody>
      </p:sp>
      <p:pic>
        <p:nvPicPr>
          <p:cNvPr id="466" name="Google Shape;466;p11" descr="A picture containing text, sign, pointing&#10;&#10;Description automatically generated">
            <a:hlinkClick r:id="rId9"/>
          </p:cNvPr>
          <p:cNvPicPr preferRelativeResize="0"/>
          <p:nvPr/>
        </p:nvPicPr>
        <p:blipFill rotWithShape="1">
          <a:blip r:embed="rId10">
            <a:alphaModFix/>
          </a:blip>
          <a:srcRect/>
          <a:stretch/>
        </p:blipFill>
        <p:spPr>
          <a:xfrm>
            <a:off x="3461207" y="270398"/>
            <a:ext cx="900000" cy="900000"/>
          </a:xfrm>
          <a:prstGeom prst="rect">
            <a:avLst/>
          </a:prstGeom>
          <a:noFill/>
          <a:ln>
            <a:noFill/>
          </a:ln>
        </p:spPr>
      </p:pic>
      <p:sp>
        <p:nvSpPr>
          <p:cNvPr id="467" name="Google Shape;467;p11"/>
          <p:cNvSpPr txBox="1"/>
          <p:nvPr/>
        </p:nvSpPr>
        <p:spPr>
          <a:xfrm>
            <a:off x="10516605" y="680297"/>
            <a:ext cx="535198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a:solidFill>
                  <a:schemeClr val="dk1"/>
                </a:solidFill>
                <a:latin typeface="Arial"/>
                <a:ea typeface="Arial"/>
                <a:cs typeface="Arial"/>
                <a:sym typeface="Arial"/>
              </a:rPr>
              <a:t>1. Circular lifecycles and sustainability</a:t>
            </a:r>
            <a:endParaRPr/>
          </a:p>
        </p:txBody>
      </p:sp>
      <p:sp>
        <p:nvSpPr>
          <p:cNvPr id="468" name="Google Shape;468;p11"/>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11</a:t>
            </a:fld>
            <a:endParaRPr sz="1600" b="0" i="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2"/>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sz="2000" b="1"/>
              <a:t>Sustainability</a:t>
            </a:r>
            <a:endParaRPr sz="2000"/>
          </a:p>
        </p:txBody>
      </p:sp>
      <p:sp>
        <p:nvSpPr>
          <p:cNvPr id="475" name="Google Shape;475;p12"/>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The 6Rs of sustainability</a:t>
            </a:r>
            <a:endParaRPr/>
          </a:p>
        </p:txBody>
      </p:sp>
      <p:pic>
        <p:nvPicPr>
          <p:cNvPr id="476" name="Google Shape;476;p12"/>
          <p:cNvPicPr preferRelativeResize="0">
            <a:picLocks noGrp="1"/>
          </p:cNvPicPr>
          <p:nvPr>
            <p:ph type="body" idx="1"/>
          </p:nvPr>
        </p:nvPicPr>
        <p:blipFill rotWithShape="1">
          <a:blip r:embed="rId3">
            <a:alphaModFix/>
          </a:blip>
          <a:srcRect/>
          <a:stretch/>
        </p:blipFill>
        <p:spPr>
          <a:xfrm>
            <a:off x="6105525" y="2590680"/>
            <a:ext cx="1249363" cy="121150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477" name="Google Shape;477;p12"/>
          <p:cNvPicPr preferRelativeResize="0">
            <a:picLocks noGrp="1"/>
          </p:cNvPicPr>
          <p:nvPr>
            <p:ph type="body" idx="3"/>
          </p:nvPr>
        </p:nvPicPr>
        <p:blipFill rotWithShape="1">
          <a:blip r:embed="rId4">
            <a:alphaModFix/>
          </a:blip>
          <a:srcRect/>
          <a:stretch/>
        </p:blipFill>
        <p:spPr>
          <a:xfrm>
            <a:off x="8928100" y="2590680"/>
            <a:ext cx="1249363" cy="121150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478" name="Google Shape;478;p12"/>
          <p:cNvPicPr preferRelativeResize="0">
            <a:picLocks noGrp="1"/>
          </p:cNvPicPr>
          <p:nvPr>
            <p:ph type="body" idx="4"/>
          </p:nvPr>
        </p:nvPicPr>
        <p:blipFill rotWithShape="1">
          <a:blip r:embed="rId5">
            <a:alphaModFix/>
          </a:blip>
          <a:srcRect/>
          <a:stretch/>
        </p:blipFill>
        <p:spPr>
          <a:xfrm>
            <a:off x="5053013" y="4658375"/>
            <a:ext cx="1247775" cy="120996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479" name="Google Shape;479;p12"/>
          <p:cNvPicPr preferRelativeResize="0">
            <a:picLocks noGrp="1"/>
          </p:cNvPicPr>
          <p:nvPr>
            <p:ph type="body" idx="5"/>
          </p:nvPr>
        </p:nvPicPr>
        <p:blipFill rotWithShape="1">
          <a:blip r:embed="rId6">
            <a:alphaModFix/>
          </a:blip>
          <a:srcRect/>
          <a:stretch/>
        </p:blipFill>
        <p:spPr>
          <a:xfrm>
            <a:off x="9982200" y="4657605"/>
            <a:ext cx="1249363" cy="121150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480" name="Google Shape;480;p12"/>
          <p:cNvPicPr preferRelativeResize="0">
            <a:picLocks noGrp="1"/>
          </p:cNvPicPr>
          <p:nvPr>
            <p:ph type="body" idx="6"/>
          </p:nvPr>
        </p:nvPicPr>
        <p:blipFill rotWithShape="1">
          <a:blip r:embed="rId7">
            <a:alphaModFix/>
          </a:blip>
          <a:srcRect/>
          <a:stretch/>
        </p:blipFill>
        <p:spPr>
          <a:xfrm>
            <a:off x="6086475" y="6878557"/>
            <a:ext cx="1249363" cy="122412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481" name="Google Shape;481;p12"/>
          <p:cNvPicPr preferRelativeResize="0">
            <a:picLocks noGrp="1"/>
          </p:cNvPicPr>
          <p:nvPr>
            <p:ph type="body" idx="7"/>
          </p:nvPr>
        </p:nvPicPr>
        <p:blipFill rotWithShape="1">
          <a:blip r:embed="rId8">
            <a:alphaModFix/>
          </a:blip>
          <a:srcRect/>
          <a:stretch/>
        </p:blipFill>
        <p:spPr>
          <a:xfrm>
            <a:off x="8909050" y="6878557"/>
            <a:ext cx="1249363" cy="122412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482" name="Google Shape;482;p12"/>
          <p:cNvSpPr txBox="1">
            <a:spLocks noGrp="1"/>
          </p:cNvSpPr>
          <p:nvPr>
            <p:ph type="body" idx="2"/>
          </p:nvPr>
        </p:nvSpPr>
        <p:spPr>
          <a:xfrm>
            <a:off x="1680058" y="2375748"/>
            <a:ext cx="3243634" cy="986546"/>
          </a:xfrm>
          <a:prstGeom prst="rect">
            <a:avLst/>
          </a:prstGeom>
          <a:noFill/>
          <a:ln>
            <a:noFill/>
          </a:ln>
        </p:spPr>
        <p:txBody>
          <a:bodyPr spcFirstLastPara="1" wrap="square" lIns="90000" tIns="45700" rIns="91425" bIns="108000" anchor="b" anchorCtr="0">
            <a:noAutofit/>
          </a:bodyPr>
          <a:lstStyle/>
          <a:p>
            <a:pPr marL="0" lvl="0" indent="0" algn="l" rtl="0">
              <a:lnSpc>
                <a:spcPct val="90000"/>
              </a:lnSpc>
              <a:spcBef>
                <a:spcPts val="0"/>
              </a:spcBef>
              <a:spcAft>
                <a:spcPts val="0"/>
              </a:spcAft>
              <a:buClr>
                <a:schemeClr val="dk1"/>
              </a:buClr>
              <a:buSzPts val="2000"/>
              <a:buNone/>
            </a:pPr>
            <a:r>
              <a:rPr lang="en-GB" sz="2000"/>
              <a:t>Design a product so it only uses recyclable materials and can be repaired</a:t>
            </a:r>
            <a:endParaRPr/>
          </a:p>
        </p:txBody>
      </p:sp>
      <p:sp>
        <p:nvSpPr>
          <p:cNvPr id="483" name="Google Shape;483;p12"/>
          <p:cNvSpPr txBox="1">
            <a:spLocks noGrp="1"/>
          </p:cNvSpPr>
          <p:nvPr>
            <p:ph type="body" idx="8"/>
          </p:nvPr>
        </p:nvSpPr>
        <p:spPr>
          <a:xfrm>
            <a:off x="1680058" y="4745380"/>
            <a:ext cx="3063392" cy="728127"/>
          </a:xfrm>
          <a:prstGeom prst="rect">
            <a:avLst/>
          </a:prstGeom>
          <a:noFill/>
          <a:ln>
            <a:noFill/>
          </a:ln>
        </p:spPr>
        <p:txBody>
          <a:bodyPr spcFirstLastPara="1" wrap="square" lIns="90000" tIns="45700" rIns="91425" bIns="108000" anchor="b" anchorCtr="0">
            <a:normAutofit/>
          </a:bodyPr>
          <a:lstStyle/>
          <a:p>
            <a:pPr marL="0" lvl="0" indent="0" algn="l" rtl="0">
              <a:lnSpc>
                <a:spcPct val="90000"/>
              </a:lnSpc>
              <a:spcBef>
                <a:spcPts val="0"/>
              </a:spcBef>
              <a:spcAft>
                <a:spcPts val="0"/>
              </a:spcAft>
              <a:buClr>
                <a:schemeClr val="dk1"/>
              </a:buClr>
              <a:buSzPts val="2000"/>
              <a:buNone/>
            </a:pPr>
            <a:r>
              <a:rPr lang="en-GB" sz="2000"/>
              <a:t>Design out unnecessary parts and materials</a:t>
            </a:r>
            <a:endParaRPr/>
          </a:p>
        </p:txBody>
      </p:sp>
      <p:sp>
        <p:nvSpPr>
          <p:cNvPr id="484" name="Google Shape;484;p12"/>
          <p:cNvSpPr txBox="1">
            <a:spLocks noGrp="1"/>
          </p:cNvSpPr>
          <p:nvPr>
            <p:ph type="body" idx="9"/>
          </p:nvPr>
        </p:nvSpPr>
        <p:spPr>
          <a:xfrm>
            <a:off x="1680058" y="6913802"/>
            <a:ext cx="4511190" cy="728127"/>
          </a:xfrm>
          <a:prstGeom prst="rect">
            <a:avLst/>
          </a:prstGeom>
          <a:noFill/>
          <a:ln>
            <a:noFill/>
          </a:ln>
        </p:spPr>
        <p:txBody>
          <a:bodyPr spcFirstLastPara="1" wrap="square" lIns="90000" tIns="45700" rIns="91425" bIns="108000" anchor="b" anchorCtr="0">
            <a:normAutofit/>
          </a:bodyPr>
          <a:lstStyle/>
          <a:p>
            <a:pPr marL="0" lvl="0" indent="0" algn="l" rtl="0">
              <a:lnSpc>
                <a:spcPct val="90000"/>
              </a:lnSpc>
              <a:spcBef>
                <a:spcPts val="0"/>
              </a:spcBef>
              <a:spcAft>
                <a:spcPts val="0"/>
              </a:spcAft>
              <a:buClr>
                <a:schemeClr val="dk1"/>
              </a:buClr>
              <a:buSzPts val="2000"/>
              <a:buNone/>
            </a:pPr>
            <a:r>
              <a:rPr lang="en-GB" sz="2000"/>
              <a:t>Use less materials for the same performance and safety</a:t>
            </a:r>
            <a:endParaRPr/>
          </a:p>
        </p:txBody>
      </p:sp>
      <p:sp>
        <p:nvSpPr>
          <p:cNvPr id="485" name="Google Shape;485;p12"/>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108000" anchor="b" anchorCtr="0">
            <a:normAutofit/>
          </a:bodyPr>
          <a:lstStyle/>
          <a:p>
            <a:pPr marL="0" lvl="0" indent="0" algn="r" rtl="0">
              <a:lnSpc>
                <a:spcPct val="90000"/>
              </a:lnSpc>
              <a:spcBef>
                <a:spcPts val="0"/>
              </a:spcBef>
              <a:spcAft>
                <a:spcPts val="0"/>
              </a:spcAft>
              <a:buClr>
                <a:schemeClr val="dk1"/>
              </a:buClr>
              <a:buSzPts val="2000"/>
              <a:buNone/>
            </a:pPr>
            <a:r>
              <a:rPr lang="en-GB" sz="2000"/>
              <a:t>Suggest new uses for products when they are no longer useful</a:t>
            </a:r>
            <a:endParaRPr/>
          </a:p>
        </p:txBody>
      </p:sp>
      <p:sp>
        <p:nvSpPr>
          <p:cNvPr id="486" name="Google Shape;486;p12"/>
          <p:cNvSpPr txBox="1">
            <a:spLocks noGrp="1"/>
          </p:cNvSpPr>
          <p:nvPr>
            <p:ph type="body" idx="14"/>
          </p:nvPr>
        </p:nvSpPr>
        <p:spPr>
          <a:xfrm>
            <a:off x="11850688" y="4058328"/>
            <a:ext cx="2700199" cy="1413631"/>
          </a:xfrm>
          <a:prstGeom prst="rect">
            <a:avLst/>
          </a:prstGeom>
          <a:noFill/>
          <a:ln>
            <a:noFill/>
          </a:ln>
        </p:spPr>
        <p:txBody>
          <a:bodyPr spcFirstLastPara="1" wrap="square" lIns="90000" tIns="45700" rIns="91425" bIns="108000" anchor="b" anchorCtr="0">
            <a:normAutofit/>
          </a:bodyPr>
          <a:lstStyle/>
          <a:p>
            <a:pPr marL="0" lvl="0" indent="0" algn="r" rtl="0">
              <a:lnSpc>
                <a:spcPct val="90000"/>
              </a:lnSpc>
              <a:spcBef>
                <a:spcPts val="0"/>
              </a:spcBef>
              <a:spcAft>
                <a:spcPts val="0"/>
              </a:spcAft>
              <a:buClr>
                <a:schemeClr val="dk1"/>
              </a:buClr>
              <a:buSzPts val="2000"/>
              <a:buNone/>
            </a:pPr>
            <a:r>
              <a:rPr lang="en-GB" sz="2000"/>
              <a:t>Design products and parts so they are easy to repair or replace</a:t>
            </a:r>
            <a:endParaRPr/>
          </a:p>
        </p:txBody>
      </p:sp>
      <p:sp>
        <p:nvSpPr>
          <p:cNvPr id="487" name="Google Shape;487;p12"/>
          <p:cNvSpPr txBox="1">
            <a:spLocks noGrp="1"/>
          </p:cNvSpPr>
          <p:nvPr>
            <p:ph type="body" idx="15"/>
          </p:nvPr>
        </p:nvSpPr>
        <p:spPr>
          <a:xfrm>
            <a:off x="11529390" y="6356919"/>
            <a:ext cx="3021497" cy="1248962"/>
          </a:xfrm>
          <a:prstGeom prst="rect">
            <a:avLst/>
          </a:prstGeom>
          <a:noFill/>
          <a:ln>
            <a:noFill/>
          </a:ln>
        </p:spPr>
        <p:txBody>
          <a:bodyPr spcFirstLastPara="1" wrap="square" lIns="90000" tIns="45700" rIns="91425" bIns="108000" anchor="b" anchorCtr="0">
            <a:noAutofit/>
          </a:bodyPr>
          <a:lstStyle/>
          <a:p>
            <a:pPr marL="0" lvl="0" indent="0" algn="r" rtl="0">
              <a:lnSpc>
                <a:spcPct val="90000"/>
              </a:lnSpc>
              <a:spcBef>
                <a:spcPts val="0"/>
              </a:spcBef>
              <a:spcAft>
                <a:spcPts val="0"/>
              </a:spcAft>
              <a:buClr>
                <a:schemeClr val="dk1"/>
              </a:buClr>
              <a:buSzPts val="2000"/>
              <a:buNone/>
            </a:pPr>
            <a:r>
              <a:rPr lang="en-GB" sz="2000"/>
              <a:t>Design and make products so they are easy to disassemble and recycle each material for zero end-of-life waste</a:t>
            </a:r>
            <a:endParaRPr/>
          </a:p>
        </p:txBody>
      </p:sp>
      <p:sp>
        <p:nvSpPr>
          <p:cNvPr id="488" name="Google Shape;488;p12"/>
          <p:cNvSpPr txBox="1"/>
          <p:nvPr/>
        </p:nvSpPr>
        <p:spPr>
          <a:xfrm>
            <a:off x="1644518" y="5564048"/>
            <a:ext cx="3130680" cy="799604"/>
          </a:xfrm>
          <a:prstGeom prst="rect">
            <a:avLst/>
          </a:prstGeom>
          <a:noFill/>
          <a:ln>
            <a:noFill/>
          </a:ln>
        </p:spPr>
        <p:txBody>
          <a:bodyPr spcFirstLastPara="1" wrap="square" lIns="90000" tIns="45700" rIns="91425" bIns="45700" anchor="t" anchorCtr="0">
            <a:normAutofit/>
          </a:bodyPr>
          <a:lstStyle/>
          <a:p>
            <a:pPr marL="0" marR="0" lvl="0" indent="0" algn="l" rtl="0">
              <a:lnSpc>
                <a:spcPct val="90000"/>
              </a:lnSpc>
              <a:spcBef>
                <a:spcPts val="0"/>
              </a:spcBef>
              <a:spcAft>
                <a:spcPts val="0"/>
              </a:spcAft>
              <a:buClr>
                <a:srgbClr val="7F7F7F"/>
              </a:buClr>
              <a:buSzPts val="1600"/>
              <a:buFont typeface="Arial"/>
              <a:buNone/>
            </a:pPr>
            <a:r>
              <a:rPr lang="en-GB" sz="1600" b="0" i="0">
                <a:solidFill>
                  <a:srgbClr val="7F7F7F"/>
                </a:solidFill>
                <a:latin typeface="Arial"/>
                <a:ea typeface="Arial"/>
                <a:cs typeface="Arial"/>
                <a:sym typeface="Arial"/>
              </a:rPr>
              <a:t>Reduced energy demand contributes towards net zero carbon emissions</a:t>
            </a:r>
            <a:endParaRPr/>
          </a:p>
        </p:txBody>
      </p:sp>
      <p:sp>
        <p:nvSpPr>
          <p:cNvPr id="489" name="Google Shape;489;p12"/>
          <p:cNvSpPr txBox="1"/>
          <p:nvPr/>
        </p:nvSpPr>
        <p:spPr>
          <a:xfrm>
            <a:off x="10539663" y="7702566"/>
            <a:ext cx="4013716" cy="799604"/>
          </a:xfrm>
          <a:prstGeom prst="rect">
            <a:avLst/>
          </a:prstGeom>
          <a:noFill/>
          <a:ln>
            <a:noFill/>
          </a:ln>
        </p:spPr>
        <p:txBody>
          <a:bodyPr spcFirstLastPara="1" wrap="square" lIns="90000" tIns="45700" rIns="91425" bIns="45700" anchor="t" anchorCtr="0">
            <a:normAutofit/>
          </a:bodyPr>
          <a:lstStyle/>
          <a:p>
            <a:pPr marL="0" marR="0" lvl="0" indent="0" algn="r" rtl="0">
              <a:lnSpc>
                <a:spcPct val="90000"/>
              </a:lnSpc>
              <a:spcBef>
                <a:spcPts val="0"/>
              </a:spcBef>
              <a:spcAft>
                <a:spcPts val="0"/>
              </a:spcAft>
              <a:buClr>
                <a:srgbClr val="7F7F7F"/>
              </a:buClr>
              <a:buSzPts val="1600"/>
              <a:buFont typeface="Arial"/>
              <a:buNone/>
            </a:pPr>
            <a:r>
              <a:rPr lang="en-GB" sz="1600" b="0" i="0">
                <a:solidFill>
                  <a:srgbClr val="7F7F7F"/>
                </a:solidFill>
                <a:latin typeface="Arial"/>
                <a:ea typeface="Arial"/>
                <a:cs typeface="Arial"/>
                <a:sym typeface="Arial"/>
              </a:rPr>
              <a:t>Reduced energy demand contributes towards net zero carbon emissions</a:t>
            </a:r>
            <a:endParaRPr/>
          </a:p>
        </p:txBody>
      </p:sp>
      <p:pic>
        <p:nvPicPr>
          <p:cNvPr id="490" name="Google Shape;490;p12" descr="A picture containing text, sign, pointing&#10;&#10;Description automatically generated">
            <a:hlinkClick r:id="rId9"/>
          </p:cNvPr>
          <p:cNvPicPr preferRelativeResize="0"/>
          <p:nvPr/>
        </p:nvPicPr>
        <p:blipFill rotWithShape="1">
          <a:blip r:embed="rId10">
            <a:alphaModFix/>
          </a:blip>
          <a:srcRect/>
          <a:stretch/>
        </p:blipFill>
        <p:spPr>
          <a:xfrm>
            <a:off x="3461207" y="270398"/>
            <a:ext cx="900000" cy="900000"/>
          </a:xfrm>
          <a:prstGeom prst="rect">
            <a:avLst/>
          </a:prstGeom>
          <a:noFill/>
          <a:ln>
            <a:noFill/>
          </a:ln>
        </p:spPr>
      </p:pic>
      <p:sp>
        <p:nvSpPr>
          <p:cNvPr id="491" name="Google Shape;491;p12"/>
          <p:cNvSpPr txBox="1">
            <a:spLocks noGrp="1"/>
          </p:cNvSpPr>
          <p:nvPr>
            <p:ph type="body" idx="16"/>
          </p:nvPr>
        </p:nvSpPr>
        <p:spPr>
          <a:xfrm>
            <a:off x="6027735" y="3879170"/>
            <a:ext cx="1249363"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Rethink</a:t>
            </a:r>
            <a:endParaRPr/>
          </a:p>
        </p:txBody>
      </p:sp>
      <p:sp>
        <p:nvSpPr>
          <p:cNvPr id="492" name="Google Shape;492;p12"/>
          <p:cNvSpPr txBox="1">
            <a:spLocks noGrp="1"/>
          </p:cNvSpPr>
          <p:nvPr>
            <p:ph type="body" idx="17"/>
          </p:nvPr>
        </p:nvSpPr>
        <p:spPr>
          <a:xfrm>
            <a:off x="5095873" y="5963104"/>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Refuse</a:t>
            </a:r>
            <a:endParaRPr/>
          </a:p>
        </p:txBody>
      </p:sp>
      <p:sp>
        <p:nvSpPr>
          <p:cNvPr id="493" name="Google Shape;493;p12"/>
          <p:cNvSpPr txBox="1">
            <a:spLocks noGrp="1"/>
          </p:cNvSpPr>
          <p:nvPr>
            <p:ph type="body" idx="18"/>
          </p:nvPr>
        </p:nvSpPr>
        <p:spPr>
          <a:xfrm>
            <a:off x="10082210" y="5963104"/>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Repair</a:t>
            </a:r>
            <a:endParaRPr/>
          </a:p>
        </p:txBody>
      </p:sp>
      <p:sp>
        <p:nvSpPr>
          <p:cNvPr id="494" name="Google Shape;494;p12"/>
          <p:cNvSpPr txBox="1">
            <a:spLocks noGrp="1"/>
          </p:cNvSpPr>
          <p:nvPr>
            <p:ph type="body" idx="19"/>
          </p:nvPr>
        </p:nvSpPr>
        <p:spPr>
          <a:xfrm>
            <a:off x="9005094" y="3879170"/>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Reuse</a:t>
            </a:r>
            <a:endParaRPr/>
          </a:p>
        </p:txBody>
      </p:sp>
      <p:sp>
        <p:nvSpPr>
          <p:cNvPr id="495" name="Google Shape;495;p12"/>
          <p:cNvSpPr txBox="1">
            <a:spLocks noGrp="1"/>
          </p:cNvSpPr>
          <p:nvPr>
            <p:ph type="body" idx="20"/>
          </p:nvPr>
        </p:nvSpPr>
        <p:spPr>
          <a:xfrm>
            <a:off x="6051091" y="8183791"/>
            <a:ext cx="1244700"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Reduce</a:t>
            </a:r>
            <a:endParaRPr/>
          </a:p>
        </p:txBody>
      </p:sp>
      <p:sp>
        <p:nvSpPr>
          <p:cNvPr id="496" name="Google Shape;496;p12"/>
          <p:cNvSpPr txBox="1">
            <a:spLocks noGrp="1"/>
          </p:cNvSpPr>
          <p:nvPr>
            <p:ph type="body" idx="21"/>
          </p:nvPr>
        </p:nvSpPr>
        <p:spPr>
          <a:xfrm>
            <a:off x="8915176" y="8183791"/>
            <a:ext cx="1244700"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Recycle</a:t>
            </a:r>
            <a:endParaRPr/>
          </a:p>
        </p:txBody>
      </p:sp>
      <p:sp>
        <p:nvSpPr>
          <p:cNvPr id="497" name="Google Shape;497;p12"/>
          <p:cNvSpPr txBox="1"/>
          <p:nvPr/>
        </p:nvSpPr>
        <p:spPr>
          <a:xfrm>
            <a:off x="10516605" y="680297"/>
            <a:ext cx="535198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a:solidFill>
                  <a:schemeClr val="dk1"/>
                </a:solidFill>
                <a:latin typeface="Arial"/>
                <a:ea typeface="Arial"/>
                <a:cs typeface="Arial"/>
                <a:sym typeface="Arial"/>
              </a:rPr>
              <a:t>1. Circular lifecycles and sustainability</a:t>
            </a:r>
            <a:endParaRPr/>
          </a:p>
        </p:txBody>
      </p:sp>
      <p:sp>
        <p:nvSpPr>
          <p:cNvPr id="498" name="Google Shape;498;p12"/>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12</a:t>
            </a:fld>
            <a:endParaRPr sz="1600" b="0" i="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The 6Rs of sustainability</a:t>
            </a:r>
            <a:endParaRPr/>
          </a:p>
        </p:txBody>
      </p:sp>
      <p:pic>
        <p:nvPicPr>
          <p:cNvPr id="505" name="Google Shape;505;p13"/>
          <p:cNvPicPr preferRelativeResize="0">
            <a:picLocks noGrp="1"/>
          </p:cNvPicPr>
          <p:nvPr>
            <p:ph type="body" idx="1"/>
          </p:nvPr>
        </p:nvPicPr>
        <p:blipFill rotWithShape="1">
          <a:blip r:embed="rId3">
            <a:alphaModFix/>
          </a:blip>
          <a:srcRect/>
          <a:stretch/>
        </p:blipFill>
        <p:spPr>
          <a:xfrm>
            <a:off x="6105525" y="2590680"/>
            <a:ext cx="1249363" cy="121150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06" name="Google Shape;506;p13"/>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a:t>Aluminium frame </a:t>
            </a:r>
            <a:br>
              <a:rPr lang="en-GB" sz="2000"/>
            </a:br>
            <a:r>
              <a:rPr lang="en-GB" sz="2000"/>
              <a:t>from recycled cans</a:t>
            </a:r>
            <a:endParaRPr/>
          </a:p>
        </p:txBody>
      </p:sp>
      <p:pic>
        <p:nvPicPr>
          <p:cNvPr id="507" name="Google Shape;507;p13"/>
          <p:cNvPicPr preferRelativeResize="0">
            <a:picLocks noGrp="1"/>
          </p:cNvPicPr>
          <p:nvPr>
            <p:ph type="body" idx="3"/>
          </p:nvPr>
        </p:nvPicPr>
        <p:blipFill rotWithShape="1">
          <a:blip r:embed="rId4">
            <a:alphaModFix/>
          </a:blip>
          <a:srcRect/>
          <a:stretch/>
        </p:blipFill>
        <p:spPr>
          <a:xfrm>
            <a:off x="8928100" y="2590680"/>
            <a:ext cx="1249363" cy="121150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08" name="Google Shape;508;p13"/>
          <p:cNvPicPr preferRelativeResize="0">
            <a:picLocks noGrp="1"/>
          </p:cNvPicPr>
          <p:nvPr>
            <p:ph type="body" idx="4"/>
          </p:nvPr>
        </p:nvPicPr>
        <p:blipFill rotWithShape="1">
          <a:blip r:embed="rId5">
            <a:alphaModFix/>
          </a:blip>
          <a:srcRect/>
          <a:stretch/>
        </p:blipFill>
        <p:spPr>
          <a:xfrm>
            <a:off x="5053013" y="4658375"/>
            <a:ext cx="1247775" cy="120996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09" name="Google Shape;509;p13"/>
          <p:cNvPicPr preferRelativeResize="0">
            <a:picLocks noGrp="1"/>
          </p:cNvPicPr>
          <p:nvPr>
            <p:ph type="body" idx="5"/>
          </p:nvPr>
        </p:nvPicPr>
        <p:blipFill rotWithShape="1">
          <a:blip r:embed="rId6">
            <a:alphaModFix/>
          </a:blip>
          <a:srcRect/>
          <a:stretch/>
        </p:blipFill>
        <p:spPr>
          <a:xfrm>
            <a:off x="9982200" y="4657605"/>
            <a:ext cx="1249363" cy="121150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10" name="Google Shape;510;p13"/>
          <p:cNvPicPr preferRelativeResize="0">
            <a:picLocks noGrp="1"/>
          </p:cNvPicPr>
          <p:nvPr>
            <p:ph type="body" idx="6"/>
          </p:nvPr>
        </p:nvPicPr>
        <p:blipFill rotWithShape="1">
          <a:blip r:embed="rId7">
            <a:alphaModFix/>
          </a:blip>
          <a:srcRect/>
          <a:stretch/>
        </p:blipFill>
        <p:spPr>
          <a:xfrm>
            <a:off x="6086475" y="6878557"/>
            <a:ext cx="1249363" cy="122412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11" name="Google Shape;511;p13"/>
          <p:cNvPicPr preferRelativeResize="0">
            <a:picLocks noGrp="1"/>
          </p:cNvPicPr>
          <p:nvPr>
            <p:ph type="body" idx="7"/>
          </p:nvPr>
        </p:nvPicPr>
        <p:blipFill rotWithShape="1">
          <a:blip r:embed="rId8">
            <a:alphaModFix/>
          </a:blip>
          <a:srcRect/>
          <a:stretch/>
        </p:blipFill>
        <p:spPr>
          <a:xfrm>
            <a:off x="8909050" y="6878557"/>
            <a:ext cx="1249363" cy="122412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12" name="Google Shape;512;p13"/>
          <p:cNvSpPr txBox="1">
            <a:spLocks noGrp="1"/>
          </p:cNvSpPr>
          <p:nvPr>
            <p:ph type="body" idx="8"/>
          </p:nvPr>
        </p:nvSpPr>
        <p:spPr>
          <a:xfrm>
            <a:off x="1680058" y="5085002"/>
            <a:ext cx="3063392" cy="728127"/>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a:t>No unnecessary parts</a:t>
            </a:r>
            <a:endParaRPr/>
          </a:p>
        </p:txBody>
      </p:sp>
      <p:sp>
        <p:nvSpPr>
          <p:cNvPr id="513" name="Google Shape;513;p13"/>
          <p:cNvSpPr txBox="1">
            <a:spLocks noGrp="1"/>
          </p:cNvSpPr>
          <p:nvPr>
            <p:ph type="body" idx="9"/>
          </p:nvPr>
        </p:nvSpPr>
        <p:spPr>
          <a:xfrm>
            <a:off x="1680058" y="6913802"/>
            <a:ext cx="4511190" cy="728127"/>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a:t>Frame tube shape stronger</a:t>
            </a:r>
            <a:br>
              <a:rPr lang="en-GB" sz="2000"/>
            </a:br>
            <a:r>
              <a:rPr lang="en-GB" sz="2000"/>
              <a:t>but uses less material</a:t>
            </a:r>
            <a:endParaRPr/>
          </a:p>
        </p:txBody>
      </p:sp>
      <p:sp>
        <p:nvSpPr>
          <p:cNvPr id="514" name="Google Shape;514;p13"/>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p>
            <a:pPr marL="0" lvl="0" indent="0" algn="r" rtl="0">
              <a:lnSpc>
                <a:spcPct val="90000"/>
              </a:lnSpc>
              <a:spcBef>
                <a:spcPts val="0"/>
              </a:spcBef>
              <a:spcAft>
                <a:spcPts val="0"/>
              </a:spcAft>
              <a:buClr>
                <a:schemeClr val="dk1"/>
              </a:buClr>
              <a:buSzPts val="2000"/>
              <a:buNone/>
            </a:pPr>
            <a:r>
              <a:rPr lang="en-GB" sz="2000"/>
              <a:t>Sell spare parts</a:t>
            </a:r>
            <a:br>
              <a:rPr lang="en-GB" sz="2000"/>
            </a:br>
            <a:r>
              <a:rPr lang="en-GB" sz="2000"/>
              <a:t>- Reuse wheel as tables</a:t>
            </a:r>
            <a:br>
              <a:rPr lang="en-GB" sz="2000"/>
            </a:br>
            <a:r>
              <a:rPr lang="en-GB" sz="2000"/>
              <a:t>- Reuse chains as art </a:t>
            </a:r>
            <a:endParaRPr/>
          </a:p>
        </p:txBody>
      </p:sp>
      <p:sp>
        <p:nvSpPr>
          <p:cNvPr id="515" name="Google Shape;515;p13"/>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p>
            <a:pPr marL="0" lvl="0" indent="0" algn="r" rtl="0">
              <a:lnSpc>
                <a:spcPct val="90000"/>
              </a:lnSpc>
              <a:spcBef>
                <a:spcPts val="0"/>
              </a:spcBef>
              <a:spcAft>
                <a:spcPts val="0"/>
              </a:spcAft>
              <a:buClr>
                <a:schemeClr val="dk1"/>
              </a:buClr>
              <a:buSzPts val="2000"/>
              <a:buNone/>
            </a:pPr>
            <a:r>
              <a:rPr lang="en-GB" sz="2000"/>
              <a:t>Replace parts</a:t>
            </a:r>
            <a:br>
              <a:rPr lang="en-GB" sz="2000"/>
            </a:br>
            <a:r>
              <a:rPr lang="en-GB" sz="2000"/>
              <a:t>Patch inner tubes</a:t>
            </a:r>
            <a:br>
              <a:rPr lang="en-GB" sz="2000"/>
            </a:br>
            <a:r>
              <a:rPr lang="en-GB" sz="2000"/>
              <a:t>Repair frames</a:t>
            </a:r>
            <a:endParaRPr/>
          </a:p>
        </p:txBody>
      </p:sp>
      <p:sp>
        <p:nvSpPr>
          <p:cNvPr id="516" name="Google Shape;516;p13"/>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p>
            <a:pPr marL="0" lvl="0" indent="0" algn="r" rtl="0">
              <a:lnSpc>
                <a:spcPct val="90000"/>
              </a:lnSpc>
              <a:spcBef>
                <a:spcPts val="0"/>
              </a:spcBef>
              <a:spcAft>
                <a:spcPts val="0"/>
              </a:spcAft>
              <a:buClr>
                <a:schemeClr val="dk1"/>
              </a:buClr>
              <a:buSzPts val="2000"/>
              <a:buNone/>
            </a:pPr>
            <a:r>
              <a:rPr lang="en-GB" sz="2000"/>
              <a:t>Steel</a:t>
            </a:r>
            <a:br>
              <a:rPr lang="en-GB" sz="2000"/>
            </a:br>
            <a:r>
              <a:rPr lang="en-GB" sz="2000"/>
              <a:t>Aluminium</a:t>
            </a:r>
            <a:br>
              <a:rPr lang="en-GB" sz="2000"/>
            </a:br>
            <a:r>
              <a:rPr lang="en-GB" sz="2000"/>
              <a:t>Plastic</a:t>
            </a:r>
            <a:br>
              <a:rPr lang="en-GB" sz="2000"/>
            </a:br>
            <a:r>
              <a:rPr lang="en-GB" sz="2000"/>
              <a:t>Rubber</a:t>
            </a:r>
            <a:endParaRPr/>
          </a:p>
        </p:txBody>
      </p:sp>
      <p:pic>
        <p:nvPicPr>
          <p:cNvPr id="517" name="Google Shape;517;p13"/>
          <p:cNvPicPr preferRelativeResize="0">
            <a:picLocks noGrp="1"/>
          </p:cNvPicPr>
          <p:nvPr>
            <p:ph type="body" idx="22"/>
          </p:nvPr>
        </p:nvPicPr>
        <p:blipFill rotWithShape="1">
          <a:blip r:embed="rId9">
            <a:alphaModFix/>
          </a:blip>
          <a:srcRect/>
          <a:stretch/>
        </p:blipFill>
        <p:spPr>
          <a:xfrm>
            <a:off x="6942138" y="4058328"/>
            <a:ext cx="2420937" cy="2349732"/>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18" name="Google Shape;518;p13"/>
          <p:cNvSpPr txBox="1">
            <a:spLocks noGrp="1"/>
          </p:cNvSpPr>
          <p:nvPr>
            <p:ph type="body" idx="16"/>
          </p:nvPr>
        </p:nvSpPr>
        <p:spPr>
          <a:xfrm>
            <a:off x="6027735" y="3879170"/>
            <a:ext cx="1249363"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Rethink</a:t>
            </a:r>
            <a:endParaRPr/>
          </a:p>
        </p:txBody>
      </p:sp>
      <p:sp>
        <p:nvSpPr>
          <p:cNvPr id="519" name="Google Shape;519;p13"/>
          <p:cNvSpPr txBox="1">
            <a:spLocks noGrp="1"/>
          </p:cNvSpPr>
          <p:nvPr>
            <p:ph type="body" idx="17"/>
          </p:nvPr>
        </p:nvSpPr>
        <p:spPr>
          <a:xfrm>
            <a:off x="5095873" y="5963104"/>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Refuse</a:t>
            </a:r>
            <a:endParaRPr/>
          </a:p>
        </p:txBody>
      </p:sp>
      <p:sp>
        <p:nvSpPr>
          <p:cNvPr id="520" name="Google Shape;520;p13"/>
          <p:cNvSpPr txBox="1">
            <a:spLocks noGrp="1"/>
          </p:cNvSpPr>
          <p:nvPr>
            <p:ph type="body" idx="18"/>
          </p:nvPr>
        </p:nvSpPr>
        <p:spPr>
          <a:xfrm>
            <a:off x="10082210" y="5963104"/>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Repair</a:t>
            </a:r>
            <a:endParaRPr/>
          </a:p>
        </p:txBody>
      </p:sp>
      <p:sp>
        <p:nvSpPr>
          <p:cNvPr id="521" name="Google Shape;521;p13"/>
          <p:cNvSpPr txBox="1">
            <a:spLocks noGrp="1"/>
          </p:cNvSpPr>
          <p:nvPr>
            <p:ph type="body" idx="19"/>
          </p:nvPr>
        </p:nvSpPr>
        <p:spPr>
          <a:xfrm>
            <a:off x="9005094" y="3879170"/>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Reuse</a:t>
            </a:r>
            <a:endParaRPr/>
          </a:p>
        </p:txBody>
      </p:sp>
      <p:sp>
        <p:nvSpPr>
          <p:cNvPr id="522" name="Google Shape;522;p13"/>
          <p:cNvSpPr txBox="1">
            <a:spLocks noGrp="1"/>
          </p:cNvSpPr>
          <p:nvPr>
            <p:ph type="body" idx="20"/>
          </p:nvPr>
        </p:nvSpPr>
        <p:spPr>
          <a:xfrm>
            <a:off x="6051091" y="8183791"/>
            <a:ext cx="1244700"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Reduce</a:t>
            </a:r>
            <a:endParaRPr/>
          </a:p>
        </p:txBody>
      </p:sp>
      <p:sp>
        <p:nvSpPr>
          <p:cNvPr id="523" name="Google Shape;523;p13"/>
          <p:cNvSpPr txBox="1">
            <a:spLocks noGrp="1"/>
          </p:cNvSpPr>
          <p:nvPr>
            <p:ph type="body" idx="21"/>
          </p:nvPr>
        </p:nvSpPr>
        <p:spPr>
          <a:xfrm>
            <a:off x="8915176" y="8183791"/>
            <a:ext cx="1244700"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Recycle</a:t>
            </a:r>
            <a:endParaRPr/>
          </a:p>
        </p:txBody>
      </p:sp>
      <p:sp>
        <p:nvSpPr>
          <p:cNvPr id="524" name="Google Shape;524;p13"/>
          <p:cNvSpPr txBox="1"/>
          <p:nvPr/>
        </p:nvSpPr>
        <p:spPr>
          <a:xfrm>
            <a:off x="10516605" y="680297"/>
            <a:ext cx="535198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a:solidFill>
                  <a:schemeClr val="dk1"/>
                </a:solidFill>
                <a:latin typeface="Arial"/>
                <a:ea typeface="Arial"/>
                <a:cs typeface="Arial"/>
                <a:sym typeface="Arial"/>
              </a:rPr>
              <a:t>1. Circular lifecycles and sustainability</a:t>
            </a:r>
            <a:endParaRPr/>
          </a:p>
        </p:txBody>
      </p:sp>
      <p:sp>
        <p:nvSpPr>
          <p:cNvPr id="525" name="Google Shape;525;p13"/>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13</a:t>
            </a:fld>
            <a:endParaRPr sz="1600" b="0" i="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14" descr="A picture containing text, sign, pointing&#10;&#10;Description automatically generated">
            <a:hlinkClick r:id="rId3"/>
          </p:cNvPr>
          <p:cNvPicPr preferRelativeResize="0"/>
          <p:nvPr/>
        </p:nvPicPr>
        <p:blipFill rotWithShape="1">
          <a:blip r:embed="rId4">
            <a:alphaModFix/>
          </a:blip>
          <a:srcRect/>
          <a:stretch/>
        </p:blipFill>
        <p:spPr>
          <a:xfrm>
            <a:off x="4475812" y="270398"/>
            <a:ext cx="900000" cy="900000"/>
          </a:xfrm>
          <a:prstGeom prst="rect">
            <a:avLst/>
          </a:prstGeom>
          <a:noFill/>
          <a:ln>
            <a:noFill/>
          </a:ln>
        </p:spPr>
      </p:pic>
      <p:pic>
        <p:nvPicPr>
          <p:cNvPr id="532" name="Google Shape;532;p14"/>
          <p:cNvPicPr preferRelativeResize="0"/>
          <p:nvPr/>
        </p:nvPicPr>
        <p:blipFill rotWithShape="1">
          <a:blip r:embed="rId5">
            <a:alphaModFix/>
          </a:blip>
          <a:srcRect/>
          <a:stretch/>
        </p:blipFill>
        <p:spPr>
          <a:xfrm>
            <a:off x="3434313" y="274487"/>
            <a:ext cx="900000" cy="876923"/>
          </a:xfrm>
          <a:prstGeom prst="rect">
            <a:avLst/>
          </a:prstGeom>
          <a:noFill/>
          <a:ln>
            <a:noFill/>
          </a:ln>
        </p:spPr>
      </p:pic>
      <p:sp>
        <p:nvSpPr>
          <p:cNvPr id="533" name="Google Shape;533;p14"/>
          <p:cNvSpPr txBox="1"/>
          <p:nvPr/>
        </p:nvSpPr>
        <p:spPr>
          <a:xfrm>
            <a:off x="11670077" y="1352794"/>
            <a:ext cx="4255065"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p>
            <a:pPr marL="0" marR="0" lvl="0" indent="0" algn="ctr" rtl="0">
              <a:lnSpc>
                <a:spcPct val="90000"/>
              </a:lnSpc>
              <a:spcBef>
                <a:spcPts val="0"/>
              </a:spcBef>
              <a:spcAft>
                <a:spcPts val="0"/>
              </a:spcAft>
              <a:buClr>
                <a:schemeClr val="dk1"/>
              </a:buClr>
              <a:buSzPts val="2000"/>
              <a:buFont typeface="Arial"/>
              <a:buNone/>
            </a:pPr>
            <a:r>
              <a:rPr lang="en-GB" sz="2000" b="0" i="0">
                <a:solidFill>
                  <a:schemeClr val="dk1"/>
                </a:solidFill>
                <a:latin typeface="Arial"/>
                <a:ea typeface="Arial"/>
                <a:cs typeface="Arial"/>
                <a:sym typeface="Arial"/>
              </a:rPr>
              <a:t>3Rs change how we THINK</a:t>
            </a:r>
            <a:endParaRPr sz="2000" b="0" i="0">
              <a:solidFill>
                <a:schemeClr val="dk1"/>
              </a:solidFill>
              <a:latin typeface="Arial"/>
              <a:ea typeface="Arial"/>
              <a:cs typeface="Arial"/>
              <a:sym typeface="Arial"/>
            </a:endParaRPr>
          </a:p>
        </p:txBody>
      </p:sp>
      <p:sp>
        <p:nvSpPr>
          <p:cNvPr id="534" name="Google Shape;534;p14"/>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The circular lifecycle</a:t>
            </a:r>
            <a:endParaRPr/>
          </a:p>
        </p:txBody>
      </p:sp>
      <p:sp>
        <p:nvSpPr>
          <p:cNvPr id="535" name="Google Shape;535;p14"/>
          <p:cNvSpPr txBox="1">
            <a:spLocks noGrp="1"/>
          </p:cNvSpPr>
          <p:nvPr>
            <p:ph type="body" idx="1"/>
          </p:nvPr>
        </p:nvSpPr>
        <p:spPr>
          <a:xfrm>
            <a:off x="411857" y="4165865"/>
            <a:ext cx="4680793" cy="383529"/>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a:t>3Rs change how we ACT</a:t>
            </a:r>
            <a:endParaRPr/>
          </a:p>
          <a:p>
            <a:pPr marL="0" lvl="0" indent="0" algn="l" rtl="0">
              <a:lnSpc>
                <a:spcPct val="90000"/>
              </a:lnSpc>
              <a:spcBef>
                <a:spcPts val="1800"/>
              </a:spcBef>
              <a:spcAft>
                <a:spcPts val="0"/>
              </a:spcAft>
              <a:buClr>
                <a:schemeClr val="dk1"/>
              </a:buClr>
              <a:buSzPts val="2000"/>
              <a:buNone/>
            </a:pPr>
            <a:endParaRPr sz="2000"/>
          </a:p>
        </p:txBody>
      </p:sp>
      <p:pic>
        <p:nvPicPr>
          <p:cNvPr id="536" name="Google Shape;536;p14"/>
          <p:cNvPicPr preferRelativeResize="0">
            <a:picLocks noGrp="1"/>
          </p:cNvPicPr>
          <p:nvPr>
            <p:ph type="body" idx="2"/>
          </p:nvPr>
        </p:nvPicPr>
        <p:blipFill rotWithShape="1">
          <a:blip r:embed="rId6">
            <a:alphaModFix/>
          </a:blip>
          <a:srcRect/>
          <a:stretch/>
        </p:blipFill>
        <p:spPr>
          <a:xfrm>
            <a:off x="606425" y="6318330"/>
            <a:ext cx="1247775" cy="1214277"/>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37" name="Google Shape;537;p14"/>
          <p:cNvPicPr preferRelativeResize="0">
            <a:picLocks noGrp="1"/>
          </p:cNvPicPr>
          <p:nvPr>
            <p:ph type="body" idx="3"/>
          </p:nvPr>
        </p:nvPicPr>
        <p:blipFill rotWithShape="1">
          <a:blip r:embed="rId7">
            <a:alphaModFix/>
          </a:blip>
          <a:srcRect/>
          <a:stretch/>
        </p:blipFill>
        <p:spPr>
          <a:xfrm>
            <a:off x="3182938" y="6277870"/>
            <a:ext cx="1249362" cy="1215822"/>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38" name="Google Shape;538;p14"/>
          <p:cNvSpPr txBox="1">
            <a:spLocks noGrp="1"/>
          </p:cNvSpPr>
          <p:nvPr>
            <p:ph type="body" idx="4"/>
          </p:nvPr>
        </p:nvSpPr>
        <p:spPr>
          <a:xfrm>
            <a:off x="67135" y="7626207"/>
            <a:ext cx="2326353" cy="383529"/>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Raw materials</a:t>
            </a:r>
            <a:endParaRPr/>
          </a:p>
        </p:txBody>
      </p:sp>
      <p:sp>
        <p:nvSpPr>
          <p:cNvPr id="539" name="Google Shape;539;p14"/>
          <p:cNvSpPr txBox="1">
            <a:spLocks noGrp="1"/>
          </p:cNvSpPr>
          <p:nvPr>
            <p:ph type="body" idx="5"/>
          </p:nvPr>
        </p:nvSpPr>
        <p:spPr>
          <a:xfrm>
            <a:off x="2536414" y="7626207"/>
            <a:ext cx="2556236"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Extraction</a:t>
            </a:r>
            <a:endParaRPr/>
          </a:p>
        </p:txBody>
      </p:sp>
      <p:pic>
        <p:nvPicPr>
          <p:cNvPr id="540" name="Google Shape;540;p14"/>
          <p:cNvPicPr preferRelativeResize="0">
            <a:picLocks noGrp="1"/>
          </p:cNvPicPr>
          <p:nvPr>
            <p:ph type="body" idx="6"/>
          </p:nvPr>
        </p:nvPicPr>
        <p:blipFill rotWithShape="1">
          <a:blip r:embed="rId8">
            <a:alphaModFix/>
          </a:blip>
          <a:srcRect/>
          <a:stretch/>
        </p:blipFill>
        <p:spPr>
          <a:xfrm>
            <a:off x="5807075" y="6318330"/>
            <a:ext cx="1247775" cy="1214277"/>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41" name="Google Shape;541;p14"/>
          <p:cNvPicPr preferRelativeResize="0">
            <a:picLocks noGrp="1"/>
          </p:cNvPicPr>
          <p:nvPr>
            <p:ph type="body" idx="7"/>
          </p:nvPr>
        </p:nvPicPr>
        <p:blipFill rotWithShape="1">
          <a:blip r:embed="rId9">
            <a:alphaModFix/>
          </a:blip>
          <a:srcRect/>
          <a:stretch/>
        </p:blipFill>
        <p:spPr>
          <a:xfrm>
            <a:off x="8383588" y="6277870"/>
            <a:ext cx="1249362" cy="1215822"/>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42" name="Google Shape;542;p14"/>
          <p:cNvSpPr txBox="1">
            <a:spLocks noGrp="1"/>
          </p:cNvSpPr>
          <p:nvPr>
            <p:ph type="body" idx="8"/>
          </p:nvPr>
        </p:nvSpPr>
        <p:spPr>
          <a:xfrm>
            <a:off x="5466822" y="7626207"/>
            <a:ext cx="1928244"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Production</a:t>
            </a:r>
            <a:endParaRPr/>
          </a:p>
        </p:txBody>
      </p:sp>
      <p:sp>
        <p:nvSpPr>
          <p:cNvPr id="543" name="Google Shape;543;p14"/>
          <p:cNvSpPr txBox="1">
            <a:spLocks noGrp="1"/>
          </p:cNvSpPr>
          <p:nvPr>
            <p:ph type="body" idx="9"/>
          </p:nvPr>
        </p:nvSpPr>
        <p:spPr>
          <a:xfrm>
            <a:off x="8023294" y="7626207"/>
            <a:ext cx="1976397"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Consumption</a:t>
            </a:r>
            <a:endParaRPr/>
          </a:p>
        </p:txBody>
      </p:sp>
      <p:pic>
        <p:nvPicPr>
          <p:cNvPr id="544" name="Google Shape;544;p14"/>
          <p:cNvPicPr preferRelativeResize="0">
            <a:picLocks noGrp="1"/>
          </p:cNvPicPr>
          <p:nvPr>
            <p:ph type="body" idx="13"/>
          </p:nvPr>
        </p:nvPicPr>
        <p:blipFill rotWithShape="1">
          <a:blip r:embed="rId10">
            <a:alphaModFix/>
          </a:blip>
          <a:srcRect/>
          <a:stretch/>
        </p:blipFill>
        <p:spPr>
          <a:xfrm>
            <a:off x="11036300" y="6318330"/>
            <a:ext cx="1247775" cy="1214277"/>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45" name="Google Shape;545;p14"/>
          <p:cNvPicPr preferRelativeResize="0">
            <a:picLocks noGrp="1"/>
          </p:cNvPicPr>
          <p:nvPr>
            <p:ph type="body" idx="14"/>
          </p:nvPr>
        </p:nvPicPr>
        <p:blipFill rotWithShape="1">
          <a:blip r:embed="rId11">
            <a:alphaModFix/>
          </a:blip>
          <a:srcRect/>
          <a:stretch/>
        </p:blipFill>
        <p:spPr>
          <a:xfrm>
            <a:off x="13612813" y="6277870"/>
            <a:ext cx="1249362" cy="1215822"/>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46" name="Google Shape;546;p14"/>
          <p:cNvSpPr txBox="1">
            <a:spLocks noGrp="1"/>
          </p:cNvSpPr>
          <p:nvPr>
            <p:ph type="body" idx="15"/>
          </p:nvPr>
        </p:nvSpPr>
        <p:spPr>
          <a:xfrm>
            <a:off x="10661855" y="7626207"/>
            <a:ext cx="1976397"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Disposal</a:t>
            </a:r>
            <a:endParaRPr/>
          </a:p>
        </p:txBody>
      </p:sp>
      <p:sp>
        <p:nvSpPr>
          <p:cNvPr id="547" name="Google Shape;547;p14"/>
          <p:cNvSpPr txBox="1">
            <a:spLocks noGrp="1"/>
          </p:cNvSpPr>
          <p:nvPr>
            <p:ph type="body" idx="16"/>
          </p:nvPr>
        </p:nvSpPr>
        <p:spPr>
          <a:xfrm>
            <a:off x="13708684" y="7626207"/>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Waste</a:t>
            </a:r>
            <a:endParaRPr/>
          </a:p>
        </p:txBody>
      </p:sp>
      <p:sp>
        <p:nvSpPr>
          <p:cNvPr id="548" name="Google Shape;548;p14"/>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a:t>Materials flow </a:t>
            </a:r>
            <a:br>
              <a:rPr lang="en-GB" sz="2000"/>
            </a:br>
            <a:r>
              <a:rPr lang="en-GB" sz="2000"/>
              <a:t>in a cycle </a:t>
            </a:r>
            <a:br>
              <a:rPr lang="en-GB" sz="2000"/>
            </a:br>
            <a:r>
              <a:rPr lang="en-GB" sz="2000"/>
              <a:t>that maximises </a:t>
            </a:r>
            <a:br>
              <a:rPr lang="en-GB" sz="2000"/>
            </a:br>
            <a:r>
              <a:rPr lang="en-GB" sz="2000"/>
              <a:t>their value</a:t>
            </a:r>
            <a:endParaRPr/>
          </a:p>
        </p:txBody>
      </p:sp>
      <p:pic>
        <p:nvPicPr>
          <p:cNvPr id="549" name="Google Shape;549;p14"/>
          <p:cNvPicPr preferRelativeResize="0">
            <a:picLocks noGrp="1"/>
          </p:cNvPicPr>
          <p:nvPr>
            <p:ph type="body" idx="18"/>
          </p:nvPr>
        </p:nvPicPr>
        <p:blipFill rotWithShape="1">
          <a:blip r:embed="rId12">
            <a:alphaModFix/>
          </a:blip>
          <a:srcRect/>
          <a:stretch/>
        </p:blipFill>
        <p:spPr>
          <a:xfrm>
            <a:off x="5049838" y="3842448"/>
            <a:ext cx="1247775" cy="1222567"/>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50" name="Google Shape;550;p14"/>
          <p:cNvSpPr txBox="1">
            <a:spLocks noGrp="1"/>
          </p:cNvSpPr>
          <p:nvPr>
            <p:ph type="body" idx="19"/>
          </p:nvPr>
        </p:nvSpPr>
        <p:spPr>
          <a:xfrm>
            <a:off x="5049838" y="5136555"/>
            <a:ext cx="1272395"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Recycle</a:t>
            </a:r>
            <a:endParaRPr/>
          </a:p>
        </p:txBody>
      </p:sp>
      <p:pic>
        <p:nvPicPr>
          <p:cNvPr id="551" name="Google Shape;551;p14"/>
          <p:cNvPicPr preferRelativeResize="0">
            <a:picLocks noGrp="1"/>
          </p:cNvPicPr>
          <p:nvPr>
            <p:ph type="body" idx="20"/>
          </p:nvPr>
        </p:nvPicPr>
        <p:blipFill rotWithShape="1">
          <a:blip r:embed="rId13">
            <a:alphaModFix/>
          </a:blip>
          <a:srcRect/>
          <a:stretch/>
        </p:blipFill>
        <p:spPr>
          <a:xfrm>
            <a:off x="9207500" y="3848750"/>
            <a:ext cx="1247775" cy="120996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52" name="Google Shape;552;p14"/>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Reuse</a:t>
            </a:r>
            <a:endParaRPr/>
          </a:p>
        </p:txBody>
      </p:sp>
      <p:pic>
        <p:nvPicPr>
          <p:cNvPr id="553" name="Google Shape;553;p14"/>
          <p:cNvPicPr preferRelativeResize="0">
            <a:picLocks noGrp="1"/>
          </p:cNvPicPr>
          <p:nvPr>
            <p:ph type="body" idx="22"/>
          </p:nvPr>
        </p:nvPicPr>
        <p:blipFill rotWithShape="1">
          <a:blip r:embed="rId14">
            <a:alphaModFix/>
          </a:blip>
          <a:srcRect/>
          <a:stretch/>
        </p:blipFill>
        <p:spPr>
          <a:xfrm>
            <a:off x="7121525" y="2319987"/>
            <a:ext cx="1247775" cy="120996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54" name="Google Shape;554;p14"/>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Repair</a:t>
            </a:r>
            <a:endParaRPr/>
          </a:p>
        </p:txBody>
      </p:sp>
      <p:pic>
        <p:nvPicPr>
          <p:cNvPr id="555" name="Google Shape;555;p14"/>
          <p:cNvPicPr preferRelativeResize="0">
            <a:picLocks noGrp="1"/>
          </p:cNvPicPr>
          <p:nvPr>
            <p:ph type="body" idx="24"/>
          </p:nvPr>
        </p:nvPicPr>
        <p:blipFill rotWithShape="1">
          <a:blip r:embed="rId15">
            <a:alphaModFix/>
          </a:blip>
          <a:srcRect/>
          <a:stretch/>
        </p:blipFill>
        <p:spPr>
          <a:xfrm>
            <a:off x="12014350" y="2319987"/>
            <a:ext cx="1247775" cy="120996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56" name="Google Shape;556;p14"/>
          <p:cNvSpPr txBox="1">
            <a:spLocks noGrp="1"/>
          </p:cNvSpPr>
          <p:nvPr>
            <p:ph type="body" idx="25"/>
          </p:nvPr>
        </p:nvSpPr>
        <p:spPr>
          <a:xfrm>
            <a:off x="12057166" y="3607793"/>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Refuse</a:t>
            </a:r>
            <a:endParaRPr/>
          </a:p>
        </p:txBody>
      </p:sp>
      <p:pic>
        <p:nvPicPr>
          <p:cNvPr id="557" name="Google Shape;557;p14"/>
          <p:cNvPicPr preferRelativeResize="0">
            <a:picLocks noGrp="1"/>
          </p:cNvPicPr>
          <p:nvPr>
            <p:ph type="body" idx="26"/>
          </p:nvPr>
        </p:nvPicPr>
        <p:blipFill rotWithShape="1">
          <a:blip r:embed="rId16">
            <a:alphaModFix/>
          </a:blip>
          <a:srcRect/>
          <a:stretch/>
        </p:blipFill>
        <p:spPr>
          <a:xfrm>
            <a:off x="14412129" y="2319987"/>
            <a:ext cx="1247775" cy="120996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58" name="Google Shape;558;p14"/>
          <p:cNvSpPr txBox="1">
            <a:spLocks noGrp="1"/>
          </p:cNvSpPr>
          <p:nvPr>
            <p:ph type="body" idx="27"/>
          </p:nvPr>
        </p:nvSpPr>
        <p:spPr>
          <a:xfrm>
            <a:off x="14454946" y="3607793"/>
            <a:ext cx="1095375" cy="477837"/>
          </a:xfrm>
          <a:prstGeom prst="rect">
            <a:avLst/>
          </a:prstGeom>
          <a:noFill/>
          <a:ln>
            <a:noFill/>
          </a:ln>
        </p:spPr>
        <p:txBody>
          <a:bodyPr spcFirstLastPara="1" wrap="square" lIns="90000" tIns="45700" rIns="91425" bIns="45700" anchor="t" anchorCtr="0">
            <a:normAutofit fontScale="92500"/>
          </a:bodyPr>
          <a:lstStyle/>
          <a:p>
            <a:pPr marL="0" lvl="0" indent="0" algn="ctr" rtl="0">
              <a:lnSpc>
                <a:spcPct val="90000"/>
              </a:lnSpc>
              <a:spcBef>
                <a:spcPts val="0"/>
              </a:spcBef>
              <a:spcAft>
                <a:spcPts val="0"/>
              </a:spcAft>
              <a:buClr>
                <a:schemeClr val="dk1"/>
              </a:buClr>
              <a:buSzPct val="100000"/>
              <a:buNone/>
            </a:pPr>
            <a:r>
              <a:rPr lang="en-GB" sz="2000" b="1"/>
              <a:t>Rethink</a:t>
            </a:r>
            <a:endParaRPr/>
          </a:p>
        </p:txBody>
      </p:sp>
      <p:pic>
        <p:nvPicPr>
          <p:cNvPr id="559" name="Google Shape;559;p14"/>
          <p:cNvPicPr preferRelativeResize="0">
            <a:picLocks noGrp="1"/>
          </p:cNvPicPr>
          <p:nvPr>
            <p:ph type="body" idx="28"/>
          </p:nvPr>
        </p:nvPicPr>
        <p:blipFill rotWithShape="1">
          <a:blip r:embed="rId17">
            <a:alphaModFix/>
          </a:blip>
          <a:srcRect/>
          <a:stretch/>
        </p:blipFill>
        <p:spPr>
          <a:xfrm>
            <a:off x="13234671" y="3813873"/>
            <a:ext cx="1247775" cy="1222567"/>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60" name="Google Shape;560;p14"/>
          <p:cNvSpPr txBox="1">
            <a:spLocks noGrp="1"/>
          </p:cNvSpPr>
          <p:nvPr>
            <p:ph type="body" idx="29"/>
          </p:nvPr>
        </p:nvSpPr>
        <p:spPr>
          <a:xfrm>
            <a:off x="13277488" y="5107981"/>
            <a:ext cx="1095375" cy="477837"/>
          </a:xfrm>
          <a:prstGeom prst="rect">
            <a:avLst/>
          </a:prstGeom>
          <a:noFill/>
          <a:ln>
            <a:noFill/>
          </a:ln>
        </p:spPr>
        <p:txBody>
          <a:bodyPr spcFirstLastPara="1" wrap="square" lIns="90000" tIns="45700" rIns="91425" bIns="45700" anchor="t" anchorCtr="0">
            <a:normAutofit fontScale="92500"/>
          </a:bodyPr>
          <a:lstStyle/>
          <a:p>
            <a:pPr marL="0" lvl="0" indent="0" algn="ctr" rtl="0">
              <a:lnSpc>
                <a:spcPct val="90000"/>
              </a:lnSpc>
              <a:spcBef>
                <a:spcPts val="0"/>
              </a:spcBef>
              <a:spcAft>
                <a:spcPts val="0"/>
              </a:spcAft>
              <a:buClr>
                <a:schemeClr val="dk1"/>
              </a:buClr>
              <a:buSzPct val="100000"/>
              <a:buNone/>
            </a:pPr>
            <a:r>
              <a:rPr lang="en-GB" sz="2000" b="1"/>
              <a:t>Reduce</a:t>
            </a:r>
            <a:endParaRPr/>
          </a:p>
        </p:txBody>
      </p:sp>
      <p:sp>
        <p:nvSpPr>
          <p:cNvPr id="561" name="Google Shape;561;p14"/>
          <p:cNvSpPr txBox="1"/>
          <p:nvPr/>
        </p:nvSpPr>
        <p:spPr>
          <a:xfrm>
            <a:off x="1482286" y="8003930"/>
            <a:ext cx="2676759" cy="644064"/>
          </a:xfrm>
          <a:prstGeom prst="rect">
            <a:avLst/>
          </a:prstGeom>
          <a:noFill/>
          <a:ln>
            <a:noFill/>
          </a:ln>
        </p:spPr>
        <p:txBody>
          <a:bodyPr spcFirstLastPara="1" wrap="square" lIns="90000" tIns="45700" rIns="91425" bIns="45700" anchor="t" anchorCtr="0">
            <a:normAutofit/>
          </a:bodyPr>
          <a:lstStyle/>
          <a:p>
            <a:pPr marL="0" marR="0" lvl="0" indent="0" algn="l" rtl="0">
              <a:lnSpc>
                <a:spcPct val="90000"/>
              </a:lnSpc>
              <a:spcBef>
                <a:spcPts val="0"/>
              </a:spcBef>
              <a:spcAft>
                <a:spcPts val="0"/>
              </a:spcAft>
              <a:buClr>
                <a:srgbClr val="7F7F7F"/>
              </a:buClr>
              <a:buSzPts val="1600"/>
              <a:buFont typeface="Arial"/>
              <a:buNone/>
            </a:pPr>
            <a:r>
              <a:rPr lang="en-GB" sz="1600" b="0" i="0">
                <a:solidFill>
                  <a:srgbClr val="7F7F7F"/>
                </a:solidFill>
                <a:latin typeface="Arial"/>
                <a:ea typeface="Arial"/>
                <a:cs typeface="Arial"/>
                <a:sym typeface="Arial"/>
              </a:rPr>
              <a:t>Fewer raw materials - less extraction and processing</a:t>
            </a:r>
            <a:endParaRPr/>
          </a:p>
        </p:txBody>
      </p:sp>
      <p:sp>
        <p:nvSpPr>
          <p:cNvPr id="562" name="Google Shape;562;p14"/>
          <p:cNvSpPr txBox="1"/>
          <p:nvPr/>
        </p:nvSpPr>
        <p:spPr>
          <a:xfrm>
            <a:off x="5165778" y="8003930"/>
            <a:ext cx="2652762" cy="644064"/>
          </a:xfrm>
          <a:prstGeom prst="rect">
            <a:avLst/>
          </a:prstGeom>
          <a:noFill/>
          <a:ln>
            <a:noFill/>
          </a:ln>
        </p:spPr>
        <p:txBody>
          <a:bodyPr spcFirstLastPara="1" wrap="square" lIns="90000" tIns="45700" rIns="91425" bIns="45700" anchor="t" anchorCtr="0">
            <a:noAutofit/>
          </a:bodyPr>
          <a:lstStyle/>
          <a:p>
            <a:pPr marL="0" marR="0" lvl="0" indent="0" algn="ctr" rtl="0">
              <a:lnSpc>
                <a:spcPct val="90000"/>
              </a:lnSpc>
              <a:spcBef>
                <a:spcPts val="0"/>
              </a:spcBef>
              <a:spcAft>
                <a:spcPts val="0"/>
              </a:spcAft>
              <a:buClr>
                <a:srgbClr val="7F7F7F"/>
              </a:buClr>
              <a:buSzPts val="1600"/>
              <a:buFont typeface="Arial"/>
              <a:buNone/>
            </a:pPr>
            <a:r>
              <a:rPr lang="en-GB" sz="1600" b="0" i="0">
                <a:solidFill>
                  <a:srgbClr val="7F7F7F"/>
                </a:solidFill>
                <a:latin typeface="Arial"/>
                <a:ea typeface="Arial"/>
                <a:cs typeface="Arial"/>
                <a:sym typeface="Arial"/>
              </a:rPr>
              <a:t>Remanufacture into same or different products</a:t>
            </a:r>
            <a:endParaRPr/>
          </a:p>
        </p:txBody>
      </p:sp>
      <p:sp>
        <p:nvSpPr>
          <p:cNvPr id="563" name="Google Shape;563;p14"/>
          <p:cNvSpPr txBox="1"/>
          <p:nvPr/>
        </p:nvSpPr>
        <p:spPr>
          <a:xfrm>
            <a:off x="8072297" y="8003930"/>
            <a:ext cx="2149386" cy="644064"/>
          </a:xfrm>
          <a:prstGeom prst="rect">
            <a:avLst/>
          </a:prstGeom>
          <a:noFill/>
          <a:ln>
            <a:noFill/>
          </a:ln>
        </p:spPr>
        <p:txBody>
          <a:bodyPr spcFirstLastPara="1" wrap="square" lIns="90000" tIns="45700" rIns="91425" bIns="45700" anchor="t" anchorCtr="0">
            <a:normAutofit/>
          </a:bodyPr>
          <a:lstStyle/>
          <a:p>
            <a:pPr marL="0" marR="0" lvl="0" indent="0" algn="ctr" rtl="0">
              <a:lnSpc>
                <a:spcPct val="90000"/>
              </a:lnSpc>
              <a:spcBef>
                <a:spcPts val="0"/>
              </a:spcBef>
              <a:spcAft>
                <a:spcPts val="0"/>
              </a:spcAft>
              <a:buClr>
                <a:srgbClr val="7F7F7F"/>
              </a:buClr>
              <a:buSzPts val="1600"/>
              <a:buFont typeface="Arial"/>
              <a:buNone/>
            </a:pPr>
            <a:r>
              <a:rPr lang="en-GB" sz="1600" b="0" i="0">
                <a:solidFill>
                  <a:srgbClr val="7F7F7F"/>
                </a:solidFill>
                <a:latin typeface="Arial"/>
                <a:ea typeface="Arial"/>
                <a:cs typeface="Arial"/>
                <a:sym typeface="Arial"/>
              </a:rPr>
              <a:t>Product life extended by reuse and repair</a:t>
            </a:r>
            <a:endParaRPr/>
          </a:p>
        </p:txBody>
      </p:sp>
      <p:sp>
        <p:nvSpPr>
          <p:cNvPr id="564" name="Google Shape;564;p14"/>
          <p:cNvSpPr txBox="1"/>
          <p:nvPr/>
        </p:nvSpPr>
        <p:spPr>
          <a:xfrm>
            <a:off x="12258934" y="8003930"/>
            <a:ext cx="1449750" cy="644064"/>
          </a:xfrm>
          <a:prstGeom prst="rect">
            <a:avLst/>
          </a:prstGeom>
          <a:noFill/>
          <a:ln>
            <a:noFill/>
          </a:ln>
        </p:spPr>
        <p:txBody>
          <a:bodyPr spcFirstLastPara="1" wrap="square" lIns="90000" tIns="45700" rIns="91425" bIns="45700" anchor="t" anchorCtr="0">
            <a:normAutofit/>
          </a:bodyPr>
          <a:lstStyle/>
          <a:p>
            <a:pPr marL="0" marR="0" lvl="0" indent="0" algn="ctr" rtl="0">
              <a:lnSpc>
                <a:spcPct val="90000"/>
              </a:lnSpc>
              <a:spcBef>
                <a:spcPts val="0"/>
              </a:spcBef>
              <a:spcAft>
                <a:spcPts val="0"/>
              </a:spcAft>
              <a:buClr>
                <a:srgbClr val="7F7F7F"/>
              </a:buClr>
              <a:buSzPts val="1600"/>
              <a:buFont typeface="Arial"/>
              <a:buNone/>
            </a:pPr>
            <a:r>
              <a:rPr lang="en-GB" sz="1600" b="0" i="0">
                <a:solidFill>
                  <a:srgbClr val="7F7F7F"/>
                </a:solidFill>
                <a:latin typeface="Arial"/>
                <a:ea typeface="Arial"/>
                <a:cs typeface="Arial"/>
                <a:sym typeface="Arial"/>
              </a:rPr>
              <a:t>Less waste and pollution</a:t>
            </a:r>
            <a:endParaRPr/>
          </a:p>
        </p:txBody>
      </p:sp>
      <p:sp>
        <p:nvSpPr>
          <p:cNvPr id="565" name="Google Shape;565;p14"/>
          <p:cNvSpPr txBox="1"/>
          <p:nvPr/>
        </p:nvSpPr>
        <p:spPr>
          <a:xfrm>
            <a:off x="10516605" y="680297"/>
            <a:ext cx="535198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a:solidFill>
                  <a:schemeClr val="dk1"/>
                </a:solidFill>
                <a:latin typeface="Arial"/>
                <a:ea typeface="Arial"/>
                <a:cs typeface="Arial"/>
                <a:sym typeface="Arial"/>
              </a:rPr>
              <a:t>1. Circular lifecycles and sustainability</a:t>
            </a:r>
            <a:endParaRPr/>
          </a:p>
        </p:txBody>
      </p:sp>
      <p:sp>
        <p:nvSpPr>
          <p:cNvPr id="566" name="Google Shape;566;p14"/>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14</a:t>
            </a:fld>
            <a:endParaRPr sz="1600" b="0" i="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Applying the 6Rs for a circular lifecycle</a:t>
            </a:r>
            <a:endParaRPr/>
          </a:p>
        </p:txBody>
      </p:sp>
      <p:pic>
        <p:nvPicPr>
          <p:cNvPr id="573" name="Google Shape;573;p15"/>
          <p:cNvPicPr preferRelativeResize="0">
            <a:picLocks noGrp="1"/>
          </p:cNvPicPr>
          <p:nvPr>
            <p:ph type="body" idx="1"/>
          </p:nvPr>
        </p:nvPicPr>
        <p:blipFill rotWithShape="1">
          <a:blip r:embed="rId3">
            <a:alphaModFix/>
          </a:blip>
          <a:srcRect/>
          <a:stretch/>
        </p:blipFill>
        <p:spPr>
          <a:xfrm>
            <a:off x="6105525" y="2590680"/>
            <a:ext cx="1249363" cy="121150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74" name="Google Shape;574;p15"/>
          <p:cNvSpPr txBox="1">
            <a:spLocks noGrp="1"/>
          </p:cNvSpPr>
          <p:nvPr>
            <p:ph type="body" idx="2"/>
          </p:nvPr>
        </p:nvSpPr>
        <p:spPr>
          <a:xfrm>
            <a:off x="1680057" y="2262294"/>
            <a:ext cx="3587681" cy="728127"/>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GB" sz="2000">
                <a:solidFill>
                  <a:schemeClr val="dk1"/>
                </a:solidFill>
              </a:rPr>
              <a:t>Make all kettle bases identical and buy the base and kettle </a:t>
            </a:r>
            <a:br>
              <a:rPr lang="en-GB" sz="2000">
                <a:solidFill>
                  <a:schemeClr val="dk1"/>
                </a:solidFill>
              </a:rPr>
            </a:br>
            <a:r>
              <a:rPr lang="en-GB" sz="2000">
                <a:solidFill>
                  <a:schemeClr val="dk1"/>
                </a:solidFill>
              </a:rPr>
              <a:t>parts separately.</a:t>
            </a:r>
            <a:endParaRPr/>
          </a:p>
        </p:txBody>
      </p:sp>
      <p:pic>
        <p:nvPicPr>
          <p:cNvPr id="575" name="Google Shape;575;p15"/>
          <p:cNvPicPr preferRelativeResize="0">
            <a:picLocks noGrp="1"/>
          </p:cNvPicPr>
          <p:nvPr>
            <p:ph type="body" idx="3"/>
          </p:nvPr>
        </p:nvPicPr>
        <p:blipFill rotWithShape="1">
          <a:blip r:embed="rId4">
            <a:alphaModFix/>
          </a:blip>
          <a:srcRect/>
          <a:stretch/>
        </p:blipFill>
        <p:spPr>
          <a:xfrm>
            <a:off x="8928100" y="2590680"/>
            <a:ext cx="1249363" cy="121150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76" name="Google Shape;576;p15"/>
          <p:cNvPicPr preferRelativeResize="0">
            <a:picLocks noGrp="1"/>
          </p:cNvPicPr>
          <p:nvPr>
            <p:ph type="body" idx="4"/>
          </p:nvPr>
        </p:nvPicPr>
        <p:blipFill rotWithShape="1">
          <a:blip r:embed="rId5">
            <a:alphaModFix/>
          </a:blip>
          <a:srcRect/>
          <a:stretch/>
        </p:blipFill>
        <p:spPr>
          <a:xfrm>
            <a:off x="5053013" y="4658375"/>
            <a:ext cx="1247775" cy="120996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77" name="Google Shape;577;p15"/>
          <p:cNvPicPr preferRelativeResize="0">
            <a:picLocks noGrp="1"/>
          </p:cNvPicPr>
          <p:nvPr>
            <p:ph type="body" idx="5"/>
          </p:nvPr>
        </p:nvPicPr>
        <p:blipFill rotWithShape="1">
          <a:blip r:embed="rId6">
            <a:alphaModFix/>
          </a:blip>
          <a:srcRect/>
          <a:stretch/>
        </p:blipFill>
        <p:spPr>
          <a:xfrm>
            <a:off x="9982200" y="4657605"/>
            <a:ext cx="1249363" cy="121150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78" name="Google Shape;578;p15"/>
          <p:cNvPicPr preferRelativeResize="0">
            <a:picLocks noGrp="1"/>
          </p:cNvPicPr>
          <p:nvPr>
            <p:ph type="body" idx="6"/>
          </p:nvPr>
        </p:nvPicPr>
        <p:blipFill rotWithShape="1">
          <a:blip r:embed="rId7">
            <a:alphaModFix/>
          </a:blip>
          <a:srcRect/>
          <a:stretch/>
        </p:blipFill>
        <p:spPr>
          <a:xfrm>
            <a:off x="6086475" y="6878557"/>
            <a:ext cx="1249363" cy="122412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pic>
        <p:nvPicPr>
          <p:cNvPr id="579" name="Google Shape;579;p15"/>
          <p:cNvPicPr preferRelativeResize="0">
            <a:picLocks noGrp="1"/>
          </p:cNvPicPr>
          <p:nvPr>
            <p:ph type="body" idx="7"/>
          </p:nvPr>
        </p:nvPicPr>
        <p:blipFill rotWithShape="1">
          <a:blip r:embed="rId8">
            <a:alphaModFix/>
          </a:blip>
          <a:srcRect/>
          <a:stretch/>
        </p:blipFill>
        <p:spPr>
          <a:xfrm>
            <a:off x="8909050" y="6878557"/>
            <a:ext cx="1249363" cy="1224123"/>
          </a:xfrm>
          <a:prstGeom prst="heptagon">
            <a:avLst>
              <a:gd name="hf" fmla="val 102572"/>
              <a:gd name="vf" fmla="val 105210"/>
            </a:avLst>
          </a:prstGeom>
          <a:noFill/>
          <a:ln w="28575" cap="flat" cmpd="sng">
            <a:solidFill>
              <a:srgbClr val="3DB876"/>
            </a:solidFill>
            <a:prstDash val="solid"/>
            <a:round/>
            <a:headEnd type="none" w="sm" len="sm"/>
            <a:tailEnd type="none" w="sm" len="sm"/>
          </a:ln>
        </p:spPr>
      </p:pic>
      <p:sp>
        <p:nvSpPr>
          <p:cNvPr id="580" name="Google Shape;580;p15"/>
          <p:cNvSpPr txBox="1">
            <a:spLocks noGrp="1"/>
          </p:cNvSpPr>
          <p:nvPr>
            <p:ph type="body" idx="8"/>
          </p:nvPr>
        </p:nvSpPr>
        <p:spPr>
          <a:xfrm>
            <a:off x="1680058" y="4766954"/>
            <a:ext cx="3063392" cy="728127"/>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a:solidFill>
                  <a:schemeClr val="dk1"/>
                </a:solidFill>
              </a:rPr>
              <a:t>Don’t use non-recyclable materials.</a:t>
            </a:r>
            <a:endParaRPr/>
          </a:p>
          <a:p>
            <a:pPr marL="0" lvl="0" indent="0" algn="l" rtl="0">
              <a:lnSpc>
                <a:spcPct val="90000"/>
              </a:lnSpc>
              <a:spcBef>
                <a:spcPts val="1800"/>
              </a:spcBef>
              <a:spcAft>
                <a:spcPts val="0"/>
              </a:spcAft>
              <a:buClr>
                <a:schemeClr val="dk1"/>
              </a:buClr>
              <a:buSzPts val="2000"/>
              <a:buNone/>
            </a:pPr>
            <a:endParaRPr sz="2000"/>
          </a:p>
        </p:txBody>
      </p:sp>
      <p:sp>
        <p:nvSpPr>
          <p:cNvPr id="581" name="Google Shape;581;p15"/>
          <p:cNvSpPr txBox="1">
            <a:spLocks noGrp="1"/>
          </p:cNvSpPr>
          <p:nvPr>
            <p:ph type="body" idx="9"/>
          </p:nvPr>
        </p:nvSpPr>
        <p:spPr>
          <a:xfrm>
            <a:off x="1680058" y="6635098"/>
            <a:ext cx="3587680" cy="1106222"/>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a:solidFill>
                  <a:schemeClr val="dk1"/>
                </a:solidFill>
              </a:rPr>
              <a:t>Make the element and thermostat longer lasting so people don’t replace so often.</a:t>
            </a:r>
            <a:endParaRPr sz="2000"/>
          </a:p>
        </p:txBody>
      </p:sp>
      <p:sp>
        <p:nvSpPr>
          <p:cNvPr id="582" name="Google Shape;582;p15"/>
          <p:cNvSpPr txBox="1">
            <a:spLocks noGrp="1"/>
          </p:cNvSpPr>
          <p:nvPr>
            <p:ph type="body" idx="13"/>
          </p:nvPr>
        </p:nvSpPr>
        <p:spPr>
          <a:xfrm>
            <a:off x="11529391" y="2212276"/>
            <a:ext cx="3021496" cy="1248962"/>
          </a:xfrm>
          <a:prstGeom prst="rect">
            <a:avLst/>
          </a:prstGeom>
          <a:noFill/>
          <a:ln>
            <a:noFill/>
          </a:ln>
        </p:spPr>
        <p:txBody>
          <a:bodyPr spcFirstLastPara="1" wrap="square" lIns="90000" tIns="45700" rIns="91425" bIns="45700" anchor="t" anchorCtr="0">
            <a:normAutofit fontScale="92500"/>
          </a:bodyPr>
          <a:lstStyle/>
          <a:p>
            <a:pPr marL="0" lvl="0" indent="0" algn="r" rtl="0">
              <a:lnSpc>
                <a:spcPct val="100000"/>
              </a:lnSpc>
              <a:spcBef>
                <a:spcPts val="0"/>
              </a:spcBef>
              <a:spcAft>
                <a:spcPts val="0"/>
              </a:spcAft>
              <a:buClr>
                <a:schemeClr val="dk1"/>
              </a:buClr>
              <a:buSzPct val="100000"/>
              <a:buNone/>
            </a:pPr>
            <a:r>
              <a:rPr lang="en-GB" sz="2200">
                <a:solidFill>
                  <a:schemeClr val="dk1"/>
                </a:solidFill>
              </a:rPr>
              <a:t>Let people reuse parts like the base, handle etc. when other parts break.</a:t>
            </a:r>
            <a:endParaRPr/>
          </a:p>
          <a:p>
            <a:pPr marL="0" lvl="0" indent="0" algn="r" rtl="0">
              <a:lnSpc>
                <a:spcPct val="100000"/>
              </a:lnSpc>
              <a:spcBef>
                <a:spcPts val="600"/>
              </a:spcBef>
              <a:spcAft>
                <a:spcPts val="0"/>
              </a:spcAft>
              <a:buClr>
                <a:schemeClr val="dk1"/>
              </a:buClr>
              <a:buSzPct val="100000"/>
              <a:buNone/>
            </a:pPr>
            <a:endParaRPr sz="2000">
              <a:solidFill>
                <a:schemeClr val="dk1"/>
              </a:solidFill>
            </a:endParaRPr>
          </a:p>
        </p:txBody>
      </p:sp>
      <p:sp>
        <p:nvSpPr>
          <p:cNvPr id="583" name="Google Shape;583;p15"/>
          <p:cNvSpPr txBox="1">
            <a:spLocks noGrp="1"/>
          </p:cNvSpPr>
          <p:nvPr>
            <p:ph type="body" idx="14"/>
          </p:nvPr>
        </p:nvSpPr>
        <p:spPr>
          <a:xfrm>
            <a:off x="11529391" y="4657605"/>
            <a:ext cx="3021496" cy="844834"/>
          </a:xfrm>
          <a:prstGeom prst="rect">
            <a:avLst/>
          </a:prstGeom>
          <a:noFill/>
          <a:ln>
            <a:noFill/>
          </a:ln>
        </p:spPr>
        <p:txBody>
          <a:bodyPr spcFirstLastPara="1" wrap="square" lIns="90000" tIns="45700" rIns="91425" bIns="45700" anchor="t" anchorCtr="0">
            <a:normAutofit/>
          </a:bodyPr>
          <a:lstStyle/>
          <a:p>
            <a:pPr marL="0" lvl="0" indent="0" algn="r" rtl="0">
              <a:lnSpc>
                <a:spcPct val="100000"/>
              </a:lnSpc>
              <a:spcBef>
                <a:spcPts val="0"/>
              </a:spcBef>
              <a:spcAft>
                <a:spcPts val="0"/>
              </a:spcAft>
              <a:buClr>
                <a:schemeClr val="dk1"/>
              </a:buClr>
              <a:buSzPts val="2000"/>
              <a:buNone/>
            </a:pPr>
            <a:r>
              <a:rPr lang="en-GB" sz="2000">
                <a:solidFill>
                  <a:schemeClr val="dk1"/>
                </a:solidFill>
              </a:rPr>
              <a:t>Make it easy to replace each part safely.</a:t>
            </a:r>
            <a:endParaRPr/>
          </a:p>
        </p:txBody>
      </p:sp>
      <p:sp>
        <p:nvSpPr>
          <p:cNvPr id="584" name="Google Shape;584;p15"/>
          <p:cNvSpPr txBox="1">
            <a:spLocks noGrp="1"/>
          </p:cNvSpPr>
          <p:nvPr>
            <p:ph type="body" idx="15"/>
          </p:nvPr>
        </p:nvSpPr>
        <p:spPr>
          <a:xfrm>
            <a:off x="11231564" y="6635097"/>
            <a:ext cx="3319324" cy="925063"/>
          </a:xfrm>
          <a:prstGeom prst="rect">
            <a:avLst/>
          </a:prstGeom>
          <a:noFill/>
          <a:ln>
            <a:noFill/>
          </a:ln>
        </p:spPr>
        <p:txBody>
          <a:bodyPr spcFirstLastPara="1" wrap="square" lIns="90000" tIns="45700" rIns="91425" bIns="45700" anchor="t" anchorCtr="0">
            <a:normAutofit/>
          </a:bodyPr>
          <a:lstStyle/>
          <a:p>
            <a:pPr marL="0" lvl="0" indent="0" algn="r" rtl="0">
              <a:lnSpc>
                <a:spcPct val="90000"/>
              </a:lnSpc>
              <a:spcBef>
                <a:spcPts val="0"/>
              </a:spcBef>
              <a:spcAft>
                <a:spcPts val="0"/>
              </a:spcAft>
              <a:buClr>
                <a:schemeClr val="dk1"/>
              </a:buClr>
              <a:buSzPts val="2000"/>
              <a:buNone/>
            </a:pPr>
            <a:r>
              <a:rPr lang="en-GB" sz="2000">
                <a:solidFill>
                  <a:schemeClr val="dk1"/>
                </a:solidFill>
              </a:rPr>
              <a:t>Make it easy to dismantle. People can return parts by post or to shops.</a:t>
            </a:r>
            <a:endParaRPr sz="2000"/>
          </a:p>
        </p:txBody>
      </p:sp>
      <p:sp>
        <p:nvSpPr>
          <p:cNvPr id="585" name="Google Shape;585;p15"/>
          <p:cNvSpPr txBox="1">
            <a:spLocks noGrp="1"/>
          </p:cNvSpPr>
          <p:nvPr>
            <p:ph type="body" idx="16"/>
          </p:nvPr>
        </p:nvSpPr>
        <p:spPr>
          <a:xfrm>
            <a:off x="6027735" y="3879170"/>
            <a:ext cx="1249363"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Rethink</a:t>
            </a:r>
            <a:endParaRPr/>
          </a:p>
        </p:txBody>
      </p:sp>
      <p:sp>
        <p:nvSpPr>
          <p:cNvPr id="586" name="Google Shape;586;p15"/>
          <p:cNvSpPr txBox="1">
            <a:spLocks noGrp="1"/>
          </p:cNvSpPr>
          <p:nvPr>
            <p:ph type="body" idx="17"/>
          </p:nvPr>
        </p:nvSpPr>
        <p:spPr>
          <a:xfrm>
            <a:off x="5095873" y="5963104"/>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Refuse</a:t>
            </a:r>
            <a:endParaRPr/>
          </a:p>
        </p:txBody>
      </p:sp>
      <p:sp>
        <p:nvSpPr>
          <p:cNvPr id="587" name="Google Shape;587;p15"/>
          <p:cNvSpPr txBox="1">
            <a:spLocks noGrp="1"/>
          </p:cNvSpPr>
          <p:nvPr>
            <p:ph type="body" idx="18"/>
          </p:nvPr>
        </p:nvSpPr>
        <p:spPr>
          <a:xfrm>
            <a:off x="10082210" y="5963104"/>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Repair</a:t>
            </a:r>
            <a:endParaRPr/>
          </a:p>
        </p:txBody>
      </p:sp>
      <p:sp>
        <p:nvSpPr>
          <p:cNvPr id="588" name="Google Shape;588;p15"/>
          <p:cNvSpPr txBox="1">
            <a:spLocks noGrp="1"/>
          </p:cNvSpPr>
          <p:nvPr>
            <p:ph type="body" idx="19"/>
          </p:nvPr>
        </p:nvSpPr>
        <p:spPr>
          <a:xfrm>
            <a:off x="9005094" y="3879170"/>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Reuse</a:t>
            </a:r>
            <a:endParaRPr/>
          </a:p>
        </p:txBody>
      </p:sp>
      <p:sp>
        <p:nvSpPr>
          <p:cNvPr id="589" name="Google Shape;589;p15"/>
          <p:cNvSpPr txBox="1">
            <a:spLocks noGrp="1"/>
          </p:cNvSpPr>
          <p:nvPr>
            <p:ph type="body" idx="20"/>
          </p:nvPr>
        </p:nvSpPr>
        <p:spPr>
          <a:xfrm>
            <a:off x="6051091" y="8183791"/>
            <a:ext cx="1244700"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Reduce</a:t>
            </a:r>
            <a:endParaRPr/>
          </a:p>
        </p:txBody>
      </p:sp>
      <p:sp>
        <p:nvSpPr>
          <p:cNvPr id="590" name="Google Shape;590;p15"/>
          <p:cNvSpPr txBox="1">
            <a:spLocks noGrp="1"/>
          </p:cNvSpPr>
          <p:nvPr>
            <p:ph type="body" idx="21"/>
          </p:nvPr>
        </p:nvSpPr>
        <p:spPr>
          <a:xfrm>
            <a:off x="8915176" y="8183791"/>
            <a:ext cx="1244700"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Recycle</a:t>
            </a:r>
            <a:endParaRPr/>
          </a:p>
        </p:txBody>
      </p:sp>
      <p:sp>
        <p:nvSpPr>
          <p:cNvPr id="591" name="Google Shape;591;p15"/>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endParaRPr sz="2000" b="1"/>
          </a:p>
          <a:p>
            <a:pPr marL="0" lvl="0" indent="0" algn="ctr" rtl="0">
              <a:lnSpc>
                <a:spcPct val="90000"/>
              </a:lnSpc>
              <a:spcBef>
                <a:spcPts val="1800"/>
              </a:spcBef>
              <a:spcAft>
                <a:spcPts val="0"/>
              </a:spcAft>
              <a:buClr>
                <a:schemeClr val="dk1"/>
              </a:buClr>
              <a:buSzPts val="2000"/>
              <a:buNone/>
            </a:pPr>
            <a:r>
              <a:rPr lang="en-GB" sz="2000" b="1"/>
              <a:t>Electric kettle</a:t>
            </a:r>
            <a:endParaRPr/>
          </a:p>
        </p:txBody>
      </p:sp>
      <p:sp>
        <p:nvSpPr>
          <p:cNvPr id="592" name="Google Shape;592;p15"/>
          <p:cNvSpPr txBox="1"/>
          <p:nvPr/>
        </p:nvSpPr>
        <p:spPr>
          <a:xfrm>
            <a:off x="10516605" y="680297"/>
            <a:ext cx="535198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a:solidFill>
                  <a:schemeClr val="dk1"/>
                </a:solidFill>
                <a:latin typeface="Arial"/>
                <a:ea typeface="Arial"/>
                <a:cs typeface="Arial"/>
                <a:sym typeface="Arial"/>
              </a:rPr>
              <a:t>1. Circular lifecycles and sustainability</a:t>
            </a:r>
            <a:endParaRPr/>
          </a:p>
        </p:txBody>
      </p:sp>
      <p:sp>
        <p:nvSpPr>
          <p:cNvPr id="593" name="Google Shape;593;p15"/>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15</a:t>
            </a:fld>
            <a:endParaRPr sz="1600" b="0" i="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6"/>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Examples of the circular economy</a:t>
            </a:r>
            <a:endParaRPr/>
          </a:p>
        </p:txBody>
      </p:sp>
      <p:sp>
        <p:nvSpPr>
          <p:cNvPr id="600" name="Google Shape;600;p16"/>
          <p:cNvSpPr txBox="1">
            <a:spLocks noGrp="1"/>
          </p:cNvSpPr>
          <p:nvPr>
            <p:ph type="body" idx="3"/>
          </p:nvPr>
        </p:nvSpPr>
        <p:spPr>
          <a:xfrm>
            <a:off x="10922864" y="2924926"/>
            <a:ext cx="4922866" cy="4481714"/>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Recycle:</a:t>
            </a:r>
            <a:endParaRPr/>
          </a:p>
          <a:p>
            <a:pPr marL="0" lvl="0" indent="0" algn="l" rtl="0">
              <a:lnSpc>
                <a:spcPct val="90000"/>
              </a:lnSpc>
              <a:spcBef>
                <a:spcPts val="1800"/>
              </a:spcBef>
              <a:spcAft>
                <a:spcPts val="0"/>
              </a:spcAft>
              <a:buClr>
                <a:schemeClr val="dk1"/>
              </a:buClr>
              <a:buSzPts val="2000"/>
              <a:buNone/>
            </a:pPr>
            <a:r>
              <a:rPr lang="en-GB" b="1"/>
              <a:t>Veolia drug platinum recovery</a:t>
            </a:r>
            <a:endParaRPr/>
          </a:p>
          <a:p>
            <a:pPr marL="0" lvl="0" indent="0" algn="l" rtl="0">
              <a:lnSpc>
                <a:spcPct val="90000"/>
              </a:lnSpc>
              <a:spcBef>
                <a:spcPts val="1800"/>
              </a:spcBef>
              <a:spcAft>
                <a:spcPts val="0"/>
              </a:spcAft>
              <a:buClr>
                <a:schemeClr val="dk1"/>
              </a:buClr>
              <a:buSzPts val="2000"/>
              <a:buNone/>
            </a:pPr>
            <a:r>
              <a:rPr lang="en-GB"/>
              <a:t>Veolia’s Hazardous Waste Services Laboratory is able to recover precious platinum from a cancer drug that must be destroyed at the end of its short shelf life.</a:t>
            </a:r>
            <a:endParaRPr/>
          </a:p>
          <a:p>
            <a:pPr marL="0" lvl="0" indent="0" algn="l" rtl="0">
              <a:lnSpc>
                <a:spcPct val="90000"/>
              </a:lnSpc>
              <a:spcBef>
                <a:spcPts val="1800"/>
              </a:spcBef>
              <a:spcAft>
                <a:spcPts val="0"/>
              </a:spcAft>
              <a:buClr>
                <a:schemeClr val="dk1"/>
              </a:buClr>
              <a:buSzPts val="2000"/>
              <a:buNone/>
            </a:pPr>
            <a:r>
              <a:rPr lang="en-GB"/>
              <a:t>The high-quality platinum can be reprocessed into new cancer drugs or smelted into other goods, including platinum rings, bracelets and earrings.</a:t>
            </a:r>
            <a:endParaRPr/>
          </a:p>
          <a:p>
            <a:pPr marL="0" lvl="0" indent="0" algn="l" rtl="0">
              <a:lnSpc>
                <a:spcPct val="90000"/>
              </a:lnSpc>
              <a:spcBef>
                <a:spcPts val="1800"/>
              </a:spcBef>
              <a:spcAft>
                <a:spcPts val="0"/>
              </a:spcAft>
              <a:buClr>
                <a:schemeClr val="dk1"/>
              </a:buClr>
              <a:buSzPts val="2000"/>
              <a:buNone/>
            </a:pPr>
            <a:endParaRPr/>
          </a:p>
          <a:p>
            <a:pPr marL="0" lvl="0" indent="0" algn="l" rtl="0">
              <a:lnSpc>
                <a:spcPct val="90000"/>
              </a:lnSpc>
              <a:spcBef>
                <a:spcPts val="1800"/>
              </a:spcBef>
              <a:spcAft>
                <a:spcPts val="0"/>
              </a:spcAft>
              <a:buClr>
                <a:schemeClr val="dk1"/>
              </a:buClr>
              <a:buSzPts val="2000"/>
              <a:buNone/>
            </a:pPr>
            <a:endParaRPr b="1"/>
          </a:p>
        </p:txBody>
      </p:sp>
      <p:sp>
        <p:nvSpPr>
          <p:cNvPr id="601" name="Google Shape;601;p16"/>
          <p:cNvSpPr txBox="1">
            <a:spLocks noGrp="1"/>
          </p:cNvSpPr>
          <p:nvPr>
            <p:ph type="body" idx="4"/>
          </p:nvPr>
        </p:nvSpPr>
        <p:spPr>
          <a:xfrm>
            <a:off x="5691645" y="2924926"/>
            <a:ext cx="4922866" cy="4481714"/>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Repair:</a:t>
            </a:r>
            <a:endParaRPr/>
          </a:p>
          <a:p>
            <a:pPr marL="0" lvl="0" indent="0" algn="l" rtl="0">
              <a:lnSpc>
                <a:spcPct val="90000"/>
              </a:lnSpc>
              <a:spcBef>
                <a:spcPts val="1800"/>
              </a:spcBef>
              <a:spcAft>
                <a:spcPts val="0"/>
              </a:spcAft>
              <a:buClr>
                <a:schemeClr val="dk1"/>
              </a:buClr>
              <a:buSzPts val="2000"/>
              <a:buNone/>
            </a:pPr>
            <a:r>
              <a:rPr lang="en-GB" b="1"/>
              <a:t>Dualit toasters</a:t>
            </a:r>
            <a:endParaRPr/>
          </a:p>
          <a:p>
            <a:pPr marL="0" lvl="0" indent="0" algn="l" rtl="0">
              <a:lnSpc>
                <a:spcPct val="90000"/>
              </a:lnSpc>
              <a:spcBef>
                <a:spcPts val="1800"/>
              </a:spcBef>
              <a:spcAft>
                <a:spcPts val="0"/>
              </a:spcAft>
              <a:buClr>
                <a:schemeClr val="dk1"/>
              </a:buClr>
              <a:buSzPts val="2000"/>
              <a:buNone/>
            </a:pPr>
            <a:r>
              <a:rPr lang="en-GB"/>
              <a:t>Dualit toasters are designed to be repairable, and the company makes a range of common spares available, including heating elements and timers.</a:t>
            </a:r>
            <a:endParaRPr/>
          </a:p>
          <a:p>
            <a:pPr marL="0" lvl="0" indent="0" algn="l" rtl="0">
              <a:lnSpc>
                <a:spcPct val="90000"/>
              </a:lnSpc>
              <a:spcBef>
                <a:spcPts val="1800"/>
              </a:spcBef>
              <a:spcAft>
                <a:spcPts val="0"/>
              </a:spcAft>
              <a:buClr>
                <a:schemeClr val="dk1"/>
              </a:buClr>
              <a:buSzPts val="2000"/>
              <a:buNone/>
            </a:pPr>
            <a:r>
              <a:rPr lang="en-GB"/>
              <a:t>The company also offers refurbished small appliances that have been refurbished to ‘as new’ condition after being returned under warranty. </a:t>
            </a:r>
            <a:endParaRPr/>
          </a:p>
          <a:p>
            <a:pPr marL="0" lvl="0" indent="0" algn="l" rtl="0">
              <a:lnSpc>
                <a:spcPct val="90000"/>
              </a:lnSpc>
              <a:spcBef>
                <a:spcPts val="1800"/>
              </a:spcBef>
              <a:spcAft>
                <a:spcPts val="0"/>
              </a:spcAft>
              <a:buClr>
                <a:schemeClr val="dk1"/>
              </a:buClr>
              <a:buSzPts val="2000"/>
              <a:buNone/>
            </a:pPr>
            <a:endParaRPr/>
          </a:p>
          <a:p>
            <a:pPr marL="0" lvl="0" indent="0" algn="l" rtl="0">
              <a:lnSpc>
                <a:spcPct val="90000"/>
              </a:lnSpc>
              <a:spcBef>
                <a:spcPts val="1800"/>
              </a:spcBef>
              <a:spcAft>
                <a:spcPts val="0"/>
              </a:spcAft>
              <a:buClr>
                <a:schemeClr val="dk1"/>
              </a:buClr>
              <a:buSzPts val="2000"/>
              <a:buNone/>
            </a:pPr>
            <a:endParaRPr b="1"/>
          </a:p>
        </p:txBody>
      </p:sp>
      <p:sp>
        <p:nvSpPr>
          <p:cNvPr id="602" name="Google Shape;602;p16"/>
          <p:cNvSpPr txBox="1">
            <a:spLocks noGrp="1"/>
          </p:cNvSpPr>
          <p:nvPr>
            <p:ph type="body" idx="5"/>
          </p:nvPr>
        </p:nvSpPr>
        <p:spPr>
          <a:xfrm>
            <a:off x="481691" y="2924926"/>
            <a:ext cx="4922866" cy="4481714"/>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Reuse:</a:t>
            </a:r>
            <a:endParaRPr/>
          </a:p>
          <a:p>
            <a:pPr marL="0" lvl="0" indent="0" algn="l" rtl="0">
              <a:lnSpc>
                <a:spcPct val="90000"/>
              </a:lnSpc>
              <a:spcBef>
                <a:spcPts val="1800"/>
              </a:spcBef>
              <a:spcAft>
                <a:spcPts val="0"/>
              </a:spcAft>
              <a:buClr>
                <a:schemeClr val="dk1"/>
              </a:buClr>
              <a:buSzPts val="2000"/>
              <a:buNone/>
            </a:pPr>
            <a:r>
              <a:rPr lang="en-GB" b="1"/>
              <a:t>Gomi Design portable speakers</a:t>
            </a:r>
            <a:endParaRPr/>
          </a:p>
          <a:p>
            <a:pPr marL="0" lvl="0" indent="0" algn="l" rtl="0">
              <a:lnSpc>
                <a:spcPct val="90000"/>
              </a:lnSpc>
              <a:spcBef>
                <a:spcPts val="1800"/>
              </a:spcBef>
              <a:spcAft>
                <a:spcPts val="0"/>
              </a:spcAft>
              <a:buClr>
                <a:schemeClr val="dk1"/>
              </a:buClr>
              <a:buSzPts val="2000"/>
              <a:buNone/>
            </a:pPr>
            <a:r>
              <a:rPr lang="en-GB"/>
              <a:t>Gomi Design portable bluetooth speakers are made from 100 used plastic bags and are powered by repurposed batteries from damaged rental eBikes.</a:t>
            </a:r>
            <a:endParaRPr/>
          </a:p>
          <a:p>
            <a:pPr marL="0" lvl="0" indent="0" algn="l" rtl="0">
              <a:lnSpc>
                <a:spcPct val="90000"/>
              </a:lnSpc>
              <a:spcBef>
                <a:spcPts val="1800"/>
              </a:spcBef>
              <a:spcAft>
                <a:spcPts val="0"/>
              </a:spcAft>
              <a:buClr>
                <a:schemeClr val="dk1"/>
              </a:buClr>
              <a:buSzPts val="2000"/>
              <a:buNone/>
            </a:pPr>
            <a:r>
              <a:rPr lang="en-GB"/>
              <a:t>The company will also offer a </a:t>
            </a:r>
            <a:br>
              <a:rPr lang="en-GB"/>
            </a:br>
            <a:r>
              <a:rPr lang="en-GB"/>
              <a:t>return-for-life repair service to ensure the speakers are never thrown away unnecessarily.</a:t>
            </a:r>
            <a:endParaRPr/>
          </a:p>
          <a:p>
            <a:pPr marL="0" lvl="0" indent="0" algn="l" rtl="0">
              <a:lnSpc>
                <a:spcPct val="90000"/>
              </a:lnSpc>
              <a:spcBef>
                <a:spcPts val="1800"/>
              </a:spcBef>
              <a:spcAft>
                <a:spcPts val="0"/>
              </a:spcAft>
              <a:buClr>
                <a:schemeClr val="dk1"/>
              </a:buClr>
              <a:buSzPts val="2000"/>
              <a:buNone/>
            </a:pPr>
            <a:endParaRPr/>
          </a:p>
        </p:txBody>
      </p:sp>
      <p:pic>
        <p:nvPicPr>
          <p:cNvPr id="603" name="Google Shape;603;p16"/>
          <p:cNvPicPr preferRelativeResize="0">
            <a:picLocks noGrp="1"/>
          </p:cNvPicPr>
          <p:nvPr>
            <p:ph type="body" idx="6"/>
          </p:nvPr>
        </p:nvPicPr>
        <p:blipFill rotWithShape="1">
          <a:blip r:embed="rId3">
            <a:alphaModFix/>
          </a:blip>
          <a:srcRect/>
          <a:stretch/>
        </p:blipFill>
        <p:spPr>
          <a:xfrm>
            <a:off x="3606799" y="2265241"/>
            <a:ext cx="1254826" cy="1216800"/>
          </a:xfrm>
          <a:prstGeom prst="heptagon">
            <a:avLst>
              <a:gd name="hf" fmla="val 102572"/>
              <a:gd name="vf" fmla="val 105210"/>
            </a:avLst>
          </a:prstGeom>
          <a:solidFill>
            <a:srgbClr val="ECECED"/>
          </a:solidFill>
          <a:ln w="9525" cap="flat" cmpd="sng">
            <a:solidFill>
              <a:srgbClr val="D2CF1C"/>
            </a:solidFill>
            <a:prstDash val="solid"/>
            <a:round/>
            <a:headEnd type="none" w="sm" len="sm"/>
            <a:tailEnd type="none" w="sm" len="sm"/>
          </a:ln>
        </p:spPr>
      </p:pic>
      <p:pic>
        <p:nvPicPr>
          <p:cNvPr id="604" name="Google Shape;604;p16"/>
          <p:cNvPicPr preferRelativeResize="0">
            <a:picLocks noGrp="1"/>
          </p:cNvPicPr>
          <p:nvPr>
            <p:ph type="body" idx="7"/>
          </p:nvPr>
        </p:nvPicPr>
        <p:blipFill rotWithShape="1">
          <a:blip r:embed="rId4">
            <a:alphaModFix/>
          </a:blip>
          <a:srcRect/>
          <a:stretch/>
        </p:blipFill>
        <p:spPr>
          <a:xfrm>
            <a:off x="8816975" y="2266012"/>
            <a:ext cx="1247775" cy="1209963"/>
          </a:xfrm>
          <a:prstGeom prst="heptagon">
            <a:avLst>
              <a:gd name="hf" fmla="val 102572"/>
              <a:gd name="vf" fmla="val 105210"/>
            </a:avLst>
          </a:prstGeom>
          <a:solidFill>
            <a:srgbClr val="ECECED"/>
          </a:solidFill>
          <a:ln w="9525" cap="flat" cmpd="sng">
            <a:solidFill>
              <a:srgbClr val="D2CF1C"/>
            </a:solidFill>
            <a:prstDash val="solid"/>
            <a:round/>
            <a:headEnd type="none" w="sm" len="sm"/>
            <a:tailEnd type="none" w="sm" len="sm"/>
          </a:ln>
        </p:spPr>
      </p:pic>
      <p:pic>
        <p:nvPicPr>
          <p:cNvPr id="605" name="Google Shape;605;p16"/>
          <p:cNvPicPr preferRelativeResize="0">
            <a:picLocks noGrp="1"/>
          </p:cNvPicPr>
          <p:nvPr>
            <p:ph type="body" idx="8"/>
          </p:nvPr>
        </p:nvPicPr>
        <p:blipFill rotWithShape="1">
          <a:blip r:embed="rId5">
            <a:alphaModFix/>
          </a:blip>
          <a:srcRect/>
          <a:stretch/>
        </p:blipFill>
        <p:spPr>
          <a:xfrm>
            <a:off x="14047788" y="2258933"/>
            <a:ext cx="1249362" cy="1224122"/>
          </a:xfrm>
          <a:prstGeom prst="heptagon">
            <a:avLst>
              <a:gd name="hf" fmla="val 102572"/>
              <a:gd name="vf" fmla="val 105210"/>
            </a:avLst>
          </a:prstGeom>
          <a:solidFill>
            <a:srgbClr val="ECECED"/>
          </a:solidFill>
          <a:ln w="9525" cap="flat" cmpd="sng">
            <a:solidFill>
              <a:srgbClr val="D2CF1C"/>
            </a:solidFill>
            <a:prstDash val="solid"/>
            <a:round/>
            <a:headEnd type="none" w="sm" len="sm"/>
            <a:tailEnd type="none" w="sm" len="sm"/>
          </a:ln>
        </p:spPr>
      </p:pic>
      <p:sp>
        <p:nvSpPr>
          <p:cNvPr id="606" name="Google Shape;606;p16"/>
          <p:cNvSpPr txBox="1"/>
          <p:nvPr/>
        </p:nvSpPr>
        <p:spPr>
          <a:xfrm>
            <a:off x="10516605" y="680297"/>
            <a:ext cx="535198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a:solidFill>
                  <a:schemeClr val="dk1"/>
                </a:solidFill>
                <a:latin typeface="Arial"/>
                <a:ea typeface="Arial"/>
                <a:cs typeface="Arial"/>
                <a:sym typeface="Arial"/>
              </a:rPr>
              <a:t>1. Circular lifecycles and sustainability</a:t>
            </a:r>
            <a:endParaRPr/>
          </a:p>
        </p:txBody>
      </p:sp>
      <p:sp>
        <p:nvSpPr>
          <p:cNvPr id="607" name="Google Shape;607;p16"/>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16</a:t>
            </a:fld>
            <a:endParaRPr sz="1600" b="0" i="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
          <p:cNvSpPr txBox="1"/>
          <p:nvPr/>
        </p:nvSpPr>
        <p:spPr>
          <a:xfrm>
            <a:off x="4938729" y="1822101"/>
            <a:ext cx="6380130" cy="6910070"/>
          </a:xfrm>
          <a:prstGeom prst="rect">
            <a:avLst/>
          </a:prstGeom>
          <a:noFill/>
          <a:ln>
            <a:noFill/>
          </a:ln>
        </p:spPr>
        <p:txBody>
          <a:bodyPr spcFirstLastPara="1" wrap="square" lIns="90000" tIns="45700" rIns="91425" bIns="45700" anchor="ctr" anchorCtr="0">
            <a:normAutofit/>
          </a:bodyPr>
          <a:lstStyle/>
          <a:p>
            <a:pPr marL="0" marR="0" lvl="0" indent="0" algn="ctr" rtl="0">
              <a:lnSpc>
                <a:spcPct val="101851"/>
              </a:lnSpc>
              <a:spcBef>
                <a:spcPts val="0"/>
              </a:spcBef>
              <a:spcAft>
                <a:spcPts val="0"/>
              </a:spcAft>
              <a:buClr>
                <a:schemeClr val="dk1"/>
              </a:buClr>
              <a:buSzPts val="5400"/>
              <a:buFont typeface="Arial"/>
              <a:buNone/>
            </a:pPr>
            <a:r>
              <a:rPr lang="en-GB" sz="5400" b="1" i="0" u="none" strike="noStrike" cap="none">
                <a:solidFill>
                  <a:schemeClr val="dk1"/>
                </a:solidFill>
                <a:latin typeface="Arial"/>
                <a:ea typeface="Arial"/>
                <a:cs typeface="Arial"/>
                <a:sym typeface="Arial"/>
              </a:rPr>
              <a:t>Practitioner</a:t>
            </a:r>
            <a:br>
              <a:rPr lang="en-GB" sz="5400" b="1" i="0" u="none" strike="noStrike" cap="none">
                <a:solidFill>
                  <a:schemeClr val="dk1"/>
                </a:solidFill>
                <a:latin typeface="Arial"/>
                <a:ea typeface="Arial"/>
                <a:cs typeface="Arial"/>
                <a:sym typeface="Arial"/>
              </a:rPr>
            </a:br>
            <a:r>
              <a:rPr lang="en-GB" sz="5400" b="1" i="0" u="none" strike="noStrike" cap="none">
                <a:solidFill>
                  <a:schemeClr val="dk1"/>
                </a:solidFill>
                <a:latin typeface="Arial"/>
                <a:ea typeface="Arial"/>
                <a:cs typeface="Arial"/>
                <a:sym typeface="Arial"/>
              </a:rPr>
              <a:t>guide</a:t>
            </a:r>
            <a:endParaRPr/>
          </a:p>
          <a:p>
            <a:pPr marL="0" marR="0" lvl="0" indent="0" algn="ctr" rtl="0">
              <a:lnSpc>
                <a:spcPct val="100000"/>
              </a:lnSpc>
              <a:spcBef>
                <a:spcPts val="1800"/>
              </a:spcBef>
              <a:spcAft>
                <a:spcPts val="0"/>
              </a:spcAft>
              <a:buClr>
                <a:schemeClr val="dk1"/>
              </a:buClr>
              <a:buSzPts val="2500"/>
              <a:buFont typeface="Arial"/>
              <a:buNone/>
            </a:pPr>
            <a:r>
              <a:rPr lang="en-GB" sz="2500" b="0" i="0" u="none" strike="noStrike" cap="none">
                <a:solidFill>
                  <a:schemeClr val="dk1"/>
                </a:solidFill>
                <a:latin typeface="Arial"/>
                <a:ea typeface="Arial"/>
                <a:cs typeface="Arial"/>
                <a:sym typeface="Arial"/>
              </a:rPr>
              <a:t>1. Circular lifecycles </a:t>
            </a:r>
            <a:br>
              <a:rPr lang="en-GB" sz="2500" b="0" i="0" u="none" strike="noStrike" cap="none">
                <a:solidFill>
                  <a:schemeClr val="dk1"/>
                </a:solidFill>
                <a:latin typeface="Arial"/>
                <a:ea typeface="Arial"/>
                <a:cs typeface="Arial"/>
                <a:sym typeface="Arial"/>
              </a:rPr>
            </a:br>
            <a:r>
              <a:rPr lang="en-GB" sz="2500" b="0" i="0" u="none" strike="noStrike" cap="none">
                <a:solidFill>
                  <a:schemeClr val="dk1"/>
                </a:solidFill>
                <a:latin typeface="Arial"/>
                <a:ea typeface="Arial"/>
                <a:cs typeface="Arial"/>
                <a:sym typeface="Arial"/>
              </a:rPr>
              <a:t>and sustainability</a:t>
            </a:r>
            <a:endParaRPr sz="2500" b="1" i="0" u="none" strike="noStrike" cap="none">
              <a:solidFill>
                <a:schemeClr val="dk1"/>
              </a:solidFill>
              <a:latin typeface="Arial"/>
              <a:ea typeface="Arial"/>
              <a:cs typeface="Arial"/>
              <a:sym typeface="Arial"/>
            </a:endParaRPr>
          </a:p>
          <a:p>
            <a:pPr marL="0" marR="0" lvl="0" indent="0" algn="ctr" rtl="0">
              <a:lnSpc>
                <a:spcPct val="220000"/>
              </a:lnSpc>
              <a:spcBef>
                <a:spcPts val="600"/>
              </a:spcBef>
              <a:spcAft>
                <a:spcPts val="0"/>
              </a:spcAft>
              <a:buClr>
                <a:schemeClr val="dk1"/>
              </a:buClr>
              <a:buSzPts val="2500"/>
              <a:buFont typeface="Arial"/>
              <a:buNone/>
            </a:pPr>
            <a:endParaRPr sz="2500" b="1"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Introduction and overview</a:t>
            </a:r>
            <a:endParaRPr/>
          </a:p>
        </p:txBody>
      </p:sp>
      <p:sp>
        <p:nvSpPr>
          <p:cNvPr id="358" name="Google Shape;358;p3"/>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1100"/>
              <a:buNone/>
            </a:pPr>
            <a:r>
              <a:rPr lang="en-GB" sz="2000">
                <a:solidFill>
                  <a:schemeClr val="dk1"/>
                </a:solidFill>
              </a:rPr>
              <a:t>These resources help practitioners to deliver the sustainability component of engineering and manufacturing-related qualifications at levels 2 and 3. They introduce the topic and stimulate learners to explore and reflect on key concepts and are designed to complement and enhance practitioners’ own lesson materials and schemes of work.</a:t>
            </a:r>
            <a:endParaRPr sz="2000"/>
          </a:p>
        </p:txBody>
      </p:sp>
      <p:sp>
        <p:nvSpPr>
          <p:cNvPr id="359" name="Google Shape;359;p3"/>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a:t>Resources summary</a:t>
            </a:r>
            <a:endParaRPr/>
          </a:p>
        </p:txBody>
      </p:sp>
      <p:sp>
        <p:nvSpPr>
          <p:cNvPr id="360" name="Google Shape;360;p3"/>
          <p:cNvSpPr txBox="1">
            <a:spLocks noGrp="1"/>
          </p:cNvSpPr>
          <p:nvPr>
            <p:ph type="body" idx="3"/>
          </p:nvPr>
        </p:nvSpPr>
        <p:spPr>
          <a:xfrm>
            <a:off x="8145512" y="5065980"/>
            <a:ext cx="7717730" cy="3227121"/>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b="1"/>
              <a:t>Overview</a:t>
            </a:r>
            <a:endParaRPr/>
          </a:p>
          <a:p>
            <a:pPr marL="0" lvl="0" indent="0" algn="l" rtl="0">
              <a:lnSpc>
                <a:spcPct val="100000"/>
              </a:lnSpc>
              <a:spcBef>
                <a:spcPts val="1800"/>
              </a:spcBef>
              <a:spcAft>
                <a:spcPts val="0"/>
              </a:spcAft>
              <a:buClr>
                <a:schemeClr val="dk1"/>
              </a:buClr>
              <a:buSzPts val="1600"/>
              <a:buNone/>
            </a:pPr>
            <a:r>
              <a:rPr lang="en-GB" sz="1600"/>
              <a:t>These Level 2 resources provide a bridge between Level 2 and Level 3. They help learners to review and reinforce their current knowledge of sustainability, and then introduce or recap the 6Rs of sustainability and the concept of how linear lifecycles/economies can transform into circular lifecycles/economies.</a:t>
            </a:r>
            <a:endParaRPr/>
          </a:p>
        </p:txBody>
      </p:sp>
      <p:sp>
        <p:nvSpPr>
          <p:cNvPr id="361" name="Google Shape;361;p3"/>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solidFill>
                  <a:schemeClr val="dk1"/>
                </a:solidFill>
              </a:rPr>
              <a:t>1. Circular lifecycles and sustainability</a:t>
            </a:r>
            <a:r>
              <a:rPr lang="en-GB"/>
              <a:t>  |  Practitioner guide</a:t>
            </a:r>
            <a:endParaRPr/>
          </a:p>
        </p:txBody>
      </p:sp>
      <p:sp>
        <p:nvSpPr>
          <p:cNvPr id="362" name="Google Shape;362;p3"/>
          <p:cNvSpPr/>
          <p:nvPr/>
        </p:nvSpPr>
        <p:spPr>
          <a:xfrm>
            <a:off x="411858" y="5065980"/>
            <a:ext cx="7367576"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a:solidFill>
                  <a:schemeClr val="dk1"/>
                </a:solidFill>
                <a:latin typeface="Arial"/>
                <a:ea typeface="Arial"/>
                <a:cs typeface="Arial"/>
                <a:sym typeface="Arial"/>
              </a:rPr>
              <a:t>Delivery</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Delivery suggestions for practitioners, and suggested answers where appropriate, are in the presenter’s notes for each slide. Example answers can also be found at the end of this practitioner guide. The core activities in each resource provide around 60 mins of learning time, though additional suggestions, including independent learning, can extend this time significantly. </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Overarching theme/big questions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What is sustainability?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How can engineering and manufacturing contribute to a more sustainable future, including zero waste and net zero carbon emissions?</a:t>
            </a:r>
            <a:endParaRPr/>
          </a:p>
        </p:txBody>
      </p:sp>
      <p:graphicFrame>
        <p:nvGraphicFramePr>
          <p:cNvPr id="363" name="Google Shape;363;p3"/>
          <p:cNvGraphicFramePr/>
          <p:nvPr/>
        </p:nvGraphicFramePr>
        <p:xfrm>
          <a:off x="498400" y="3897040"/>
          <a:ext cx="15331750" cy="741700"/>
        </p:xfrm>
        <a:graphic>
          <a:graphicData uri="http://schemas.openxmlformats.org/drawingml/2006/table">
            <a:tbl>
              <a:tblPr firstRow="1" bandRow="1">
                <a:noFill/>
                <a:tableStyleId>{5EB08AEE-AAA8-47A6-9522-7ECDA79BD67B}</a:tableStyleId>
              </a:tblPr>
              <a:tblGrid>
                <a:gridCol w="3223375">
                  <a:extLst>
                    <a:ext uri="{9D8B030D-6E8A-4147-A177-3AD203B41FA5}">
                      <a16:colId xmlns:a16="http://schemas.microsoft.com/office/drawing/2014/main" val="20000"/>
                    </a:ext>
                  </a:extLst>
                </a:gridCol>
                <a:gridCol w="1283375">
                  <a:extLst>
                    <a:ext uri="{9D8B030D-6E8A-4147-A177-3AD203B41FA5}">
                      <a16:colId xmlns:a16="http://schemas.microsoft.com/office/drawing/2014/main" val="20001"/>
                    </a:ext>
                  </a:extLst>
                </a:gridCol>
                <a:gridCol w="4090725">
                  <a:extLst>
                    <a:ext uri="{9D8B030D-6E8A-4147-A177-3AD203B41FA5}">
                      <a16:colId xmlns:a16="http://schemas.microsoft.com/office/drawing/2014/main" val="20002"/>
                    </a:ext>
                  </a:extLst>
                </a:gridCol>
                <a:gridCol w="2351775">
                  <a:extLst>
                    <a:ext uri="{9D8B030D-6E8A-4147-A177-3AD203B41FA5}">
                      <a16:colId xmlns:a16="http://schemas.microsoft.com/office/drawing/2014/main" val="20003"/>
                    </a:ext>
                  </a:extLst>
                </a:gridCol>
                <a:gridCol w="1669650">
                  <a:extLst>
                    <a:ext uri="{9D8B030D-6E8A-4147-A177-3AD203B41FA5}">
                      <a16:colId xmlns:a16="http://schemas.microsoft.com/office/drawing/2014/main" val="20004"/>
                    </a:ext>
                  </a:extLst>
                </a:gridCol>
                <a:gridCol w="1313625">
                  <a:extLst>
                    <a:ext uri="{9D8B030D-6E8A-4147-A177-3AD203B41FA5}">
                      <a16:colId xmlns:a16="http://schemas.microsoft.com/office/drawing/2014/main" val="20005"/>
                    </a:ext>
                  </a:extLst>
                </a:gridCol>
                <a:gridCol w="1399225">
                  <a:extLst>
                    <a:ext uri="{9D8B030D-6E8A-4147-A177-3AD203B41FA5}">
                      <a16:colId xmlns:a16="http://schemas.microsoft.com/office/drawing/2014/main" val="20006"/>
                    </a:ext>
                  </a:extLst>
                </a:gridCol>
              </a:tblGrid>
              <a:tr h="370850">
                <a:tc>
                  <a:txBody>
                    <a:bodyPr/>
                    <a:lstStyle/>
                    <a:p>
                      <a:pPr marL="0" marR="0" lvl="0" indent="0" algn="ctr" rtl="0">
                        <a:spcBef>
                          <a:spcPts val="0"/>
                        </a:spcBef>
                        <a:spcAft>
                          <a:spcPts val="0"/>
                        </a:spcAft>
                        <a:buNone/>
                      </a:pPr>
                      <a:r>
                        <a:rPr lang="en-GB" sz="1600" u="none" strike="noStrike" cap="none">
                          <a:latin typeface="Arial"/>
                          <a:ea typeface="Arial"/>
                          <a:cs typeface="Arial"/>
                          <a:sym typeface="Arial"/>
                        </a:rPr>
                        <a:t>Resource name</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a:latin typeface="Arial"/>
                          <a:ea typeface="Arial"/>
                          <a:cs typeface="Arial"/>
                          <a:sym typeface="Arial"/>
                        </a:rPr>
                        <a:t>Level</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a:latin typeface="Arial"/>
                          <a:ea typeface="Arial"/>
                          <a:cs typeface="Arial"/>
                          <a:sym typeface="Arial"/>
                        </a:rPr>
                        <a:t>PPT slides + notes – practitioner</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a:latin typeface="Arial"/>
                          <a:ea typeface="Arial"/>
                          <a:cs typeface="Arial"/>
                          <a:sym typeface="Arial"/>
                        </a:rPr>
                        <a:t>PPT slides – learner</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a:latin typeface="Arial"/>
                          <a:ea typeface="Arial"/>
                          <a:cs typeface="Arial"/>
                          <a:sym typeface="Arial"/>
                        </a:rPr>
                        <a:t>Activity sheets</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a:latin typeface="Arial"/>
                          <a:ea typeface="Arial"/>
                          <a:cs typeface="Arial"/>
                          <a:sym typeface="Arial"/>
                        </a:rPr>
                        <a:t>Film</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a:latin typeface="Arial"/>
                          <a:ea typeface="Arial"/>
                          <a:cs typeface="Arial"/>
                          <a:sym typeface="Arial"/>
                        </a:rPr>
                        <a:t>Interactive</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400" u="none" strike="noStrike" cap="none">
                          <a:latin typeface="Arial"/>
                          <a:ea typeface="Arial"/>
                          <a:cs typeface="Arial"/>
                          <a:sym typeface="Arial"/>
                        </a:rPr>
                        <a:t>1. Circular lifecycles and sustainability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sz="1400">
                          <a:latin typeface="Arial"/>
                          <a:ea typeface="Arial"/>
                          <a:cs typeface="Arial"/>
                          <a:sym typeface="Arial"/>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600">
                        <a:solidFill>
                          <a:schemeClr val="accent2"/>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6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sz="1400">
                          <a:latin typeface="Arial"/>
                          <a:ea typeface="Arial"/>
                          <a:cs typeface="Arial"/>
                          <a:sym typeface="Arial"/>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6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6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pic>
        <p:nvPicPr>
          <p:cNvPr id="364" name="Google Shape;364;p3" descr="Tick with solid fill"/>
          <p:cNvPicPr preferRelativeResize="0"/>
          <p:nvPr/>
        </p:nvPicPr>
        <p:blipFill rotWithShape="1">
          <a:blip r:embed="rId3">
            <a:alphaModFix/>
          </a:blip>
          <a:srcRect/>
          <a:stretch/>
        </p:blipFill>
        <p:spPr>
          <a:xfrm>
            <a:off x="7241072" y="4280423"/>
            <a:ext cx="329406" cy="329406"/>
          </a:xfrm>
          <a:prstGeom prst="rect">
            <a:avLst/>
          </a:prstGeom>
          <a:noFill/>
          <a:ln>
            <a:noFill/>
          </a:ln>
        </p:spPr>
      </p:pic>
      <p:pic>
        <p:nvPicPr>
          <p:cNvPr id="365" name="Google Shape;365;p3" descr="Tick with solid fill"/>
          <p:cNvPicPr preferRelativeResize="0"/>
          <p:nvPr/>
        </p:nvPicPr>
        <p:blipFill rotWithShape="1">
          <a:blip r:embed="rId3">
            <a:alphaModFix/>
          </a:blip>
          <a:srcRect/>
          <a:stretch/>
        </p:blipFill>
        <p:spPr>
          <a:xfrm>
            <a:off x="10315855" y="4277883"/>
            <a:ext cx="329406" cy="329406"/>
          </a:xfrm>
          <a:prstGeom prst="rect">
            <a:avLst/>
          </a:prstGeom>
          <a:noFill/>
          <a:ln>
            <a:noFill/>
          </a:ln>
        </p:spPr>
      </p:pic>
      <p:pic>
        <p:nvPicPr>
          <p:cNvPr id="366" name="Google Shape;366;p3" descr="Tick with solid fill"/>
          <p:cNvPicPr preferRelativeResize="0"/>
          <p:nvPr/>
        </p:nvPicPr>
        <p:blipFill rotWithShape="1">
          <a:blip r:embed="rId3">
            <a:alphaModFix/>
          </a:blip>
          <a:srcRect/>
          <a:stretch/>
        </p:blipFill>
        <p:spPr>
          <a:xfrm>
            <a:off x="13695892" y="4242794"/>
            <a:ext cx="329406" cy="329406"/>
          </a:xfrm>
          <a:prstGeom prst="rect">
            <a:avLst/>
          </a:prstGeom>
          <a:noFill/>
          <a:ln>
            <a:noFill/>
          </a:ln>
        </p:spPr>
      </p:pic>
      <p:pic>
        <p:nvPicPr>
          <p:cNvPr id="367" name="Google Shape;367;p3" descr="Tick with solid fill"/>
          <p:cNvPicPr preferRelativeResize="0"/>
          <p:nvPr/>
        </p:nvPicPr>
        <p:blipFill rotWithShape="1">
          <a:blip r:embed="rId3">
            <a:alphaModFix/>
          </a:blip>
          <a:srcRect/>
          <a:stretch/>
        </p:blipFill>
        <p:spPr>
          <a:xfrm>
            <a:off x="14959133" y="4262919"/>
            <a:ext cx="329406" cy="3294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 and resource links</a:t>
            </a:r>
            <a:endParaRPr/>
          </a:p>
        </p:txBody>
      </p:sp>
      <p:sp>
        <p:nvSpPr>
          <p:cNvPr id="373" name="Google Shape;373;p4"/>
          <p:cNvSpPr txBox="1">
            <a:spLocks noGrp="1"/>
          </p:cNvSpPr>
          <p:nvPr>
            <p:ph type="body" idx="2"/>
          </p:nvPr>
        </p:nvSpPr>
        <p:spPr>
          <a:xfrm>
            <a:off x="411859" y="2452819"/>
            <a:ext cx="7246242" cy="4825489"/>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a:solidFill>
                  <a:schemeClr val="dk1"/>
                </a:solidFill>
              </a:rPr>
              <a:t>Level 2 resource</a:t>
            </a:r>
            <a:endParaRPr/>
          </a:p>
          <a:p>
            <a:pPr marL="0" lvl="0" indent="0" algn="l" rtl="0">
              <a:lnSpc>
                <a:spcPct val="90000"/>
              </a:lnSpc>
              <a:spcBef>
                <a:spcPts val="0"/>
              </a:spcBef>
              <a:spcAft>
                <a:spcPts val="0"/>
              </a:spcAft>
              <a:buClr>
                <a:schemeClr val="dk1"/>
              </a:buClr>
              <a:buSzPts val="2000"/>
              <a:buNone/>
            </a:pPr>
            <a:endParaRPr sz="2000" b="1">
              <a:solidFill>
                <a:schemeClr val="dk1"/>
              </a:solidFill>
            </a:endParaRPr>
          </a:p>
          <a:p>
            <a:pPr marL="0" lvl="0" indent="0" algn="l" rtl="0">
              <a:lnSpc>
                <a:spcPct val="90000"/>
              </a:lnSpc>
              <a:spcBef>
                <a:spcPts val="0"/>
              </a:spcBef>
              <a:spcAft>
                <a:spcPts val="0"/>
              </a:spcAft>
              <a:buClr>
                <a:schemeClr val="dk1"/>
              </a:buClr>
              <a:buSzPts val="2000"/>
              <a:buNone/>
            </a:pPr>
            <a:r>
              <a:rPr lang="en-GB" sz="2000" b="1">
                <a:solidFill>
                  <a:schemeClr val="dk1"/>
                </a:solidFill>
              </a:rPr>
              <a:t>Circular lifestyles and sustainability</a:t>
            </a:r>
            <a:br>
              <a:rPr lang="en-GB" sz="2000" b="1">
                <a:solidFill>
                  <a:schemeClr val="dk1"/>
                </a:solidFill>
              </a:rPr>
            </a:br>
            <a:endParaRPr sz="2000" b="1">
              <a:solidFill>
                <a:schemeClr val="dk1"/>
              </a:solidFill>
            </a:endParaRPr>
          </a:p>
          <a:p>
            <a:pPr marL="285750" lvl="0" indent="-285750" algn="l" rtl="0">
              <a:lnSpc>
                <a:spcPct val="90000"/>
              </a:lnSpc>
              <a:spcBef>
                <a:spcPts val="0"/>
              </a:spcBef>
              <a:spcAft>
                <a:spcPts val="0"/>
              </a:spcAft>
              <a:buClr>
                <a:schemeClr val="dk1"/>
              </a:buClr>
              <a:buSzPts val="1260"/>
              <a:buFont typeface="Arial"/>
              <a:buChar char="•"/>
            </a:pPr>
            <a:r>
              <a:rPr lang="en-GB" sz="1800">
                <a:solidFill>
                  <a:schemeClr val="dk1"/>
                </a:solidFill>
              </a:rPr>
              <a:t>Learners can define sustainability and describe the 6Rs </a:t>
            </a:r>
            <a:br>
              <a:rPr lang="en-GB" sz="1800">
                <a:solidFill>
                  <a:schemeClr val="dk1"/>
                </a:solidFill>
              </a:rPr>
            </a:br>
            <a:r>
              <a:rPr lang="en-GB" sz="1800">
                <a:solidFill>
                  <a:schemeClr val="dk1"/>
                </a:solidFill>
              </a:rPr>
              <a:t>of sustainability.</a:t>
            </a:r>
            <a:endParaRPr/>
          </a:p>
          <a:p>
            <a:pPr marL="285750" lvl="0" indent="-205740" algn="l" rtl="0">
              <a:lnSpc>
                <a:spcPct val="90000"/>
              </a:lnSpc>
              <a:spcBef>
                <a:spcPts val="0"/>
              </a:spcBef>
              <a:spcAft>
                <a:spcPts val="0"/>
              </a:spcAft>
              <a:buClr>
                <a:schemeClr val="dk1"/>
              </a:buClr>
              <a:buSzPts val="1260"/>
              <a:buFont typeface="Arial"/>
              <a:buNone/>
            </a:pPr>
            <a:endParaRPr sz="1800">
              <a:solidFill>
                <a:schemeClr val="dk1"/>
              </a:solidFill>
            </a:endParaRPr>
          </a:p>
          <a:p>
            <a:pPr marL="285750" lvl="0" indent="-285750" algn="l" rtl="0">
              <a:lnSpc>
                <a:spcPct val="90000"/>
              </a:lnSpc>
              <a:spcBef>
                <a:spcPts val="0"/>
              </a:spcBef>
              <a:spcAft>
                <a:spcPts val="0"/>
              </a:spcAft>
              <a:buClr>
                <a:schemeClr val="dk1"/>
              </a:buClr>
              <a:buSzPts val="1260"/>
              <a:buFont typeface="Arial"/>
              <a:buChar char="•"/>
            </a:pPr>
            <a:r>
              <a:rPr lang="en-GB" sz="1800">
                <a:solidFill>
                  <a:schemeClr val="dk1"/>
                </a:solidFill>
              </a:rPr>
              <a:t>Learners can explain how the 6Rs support circular </a:t>
            </a:r>
            <a:br>
              <a:rPr lang="en-GB" sz="1800">
                <a:solidFill>
                  <a:schemeClr val="dk1"/>
                </a:solidFill>
              </a:rPr>
            </a:br>
            <a:r>
              <a:rPr lang="en-GB" sz="1800">
                <a:solidFill>
                  <a:schemeClr val="dk1"/>
                </a:solidFill>
              </a:rPr>
              <a:t>economic models.</a:t>
            </a:r>
            <a:endParaRPr/>
          </a:p>
          <a:p>
            <a:pPr marL="285750" lvl="0" indent="-205740" algn="l" rtl="0">
              <a:lnSpc>
                <a:spcPct val="90000"/>
              </a:lnSpc>
              <a:spcBef>
                <a:spcPts val="0"/>
              </a:spcBef>
              <a:spcAft>
                <a:spcPts val="0"/>
              </a:spcAft>
              <a:buClr>
                <a:schemeClr val="dk1"/>
              </a:buClr>
              <a:buSzPts val="1260"/>
              <a:buFont typeface="Arial"/>
              <a:buNone/>
            </a:pPr>
            <a:endParaRPr sz="1800">
              <a:solidFill>
                <a:schemeClr val="dk1"/>
              </a:solidFill>
            </a:endParaRPr>
          </a:p>
          <a:p>
            <a:pPr marL="285750" lvl="0" indent="-285750" algn="l" rtl="0">
              <a:lnSpc>
                <a:spcPct val="90000"/>
              </a:lnSpc>
              <a:spcBef>
                <a:spcPts val="0"/>
              </a:spcBef>
              <a:spcAft>
                <a:spcPts val="0"/>
              </a:spcAft>
              <a:buClr>
                <a:schemeClr val="dk1"/>
              </a:buClr>
              <a:buSzPts val="1260"/>
              <a:buFont typeface="Arial"/>
              <a:buChar char="•"/>
            </a:pPr>
            <a:r>
              <a:rPr lang="en-GB" sz="1800">
                <a:solidFill>
                  <a:schemeClr val="dk1"/>
                </a:solidFill>
              </a:rPr>
              <a:t>Learners can apply all 6Rs to reimagine a product for a </a:t>
            </a:r>
            <a:br>
              <a:rPr lang="en-GB" sz="1800">
                <a:solidFill>
                  <a:schemeClr val="dk1"/>
                </a:solidFill>
              </a:rPr>
            </a:br>
            <a:r>
              <a:rPr lang="en-GB" sz="1800">
                <a:solidFill>
                  <a:schemeClr val="dk1"/>
                </a:solidFill>
              </a:rPr>
              <a:t>circular lifecycle.</a:t>
            </a:r>
            <a:endParaRPr/>
          </a:p>
          <a:p>
            <a:pPr marL="285750" lvl="0" indent="-184150" algn="l" rtl="0">
              <a:lnSpc>
                <a:spcPct val="90000"/>
              </a:lnSpc>
              <a:spcBef>
                <a:spcPts val="1200"/>
              </a:spcBef>
              <a:spcAft>
                <a:spcPts val="0"/>
              </a:spcAft>
              <a:buClr>
                <a:schemeClr val="dk1"/>
              </a:buClr>
              <a:buSzPts val="1600"/>
              <a:buFont typeface="Arial"/>
              <a:buNone/>
            </a:pPr>
            <a:endParaRPr sz="1600">
              <a:solidFill>
                <a:schemeClr val="dk1"/>
              </a:solidFill>
            </a:endParaRPr>
          </a:p>
        </p:txBody>
      </p:sp>
      <p:sp>
        <p:nvSpPr>
          <p:cNvPr id="374" name="Google Shape;374;p4"/>
          <p:cNvSpPr txBox="1">
            <a:spLocks noGrp="1"/>
          </p:cNvSpPr>
          <p:nvPr>
            <p:ph type="body" idx="3"/>
          </p:nvPr>
        </p:nvSpPr>
        <p:spPr>
          <a:xfrm>
            <a:off x="8145512" y="2452819"/>
            <a:ext cx="7040059" cy="4825489"/>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a:solidFill>
                  <a:schemeClr val="dk1"/>
                </a:solidFill>
              </a:rPr>
              <a:t>Full resource list available for the topic of Sustainability:</a:t>
            </a:r>
            <a:endParaRPr/>
          </a:p>
          <a:p>
            <a:pPr marL="0" lvl="0" indent="0" algn="l" rtl="0">
              <a:lnSpc>
                <a:spcPct val="90000"/>
              </a:lnSpc>
              <a:spcBef>
                <a:spcPts val="0"/>
              </a:spcBef>
              <a:spcAft>
                <a:spcPts val="0"/>
              </a:spcAft>
              <a:buClr>
                <a:schemeClr val="dk1"/>
              </a:buClr>
              <a:buSzPts val="2000"/>
              <a:buNone/>
            </a:pPr>
            <a:endParaRPr sz="2000" b="1">
              <a:solidFill>
                <a:schemeClr val="dk1"/>
              </a:solidFill>
            </a:endParaRPr>
          </a:p>
          <a:p>
            <a:pPr marL="0" lvl="0" indent="0" algn="l" rtl="0">
              <a:lnSpc>
                <a:spcPct val="90000"/>
              </a:lnSpc>
              <a:spcBef>
                <a:spcPts val="0"/>
              </a:spcBef>
              <a:spcAft>
                <a:spcPts val="0"/>
              </a:spcAft>
              <a:buClr>
                <a:schemeClr val="dk1"/>
              </a:buClr>
              <a:buSzPts val="1800"/>
              <a:buNone/>
            </a:pPr>
            <a:r>
              <a:rPr lang="en-GB" sz="1800" b="1">
                <a:solidFill>
                  <a:schemeClr val="dk1"/>
                </a:solidFill>
              </a:rPr>
              <a:t>1. Circular lifecycles and sustainability (Level 2)</a:t>
            </a:r>
            <a:endParaRPr/>
          </a:p>
          <a:p>
            <a:pPr marL="0" lvl="0" indent="0" algn="l" rtl="0">
              <a:lnSpc>
                <a:spcPct val="90000"/>
              </a:lnSpc>
              <a:spcBef>
                <a:spcPts val="0"/>
              </a:spcBef>
              <a:spcAft>
                <a:spcPts val="0"/>
              </a:spcAft>
              <a:buClr>
                <a:schemeClr val="dk1"/>
              </a:buClr>
              <a:buSzPts val="1800"/>
              <a:buNone/>
            </a:pPr>
            <a:r>
              <a:rPr lang="en-GB" sz="1800">
                <a:solidFill>
                  <a:schemeClr val="dk1"/>
                </a:solidFill>
              </a:rPr>
              <a:t>2. Sustainability and my career (Level 3)</a:t>
            </a:r>
            <a:endParaRPr/>
          </a:p>
          <a:p>
            <a:pPr marL="0" lvl="0" indent="0" algn="l" rtl="0">
              <a:lnSpc>
                <a:spcPct val="90000"/>
              </a:lnSpc>
              <a:spcBef>
                <a:spcPts val="0"/>
              </a:spcBef>
              <a:spcAft>
                <a:spcPts val="0"/>
              </a:spcAft>
              <a:buClr>
                <a:schemeClr val="dk1"/>
              </a:buClr>
              <a:buSzPts val="2000"/>
              <a:buNone/>
            </a:pPr>
            <a:endParaRPr sz="2000" b="1">
              <a:solidFill>
                <a:schemeClr val="dk1"/>
              </a:solidFill>
            </a:endParaRPr>
          </a:p>
          <a:p>
            <a:pPr marL="0" lvl="0" indent="0" algn="l" rtl="0">
              <a:lnSpc>
                <a:spcPct val="90000"/>
              </a:lnSpc>
              <a:spcBef>
                <a:spcPts val="0"/>
              </a:spcBef>
              <a:spcAft>
                <a:spcPts val="0"/>
              </a:spcAft>
              <a:buClr>
                <a:schemeClr val="dk1"/>
              </a:buClr>
              <a:buSzPts val="2000"/>
              <a:buNone/>
            </a:pPr>
            <a:r>
              <a:rPr lang="en-GB" sz="2000" b="1">
                <a:solidFill>
                  <a:schemeClr val="dk1"/>
                </a:solidFill>
              </a:rPr>
              <a:t>Links to other supported topics</a:t>
            </a:r>
            <a:endParaRPr/>
          </a:p>
          <a:p>
            <a:pPr marL="0" lvl="0" indent="0" algn="l" rtl="0">
              <a:lnSpc>
                <a:spcPct val="90000"/>
              </a:lnSpc>
              <a:spcBef>
                <a:spcPts val="0"/>
              </a:spcBef>
              <a:spcAft>
                <a:spcPts val="0"/>
              </a:spcAft>
              <a:buClr>
                <a:schemeClr val="dk1"/>
              </a:buClr>
              <a:buSzPts val="2000"/>
              <a:buNone/>
            </a:pPr>
            <a:endParaRPr sz="2000" b="1">
              <a:solidFill>
                <a:schemeClr val="dk1"/>
              </a:solidFill>
            </a:endParaRPr>
          </a:p>
          <a:p>
            <a:pPr marL="0" lvl="0" indent="0" algn="l" rtl="0">
              <a:lnSpc>
                <a:spcPct val="90000"/>
              </a:lnSpc>
              <a:spcBef>
                <a:spcPts val="0"/>
              </a:spcBef>
              <a:spcAft>
                <a:spcPts val="0"/>
              </a:spcAft>
              <a:buClr>
                <a:schemeClr val="dk1"/>
              </a:buClr>
              <a:buSzPts val="1800"/>
              <a:buNone/>
            </a:pPr>
            <a:r>
              <a:rPr lang="en-GB" sz="1800">
                <a:solidFill>
                  <a:schemeClr val="dk1"/>
                </a:solidFill>
              </a:rPr>
              <a:t>Sustainability is included in all other topics in this series: Battery technologies, CNC machinery, Electrical machines, Engineering materials, Innovation and emerging technologies, Microcontroller systems, Renewable energy, Robotics. </a:t>
            </a:r>
            <a:endParaRPr/>
          </a:p>
        </p:txBody>
      </p:sp>
      <p:sp>
        <p:nvSpPr>
          <p:cNvPr id="375" name="Google Shape;375;p4"/>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solidFill>
                  <a:schemeClr val="dk1"/>
                </a:solidFill>
              </a:rPr>
              <a:t>1. Circular lifecycles and sustainability</a:t>
            </a:r>
            <a:r>
              <a:rPr lang="en-GB"/>
              <a:t>  |  Practitioner guide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Subject coverage</a:t>
            </a:r>
            <a:endParaRPr/>
          </a:p>
        </p:txBody>
      </p:sp>
      <p:sp>
        <p:nvSpPr>
          <p:cNvPr id="382" name="Google Shape;382;p5"/>
          <p:cNvSpPr txBox="1">
            <a:spLocks noGrp="1"/>
          </p:cNvSpPr>
          <p:nvPr>
            <p:ph type="body" idx="2"/>
          </p:nvPr>
        </p:nvSpPr>
        <p:spPr>
          <a:xfrm>
            <a:off x="447028" y="2871560"/>
            <a:ext cx="3780000" cy="3988007"/>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a:solidFill>
                  <a:schemeClr val="dk1"/>
                </a:solidFill>
              </a:rPr>
              <a:t>Sustainability</a:t>
            </a:r>
            <a:endParaRPr/>
          </a:p>
          <a:p>
            <a:pPr marL="0" lvl="0" indent="0" algn="l" rtl="0">
              <a:lnSpc>
                <a:spcPct val="90000"/>
              </a:lnSpc>
              <a:spcBef>
                <a:spcPts val="0"/>
              </a:spcBef>
              <a:spcAft>
                <a:spcPts val="0"/>
              </a:spcAft>
              <a:buClr>
                <a:schemeClr val="dk1"/>
              </a:buClr>
              <a:buSzPts val="1100"/>
              <a:buNone/>
            </a:pPr>
            <a:endParaRPr sz="1600">
              <a:solidFill>
                <a:schemeClr val="dk1"/>
              </a:solidFill>
            </a:endParaRPr>
          </a:p>
          <a:p>
            <a:pPr marL="457200" lvl="0" indent="-298450" algn="l" rtl="0">
              <a:lnSpc>
                <a:spcPct val="100000"/>
              </a:lnSpc>
              <a:spcBef>
                <a:spcPts val="0"/>
              </a:spcBef>
              <a:spcAft>
                <a:spcPts val="0"/>
              </a:spcAft>
              <a:buClr>
                <a:schemeClr val="dk1"/>
              </a:buClr>
              <a:buSzPts val="1260"/>
              <a:buFont typeface="Arial"/>
              <a:buChar char="•"/>
            </a:pPr>
            <a:r>
              <a:rPr lang="en-GB" sz="1800">
                <a:solidFill>
                  <a:schemeClr val="dk1"/>
                </a:solidFill>
              </a:rPr>
              <a:t>Sustainability</a:t>
            </a:r>
            <a:endParaRPr/>
          </a:p>
          <a:p>
            <a:pPr marL="457200" lvl="0" indent="-298450" algn="l" rtl="0">
              <a:lnSpc>
                <a:spcPct val="100000"/>
              </a:lnSpc>
              <a:spcBef>
                <a:spcPts val="1200"/>
              </a:spcBef>
              <a:spcAft>
                <a:spcPts val="0"/>
              </a:spcAft>
              <a:buClr>
                <a:schemeClr val="dk1"/>
              </a:buClr>
              <a:buSzPts val="1260"/>
              <a:buFont typeface="Arial"/>
              <a:buChar char="•"/>
            </a:pPr>
            <a:r>
              <a:rPr lang="en-GB" sz="1800">
                <a:solidFill>
                  <a:schemeClr val="dk1"/>
                </a:solidFill>
              </a:rPr>
              <a:t>Sustainable design</a:t>
            </a:r>
            <a:endParaRPr/>
          </a:p>
          <a:p>
            <a:pPr marL="457200" lvl="0" indent="-298450" algn="l" rtl="0">
              <a:lnSpc>
                <a:spcPct val="100000"/>
              </a:lnSpc>
              <a:spcBef>
                <a:spcPts val="1200"/>
              </a:spcBef>
              <a:spcAft>
                <a:spcPts val="0"/>
              </a:spcAft>
              <a:buClr>
                <a:schemeClr val="dk1"/>
              </a:buClr>
              <a:buSzPts val="1260"/>
              <a:buFont typeface="Arial"/>
              <a:buChar char="•"/>
            </a:pPr>
            <a:r>
              <a:rPr lang="en-GB" sz="1800">
                <a:solidFill>
                  <a:schemeClr val="dk1"/>
                </a:solidFill>
              </a:rPr>
              <a:t>The 6Rs of sustainability</a:t>
            </a:r>
            <a:endParaRPr/>
          </a:p>
          <a:p>
            <a:pPr marL="457200" lvl="0" indent="-298450" algn="l" rtl="0">
              <a:lnSpc>
                <a:spcPct val="100000"/>
              </a:lnSpc>
              <a:spcBef>
                <a:spcPts val="1200"/>
              </a:spcBef>
              <a:spcAft>
                <a:spcPts val="0"/>
              </a:spcAft>
              <a:buClr>
                <a:schemeClr val="dk1"/>
              </a:buClr>
              <a:buSzPts val="1260"/>
              <a:buFont typeface="Arial"/>
              <a:buChar char="•"/>
            </a:pPr>
            <a:r>
              <a:rPr lang="en-GB" sz="1800">
                <a:solidFill>
                  <a:schemeClr val="dk1"/>
                </a:solidFill>
              </a:rPr>
              <a:t>Product lifecycles</a:t>
            </a:r>
            <a:endParaRPr sz="1600">
              <a:solidFill>
                <a:schemeClr val="dk1"/>
              </a:solidFill>
            </a:endParaRPr>
          </a:p>
          <a:p>
            <a:pPr marL="457200" lvl="0" indent="-298450" algn="l" rtl="0">
              <a:lnSpc>
                <a:spcPct val="100000"/>
              </a:lnSpc>
              <a:spcBef>
                <a:spcPts val="1200"/>
              </a:spcBef>
              <a:spcAft>
                <a:spcPts val="0"/>
              </a:spcAft>
              <a:buClr>
                <a:schemeClr val="dk1"/>
              </a:buClr>
              <a:buSzPts val="1260"/>
              <a:buFont typeface="Arial"/>
              <a:buChar char="•"/>
            </a:pPr>
            <a:r>
              <a:rPr lang="en-GB" sz="1800">
                <a:solidFill>
                  <a:schemeClr val="dk1"/>
                </a:solidFill>
              </a:rPr>
              <a:t>Circular economies</a:t>
            </a:r>
            <a:endParaRPr/>
          </a:p>
          <a:p>
            <a:pPr marL="457200" lvl="0" indent="-298450" algn="l" rtl="0">
              <a:lnSpc>
                <a:spcPct val="100000"/>
              </a:lnSpc>
              <a:spcBef>
                <a:spcPts val="1200"/>
              </a:spcBef>
              <a:spcAft>
                <a:spcPts val="0"/>
              </a:spcAft>
              <a:buClr>
                <a:schemeClr val="dk1"/>
              </a:buClr>
              <a:buSzPts val="1260"/>
              <a:buFont typeface="Arial"/>
              <a:buChar char="•"/>
            </a:pPr>
            <a:r>
              <a:rPr lang="en-GB" sz="1800">
                <a:solidFill>
                  <a:schemeClr val="dk1"/>
                </a:solidFill>
              </a:rPr>
              <a:t>Waste and disposal</a:t>
            </a:r>
            <a:endParaRPr/>
          </a:p>
          <a:p>
            <a:pPr marL="457200" lvl="0" indent="-298450" algn="l" rtl="0">
              <a:lnSpc>
                <a:spcPct val="100000"/>
              </a:lnSpc>
              <a:spcBef>
                <a:spcPts val="1200"/>
              </a:spcBef>
              <a:spcAft>
                <a:spcPts val="0"/>
              </a:spcAft>
              <a:buClr>
                <a:schemeClr val="dk1"/>
              </a:buClr>
              <a:buSzPts val="1260"/>
              <a:buFont typeface="Arial"/>
              <a:buChar char="•"/>
            </a:pPr>
            <a:r>
              <a:rPr lang="en-GB" sz="1800">
                <a:solidFill>
                  <a:schemeClr val="dk1"/>
                </a:solidFill>
              </a:rPr>
              <a:t>Emerging trends</a:t>
            </a:r>
            <a:endParaRPr/>
          </a:p>
          <a:p>
            <a:pPr marL="457200" lvl="0" indent="-228600" algn="l" rtl="0">
              <a:lnSpc>
                <a:spcPct val="100000"/>
              </a:lnSpc>
              <a:spcBef>
                <a:spcPts val="1200"/>
              </a:spcBef>
              <a:spcAft>
                <a:spcPts val="0"/>
              </a:spcAft>
              <a:buClr>
                <a:schemeClr val="dk1"/>
              </a:buClr>
              <a:buSzPts val="1100"/>
              <a:buNone/>
            </a:pPr>
            <a:endParaRPr sz="1800">
              <a:solidFill>
                <a:schemeClr val="dk1"/>
              </a:solidFill>
            </a:endParaRPr>
          </a:p>
        </p:txBody>
      </p:sp>
      <p:sp>
        <p:nvSpPr>
          <p:cNvPr id="383" name="Google Shape;383;p5"/>
          <p:cNvSpPr txBox="1">
            <a:spLocks noGrp="1"/>
          </p:cNvSpPr>
          <p:nvPr>
            <p:ph type="body" idx="3"/>
          </p:nvPr>
        </p:nvSpPr>
        <p:spPr>
          <a:xfrm>
            <a:off x="4818159" y="2871560"/>
            <a:ext cx="6621270" cy="3988007"/>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a:solidFill>
                  <a:schemeClr val="dk1"/>
                </a:solidFill>
              </a:rPr>
              <a:t>Including careers</a:t>
            </a:r>
            <a:endParaRPr/>
          </a:p>
          <a:p>
            <a:pPr marL="0" lvl="0" indent="0" algn="l" rtl="0">
              <a:lnSpc>
                <a:spcPct val="90000"/>
              </a:lnSpc>
              <a:spcBef>
                <a:spcPts val="0"/>
              </a:spcBef>
              <a:spcAft>
                <a:spcPts val="0"/>
              </a:spcAft>
              <a:buClr>
                <a:schemeClr val="dk1"/>
              </a:buClr>
              <a:buSzPts val="1100"/>
              <a:buNone/>
            </a:pPr>
            <a:endParaRPr sz="1600">
              <a:solidFill>
                <a:schemeClr val="dk1"/>
              </a:solidFill>
            </a:endParaRPr>
          </a:p>
          <a:p>
            <a:pPr marL="457200" lvl="0" indent="-298450" algn="l" rtl="0">
              <a:lnSpc>
                <a:spcPct val="100000"/>
              </a:lnSpc>
              <a:spcBef>
                <a:spcPts val="0"/>
              </a:spcBef>
              <a:spcAft>
                <a:spcPts val="0"/>
              </a:spcAft>
              <a:buClr>
                <a:schemeClr val="dk1"/>
              </a:buClr>
              <a:buSzPts val="1100"/>
              <a:buFont typeface="Arial"/>
              <a:buChar char="•"/>
            </a:pPr>
            <a:r>
              <a:rPr lang="en-GB" sz="1800">
                <a:solidFill>
                  <a:schemeClr val="dk1"/>
                </a:solidFill>
              </a:rPr>
              <a:t>How different engineering roles contribute to sustainability.</a:t>
            </a:r>
            <a:endParaRPr/>
          </a:p>
          <a:p>
            <a:pPr marL="457200" lvl="0" indent="-298450" algn="l" rtl="0">
              <a:lnSpc>
                <a:spcPct val="100000"/>
              </a:lnSpc>
              <a:spcBef>
                <a:spcPts val="1200"/>
              </a:spcBef>
              <a:spcAft>
                <a:spcPts val="0"/>
              </a:spcAft>
              <a:buClr>
                <a:schemeClr val="dk1"/>
              </a:buClr>
              <a:buSzPts val="1100"/>
              <a:buFont typeface="Arial"/>
              <a:buChar char="•"/>
            </a:pPr>
            <a:r>
              <a:rPr lang="en-GB" sz="1800">
                <a:solidFill>
                  <a:schemeClr val="dk1"/>
                </a:solidFill>
              </a:rPr>
              <a:t>Career opportunities and sustainability.</a:t>
            </a:r>
            <a:endParaRPr sz="1800"/>
          </a:p>
        </p:txBody>
      </p:sp>
      <p:sp>
        <p:nvSpPr>
          <p:cNvPr id="384" name="Google Shape;384;p5"/>
          <p:cNvSpPr txBox="1">
            <a:spLocks noGrp="1"/>
          </p:cNvSpPr>
          <p:nvPr>
            <p:ph type="ftr" idx="11"/>
          </p:nvPr>
        </p:nvSpPr>
        <p:spPr>
          <a:xfrm>
            <a:off x="9241972" y="680297"/>
            <a:ext cx="6715580" cy="48683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solidFill>
                  <a:schemeClr val="dk1"/>
                </a:solidFill>
              </a:rPr>
              <a:t>1. Circular lifecycles and sustainability</a:t>
            </a:r>
            <a:r>
              <a:rPr lang="en-GB"/>
              <a:t>  |  Practitioner guide</a:t>
            </a:r>
            <a:endParaRPr/>
          </a:p>
        </p:txBody>
      </p:sp>
      <p:sp>
        <p:nvSpPr>
          <p:cNvPr id="385" name="Google Shape;385;p5"/>
          <p:cNvSpPr txBox="1"/>
          <p:nvPr/>
        </p:nvSpPr>
        <p:spPr>
          <a:xfrm>
            <a:off x="5695999" y="3147721"/>
            <a:ext cx="3780000" cy="4656452"/>
          </a:xfrm>
          <a:prstGeom prst="rect">
            <a:avLst/>
          </a:prstGeom>
          <a:noFill/>
          <a:ln>
            <a:noFill/>
          </a:ln>
        </p:spPr>
        <p:txBody>
          <a:bodyPr spcFirstLastPara="1" wrap="square" lIns="90000" tIns="45700" rIns="91425" bIns="45700" anchor="t" anchorCtr="0">
            <a:noAutofit/>
          </a:bodyPr>
          <a:lstStyle/>
          <a:p>
            <a:pPr marL="457200" marR="0" lvl="0" indent="-228600" algn="l" rtl="0">
              <a:lnSpc>
                <a:spcPct val="90000"/>
              </a:lnSpc>
              <a:spcBef>
                <a:spcPts val="0"/>
              </a:spcBef>
              <a:spcAft>
                <a:spcPts val="0"/>
              </a:spcAft>
              <a:buClr>
                <a:schemeClr val="dk1"/>
              </a:buClr>
              <a:buSzPts val="1100"/>
              <a:buFont typeface="Arial"/>
              <a:buNone/>
            </a:pPr>
            <a:endParaRPr sz="1600" b="0" i="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
          <p:cNvSpPr txBox="1">
            <a:spLocks noGrp="1"/>
          </p:cNvSpPr>
          <p:nvPr>
            <p:ph type="title"/>
          </p:nvPr>
        </p:nvSpPr>
        <p:spPr>
          <a:xfrm>
            <a:off x="4938729" y="1342976"/>
            <a:ext cx="6380130" cy="6910070"/>
          </a:xfrm>
          <a:prstGeom prst="rect">
            <a:avLst/>
          </a:prstGeom>
          <a:noFill/>
          <a:ln>
            <a:noFill/>
          </a:ln>
        </p:spPr>
        <p:txBody>
          <a:bodyPr spcFirstLastPara="1" wrap="square" lIns="90000" tIns="45700" rIns="91425" bIns="45700" anchor="ctr" anchorCtr="0">
            <a:normAutofit/>
          </a:bodyPr>
          <a:lstStyle/>
          <a:p>
            <a:pPr marL="0" lvl="0" indent="0" algn="ctr" rtl="0">
              <a:lnSpc>
                <a:spcPct val="90000"/>
              </a:lnSpc>
              <a:spcBef>
                <a:spcPts val="0"/>
              </a:spcBef>
              <a:spcAft>
                <a:spcPts val="0"/>
              </a:spcAft>
              <a:buClr>
                <a:schemeClr val="dk1"/>
              </a:buClr>
              <a:buSzPts val="5400"/>
              <a:buFont typeface="Arial"/>
              <a:buNone/>
            </a:pPr>
            <a:r>
              <a:rPr lang="en-GB"/>
              <a:t>1. Circular lifecycles and sustainability</a:t>
            </a:r>
            <a:endParaRPr/>
          </a:p>
        </p:txBody>
      </p:sp>
      <p:sp>
        <p:nvSpPr>
          <p:cNvPr id="392" name="Google Shape;392;p6"/>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6</a:t>
            </a:fld>
            <a:endParaRPr sz="1600" b="0" i="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7" descr="A person standing in front of a whiteboard&#10;&#10;Description automatically generated with low confidence"/>
          <p:cNvPicPr preferRelativeResize="0">
            <a:picLocks noGrp="1"/>
          </p:cNvPicPr>
          <p:nvPr>
            <p:ph type="pic" idx="2"/>
          </p:nvPr>
        </p:nvPicPr>
        <p:blipFill rotWithShape="1">
          <a:blip r:embed="rId3">
            <a:alphaModFix/>
          </a:blip>
          <a:srcRect t="-95"/>
          <a:stretch/>
        </p:blipFill>
        <p:spPr>
          <a:xfrm>
            <a:off x="8935605" y="-8682"/>
            <a:ext cx="7332579" cy="9173629"/>
          </a:xfrm>
          <a:prstGeom prst="rect">
            <a:avLst/>
          </a:prstGeom>
          <a:noFill/>
          <a:ln>
            <a:noFill/>
          </a:ln>
        </p:spPr>
      </p:pic>
      <p:sp>
        <p:nvSpPr>
          <p:cNvPr id="398" name="Google Shape;398;p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399" name="Google Shape;399;p7"/>
          <p:cNvSpPr txBox="1"/>
          <p:nvPr/>
        </p:nvSpPr>
        <p:spPr>
          <a:xfrm>
            <a:off x="10516605" y="680297"/>
            <a:ext cx="535198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a:solidFill>
                  <a:schemeClr val="dk1"/>
                </a:solidFill>
                <a:latin typeface="Arial"/>
                <a:ea typeface="Arial"/>
                <a:cs typeface="Arial"/>
                <a:sym typeface="Arial"/>
              </a:rPr>
              <a:t>1. Circular lifecycles and sustainability</a:t>
            </a:r>
            <a:endParaRPr/>
          </a:p>
        </p:txBody>
      </p:sp>
      <p:sp>
        <p:nvSpPr>
          <p:cNvPr id="400" name="Google Shape;400;p7"/>
          <p:cNvSpPr/>
          <p:nvPr/>
        </p:nvSpPr>
        <p:spPr>
          <a:xfrm>
            <a:off x="411858" y="2291753"/>
            <a:ext cx="231396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You will be able to:</a:t>
            </a:r>
            <a:endParaRPr/>
          </a:p>
        </p:txBody>
      </p:sp>
      <p:sp>
        <p:nvSpPr>
          <p:cNvPr id="401" name="Google Shape;401;p7"/>
          <p:cNvSpPr/>
          <p:nvPr/>
        </p:nvSpPr>
        <p:spPr>
          <a:xfrm>
            <a:off x="485638" y="2909487"/>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0" i="0">
                <a:solidFill>
                  <a:schemeClr val="dk1"/>
                </a:solidFill>
                <a:latin typeface="Arial"/>
                <a:ea typeface="Arial"/>
                <a:cs typeface="Arial"/>
                <a:sym typeface="Arial"/>
              </a:rPr>
              <a:t>Define sustainability and describe the 6Rs of sustainability.</a:t>
            </a:r>
            <a:endParaRPr/>
          </a:p>
        </p:txBody>
      </p:sp>
      <p:sp>
        <p:nvSpPr>
          <p:cNvPr id="402" name="Google Shape;402;p7"/>
          <p:cNvSpPr/>
          <p:nvPr/>
        </p:nvSpPr>
        <p:spPr>
          <a:xfrm>
            <a:off x="4097920" y="2909487"/>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0" i="0">
                <a:solidFill>
                  <a:schemeClr val="dk1"/>
                </a:solidFill>
                <a:latin typeface="Arial"/>
                <a:ea typeface="Arial"/>
                <a:cs typeface="Arial"/>
                <a:sym typeface="Arial"/>
              </a:rPr>
              <a:t>Explain how the 6Rs support circular economic models.</a:t>
            </a:r>
            <a:endParaRPr/>
          </a:p>
        </p:txBody>
      </p:sp>
      <p:pic>
        <p:nvPicPr>
          <p:cNvPr id="403" name="Google Shape;403;p7"/>
          <p:cNvPicPr preferRelativeResize="0"/>
          <p:nvPr/>
        </p:nvPicPr>
        <p:blipFill rotWithShape="1">
          <a:blip r:embed="rId4">
            <a:alphaModFix/>
          </a:blip>
          <a:srcRect/>
          <a:stretch/>
        </p:blipFill>
        <p:spPr>
          <a:xfrm>
            <a:off x="7543800" y="6104964"/>
            <a:ext cx="3133165" cy="3039035"/>
          </a:xfrm>
          <a:prstGeom prst="rect">
            <a:avLst/>
          </a:prstGeom>
          <a:noFill/>
          <a:ln>
            <a:noFill/>
          </a:ln>
        </p:spPr>
      </p:pic>
      <p:sp>
        <p:nvSpPr>
          <p:cNvPr id="404" name="Google Shape;404;p7"/>
          <p:cNvSpPr/>
          <p:nvPr/>
        </p:nvSpPr>
        <p:spPr>
          <a:xfrm>
            <a:off x="7710202" y="2909487"/>
            <a:ext cx="3325023" cy="3325025"/>
          </a:xfrm>
          <a:prstGeom prst="heptagon">
            <a:avLst>
              <a:gd name="hf" fmla="val 102572"/>
              <a:gd name="vf" fmla="val 105210"/>
            </a:avLst>
          </a:prstGeom>
          <a:solidFill>
            <a:srgbClr val="ECECED"/>
          </a:solidFill>
          <a:ln w="127000" cap="flat" cmpd="sng">
            <a:solidFill>
              <a:srgbClr val="3DB876"/>
            </a:solidFill>
            <a:prstDash val="solid"/>
            <a:round/>
            <a:headEnd type="none" w="sm" len="sm"/>
            <a:tailEnd type="none" w="sm" len="sm"/>
          </a:ln>
        </p:spPr>
        <p:txBody>
          <a:bodyPr spcFirstLastPara="1" wrap="square" lIns="90000"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0" i="0">
                <a:solidFill>
                  <a:schemeClr val="dk1"/>
                </a:solidFill>
                <a:latin typeface="Arial"/>
                <a:ea typeface="Arial"/>
                <a:cs typeface="Arial"/>
                <a:sym typeface="Arial"/>
              </a:rPr>
              <a:t>Apply all 6Rs to reimagine a product for a circular lifecycle.</a:t>
            </a:r>
            <a:endParaRPr/>
          </a:p>
        </p:txBody>
      </p:sp>
      <p:sp>
        <p:nvSpPr>
          <p:cNvPr id="405" name="Google Shape;405;p7"/>
          <p:cNvSpPr txBox="1"/>
          <p:nvPr/>
        </p:nvSpPr>
        <p:spPr>
          <a:xfrm>
            <a:off x="15290425" y="8559801"/>
            <a:ext cx="539750" cy="41578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7</a:t>
            </a:fld>
            <a:endParaRPr sz="1600" b="0" i="0">
              <a:solidFill>
                <a:schemeClr val="dk1"/>
              </a:solidFill>
              <a:latin typeface="Arial"/>
              <a:ea typeface="Arial"/>
              <a:cs typeface="Arial"/>
              <a:sym typeface="Arial"/>
            </a:endParaRPr>
          </a:p>
        </p:txBody>
      </p:sp>
      <p:sp>
        <p:nvSpPr>
          <p:cNvPr id="406" name="Google Shape;406;p7"/>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Image © This Is Engineering</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8" descr="A person standing in a field&#10;&#10;Description automatically generated"/>
          <p:cNvPicPr preferRelativeResize="0">
            <a:picLocks noGrp="1"/>
          </p:cNvPicPr>
          <p:nvPr>
            <p:ph type="pic" idx="2"/>
          </p:nvPr>
        </p:nvPicPr>
        <p:blipFill rotWithShape="1">
          <a:blip r:embed="rId3">
            <a:alphaModFix/>
          </a:blip>
          <a:srcRect/>
          <a:stretch/>
        </p:blipFill>
        <p:spPr>
          <a:xfrm>
            <a:off x="8935605" y="-8682"/>
            <a:ext cx="7332579" cy="9173629"/>
          </a:xfrm>
          <a:prstGeom prst="rect">
            <a:avLst/>
          </a:prstGeom>
          <a:noFill/>
          <a:ln>
            <a:noFill/>
          </a:ln>
        </p:spPr>
      </p:pic>
      <p:sp>
        <p:nvSpPr>
          <p:cNvPr id="413" name="Google Shape;413;p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What is sustainability?</a:t>
            </a:r>
            <a:endParaRPr/>
          </a:p>
        </p:txBody>
      </p:sp>
      <p:sp>
        <p:nvSpPr>
          <p:cNvPr id="414" name="Google Shape;414;p8"/>
          <p:cNvSpPr txBox="1"/>
          <p:nvPr/>
        </p:nvSpPr>
        <p:spPr>
          <a:xfrm>
            <a:off x="10516605" y="680297"/>
            <a:ext cx="535198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a:solidFill>
                  <a:schemeClr val="dk1"/>
                </a:solidFill>
                <a:latin typeface="Arial"/>
                <a:ea typeface="Arial"/>
                <a:cs typeface="Arial"/>
                <a:sym typeface="Arial"/>
              </a:rPr>
              <a:t>1. Circular lifecycles and sustainability </a:t>
            </a:r>
            <a:endParaRPr/>
          </a:p>
        </p:txBody>
      </p:sp>
      <p:sp>
        <p:nvSpPr>
          <p:cNvPr id="415" name="Google Shape;415;p8"/>
          <p:cNvSpPr txBox="1"/>
          <p:nvPr/>
        </p:nvSpPr>
        <p:spPr>
          <a:xfrm>
            <a:off x="411858" y="1445908"/>
            <a:ext cx="8266921" cy="1393545"/>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a:solidFill>
                  <a:schemeClr val="dk1"/>
                </a:solidFill>
                <a:latin typeface="Arial"/>
                <a:ea typeface="Arial"/>
                <a:cs typeface="Arial"/>
                <a:sym typeface="Arial"/>
              </a:rPr>
              <a:t>What is sustainability?</a:t>
            </a:r>
            <a:endParaRPr/>
          </a:p>
        </p:txBody>
      </p:sp>
      <p:pic>
        <p:nvPicPr>
          <p:cNvPr id="416" name="Google Shape;416;p8"/>
          <p:cNvPicPr preferRelativeResize="0"/>
          <p:nvPr/>
        </p:nvPicPr>
        <p:blipFill rotWithShape="1">
          <a:blip r:embed="rId4">
            <a:alphaModFix/>
          </a:blip>
          <a:srcRect/>
          <a:stretch/>
        </p:blipFill>
        <p:spPr>
          <a:xfrm>
            <a:off x="7543800" y="6104964"/>
            <a:ext cx="3133165" cy="3039035"/>
          </a:xfrm>
          <a:prstGeom prst="rect">
            <a:avLst/>
          </a:prstGeom>
          <a:noFill/>
          <a:ln>
            <a:noFill/>
          </a:ln>
        </p:spPr>
      </p:pic>
      <p:pic>
        <p:nvPicPr>
          <p:cNvPr id="417" name="Google Shape;417;p8"/>
          <p:cNvPicPr preferRelativeResize="0"/>
          <p:nvPr/>
        </p:nvPicPr>
        <p:blipFill rotWithShape="1">
          <a:blip r:embed="rId5">
            <a:alphaModFix/>
          </a:blip>
          <a:srcRect/>
          <a:stretch/>
        </p:blipFill>
        <p:spPr>
          <a:xfrm>
            <a:off x="4475812" y="281790"/>
            <a:ext cx="900000" cy="877215"/>
          </a:xfrm>
          <a:prstGeom prst="rect">
            <a:avLst/>
          </a:prstGeom>
          <a:noFill/>
          <a:ln>
            <a:noFill/>
          </a:ln>
        </p:spPr>
      </p:pic>
      <p:pic>
        <p:nvPicPr>
          <p:cNvPr id="418" name="Google Shape;418;p8"/>
          <p:cNvPicPr preferRelativeResize="0"/>
          <p:nvPr/>
        </p:nvPicPr>
        <p:blipFill rotWithShape="1">
          <a:blip r:embed="rId6">
            <a:alphaModFix/>
          </a:blip>
          <a:srcRect/>
          <a:stretch/>
        </p:blipFill>
        <p:spPr>
          <a:xfrm>
            <a:off x="3434463" y="260894"/>
            <a:ext cx="899700" cy="876923"/>
          </a:xfrm>
          <a:prstGeom prst="rect">
            <a:avLst/>
          </a:prstGeom>
          <a:noFill/>
          <a:ln>
            <a:noFill/>
          </a:ln>
        </p:spPr>
      </p:pic>
      <p:sp>
        <p:nvSpPr>
          <p:cNvPr id="419" name="Google Shape;419;p8"/>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lt1"/>
                </a:solidFill>
                <a:latin typeface="Arial"/>
                <a:ea typeface="Arial"/>
                <a:cs typeface="Arial"/>
                <a:sym typeface="Arial"/>
              </a:rPr>
              <a:t>8</a:t>
            </a:fld>
            <a:endParaRPr sz="1600" b="0" i="0">
              <a:solidFill>
                <a:schemeClr val="lt1"/>
              </a:solidFill>
              <a:latin typeface="Arial"/>
              <a:ea typeface="Arial"/>
              <a:cs typeface="Arial"/>
              <a:sym typeface="Arial"/>
            </a:endParaRPr>
          </a:p>
        </p:txBody>
      </p:sp>
      <p:sp>
        <p:nvSpPr>
          <p:cNvPr id="420" name="Google Shape;420;p8"/>
          <p:cNvSpPr txBox="1"/>
          <p:nvPr/>
        </p:nvSpPr>
        <p:spPr>
          <a:xfrm>
            <a:off x="528846" y="3110128"/>
            <a:ext cx="6372286" cy="1962206"/>
          </a:xfrm>
          <a:prstGeom prst="rect">
            <a:avLst/>
          </a:prstGeom>
          <a:noFill/>
          <a:ln w="28575" cap="flat" cmpd="sng">
            <a:solidFill>
              <a:srgbClr val="3DB876"/>
            </a:solidFill>
            <a:prstDash val="solid"/>
            <a:round/>
            <a:headEnd type="none" w="sm" len="sm"/>
            <a:tailEnd type="none" w="sm" len="sm"/>
          </a:ln>
        </p:spPr>
        <p:txBody>
          <a:bodyPr spcFirstLastPara="1" wrap="square" lIns="288000" tIns="288000" rIns="288000" bIns="288000" anchor="t" anchorCtr="0">
            <a:noAutofit/>
          </a:bodyPr>
          <a:lstStyle/>
          <a:p>
            <a:pPr marL="482600" marR="0" lvl="0" indent="-342900" algn="l" rtl="0">
              <a:lnSpc>
                <a:spcPct val="100000"/>
              </a:lnSpc>
              <a:spcBef>
                <a:spcPts val="0"/>
              </a:spcBef>
              <a:spcAft>
                <a:spcPts val="0"/>
              </a:spcAft>
              <a:buClr>
                <a:schemeClr val="dk1"/>
              </a:buClr>
              <a:buSzPts val="1400"/>
              <a:buFont typeface="Arial"/>
              <a:buChar char="•"/>
            </a:pPr>
            <a:r>
              <a:rPr lang="en-GB" sz="2000" b="0" i="0">
                <a:solidFill>
                  <a:schemeClr val="dk1"/>
                </a:solidFill>
                <a:latin typeface="Arial"/>
                <a:ea typeface="Arial"/>
                <a:cs typeface="Arial"/>
                <a:sym typeface="Arial"/>
              </a:rPr>
              <a:t>What does it mean to ‘be sustainable’?</a:t>
            </a:r>
            <a:br>
              <a:rPr lang="en-GB" sz="2000" b="0" i="0">
                <a:solidFill>
                  <a:schemeClr val="dk1"/>
                </a:solidFill>
                <a:latin typeface="Arial"/>
                <a:ea typeface="Arial"/>
                <a:cs typeface="Arial"/>
                <a:sym typeface="Arial"/>
              </a:rPr>
            </a:br>
            <a:endParaRPr sz="2000" b="0" i="0">
              <a:solidFill>
                <a:schemeClr val="dk1"/>
              </a:solidFill>
              <a:latin typeface="Arial"/>
              <a:ea typeface="Arial"/>
              <a:cs typeface="Arial"/>
              <a:sym typeface="Arial"/>
            </a:endParaRPr>
          </a:p>
          <a:p>
            <a:pPr marL="482600" marR="0" lvl="0" indent="-342900" algn="l" rtl="0">
              <a:lnSpc>
                <a:spcPct val="100000"/>
              </a:lnSpc>
              <a:spcBef>
                <a:spcPts val="0"/>
              </a:spcBef>
              <a:spcAft>
                <a:spcPts val="0"/>
              </a:spcAft>
              <a:buClr>
                <a:schemeClr val="dk1"/>
              </a:buClr>
              <a:buSzPts val="1400"/>
              <a:buFont typeface="Arial"/>
              <a:buChar char="•"/>
            </a:pPr>
            <a:r>
              <a:rPr lang="en-GB" sz="2000" b="0" i="0">
                <a:solidFill>
                  <a:schemeClr val="dk1"/>
                </a:solidFill>
                <a:latin typeface="Arial"/>
                <a:ea typeface="Arial"/>
                <a:cs typeface="Arial"/>
                <a:sym typeface="Arial"/>
              </a:rPr>
              <a:t>Use your ideas to create your own </a:t>
            </a:r>
            <a:br>
              <a:rPr lang="en-GB" sz="2000" b="0" i="0">
                <a:solidFill>
                  <a:schemeClr val="dk1"/>
                </a:solidFill>
                <a:latin typeface="Arial"/>
                <a:ea typeface="Arial"/>
                <a:cs typeface="Arial"/>
                <a:sym typeface="Arial"/>
              </a:rPr>
            </a:br>
            <a:r>
              <a:rPr lang="en-GB" sz="2000" b="0" i="0">
                <a:solidFill>
                  <a:schemeClr val="dk1"/>
                </a:solidFill>
                <a:latin typeface="Arial"/>
                <a:ea typeface="Arial"/>
                <a:cs typeface="Arial"/>
                <a:sym typeface="Arial"/>
              </a:rPr>
              <a:t>definition of sustainability.</a:t>
            </a:r>
            <a:endParaRPr sz="2000" b="0" i="0">
              <a:solidFill>
                <a:schemeClr val="dk1"/>
              </a:solidFill>
              <a:latin typeface="Arial"/>
              <a:ea typeface="Arial"/>
              <a:cs typeface="Arial"/>
              <a:sym typeface="Arial"/>
            </a:endParaRPr>
          </a:p>
          <a:p>
            <a:pPr marL="702900" marR="0" lvl="0" indent="-254000" algn="l" rtl="0">
              <a:lnSpc>
                <a:spcPct val="100000"/>
              </a:lnSpc>
              <a:spcBef>
                <a:spcPts val="0"/>
              </a:spcBef>
              <a:spcAft>
                <a:spcPts val="0"/>
              </a:spcAft>
              <a:buClr>
                <a:schemeClr val="dk1"/>
              </a:buClr>
              <a:buSzPts val="1400"/>
              <a:buFont typeface="Arial"/>
              <a:buNone/>
            </a:pPr>
            <a:endParaRPr sz="2000" b="0" i="0">
              <a:solidFill>
                <a:schemeClr val="dk1"/>
              </a:solidFill>
              <a:latin typeface="Arial"/>
              <a:ea typeface="Arial"/>
              <a:cs typeface="Arial"/>
              <a:sym typeface="Arial"/>
            </a:endParaRPr>
          </a:p>
        </p:txBody>
      </p:sp>
      <p:pic>
        <p:nvPicPr>
          <p:cNvPr id="421" name="Google Shape;421;p8"/>
          <p:cNvPicPr preferRelativeResize="0"/>
          <p:nvPr/>
        </p:nvPicPr>
        <p:blipFill rotWithShape="1">
          <a:blip r:embed="rId7">
            <a:alphaModFix/>
          </a:blip>
          <a:srcRect l="-39589" t="-31579" r="-34276" b="-31578"/>
          <a:stretch/>
        </p:blipFill>
        <p:spPr>
          <a:xfrm>
            <a:off x="5733904" y="2587634"/>
            <a:ext cx="863761" cy="837585"/>
          </a:xfrm>
          <a:prstGeom prst="heptagon">
            <a:avLst>
              <a:gd name="hf" fmla="val 102572"/>
              <a:gd name="vf" fmla="val 105210"/>
            </a:avLst>
          </a:prstGeom>
          <a:solidFill>
            <a:srgbClr val="ECECED"/>
          </a:solidFill>
          <a:ln w="28575" cap="flat" cmpd="sng">
            <a:solidFill>
              <a:srgbClr val="D2CF1C"/>
            </a:solidFill>
            <a:prstDash val="solid"/>
            <a:round/>
            <a:headEnd type="none" w="sm" len="sm"/>
            <a:tailEnd type="none" w="sm" len="sm"/>
          </a:ln>
        </p:spPr>
      </p:pic>
      <p:pic>
        <p:nvPicPr>
          <p:cNvPr id="422" name="Google Shape;422;p8" descr="A picture containing text, sign&#10;&#10;Description automatically generated">
            <a:hlinkClick r:id="rId8"/>
          </p:cNvPr>
          <p:cNvPicPr preferRelativeResize="0"/>
          <p:nvPr/>
        </p:nvPicPr>
        <p:blipFill rotWithShape="1">
          <a:blip r:embed="rId9">
            <a:alphaModFix/>
          </a:blip>
          <a:srcRect/>
          <a:stretch/>
        </p:blipFill>
        <p:spPr>
          <a:xfrm>
            <a:off x="5517461" y="270398"/>
            <a:ext cx="900000" cy="900000"/>
          </a:xfrm>
          <a:prstGeom prst="rect">
            <a:avLst/>
          </a:prstGeom>
          <a:noFill/>
          <a:ln>
            <a:noFill/>
          </a:ln>
        </p:spPr>
      </p:pic>
      <p:sp>
        <p:nvSpPr>
          <p:cNvPr id="423" name="Google Shape;423;p8"/>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Image © This Is Engineering</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Examples of sustainable practice</a:t>
            </a:r>
            <a:endParaRPr/>
          </a:p>
        </p:txBody>
      </p:sp>
      <p:pic>
        <p:nvPicPr>
          <p:cNvPr id="430" name="Google Shape;430;p9" descr="A group of people wearing hard hats&#10;&#10;Description automatically generated with medium confidence"/>
          <p:cNvPicPr preferRelativeResize="0">
            <a:picLocks noGrp="1"/>
          </p:cNvPicPr>
          <p:nvPr>
            <p:ph type="pic" idx="2"/>
          </p:nvPr>
        </p:nvPicPr>
        <p:blipFill rotWithShape="1">
          <a:blip r:embed="rId3">
            <a:alphaModFix/>
          </a:blip>
          <a:srcRect/>
          <a:stretch/>
        </p:blipFill>
        <p:spPr>
          <a:xfrm>
            <a:off x="688476" y="4779264"/>
            <a:ext cx="3401508" cy="3322160"/>
          </a:xfrm>
          <a:prstGeom prst="rect">
            <a:avLst/>
          </a:prstGeom>
          <a:solidFill>
            <a:schemeClr val="lt1"/>
          </a:solidFill>
          <a:ln>
            <a:noFill/>
          </a:ln>
        </p:spPr>
      </p:pic>
      <p:pic>
        <p:nvPicPr>
          <p:cNvPr id="431" name="Google Shape;431;p9" descr="A close-up of a circuit board&#10;&#10;Description automatically generated with medium confidence"/>
          <p:cNvPicPr preferRelativeResize="0">
            <a:picLocks noGrp="1"/>
          </p:cNvPicPr>
          <p:nvPr>
            <p:ph type="pic" idx="3"/>
          </p:nvPr>
        </p:nvPicPr>
        <p:blipFill rotWithShape="1">
          <a:blip r:embed="rId4">
            <a:alphaModFix/>
          </a:blip>
          <a:srcRect/>
          <a:stretch/>
        </p:blipFill>
        <p:spPr>
          <a:xfrm>
            <a:off x="3736476" y="2584704"/>
            <a:ext cx="3401508" cy="3322160"/>
          </a:xfrm>
          <a:prstGeom prst="rect">
            <a:avLst/>
          </a:prstGeom>
          <a:solidFill>
            <a:schemeClr val="lt1"/>
          </a:solidFill>
          <a:ln>
            <a:noFill/>
          </a:ln>
        </p:spPr>
      </p:pic>
      <p:pic>
        <p:nvPicPr>
          <p:cNvPr id="432" name="Google Shape;432;p9" descr="A picture containing indoor, pile, warehouse, several&#10;&#10;Description automatically generated"/>
          <p:cNvPicPr preferRelativeResize="0">
            <a:picLocks noGrp="1"/>
          </p:cNvPicPr>
          <p:nvPr>
            <p:ph type="pic" idx="4"/>
          </p:nvPr>
        </p:nvPicPr>
        <p:blipFill rotWithShape="1">
          <a:blip r:embed="rId5">
            <a:alphaModFix/>
          </a:blip>
          <a:srcRect/>
          <a:stretch/>
        </p:blipFill>
        <p:spPr>
          <a:xfrm>
            <a:off x="6833244" y="4791456"/>
            <a:ext cx="3401508" cy="3322160"/>
          </a:xfrm>
          <a:prstGeom prst="rect">
            <a:avLst/>
          </a:prstGeom>
          <a:solidFill>
            <a:schemeClr val="lt1"/>
          </a:solidFill>
          <a:ln>
            <a:noFill/>
          </a:ln>
        </p:spPr>
      </p:pic>
      <p:pic>
        <p:nvPicPr>
          <p:cNvPr id="433" name="Google Shape;433;p9" descr="A person writing on a tablet&#10;&#10;Description automatically generated with medium confidence"/>
          <p:cNvPicPr preferRelativeResize="0">
            <a:picLocks noGrp="1"/>
          </p:cNvPicPr>
          <p:nvPr>
            <p:ph type="pic" idx="5"/>
          </p:nvPr>
        </p:nvPicPr>
        <p:blipFill rotWithShape="1">
          <a:blip r:embed="rId6">
            <a:alphaModFix/>
          </a:blip>
          <a:srcRect/>
          <a:stretch/>
        </p:blipFill>
        <p:spPr>
          <a:xfrm>
            <a:off x="9381372" y="1938528"/>
            <a:ext cx="3401508" cy="3322160"/>
          </a:xfrm>
          <a:prstGeom prst="rect">
            <a:avLst/>
          </a:prstGeom>
          <a:solidFill>
            <a:schemeClr val="lt1"/>
          </a:solidFill>
          <a:ln>
            <a:noFill/>
          </a:ln>
        </p:spPr>
      </p:pic>
      <p:pic>
        <p:nvPicPr>
          <p:cNvPr id="434" name="Google Shape;434;p9" descr="A person wearing headphones&#10;&#10;Description automatically generated with medium confidence"/>
          <p:cNvPicPr preferRelativeResize="0">
            <a:picLocks noGrp="1"/>
          </p:cNvPicPr>
          <p:nvPr>
            <p:ph type="pic" idx="6"/>
          </p:nvPr>
        </p:nvPicPr>
        <p:blipFill rotWithShape="1">
          <a:blip r:embed="rId7">
            <a:alphaModFix/>
          </a:blip>
          <a:srcRect/>
          <a:stretch/>
        </p:blipFill>
        <p:spPr>
          <a:xfrm>
            <a:off x="12319644" y="4389120"/>
            <a:ext cx="3401508" cy="3322160"/>
          </a:xfrm>
          <a:prstGeom prst="rect">
            <a:avLst/>
          </a:prstGeom>
          <a:solidFill>
            <a:schemeClr val="lt1"/>
          </a:solidFill>
          <a:ln>
            <a:noFill/>
          </a:ln>
        </p:spPr>
      </p:pic>
      <p:pic>
        <p:nvPicPr>
          <p:cNvPr id="435" name="Google Shape;435;p9"/>
          <p:cNvPicPr preferRelativeResize="0"/>
          <p:nvPr/>
        </p:nvPicPr>
        <p:blipFill rotWithShape="1">
          <a:blip r:embed="rId8">
            <a:alphaModFix/>
          </a:blip>
          <a:srcRect/>
          <a:stretch/>
        </p:blipFill>
        <p:spPr>
          <a:xfrm>
            <a:off x="3434463" y="260894"/>
            <a:ext cx="899700" cy="876923"/>
          </a:xfrm>
          <a:prstGeom prst="rect">
            <a:avLst/>
          </a:prstGeom>
          <a:noFill/>
          <a:ln>
            <a:noFill/>
          </a:ln>
        </p:spPr>
      </p:pic>
      <p:sp>
        <p:nvSpPr>
          <p:cNvPr id="436" name="Google Shape;436;p9"/>
          <p:cNvSpPr txBox="1"/>
          <p:nvPr/>
        </p:nvSpPr>
        <p:spPr>
          <a:xfrm>
            <a:off x="10516605" y="680297"/>
            <a:ext cx="535198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a:solidFill>
                  <a:schemeClr val="dk1"/>
                </a:solidFill>
                <a:latin typeface="Arial"/>
                <a:ea typeface="Arial"/>
                <a:cs typeface="Arial"/>
                <a:sym typeface="Arial"/>
              </a:rPr>
              <a:t>1. Circular lifecycles and sustainability</a:t>
            </a:r>
            <a:endParaRPr/>
          </a:p>
        </p:txBody>
      </p:sp>
      <p:sp>
        <p:nvSpPr>
          <p:cNvPr id="437" name="Google Shape;437;p9"/>
          <p:cNvSpPr txBox="1"/>
          <p:nvPr/>
        </p:nvSpPr>
        <p:spPr>
          <a:xfrm>
            <a:off x="15290425" y="8488755"/>
            <a:ext cx="539750" cy="48683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1600" b="0" i="0">
                <a:solidFill>
                  <a:schemeClr val="dk1"/>
                </a:solidFill>
                <a:latin typeface="Arial"/>
                <a:ea typeface="Arial"/>
                <a:cs typeface="Arial"/>
                <a:sym typeface="Arial"/>
              </a:rPr>
              <a:t>9</a:t>
            </a:fld>
            <a:endParaRPr sz="1600" b="0" i="0">
              <a:solidFill>
                <a:schemeClr val="dk1"/>
              </a:solidFill>
              <a:latin typeface="Arial"/>
              <a:ea typeface="Arial"/>
              <a:cs typeface="Arial"/>
              <a:sym typeface="Arial"/>
            </a:endParaRPr>
          </a:p>
        </p:txBody>
      </p:sp>
      <p:sp>
        <p:nvSpPr>
          <p:cNvPr id="438" name="Google Shape;438;p9"/>
          <p:cNvSpPr txBox="1"/>
          <p:nvPr/>
        </p:nvSpPr>
        <p:spPr>
          <a:xfrm>
            <a:off x="443118" y="8496032"/>
            <a:ext cx="10931464" cy="7281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Image © This Is Engineering </a:t>
            </a:r>
            <a:r>
              <a:rPr lang="en-GB" sz="1400">
                <a:solidFill>
                  <a:schemeClr val="dk1"/>
                </a:solidFill>
                <a:latin typeface="Arial"/>
                <a:ea typeface="Arial"/>
                <a:cs typeface="Arial"/>
                <a:sym typeface="Arial"/>
              </a:rPr>
              <a:t>| </a:t>
            </a:r>
            <a:r>
              <a:rPr lang="en-GB" sz="1400" b="0" i="0" u="none" strike="noStrike" cap="none">
                <a:solidFill>
                  <a:schemeClr val="dk1"/>
                </a:solidFill>
                <a:latin typeface="Arial"/>
                <a:ea typeface="Arial"/>
                <a:cs typeface="Arial"/>
                <a:sym typeface="Arial"/>
              </a:rPr>
              <a:t>Image © </a:t>
            </a:r>
            <a:r>
              <a:rPr lang="en-GB" sz="1400" i="0">
                <a:solidFill>
                  <a:srgbClr val="202122"/>
                </a:solidFill>
                <a:latin typeface="Arial"/>
                <a:ea typeface="Arial"/>
                <a:cs typeface="Arial"/>
                <a:sym typeface="Arial"/>
              </a:rPr>
              <a:t>Michael Barera | </a:t>
            </a:r>
            <a:r>
              <a:rPr lang="en-GB" sz="1400" b="0" i="0" u="none" strike="noStrike" cap="none">
                <a:solidFill>
                  <a:schemeClr val="dk1"/>
                </a:solidFill>
                <a:latin typeface="Arial"/>
                <a:ea typeface="Arial"/>
                <a:cs typeface="Arial"/>
                <a:sym typeface="Arial"/>
              </a:rPr>
              <a:t>Image © </a:t>
            </a:r>
            <a:r>
              <a:rPr lang="en-GB" sz="1400" b="0" u="none" strike="noStrike" cap="none">
                <a:solidFill>
                  <a:srgbClr val="202122"/>
                </a:solidFill>
                <a:latin typeface="Arial"/>
                <a:ea typeface="Arial"/>
                <a:cs typeface="Arial"/>
                <a:sym typeface="Arial"/>
              </a:rPr>
              <a:t>Veneta System</a:t>
            </a:r>
            <a:br>
              <a:rPr lang="en-GB" sz="1400" i="0">
                <a:solidFill>
                  <a:srgbClr val="202122"/>
                </a:solidFill>
                <a:latin typeface="Arial"/>
                <a:ea typeface="Arial"/>
                <a:cs typeface="Arial"/>
                <a:sym typeface="Arial"/>
              </a:rPr>
            </a:br>
            <a:br>
              <a:rPr lang="en-GB" sz="1400" i="0">
                <a:solidFill>
                  <a:srgbClr val="202122"/>
                </a:solidFill>
                <a:latin typeface="Arial"/>
                <a:ea typeface="Arial"/>
                <a:cs typeface="Arial"/>
                <a:sym typeface="Arial"/>
              </a:rPr>
            </a:br>
            <a:br>
              <a:rPr lang="en-GB" sz="1400" i="0">
                <a:solidFill>
                  <a:srgbClr val="202122"/>
                </a:solidFill>
                <a:latin typeface="Arial"/>
                <a:ea typeface="Arial"/>
                <a:cs typeface="Arial"/>
                <a:sym typeface="Arial"/>
              </a:rPr>
            </a:br>
            <a:endParaRPr sz="140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3353</Words>
  <Application>Microsoft Office PowerPoint</Application>
  <PresentationFormat>Custom</PresentationFormat>
  <Paragraphs>371</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Introduction and overview</vt:lpstr>
      <vt:lpstr>Learning outcomes and resource links</vt:lpstr>
      <vt:lpstr>Subject coverage</vt:lpstr>
      <vt:lpstr>1. Circular lifecycles and sustainability</vt:lpstr>
      <vt:lpstr>Learning outcomes</vt:lpstr>
      <vt:lpstr>What is sustainability?</vt:lpstr>
      <vt:lpstr>Examples of sustainable practice</vt:lpstr>
      <vt:lpstr>What is sustainability? Example answers</vt:lpstr>
      <vt:lpstr>The linear lifecycle</vt:lpstr>
      <vt:lpstr>The 6Rs of sustainability</vt:lpstr>
      <vt:lpstr>The 6Rs of sustainability</vt:lpstr>
      <vt:lpstr>The circular lifecycle</vt:lpstr>
      <vt:lpstr>Applying the 6Rs for a circular lifecycle</vt:lpstr>
      <vt:lpstr>Examples of the circular economy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Rabia Chhaya</cp:lastModifiedBy>
  <cp:revision>3</cp:revision>
  <dcterms:created xsi:type="dcterms:W3CDTF">2022-05-23T15:11:33Z</dcterms:created>
  <dcterms:modified xsi:type="dcterms:W3CDTF">2023-01-24T11:12:55Z</dcterms:modified>
</cp:coreProperties>
</file>