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2" r:id="rId10"/>
    <p:sldId id="263" r:id="rId11"/>
    <p:sldId id="264" r:id="rId12"/>
    <p:sldId id="265" r:id="rId13"/>
    <p:sldId id="266" r:id="rId14"/>
    <p:sldId id="270" r:id="rId15"/>
    <p:sldId id="272" r:id="rId16"/>
    <p:sldId id="268" r:id="rId17"/>
    <p:sldId id="269" r:id="rId18"/>
    <p:sldId id="271" r:id="rId19"/>
    <p:sldId id="273" r:id="rId20"/>
  </p:sldIdLst>
  <p:sldSz cx="1625758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q2fIyOmR63UmWhLBaqEy0fKkUL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DB804-48FF-133E-8293-C239104BBBD4}" name="Karen Wadsworth" initials="KW" userId="Karen Wadsworth" providerId="None"/>
  <p188:author id="{78AFAD77-D8CA-572C-9B11-C27337DA0A99}" name="Stephen Winterburn" initials="SW" userId="S::Stephen.Winterburn@raeng.org.uk::cfe8850b-f2dd-43b5-9c22-6100c0be2ee1" providerId="AD"/>
  <p188:author id="{7BFC0EC0-72D1-8CBF-432C-8FB57DA10082}" name="Bryony" initials="B" userId="fe1aad7348244552" providerId="Windows Live"/>
  <p188:author id="{F87AA4F4-9ECA-E227-200C-E7810D763AA7}" name="Estelle Lloyd" initials="EL" userId="Estelle Lloy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FFD600"/>
    <a:srgbClr val="3DB8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AE284F-FC70-4A59-A4A8-AA1F6992B65E}">
  <a:tblStyle styleId="{2DAE284F-FC70-4A59-A4A8-AA1F6992B65E}"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1"/>
    <p:restoredTop sz="73208" autoAdjust="0"/>
  </p:normalViewPr>
  <p:slideViewPr>
    <p:cSldViewPr snapToGrid="0">
      <p:cViewPr varScale="1">
        <p:scale>
          <a:sx n="41" d="100"/>
          <a:sy n="41" d="100"/>
        </p:scale>
        <p:origin x="17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prospects.ac.uk/job-profiles/design-engineer" TargetMode="External"/><Relationship Id="rId3" Type="http://schemas.openxmlformats.org/officeDocument/2006/relationships/hyperlink" Target="http://www.prospects.ac.uk/job-profiles/materials-engineer" TargetMode="External"/><Relationship Id="rId7" Type="http://schemas.openxmlformats.org/officeDocument/2006/relationships/hyperlink" Target="https://www.prospects.ac.uk/job-profiles/product-designer"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prospects.ac.uk/job-profiles/energy-engineer" TargetMode="External"/><Relationship Id="rId5" Type="http://schemas.openxmlformats.org/officeDocument/2006/relationships/hyperlink" Target="https://www.prospects.ac.uk/job-profiles/sustainability-consultant" TargetMode="External"/><Relationship Id="rId4" Type="http://schemas.openxmlformats.org/officeDocument/2006/relationships/hyperlink" Target="https://www.prospects.ac.uk/job-profiles/manufacturing-systems-engineer" TargetMode="External"/><Relationship Id="rId9" Type="http://schemas.openxmlformats.org/officeDocument/2006/relationships/hyperlink" Target="https://assets.publishing.service.gov.uk/government/uploads/system/uploads/attachment_data/file/1003570/gjtf-report.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solidFill>
                  <a:schemeClr val="dk1"/>
                </a:solidFill>
                <a:latin typeface="+mj-lt"/>
              </a:rPr>
              <a:t>Practitioner delivery suggestions</a:t>
            </a:r>
            <a:endParaRPr dirty="0">
              <a:latin typeface="+mj-lt"/>
            </a:endParaRPr>
          </a:p>
          <a:p>
            <a:pPr marL="0" lvl="0" indent="0" algn="l" rtl="0">
              <a:spcBef>
                <a:spcPts val="0"/>
              </a:spcBef>
              <a:spcAft>
                <a:spcPts val="0"/>
              </a:spcAft>
              <a:buClr>
                <a:schemeClr val="dk1"/>
              </a:buClr>
              <a:buSzPts val="1100"/>
              <a:buFont typeface="Arial"/>
              <a:buNone/>
            </a:pPr>
            <a:endParaRPr lang="en-GB"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dirty="0">
                <a:solidFill>
                  <a:schemeClr val="dk1"/>
                </a:solidFill>
                <a:latin typeface="+mj-lt"/>
              </a:rPr>
              <a:t>Please refer to the previous slide’s practitioner delivery suggestions.</a:t>
            </a:r>
            <a:endParaRPr dirty="0">
              <a:latin typeface="+mj-lt"/>
            </a:endParaRPr>
          </a:p>
          <a:p>
            <a:pPr marL="0" lvl="0" indent="0" algn="l" rtl="0">
              <a:spcBef>
                <a:spcPts val="0"/>
              </a:spcBef>
              <a:spcAft>
                <a:spcPts val="0"/>
              </a:spcAft>
              <a:buNone/>
            </a:pPr>
            <a:endParaRPr dirty="0">
              <a:latin typeface="+mj-lt"/>
            </a:endParaRPr>
          </a:p>
        </p:txBody>
      </p:sp>
      <p:sp>
        <p:nvSpPr>
          <p:cNvPr id="621" name="Google Shape;6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example answers on the slide.</a:t>
            </a:r>
          </a:p>
          <a:p>
            <a:pPr marL="158750" lvl="0" indent="0" algn="l" rtl="0">
              <a:spcBef>
                <a:spcPts val="0"/>
              </a:spcBef>
              <a:spcAft>
                <a:spcPts val="0"/>
              </a:spcAft>
              <a:buClr>
                <a:schemeClr val="dk1"/>
              </a:buClr>
              <a:buSzPts val="1100"/>
              <a:buNone/>
            </a:pPr>
            <a:endParaRPr lang="en-GB" dirty="0">
              <a:solidFill>
                <a:schemeClr val="dk1"/>
              </a:solidFill>
              <a:latin typeface="Arial" panose="020B0604020202020204" pitchFamily="34" charset="0"/>
              <a:cs typeface="Arial" panose="020B0604020202020204" pitchFamily="34" charset="0"/>
            </a:endParaRPr>
          </a:p>
          <a:p>
            <a:pPr marL="158750" lvl="0" indent="0" algn="l" rtl="0">
              <a:spcBef>
                <a:spcPts val="0"/>
              </a:spcBef>
              <a:spcAft>
                <a:spcPts val="0"/>
              </a:spcAft>
              <a:buClr>
                <a:schemeClr val="dk1"/>
              </a:buClr>
              <a:buSzPts val="1100"/>
              <a:buNone/>
            </a:pPr>
            <a:r>
              <a:rPr lang="en-GB" b="1" dirty="0">
                <a:solidFill>
                  <a:schemeClr val="dk1"/>
                </a:solidFill>
                <a:latin typeface="Arial" panose="020B0604020202020204" pitchFamily="34" charset="0"/>
                <a:cs typeface="Arial" panose="020B0604020202020204" pitchFamily="34" charset="0"/>
              </a:rPr>
              <a:t>Extension</a:t>
            </a:r>
          </a:p>
          <a:p>
            <a:pPr marL="158750" lvl="0" indent="0" algn="l" rtl="0">
              <a:spcBef>
                <a:spcPts val="0"/>
              </a:spcBef>
              <a:spcAft>
                <a:spcPts val="0"/>
              </a:spcAft>
              <a:buClr>
                <a:schemeClr val="dk1"/>
              </a:buClr>
              <a:buSzPts val="1100"/>
              <a:buNone/>
            </a:pPr>
            <a:r>
              <a:rPr lang="en-GB" dirty="0">
                <a:solidFill>
                  <a:schemeClr val="dk1"/>
                </a:solidFill>
                <a:latin typeface="Arial" panose="020B0604020202020204" pitchFamily="34" charset="0"/>
                <a:cs typeface="Arial" panose="020B0604020202020204" pitchFamily="34" charset="0"/>
              </a:rPr>
              <a:t>Watch a video about the 600 series bot development at www.youtube.com/watch?v=fy4vpjw_nNw</a:t>
            </a:r>
          </a:p>
          <a:p>
            <a:pPr marL="0" lvl="0" indent="0" algn="l" rtl="0">
              <a:spcBef>
                <a:spcPts val="0"/>
              </a:spcBef>
              <a:spcAft>
                <a:spcPts val="0"/>
              </a:spcAft>
              <a:buNone/>
            </a:pPr>
            <a:endParaRPr dirty="0"/>
          </a:p>
        </p:txBody>
      </p:sp>
      <p:sp>
        <p:nvSpPr>
          <p:cNvPr id="553" name="Google Shape;5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67350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mj-lt"/>
              </a:rPr>
              <a:t>Practitioner delivery suggestions</a:t>
            </a:r>
            <a:endParaRPr lang="en-GB" sz="1200" dirty="0">
              <a:latin typeface="+mj-lt"/>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mj-lt"/>
              </a:rPr>
              <a:t>This slide supports an exploration of how sustainability includes health and safety.</a:t>
            </a:r>
            <a:endParaRPr lang="en-GB" sz="1200" dirty="0">
              <a:latin typeface="+mj-lt"/>
            </a:endParaRPr>
          </a:p>
          <a:p>
            <a:pPr marL="0" lvl="0" indent="0" algn="l" rtl="0">
              <a:spcBef>
                <a:spcPts val="0"/>
              </a:spcBef>
              <a:spcAft>
                <a:spcPts val="0"/>
              </a:spcAft>
              <a:buClr>
                <a:schemeClr val="dk1"/>
              </a:buClr>
              <a:buSzPts val="1100"/>
              <a:buFont typeface="Arial"/>
              <a:buNone/>
            </a:pPr>
            <a:endParaRPr lang="en-GB" sz="1200" b="1"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mj-lt"/>
              </a:rPr>
              <a:t>Activity</a:t>
            </a:r>
            <a:endParaRPr lang="en-GB" sz="1200" dirty="0">
              <a:latin typeface="+mj-lt"/>
            </a:endParaRPr>
          </a:p>
          <a:p>
            <a:pPr marL="457200" lvl="0" indent="-298450" algn="l" rtl="0">
              <a:spcBef>
                <a:spcPts val="0"/>
              </a:spcBef>
              <a:spcAft>
                <a:spcPts val="0"/>
              </a:spcAft>
              <a:buClr>
                <a:schemeClr val="dk1"/>
              </a:buClr>
              <a:buSzPts val="1100"/>
              <a:buFont typeface="Calibri"/>
              <a:buChar char="●"/>
            </a:pPr>
            <a:r>
              <a:rPr lang="en-GB" sz="1200" dirty="0">
                <a:solidFill>
                  <a:schemeClr val="dk1"/>
                </a:solidFill>
                <a:latin typeface="+mj-lt"/>
              </a:rPr>
              <a:t>Introduce a scenario: </a:t>
            </a:r>
            <a:r>
              <a:rPr lang="en-GB" sz="1200" dirty="0">
                <a:solidFill>
                  <a:srgbClr val="202122"/>
                </a:solidFill>
                <a:highlight>
                  <a:schemeClr val="lt1"/>
                </a:highlight>
                <a:latin typeface="+mj-lt"/>
              </a:rPr>
              <a:t>On 4 August 2020, a large amount of ammonium nitrate stored at the Port of Beirut, the capital city of Lebanon, exploded, causing at least 218 deaths, 7,000 injuries, and US$15 billion in property damage, and leaving an estimated 300,000 people homeless. A cargo of 2,750 tonnes of the substance (equivalent to around 1.1 kilotons of TNT) had been stored in a warehouse without proper safety measures for the previous six </a:t>
            </a:r>
            <a:r>
              <a:rPr lang="en-GB" sz="1200" dirty="0">
                <a:solidFill>
                  <a:schemeClr val="dk1"/>
                </a:solidFill>
                <a:highlight>
                  <a:schemeClr val="lt1"/>
                </a:highlight>
                <a:latin typeface="+mj-lt"/>
              </a:rPr>
              <a:t>years</a:t>
            </a:r>
            <a:r>
              <a:rPr lang="en-GB" sz="1200" dirty="0">
                <a:solidFill>
                  <a:schemeClr val="dk1"/>
                </a:solidFill>
                <a:latin typeface="+mj-lt"/>
              </a:rPr>
              <a:t>.</a:t>
            </a:r>
            <a:endParaRPr lang="en-GB" sz="1200" dirty="0">
              <a:latin typeface="+mj-lt"/>
            </a:endParaRPr>
          </a:p>
          <a:p>
            <a:pPr marL="457200" lvl="0" indent="-298450" algn="l" rtl="0">
              <a:spcBef>
                <a:spcPts val="0"/>
              </a:spcBef>
              <a:spcAft>
                <a:spcPts val="0"/>
              </a:spcAft>
              <a:buClr>
                <a:schemeClr val="dk1"/>
              </a:buClr>
              <a:buSzPts val="1100"/>
              <a:buFont typeface="Calibri"/>
              <a:buChar char="●"/>
            </a:pPr>
            <a:r>
              <a:rPr lang="en-GB" sz="1200" dirty="0">
                <a:solidFill>
                  <a:schemeClr val="dk1"/>
                </a:solidFill>
                <a:latin typeface="+mj-lt"/>
              </a:rPr>
              <a:t>(Source: </a:t>
            </a:r>
            <a:r>
              <a:rPr lang="en-GB" sz="1200" dirty="0" err="1">
                <a:solidFill>
                  <a:schemeClr val="dk1"/>
                </a:solidFill>
                <a:latin typeface="+mj-lt"/>
              </a:rPr>
              <a:t>en.wikipedia.org</a:t>
            </a:r>
            <a:r>
              <a:rPr lang="en-GB" sz="1200" dirty="0">
                <a:solidFill>
                  <a:schemeClr val="dk1"/>
                </a:solidFill>
                <a:latin typeface="+mj-lt"/>
              </a:rPr>
              <a:t>/wiki/2020_Beirut_explosion </a:t>
            </a:r>
          </a:p>
          <a:p>
            <a:pPr marL="457200" lvl="0" indent="-298450" algn="l" rtl="0">
              <a:spcBef>
                <a:spcPts val="0"/>
              </a:spcBef>
              <a:spcAft>
                <a:spcPts val="0"/>
              </a:spcAft>
              <a:buClr>
                <a:schemeClr val="dk1"/>
              </a:buClr>
              <a:buSzPts val="1100"/>
              <a:buFont typeface="Calibri"/>
              <a:buChar char="●"/>
            </a:pPr>
            <a:r>
              <a:rPr lang="en-GB" sz="1200" dirty="0">
                <a:solidFill>
                  <a:schemeClr val="dk1"/>
                </a:solidFill>
                <a:latin typeface="+mj-lt"/>
              </a:rPr>
              <a:t>Use this example to discuss how health and safety issues are linked to social, environmental and economic sustainability. How might students apply some of the 6Rs to prevent a similar accident?</a:t>
            </a:r>
            <a:endParaRPr lang="en-GB" sz="1200" dirty="0">
              <a:latin typeface="+mj-lt"/>
            </a:endParaRPr>
          </a:p>
          <a:p>
            <a:pPr marL="457200" lvl="0" indent="-298450" algn="l" rtl="0">
              <a:spcBef>
                <a:spcPts val="0"/>
              </a:spcBef>
              <a:spcAft>
                <a:spcPts val="0"/>
              </a:spcAft>
              <a:buClr>
                <a:schemeClr val="dk1"/>
              </a:buClr>
              <a:buSzPts val="1100"/>
              <a:buFont typeface="Calibri"/>
              <a:buChar char="●"/>
            </a:pPr>
            <a:r>
              <a:rPr lang="en-GB" sz="1200" dirty="0">
                <a:solidFill>
                  <a:schemeClr val="dk1"/>
                </a:solidFill>
                <a:latin typeface="+mj-lt"/>
              </a:rPr>
              <a:t>Learners suggest which of the 6Rs comes first, to place health and safety at the heart of sustainability - Rethink.</a:t>
            </a:r>
            <a:endParaRPr lang="en-GB" sz="1200" dirty="0">
              <a:latin typeface="+mj-lt"/>
            </a:endParaRPr>
          </a:p>
          <a:p>
            <a:pPr marL="457200" lvl="0" indent="-298450" algn="l" rtl="0">
              <a:spcBef>
                <a:spcPts val="0"/>
              </a:spcBef>
              <a:spcAft>
                <a:spcPts val="0"/>
              </a:spcAft>
              <a:buClr>
                <a:schemeClr val="dk1"/>
              </a:buClr>
              <a:buSzPts val="1100"/>
              <a:buFont typeface="Calibri"/>
              <a:buChar char="●"/>
            </a:pPr>
            <a:r>
              <a:rPr lang="en-GB" sz="1200" dirty="0">
                <a:solidFill>
                  <a:schemeClr val="dk1"/>
                </a:solidFill>
                <a:latin typeface="+mj-lt"/>
              </a:rPr>
              <a:t>Use the stimulus on the slide to consider aspects of health and safety. Learners can link to their occupational specialism and (perhaps using an existing risk assessment), identify possible social, economic and environmental impacts of an accident in that occupational context. Learners can report verbally or create a brief report.</a:t>
            </a:r>
            <a:endParaRPr lang="en-GB" sz="1200" dirty="0">
              <a:latin typeface="+mj-lt"/>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mj-lt"/>
              </a:rPr>
              <a:t>Example answers</a:t>
            </a:r>
            <a:endParaRPr lang="en-GB" sz="1200" dirty="0">
              <a:latin typeface="+mj-l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mj-lt"/>
              </a:rPr>
              <a:t>From the scenario:</a:t>
            </a:r>
            <a:endParaRPr lang="en-GB" sz="1200" dirty="0">
              <a:latin typeface="+mj-l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mj-lt"/>
              </a:rPr>
              <a:t>The physical damage caused links to environmental and economic sustainability due to pollution and loss of employment and productivity.</a:t>
            </a:r>
            <a:endParaRPr lang="en-GB" sz="1200" dirty="0">
              <a:latin typeface="+mj-l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mj-lt"/>
              </a:rPr>
              <a:t>The human effects, which took away family members and breadwinners, link to both social and economic sustainability due to illness, injury, death and loss of employment.</a:t>
            </a:r>
            <a:endParaRPr lang="en-GB" sz="1200" dirty="0">
              <a:latin typeface="+mj-l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mj-lt"/>
              </a:rPr>
              <a:t>Until the environment is repaired, economic and social losses cannot be remedied.</a:t>
            </a:r>
            <a:endParaRPr lang="en-GB" sz="1200" dirty="0">
              <a:latin typeface="+mj-lt"/>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mj-lt"/>
              </a:rPr>
              <a:t>Rethinking helps to place safety at the heart of design and production - safer products and safer production reduces accidents, injuries and pollution.</a:t>
            </a:r>
            <a:endParaRPr lang="en-GB" sz="1200" dirty="0">
              <a:latin typeface="+mj-lt"/>
            </a:endParaRPr>
          </a:p>
          <a:p>
            <a:pPr marL="0" lvl="0" indent="0" algn="l" rtl="0">
              <a:spcBef>
                <a:spcPts val="0"/>
              </a:spcBef>
              <a:spcAft>
                <a:spcPts val="0"/>
              </a:spcAft>
              <a:buClr>
                <a:schemeClr val="dk1"/>
              </a:buClr>
              <a:buSzPts val="1100"/>
              <a:buFont typeface="Arial"/>
              <a:buNone/>
            </a:pPr>
            <a:endParaRPr lang="en-GB" sz="1200" b="1"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mj-lt"/>
              </a:rPr>
              <a:t>Assessment</a:t>
            </a:r>
            <a:endParaRPr lang="en-GB" sz="1200" dirty="0">
              <a:latin typeface="+mj-l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mj-lt"/>
              </a:rPr>
              <a:t>Discussions.</a:t>
            </a:r>
            <a:endParaRPr lang="en-GB" sz="1200" dirty="0">
              <a:latin typeface="+mj-lt"/>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mj-lt"/>
              </a:rPr>
              <a:t>Ability to relate to occupational specialism (verbal or written report).</a:t>
            </a:r>
            <a:endParaRPr lang="en-GB" sz="1200" dirty="0">
              <a:latin typeface="+mj-lt"/>
            </a:endParaRPr>
          </a:p>
          <a:p>
            <a:pPr marL="0" lvl="0" indent="0" algn="l" rtl="0">
              <a:spcBef>
                <a:spcPts val="0"/>
              </a:spcBef>
              <a:spcAft>
                <a:spcPts val="0"/>
              </a:spcAft>
              <a:buClr>
                <a:schemeClr val="dk1"/>
              </a:buClr>
              <a:buSzPts val="1200"/>
              <a:buFont typeface="Calibri"/>
              <a:buNone/>
            </a:pPr>
            <a:endParaRPr lang="en-GB" sz="1200" dirty="0">
              <a:latin typeface="+mj-l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41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solidFill>
                  <a:schemeClr val="dk1"/>
                </a:solidFill>
                <a:latin typeface="+mj-lt"/>
              </a:rPr>
              <a:t>Practitioner delivery suggestions</a:t>
            </a:r>
            <a:endParaRPr dirty="0">
              <a:latin typeface="+mj-lt"/>
            </a:endParaRPr>
          </a:p>
          <a:p>
            <a:pPr marL="0" lvl="0" indent="0" algn="l" rtl="0">
              <a:spcBef>
                <a:spcPts val="0"/>
              </a:spcBef>
              <a:spcAft>
                <a:spcPts val="0"/>
              </a:spcAft>
              <a:buClr>
                <a:schemeClr val="dk1"/>
              </a:buClr>
              <a:buSzPts val="1200"/>
              <a:buFont typeface="Calibri"/>
              <a:buNone/>
            </a:pPr>
            <a:endParaRPr lang="en-GB"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Practitioners may find it helpful for learners to have access to the Prospects website or other preferred careers directory.</a:t>
            </a:r>
            <a:endParaRPr dirty="0">
              <a:latin typeface="+mj-lt"/>
            </a:endParaRPr>
          </a:p>
          <a:p>
            <a:pPr marL="0" lvl="0" indent="0" algn="l" rtl="0">
              <a:spcBef>
                <a:spcPts val="0"/>
              </a:spcBef>
              <a:spcAft>
                <a:spcPts val="0"/>
              </a:spcAft>
              <a:buClr>
                <a:schemeClr val="dk1"/>
              </a:buClr>
              <a:buSzPts val="1200"/>
              <a:buFont typeface="Calibri"/>
              <a:buNone/>
            </a:pPr>
            <a:endParaRPr b="1"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Activity</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Explain that the brief career case studies on the slide illustrate how a wide range of roles contribute to greater sustainability - in fact any role. (Note that only one role includes ‘sustainability’ in its title.)</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In groups, learners could identify what they know about one or all roles, capturing their ideas as lists or concept maps (divide roles between groups or learners rotate between tables for a carousel approach).</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Learners could then use the links below to research more about one career, identifying opportunities for that role to contribute to sustainability, and report back (learners can also search for more roles in engineering or manufacturing).</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Share reports and invite each learner to suggest one career of interest.</a:t>
            </a:r>
            <a:endParaRPr dirty="0">
              <a:latin typeface="+mj-lt"/>
            </a:endParaRPr>
          </a:p>
          <a:p>
            <a:pPr marL="0" lvl="0" indent="0" algn="l" rtl="0">
              <a:spcBef>
                <a:spcPts val="0"/>
              </a:spcBef>
              <a:spcAft>
                <a:spcPts val="0"/>
              </a:spcAft>
              <a:buClr>
                <a:schemeClr val="dk1"/>
              </a:buClr>
              <a:buSzPts val="1200"/>
              <a:buFont typeface="Calibri"/>
              <a:buNone/>
            </a:pPr>
            <a:endParaRPr b="0"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0" u="sng" dirty="0">
                <a:solidFill>
                  <a:schemeClr val="dk1"/>
                </a:solidFill>
                <a:latin typeface="+mj-lt"/>
                <a:hlinkClick r:id="rId3">
                  <a:extLst>
                    <a:ext uri="{A12FA001-AC4F-418D-AE19-62706E023703}">
                      <ahyp:hlinkClr xmlns:ahyp="http://schemas.microsoft.com/office/drawing/2018/hyperlinkcolor" val="tx"/>
                    </a:ext>
                  </a:extLst>
                </a:hlinkClick>
              </a:rPr>
              <a:t>www.prospects.ac.uk/job-profiles/materials-engineer</a:t>
            </a:r>
            <a:endParaRPr b="0"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0" u="sng" dirty="0">
                <a:solidFill>
                  <a:schemeClr val="dk1"/>
                </a:solidFill>
                <a:latin typeface="+mj-lt"/>
                <a:hlinkClick r:id="rId4">
                  <a:extLst>
                    <a:ext uri="{A12FA001-AC4F-418D-AE19-62706E023703}">
                      <ahyp:hlinkClr xmlns:ahyp="http://schemas.microsoft.com/office/drawing/2018/hyperlinkcolor" val="tx"/>
                    </a:ext>
                  </a:extLst>
                </a:hlinkClick>
              </a:rPr>
              <a:t>www.prospects.ac.uk/job-profiles/manufacturing-systems-engineer</a:t>
            </a:r>
            <a:endParaRPr b="0"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0" u="sng" dirty="0">
                <a:solidFill>
                  <a:schemeClr val="dk1"/>
                </a:solidFill>
                <a:latin typeface="+mj-lt"/>
                <a:hlinkClick r:id="rId5">
                  <a:extLst>
                    <a:ext uri="{A12FA001-AC4F-418D-AE19-62706E023703}">
                      <ahyp:hlinkClr xmlns:ahyp="http://schemas.microsoft.com/office/drawing/2018/hyperlinkcolor" val="tx"/>
                    </a:ext>
                  </a:extLst>
                </a:hlinkClick>
              </a:rPr>
              <a:t>www.prospects.ac.uk/job-profiles/sustainability-consultant</a:t>
            </a:r>
            <a:endParaRPr b="0"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0" u="sng" dirty="0">
                <a:solidFill>
                  <a:schemeClr val="dk1"/>
                </a:solidFill>
                <a:latin typeface="+mj-lt"/>
                <a:hlinkClick r:id="rId6">
                  <a:extLst>
                    <a:ext uri="{A12FA001-AC4F-418D-AE19-62706E023703}">
                      <ahyp:hlinkClr xmlns:ahyp="http://schemas.microsoft.com/office/drawing/2018/hyperlinkcolor" val="tx"/>
                    </a:ext>
                  </a:extLst>
                </a:hlinkClick>
              </a:rPr>
              <a:t>www.prospects.ac.uk/job-profiles/energy-engineer</a:t>
            </a:r>
            <a:endParaRPr b="0"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0" u="sng" dirty="0">
                <a:solidFill>
                  <a:schemeClr val="dk1"/>
                </a:solidFill>
                <a:latin typeface="+mj-lt"/>
                <a:hlinkClick r:id="rId7">
                  <a:extLst>
                    <a:ext uri="{A12FA001-AC4F-418D-AE19-62706E023703}">
                      <ahyp:hlinkClr xmlns:ahyp="http://schemas.microsoft.com/office/drawing/2018/hyperlinkcolor" val="tx"/>
                    </a:ext>
                  </a:extLst>
                </a:hlinkClick>
              </a:rPr>
              <a:t>www.prospects.ac.uk/job-profiles/product-designer</a:t>
            </a:r>
            <a:endParaRPr lang="en-GB" b="0" u="none"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0" u="sng" dirty="0">
                <a:solidFill>
                  <a:schemeClr val="dk1"/>
                </a:solidFill>
                <a:latin typeface="+mj-lt"/>
                <a:hlinkClick r:id="rId8">
                  <a:extLst>
                    <a:ext uri="{A12FA001-AC4F-418D-AE19-62706E023703}">
                      <ahyp:hlinkClr xmlns:ahyp="http://schemas.microsoft.com/office/drawing/2018/hyperlinkcolor" val="tx"/>
                    </a:ext>
                  </a:extLst>
                </a:hlinkClick>
              </a:rPr>
              <a:t>www.prospects.ac.uk/job-profiles/design-engineer</a:t>
            </a:r>
            <a:endParaRPr b="0" dirty="0">
              <a:solidFill>
                <a:schemeClr val="dk1"/>
              </a:solidFill>
              <a:latin typeface="+mj-lt"/>
            </a:endParaRPr>
          </a:p>
          <a:p>
            <a:pPr marL="0" lvl="0" indent="0" algn="l" rtl="0">
              <a:spcBef>
                <a:spcPts val="0"/>
              </a:spcBef>
              <a:spcAft>
                <a:spcPts val="0"/>
              </a:spcAft>
              <a:buClr>
                <a:schemeClr val="dk1"/>
              </a:buClr>
              <a:buSzPts val="1200"/>
              <a:buFont typeface="Calibri"/>
              <a:buNone/>
            </a:pPr>
            <a:endParaRPr b="1" dirty="0">
              <a:solidFill>
                <a:schemeClr val="dk1"/>
              </a:solidFill>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Highlight that </a:t>
            </a:r>
            <a:r>
              <a:rPr lang="en-GB" dirty="0">
                <a:solidFill>
                  <a:srgbClr val="222222"/>
                </a:solidFill>
                <a:latin typeface="+mj-lt"/>
              </a:rPr>
              <a:t>according to government data, across the UK there are already more than 410,000 jobs in low carbon businesses and their supply chains. Ask learners to suggest what ‘low carbon’ business might describe (industries that directly or indirectly support the UK’s transition to creating zero net carbon emissions from energy use).</a:t>
            </a:r>
            <a:endParaRPr dirty="0">
              <a:latin typeface="+mj-lt"/>
            </a:endParaRPr>
          </a:p>
          <a:p>
            <a:pPr marL="457200" lvl="0" indent="-298450" algn="l" rtl="0">
              <a:spcBef>
                <a:spcPts val="0"/>
              </a:spcBef>
              <a:spcAft>
                <a:spcPts val="0"/>
              </a:spcAft>
              <a:buClr>
                <a:srgbClr val="222222"/>
              </a:buClr>
              <a:buSzPts val="1100"/>
              <a:buFont typeface="Calibri"/>
              <a:buChar char="●"/>
            </a:pPr>
            <a:r>
              <a:rPr lang="en-GB" dirty="0">
                <a:solidFill>
                  <a:srgbClr val="222222"/>
                </a:solidFill>
                <a:latin typeface="+mj-lt"/>
              </a:rPr>
              <a:t>Learners could </a:t>
            </a:r>
            <a:r>
              <a:rPr lang="en-GB" dirty="0">
                <a:solidFill>
                  <a:schemeClr val="dk1"/>
                </a:solidFill>
                <a:latin typeface="+mj-lt"/>
              </a:rPr>
              <a:t>visit </a:t>
            </a:r>
            <a:r>
              <a:rPr lang="en-GB" u="sng" dirty="0">
                <a:solidFill>
                  <a:schemeClr val="dk1"/>
                </a:solidFill>
                <a:latin typeface="+mj-lt"/>
                <a:hlinkClick r:id="rId9">
                  <a:extLst>
                    <a:ext uri="{A12FA001-AC4F-418D-AE19-62706E023703}">
                      <ahyp:hlinkClr xmlns:ahyp="http://schemas.microsoft.com/office/drawing/2018/hyperlinkcolor" val="tx"/>
                    </a:ext>
                  </a:extLst>
                </a:hlinkClick>
              </a:rPr>
              <a:t>assets.publishing.service.gov.uk/government/uploads/system/uploads/attachment_data/file/1003570/gjtf-report.pdf</a:t>
            </a:r>
            <a:r>
              <a:rPr lang="en-GB" dirty="0">
                <a:solidFill>
                  <a:schemeClr val="dk1"/>
                </a:solidFill>
                <a:latin typeface="+mj-lt"/>
              </a:rPr>
              <a:t> </a:t>
            </a:r>
            <a:endParaRPr dirty="0">
              <a:latin typeface="+mj-lt"/>
            </a:endParaRPr>
          </a:p>
          <a:p>
            <a:pPr marL="457200" lvl="0" indent="0" algn="l" rtl="0">
              <a:spcBef>
                <a:spcPts val="0"/>
              </a:spcBef>
              <a:spcAft>
                <a:spcPts val="0"/>
              </a:spcAft>
              <a:buClr>
                <a:schemeClr val="dk1"/>
              </a:buClr>
              <a:buSzPts val="1200"/>
              <a:buFont typeface="Calibri"/>
              <a:buNone/>
            </a:pPr>
            <a:r>
              <a:rPr lang="en-GB" dirty="0">
                <a:solidFill>
                  <a:schemeClr val="dk1"/>
                </a:solidFill>
                <a:latin typeface="+mj-lt"/>
              </a:rPr>
              <a:t>and review pages 17-25 (learners could do this in groups and read one section each). They could identify job opportunities in these sectors and report back, noting any sectors of interest to research further.</a:t>
            </a:r>
            <a:endParaRPr dirty="0">
              <a:latin typeface="+mj-lt"/>
            </a:endParaRPr>
          </a:p>
          <a:p>
            <a:pPr marL="457200" lvl="0" indent="0" algn="l" rtl="0">
              <a:spcBef>
                <a:spcPts val="0"/>
              </a:spcBef>
              <a:spcAft>
                <a:spcPts val="0"/>
              </a:spcAft>
              <a:buClr>
                <a:schemeClr val="dk1"/>
              </a:buClr>
              <a:buSzPts val="1200"/>
              <a:buFont typeface="Calibri"/>
              <a:buNone/>
            </a:pPr>
            <a:r>
              <a:rPr lang="en-GB" dirty="0">
                <a:solidFill>
                  <a:schemeClr val="dk1"/>
                </a:solidFill>
                <a:latin typeface="+mj-lt"/>
              </a:rPr>
              <a:t>Highlights:</a:t>
            </a:r>
            <a:endParaRPr dirty="0">
              <a:latin typeface="+mj-lt"/>
            </a:endParaRPr>
          </a:p>
          <a:p>
            <a:pPr marL="457200" lvl="0" indent="0" algn="l" rtl="0">
              <a:spcBef>
                <a:spcPts val="0"/>
              </a:spcBef>
              <a:spcAft>
                <a:spcPts val="0"/>
              </a:spcAft>
              <a:buClr>
                <a:schemeClr val="dk1"/>
              </a:buClr>
              <a:buSzPts val="1200"/>
              <a:buFont typeface="Calibri"/>
              <a:buNone/>
            </a:pPr>
            <a:r>
              <a:rPr lang="en-GB" dirty="0">
                <a:solidFill>
                  <a:schemeClr val="dk1"/>
                </a:solidFill>
                <a:latin typeface="+mj-lt"/>
              </a:rPr>
              <a:t>Offshore wind: By 2026, the sector could employ around 70,000 workers (40,000 direct jobs and 30,000 jobs in the supply chain).</a:t>
            </a:r>
            <a:endParaRPr dirty="0">
              <a:latin typeface="+mj-lt"/>
            </a:endParaRPr>
          </a:p>
          <a:p>
            <a:pPr marL="457200" lvl="0" indent="0" algn="l" rtl="0">
              <a:spcBef>
                <a:spcPts val="0"/>
              </a:spcBef>
              <a:spcAft>
                <a:spcPts val="0"/>
              </a:spcAft>
              <a:buClr>
                <a:schemeClr val="dk1"/>
              </a:buClr>
              <a:buSzPts val="1200"/>
              <a:buFont typeface="Calibri"/>
              <a:buNone/>
            </a:pPr>
            <a:r>
              <a:rPr lang="en-GB" dirty="0">
                <a:solidFill>
                  <a:schemeClr val="dk1"/>
                </a:solidFill>
                <a:latin typeface="+mj-lt"/>
              </a:rPr>
              <a:t>Upgrading the grid: National Grid estimates a need to recruit for 400,000 </a:t>
            </a:r>
            <a:r>
              <a:rPr lang="en-GB" dirty="0">
                <a:solidFill>
                  <a:srgbClr val="222222"/>
                </a:solidFill>
                <a:latin typeface="+mj-lt"/>
              </a:rPr>
              <a:t>energy jobs between now and 2050 to get to net zero, including 260,000 new roles.</a:t>
            </a:r>
            <a:endParaRPr dirty="0">
              <a:latin typeface="+mj-lt"/>
            </a:endParaRPr>
          </a:p>
          <a:p>
            <a:pPr marL="457200" lvl="0" indent="0" algn="l" rtl="0">
              <a:spcBef>
                <a:spcPts val="0"/>
              </a:spcBef>
              <a:spcAft>
                <a:spcPts val="0"/>
              </a:spcAft>
              <a:buClr>
                <a:srgbClr val="222222"/>
              </a:buClr>
              <a:buSzPts val="1200"/>
              <a:buFont typeface="Calibri"/>
              <a:buNone/>
            </a:pPr>
            <a:r>
              <a:rPr lang="en-GB" dirty="0">
                <a:solidFill>
                  <a:srgbClr val="222222"/>
                </a:solidFill>
                <a:latin typeface="+mj-lt"/>
              </a:rPr>
              <a:t>Smart systems: (smart grid, Internet of Things etc.) could support around 10,000 jobs.</a:t>
            </a:r>
            <a:endParaRPr dirty="0">
              <a:latin typeface="+mj-lt"/>
            </a:endParaRPr>
          </a:p>
          <a:p>
            <a:pPr marL="457200" lvl="0" indent="0" algn="l" rtl="0">
              <a:spcBef>
                <a:spcPts val="0"/>
              </a:spcBef>
              <a:spcAft>
                <a:spcPts val="0"/>
              </a:spcAft>
              <a:buClr>
                <a:srgbClr val="222222"/>
              </a:buClr>
              <a:buSzPts val="1200"/>
              <a:buFont typeface="Calibri"/>
              <a:buNone/>
            </a:pPr>
            <a:r>
              <a:rPr lang="en-GB" dirty="0">
                <a:solidFill>
                  <a:srgbClr val="222222"/>
                </a:solidFill>
                <a:latin typeface="+mj-lt"/>
              </a:rPr>
              <a:t>Buildings retrofit: 12,000 workers need to be trained every year for about the next four years before ramping up to 30,000 workers per year by 2030.</a:t>
            </a:r>
            <a:endParaRPr dirty="0">
              <a:latin typeface="+mj-lt"/>
            </a:endParaRPr>
          </a:p>
          <a:p>
            <a:pPr marL="457200" lvl="0" indent="0" algn="l" rtl="0">
              <a:spcBef>
                <a:spcPts val="0"/>
              </a:spcBef>
              <a:spcAft>
                <a:spcPts val="0"/>
              </a:spcAft>
              <a:buClr>
                <a:srgbClr val="222222"/>
              </a:buClr>
              <a:buSzPts val="1200"/>
              <a:buFont typeface="Calibri"/>
              <a:buNone/>
            </a:pPr>
            <a:r>
              <a:rPr lang="en-GB" dirty="0">
                <a:solidFill>
                  <a:srgbClr val="222222"/>
                </a:solidFill>
                <a:latin typeface="+mj-lt"/>
              </a:rPr>
              <a:t>Automotive: New gigafactories could create up to 78,000 new jobs. An additional 7,500-10,000 workers will also be needed in battery cell manufacturing by 2030</a:t>
            </a:r>
            <a:endParaRPr dirty="0">
              <a:latin typeface="+mj-lt"/>
            </a:endParaRPr>
          </a:p>
          <a:p>
            <a:pPr marL="457200" lvl="0" indent="0" algn="l" rtl="0">
              <a:spcBef>
                <a:spcPts val="0"/>
              </a:spcBef>
              <a:spcAft>
                <a:spcPts val="0"/>
              </a:spcAft>
              <a:buClr>
                <a:srgbClr val="222222"/>
              </a:buClr>
              <a:buSzPts val="1200"/>
              <a:buFont typeface="Calibri"/>
              <a:buNone/>
            </a:pPr>
            <a:r>
              <a:rPr lang="en-GB" dirty="0">
                <a:solidFill>
                  <a:srgbClr val="222222"/>
                </a:solidFill>
                <a:latin typeface="+mj-lt"/>
              </a:rPr>
              <a:t>Domestic heating and cooling: 60,000 workers will be needed by 2030 for heat pump installation in domestic and non-domestic buildings.</a:t>
            </a:r>
            <a:endParaRPr dirty="0">
              <a:latin typeface="+mj-lt"/>
            </a:endParaRPr>
          </a:p>
          <a:p>
            <a:pPr marL="457200" lvl="0" indent="0" algn="l" rtl="0">
              <a:spcBef>
                <a:spcPts val="0"/>
              </a:spcBef>
              <a:spcAft>
                <a:spcPts val="0"/>
              </a:spcAft>
              <a:buClr>
                <a:schemeClr val="dk1"/>
              </a:buClr>
              <a:buSzPts val="1200"/>
              <a:buFont typeface="Calibri"/>
              <a:buNone/>
            </a:pPr>
            <a:endParaRPr dirty="0">
              <a:solidFill>
                <a:srgbClr val="222222"/>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Assessment</a:t>
            </a:r>
            <a:endParaRPr b="0"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0" dirty="0">
                <a:solidFill>
                  <a:schemeClr val="dk1"/>
                </a:solidFill>
                <a:latin typeface="+mj-lt"/>
              </a:rPr>
              <a:t>Discussion of the engineering roles on the slide.</a:t>
            </a:r>
            <a:endParaRPr dirty="0">
              <a:latin typeface="+mj-lt"/>
            </a:endParaRPr>
          </a:p>
          <a:p>
            <a:pPr marL="0" lvl="0" indent="0" algn="l" rtl="0">
              <a:spcBef>
                <a:spcPts val="0"/>
              </a:spcBef>
              <a:spcAft>
                <a:spcPts val="0"/>
              </a:spcAft>
              <a:buClr>
                <a:schemeClr val="dk1"/>
              </a:buClr>
              <a:buSzPts val="1200"/>
              <a:buFont typeface="Calibri"/>
              <a:buNone/>
            </a:pPr>
            <a:r>
              <a:rPr lang="en-GB" b="0" dirty="0">
                <a:solidFill>
                  <a:schemeClr val="dk1"/>
                </a:solidFill>
                <a:latin typeface="+mj-lt"/>
              </a:rPr>
              <a:t>Reporting back after internet career research.</a:t>
            </a:r>
            <a:endParaRPr dirty="0">
              <a:latin typeface="+mj-lt"/>
            </a:endParaRPr>
          </a:p>
          <a:p>
            <a:pPr marL="0" lvl="0" indent="0" algn="l" rtl="0">
              <a:spcBef>
                <a:spcPts val="0"/>
              </a:spcBef>
              <a:spcAft>
                <a:spcPts val="0"/>
              </a:spcAft>
              <a:buClr>
                <a:schemeClr val="dk1"/>
              </a:buClr>
              <a:buSzPts val="1200"/>
              <a:buFont typeface="Calibri"/>
              <a:buNone/>
            </a:pPr>
            <a:r>
              <a:rPr lang="en-GB" b="0" dirty="0">
                <a:solidFill>
                  <a:schemeClr val="dk1"/>
                </a:solidFill>
                <a:latin typeface="+mj-lt"/>
              </a:rPr>
              <a:t>Ability to identify opportunities in low or zero carbon industries.</a:t>
            </a:r>
            <a:endParaRPr b="1" dirty="0">
              <a:solidFill>
                <a:schemeClr val="dk1"/>
              </a:solidFill>
              <a:latin typeface="+mj-lt"/>
            </a:endParaRPr>
          </a:p>
          <a:p>
            <a:pPr marL="0" lvl="0" indent="0" algn="l" rtl="0">
              <a:spcBef>
                <a:spcPts val="0"/>
              </a:spcBef>
              <a:spcAft>
                <a:spcPts val="0"/>
              </a:spcAft>
              <a:buClr>
                <a:schemeClr val="dk1"/>
              </a:buClr>
              <a:buSzPts val="1200"/>
              <a:buFont typeface="Calibri"/>
              <a:buNone/>
            </a:pPr>
            <a:endParaRPr b="1" dirty="0">
              <a:solidFill>
                <a:schemeClr val="dk1"/>
              </a:solidFill>
              <a:latin typeface="+mj-lt"/>
            </a:endParaRPr>
          </a:p>
          <a:p>
            <a:pPr marL="0" lvl="0" indent="0" algn="l" rtl="0">
              <a:spcBef>
                <a:spcPts val="0"/>
              </a:spcBef>
              <a:spcAft>
                <a:spcPts val="0"/>
              </a:spcAft>
              <a:buClr>
                <a:schemeClr val="dk1"/>
              </a:buClr>
              <a:buSzPts val="1200"/>
              <a:buFont typeface="Calibri"/>
              <a:buNone/>
            </a:pPr>
            <a:endParaRPr b="1" dirty="0">
              <a:solidFill>
                <a:schemeClr val="dk1"/>
              </a:solidFill>
              <a:latin typeface="+mj-lt"/>
            </a:endParaRPr>
          </a:p>
          <a:p>
            <a:pPr marL="0" lvl="0" indent="0" algn="l" rtl="0">
              <a:spcBef>
                <a:spcPts val="0"/>
              </a:spcBef>
              <a:spcAft>
                <a:spcPts val="0"/>
              </a:spcAft>
              <a:buClr>
                <a:schemeClr val="dk1"/>
              </a:buClr>
              <a:buSzPts val="1100"/>
              <a:buFont typeface="Arial"/>
              <a:buNone/>
            </a:pPr>
            <a:endParaRPr b="1" dirty="0">
              <a:solidFill>
                <a:schemeClr val="dk1"/>
              </a:solidFill>
              <a:latin typeface="+mj-lt"/>
            </a:endParaRPr>
          </a:p>
        </p:txBody>
      </p:sp>
      <p:sp>
        <p:nvSpPr>
          <p:cNvPr id="667" name="Google Shape;6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solidFill>
                  <a:schemeClr val="dk1"/>
                </a:solidFill>
                <a:latin typeface="Arial" panose="020B0604020202020204" pitchFamily="34" charset="0"/>
                <a:cs typeface="Arial" panose="020B0604020202020204" pitchFamily="34" charset="0"/>
              </a:rPr>
              <a:t>Practitioner delivery suggestions</a:t>
            </a:r>
            <a:endParaRPr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dirty="0">
                <a:solidFill>
                  <a:schemeClr val="dk1"/>
                </a:solidFill>
                <a:latin typeface="Arial" panose="020B0604020202020204" pitchFamily="34" charset="0"/>
                <a:cs typeface="Arial" panose="020B0604020202020204" pitchFamily="34" charset="0"/>
              </a:rPr>
              <a:t>Link this activity to the occupational skill element of the qualification of the learners - learners’ practical skill development and work experience.</a:t>
            </a:r>
            <a:endParaRPr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Arial" panose="020B0604020202020204" pitchFamily="34" charset="0"/>
                <a:cs typeface="Arial" panose="020B0604020202020204" pitchFamily="34" charset="0"/>
              </a:rPr>
              <a:t>Activity</a:t>
            </a:r>
            <a:endParaRPr dirty="0">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Highlight that the need for sustainability, including getting to zero waste and net zero carbon emissions, is everyone’s responsibility - and everyone’s opportunity, including professional.</a:t>
            </a:r>
            <a:endParaRPr dirty="0">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Explain that ethics is the branch of learning that deals with moral principles - the ideas that govern a person's behaviour.</a:t>
            </a:r>
            <a:endParaRPr dirty="0">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Learners could reflect on the ethics of sustainability and consider the ethics of:</a:t>
            </a:r>
            <a:endParaRPr dirty="0">
              <a:latin typeface="Arial" panose="020B0604020202020204" pitchFamily="34" charset="0"/>
              <a:cs typeface="Arial" panose="020B0604020202020204" pitchFamily="34" charset="0"/>
            </a:endParaRPr>
          </a:p>
          <a:p>
            <a:pPr marL="914400" lvl="1"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Is it OK to use finite resources now that might not be available to future generations?</a:t>
            </a:r>
            <a:endParaRPr dirty="0">
              <a:latin typeface="Arial" panose="020B0604020202020204" pitchFamily="34" charset="0"/>
              <a:cs typeface="Arial" panose="020B0604020202020204" pitchFamily="34" charset="0"/>
            </a:endParaRPr>
          </a:p>
          <a:p>
            <a:pPr marL="914400" lvl="1"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Is it OK to act now (for example burning fossil fuels) in ways that will make the world a worse place for future generations (for example due to sea level rise and extreme weather caused by climate change).</a:t>
            </a:r>
            <a:endParaRPr dirty="0">
              <a:latin typeface="Arial" panose="020B0604020202020204" pitchFamily="34" charset="0"/>
              <a:cs typeface="Arial" panose="020B0604020202020204" pitchFamily="34" charset="0"/>
            </a:endParaRPr>
          </a:p>
          <a:p>
            <a:pPr marL="914400" lvl="1"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Is it OK to create problems that future generations will have to solve (for example resources trapped in landfill waste, or the effects of long-term pollutants)?</a:t>
            </a:r>
            <a:endParaRPr dirty="0">
              <a:latin typeface="Arial" panose="020B0604020202020204" pitchFamily="34" charset="0"/>
              <a:cs typeface="Arial" panose="020B0604020202020204" pitchFamily="34" charset="0"/>
            </a:endParaRPr>
          </a:p>
          <a:p>
            <a:pPr marL="914400" lvl="1"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Is it OK that some parts of the world have much less access to the benefits of modern life than others, even though giving everyone equal access will make environmental and climate problems even worse?</a:t>
            </a:r>
            <a:endParaRPr dirty="0">
              <a:latin typeface="Arial" panose="020B0604020202020204" pitchFamily="34" charset="0"/>
              <a:cs typeface="Arial" panose="020B0604020202020204" pitchFamily="34" charset="0"/>
            </a:endParaRPr>
          </a:p>
          <a:p>
            <a:pPr marL="914400" lvl="1"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What is the correct ethical response to these challenges for today’s global population?</a:t>
            </a:r>
            <a:endParaRPr dirty="0">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Arial" panose="020B0604020202020204" pitchFamily="34" charset="0"/>
                <a:cs typeface="Arial" panose="020B0604020202020204" pitchFamily="34" charset="0"/>
              </a:rPr>
              <a:t>Learners could summarise their learning by linking it to their current learning and future career aspirations and complete </a:t>
            </a:r>
            <a:r>
              <a:rPr lang="en-GB" b="1" dirty="0">
                <a:solidFill>
                  <a:schemeClr val="dk1"/>
                </a:solidFill>
                <a:latin typeface="Arial" panose="020B0604020202020204" pitchFamily="34" charset="0"/>
                <a:cs typeface="Arial" panose="020B0604020202020204" pitchFamily="34" charset="0"/>
              </a:rPr>
              <a:t>Sustainability - Activity sheet 4</a:t>
            </a:r>
            <a:r>
              <a:rPr lang="en-GB" dirty="0">
                <a:solidFill>
                  <a:schemeClr val="dk1"/>
                </a:solidFill>
                <a:latin typeface="Arial" panose="020B0604020202020204" pitchFamily="34" charset="0"/>
                <a:cs typeface="Arial" panose="020B0604020202020204" pitchFamily="34" charset="0"/>
              </a:rPr>
              <a:t>, which uses the 6Rs as a framework for considering opportunities for sustainable practice. Share ideas.</a:t>
            </a:r>
            <a:endParaRPr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Arial" panose="020B0604020202020204" pitchFamily="34" charset="0"/>
                <a:cs typeface="Arial" panose="020B0604020202020204" pitchFamily="34" charset="0"/>
              </a:rPr>
              <a:t>Assessment</a:t>
            </a:r>
            <a:endParaRPr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r>
              <a:rPr lang="en-GB" dirty="0">
                <a:solidFill>
                  <a:schemeClr val="dk1"/>
                </a:solidFill>
                <a:latin typeface="Arial" panose="020B0604020202020204" pitchFamily="34" charset="0"/>
                <a:cs typeface="Arial" panose="020B0604020202020204" pitchFamily="34" charset="0"/>
              </a:rPr>
              <a:t>Written work - </a:t>
            </a:r>
            <a:r>
              <a:rPr lang="en-GB" b="1" dirty="0">
                <a:solidFill>
                  <a:schemeClr val="dk1"/>
                </a:solidFill>
                <a:latin typeface="Arial" panose="020B0604020202020204" pitchFamily="34" charset="0"/>
                <a:cs typeface="Arial" panose="020B0604020202020204" pitchFamily="34" charset="0"/>
              </a:rPr>
              <a:t>Sustainability - Activity sheet 4.</a:t>
            </a:r>
            <a:endParaRPr dirty="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200"/>
              <a:buFont typeface="Calibri"/>
              <a:buNone/>
            </a:pPr>
            <a:endParaRPr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dirty="0">
              <a:solidFill>
                <a:schemeClr val="dk1"/>
              </a:solidFill>
              <a:latin typeface="Arial" panose="020B0604020202020204" pitchFamily="34" charset="0"/>
              <a:cs typeface="Arial" panose="020B0604020202020204" pitchFamily="34" charset="0"/>
            </a:endParaRPr>
          </a:p>
        </p:txBody>
      </p:sp>
      <p:sp>
        <p:nvSpPr>
          <p:cNvPr id="708" name="Google Shape;70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Practitioner delivery suggestions</a:t>
            </a:r>
          </a:p>
          <a:p>
            <a:pPr marL="0" lvl="0" indent="0" algn="l" rtl="0">
              <a:spcBef>
                <a:spcPts val="0"/>
              </a:spcBef>
              <a:spcAft>
                <a:spcPts val="0"/>
              </a:spcAft>
              <a:buNone/>
            </a:pPr>
            <a:endParaRPr lang="en-GB"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example answers on the slide.</a:t>
            </a:r>
          </a:p>
          <a:p>
            <a:pPr marL="0" lvl="0" indent="0" algn="l" rtl="0">
              <a:spcBef>
                <a:spcPts val="0"/>
              </a:spcBef>
              <a:spcAft>
                <a:spcPts val="0"/>
              </a:spcAft>
              <a:buNone/>
            </a:pPr>
            <a:endParaRPr dirty="0"/>
          </a:p>
        </p:txBody>
      </p:sp>
      <p:sp>
        <p:nvSpPr>
          <p:cNvPr id="553" name="Google Shape;5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158339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80043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5" name="Google Shape;5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6" name="Google Shape;5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solidFill>
                  <a:schemeClr val="dk1"/>
                </a:solidFill>
                <a:latin typeface="+mj-lt"/>
              </a:rPr>
              <a:t>Practitioner delivery suggestions</a:t>
            </a:r>
            <a:endParaRPr dirty="0">
              <a:latin typeface="+mj-lt"/>
            </a:endParaRPr>
          </a:p>
          <a:p>
            <a:pPr marL="0" lvl="0" indent="0" algn="l" rtl="0">
              <a:spcBef>
                <a:spcPts val="0"/>
              </a:spcBef>
              <a:spcAft>
                <a:spcPts val="0"/>
              </a:spcAft>
              <a:buClr>
                <a:schemeClr val="dk1"/>
              </a:buClr>
              <a:buSzPts val="1200"/>
              <a:buFont typeface="Calibri"/>
              <a:buNone/>
            </a:pPr>
            <a:endParaRPr lang="en-GB"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The Level 3 resources help learners to develop a more complex understanding of sustainability and reflect on examples of sustainable practice they identified in case studies and research in other topic areas, practised during workshop activities or observed during their work experience placement. It’s therefore helpful to deliver these resources </a:t>
            </a:r>
            <a:r>
              <a:rPr lang="en-GB" b="1" dirty="0">
                <a:solidFill>
                  <a:schemeClr val="dk1"/>
                </a:solidFill>
                <a:latin typeface="+mj-lt"/>
              </a:rPr>
              <a:t>after</a:t>
            </a:r>
            <a:r>
              <a:rPr lang="en-GB" dirty="0">
                <a:solidFill>
                  <a:schemeClr val="dk1"/>
                </a:solidFill>
                <a:latin typeface="+mj-lt"/>
              </a:rPr>
              <a:t> Level 3 learners have completed other topic areas and have had opportunities for practical work and work experience.</a:t>
            </a:r>
            <a:endParaRPr dirty="0">
              <a:latin typeface="+mj-lt"/>
            </a:endParaRPr>
          </a:p>
          <a:p>
            <a:pPr marL="0" lvl="0" indent="0" algn="l" rtl="0">
              <a:spcBef>
                <a:spcPts val="0"/>
              </a:spcBef>
              <a:spcAft>
                <a:spcPts val="0"/>
              </a:spcAft>
              <a:buClr>
                <a:schemeClr val="dk1"/>
              </a:buClr>
              <a:buSzPts val="1200"/>
              <a:buFont typeface="Calibri"/>
              <a:buNone/>
            </a:pPr>
            <a:endParaRPr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The resources then help learners to identify opportunities for how engineering and manufacturing can contribute to greater sustainability including their own personal contribution, and to consider how health and safety are at the heart of sustainable practice.</a:t>
            </a:r>
            <a:endParaRPr b="1" dirty="0">
              <a:solidFill>
                <a:schemeClr val="dk1"/>
              </a:solidFill>
              <a:latin typeface="+mj-lt"/>
            </a:endParaRPr>
          </a:p>
          <a:p>
            <a:pPr marL="0" lvl="0" indent="0" algn="l" rtl="0">
              <a:spcBef>
                <a:spcPts val="0"/>
              </a:spcBef>
              <a:spcAft>
                <a:spcPts val="0"/>
              </a:spcAft>
              <a:buClr>
                <a:schemeClr val="dk1"/>
              </a:buClr>
              <a:buSzPts val="1200"/>
              <a:buFont typeface="Calibri"/>
              <a:buNone/>
            </a:pPr>
            <a:endParaRPr b="1"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Starter activity</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In groups or pairs, learners recall and discuss their own definitions of sustainability. Then, they identify three actions someone in their occupational specialism could take to make their practice more sustainable.</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Learners could create concept maps of the 6Rs and recall and sketch the diagram for a circular lifecycle.</a:t>
            </a:r>
            <a:endParaRPr dirty="0">
              <a:latin typeface="+mj-lt"/>
            </a:endParaRPr>
          </a:p>
          <a:p>
            <a:pPr marL="0" lvl="0" indent="0" algn="l" rtl="0">
              <a:spcBef>
                <a:spcPts val="0"/>
              </a:spcBef>
              <a:spcAft>
                <a:spcPts val="0"/>
              </a:spcAft>
              <a:buClr>
                <a:schemeClr val="dk1"/>
              </a:buClr>
              <a:buSzPts val="1200"/>
              <a:buFont typeface="Calibri"/>
              <a:buNone/>
            </a:pPr>
            <a:endParaRPr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Interactive tool and film</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Learners can rewatch the </a:t>
            </a:r>
            <a:r>
              <a:rPr lang="en-GB" b="1" dirty="0">
                <a:solidFill>
                  <a:schemeClr val="dk1"/>
                </a:solidFill>
                <a:latin typeface="+mj-lt"/>
              </a:rPr>
              <a:t>Sustainability film </a:t>
            </a:r>
            <a:r>
              <a:rPr lang="en-GB" dirty="0">
                <a:solidFill>
                  <a:schemeClr val="dk1"/>
                </a:solidFill>
                <a:latin typeface="+mj-lt"/>
              </a:rPr>
              <a:t>and use the </a:t>
            </a:r>
            <a:r>
              <a:rPr lang="en-GB" b="1" dirty="0">
                <a:solidFill>
                  <a:schemeClr val="dk1"/>
                </a:solidFill>
                <a:latin typeface="+mj-lt"/>
              </a:rPr>
              <a:t>Sustainability interactive tool</a:t>
            </a:r>
            <a:r>
              <a:rPr lang="en-GB" dirty="0">
                <a:solidFill>
                  <a:schemeClr val="dk1"/>
                </a:solidFill>
                <a:latin typeface="+mj-lt"/>
              </a:rPr>
              <a:t> to refresh their memory of linear lifecycles, the 6Rs of sustainability and circular lifecycles.</a:t>
            </a:r>
            <a:endParaRPr dirty="0">
              <a:latin typeface="+mj-lt"/>
            </a:endParaRPr>
          </a:p>
          <a:p>
            <a:pPr marL="0" lvl="0" indent="0" algn="l" rtl="0">
              <a:spcBef>
                <a:spcPts val="0"/>
              </a:spcBef>
              <a:spcAft>
                <a:spcPts val="0"/>
              </a:spcAft>
              <a:buClr>
                <a:schemeClr val="dk1"/>
              </a:buClr>
              <a:buSzPts val="1200"/>
              <a:buFont typeface="Calibri"/>
              <a:buNone/>
            </a:pPr>
            <a:endParaRPr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Activity</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Explain that sustainability rests on or is made up of three elements: social sustainability, environmental sustainability and economic sustainability. In groups, learners choose one element and suggest what this might include.</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To extend their learning, ask learners to explain why on the right, the three pillars are instead nested. How does this version of the diagram help them to understand how each pillar is interrelated with the others?</a:t>
            </a:r>
            <a:endParaRPr dirty="0">
              <a:latin typeface="+mj-lt"/>
            </a:endParaRPr>
          </a:p>
          <a:p>
            <a:pPr marL="0" lvl="0" indent="0" algn="l" rtl="0">
              <a:spcBef>
                <a:spcPts val="0"/>
              </a:spcBef>
              <a:spcAft>
                <a:spcPts val="0"/>
              </a:spcAft>
              <a:buClr>
                <a:schemeClr val="dk1"/>
              </a:buClr>
              <a:buSzPts val="1200"/>
              <a:buFont typeface="Calibri"/>
              <a:buNone/>
            </a:pPr>
            <a:endParaRPr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Example answers</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Social sustainability includes health, equality/equity, education and standard of living.</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Environmental sustainability includes biodiversity, resource use, pollution, regeneration, net zero carbon emissions and zero end-of-life waste.</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Economic sustainability includes innovation, corporate ethics and profitability.</a:t>
            </a:r>
            <a:endParaRPr b="1" dirty="0">
              <a:solidFill>
                <a:schemeClr val="dk1"/>
              </a:solidFill>
              <a:latin typeface="+mj-lt"/>
            </a:endParaRPr>
          </a:p>
          <a:p>
            <a:pPr marL="0" lvl="0" indent="0" algn="l" rtl="0">
              <a:spcBef>
                <a:spcPts val="0"/>
              </a:spcBef>
              <a:spcAft>
                <a:spcPts val="0"/>
              </a:spcAft>
              <a:buClr>
                <a:schemeClr val="dk1"/>
              </a:buClr>
              <a:buSzPts val="1200"/>
              <a:buFont typeface="Calibri"/>
              <a:buNone/>
            </a:pPr>
            <a:endParaRPr b="1"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Assessment</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Recall of Level 2 learning</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Explanation of how social, environmental and economic sustainability interrelate.</a:t>
            </a:r>
            <a:endParaRPr dirty="0">
              <a:latin typeface="+mj-lt"/>
            </a:endParaRPr>
          </a:p>
          <a:p>
            <a:pPr marL="0" lvl="0" indent="0" algn="l" rtl="0">
              <a:spcBef>
                <a:spcPts val="0"/>
              </a:spcBef>
              <a:spcAft>
                <a:spcPts val="0"/>
              </a:spcAft>
              <a:buClr>
                <a:schemeClr val="dk1"/>
              </a:buClr>
              <a:buSzPts val="1200"/>
              <a:buFont typeface="Calibri"/>
              <a:buNone/>
            </a:pPr>
            <a:endParaRPr b="1"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Case study</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Learners can explore the six principles at:</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highlight>
                  <a:schemeClr val="lt1"/>
                </a:highlight>
                <a:latin typeface="+mj-lt"/>
              </a:rPr>
              <a:t>Engineering Council guidance on sustainability: </a:t>
            </a:r>
            <a:r>
              <a:rPr lang="en-GB" dirty="0" err="1">
                <a:solidFill>
                  <a:schemeClr val="dk1"/>
                </a:solidFill>
                <a:highlight>
                  <a:schemeClr val="lt1"/>
                </a:highlight>
                <a:latin typeface="+mj-lt"/>
              </a:rPr>
              <a:t>www.engc.org.uk</a:t>
            </a:r>
            <a:r>
              <a:rPr lang="en-GB" dirty="0">
                <a:solidFill>
                  <a:schemeClr val="dk1"/>
                </a:solidFill>
                <a:highlight>
                  <a:schemeClr val="lt1"/>
                </a:highlight>
                <a:latin typeface="+mj-lt"/>
              </a:rPr>
              <a:t>/sustainability/</a:t>
            </a:r>
            <a:endParaRPr dirty="0">
              <a:latin typeface="+mj-lt"/>
            </a:endParaRPr>
          </a:p>
          <a:p>
            <a:pPr marL="0" lvl="0" indent="0" algn="l" rtl="0">
              <a:spcBef>
                <a:spcPts val="0"/>
              </a:spcBef>
              <a:spcAft>
                <a:spcPts val="0"/>
              </a:spcAft>
              <a:buClr>
                <a:schemeClr val="dk1"/>
              </a:buClr>
              <a:buSzPts val="1200"/>
              <a:buFont typeface="Calibri"/>
              <a:buNone/>
            </a:pPr>
            <a:endParaRPr dirty="0">
              <a:solidFill>
                <a:schemeClr val="dk1"/>
              </a:solidFill>
              <a:latin typeface="+mj-lt"/>
            </a:endParaRPr>
          </a:p>
          <a:p>
            <a:pPr marL="0" lvl="0" indent="0" algn="l" rtl="0">
              <a:spcBef>
                <a:spcPts val="0"/>
              </a:spcBef>
              <a:spcAft>
                <a:spcPts val="0"/>
              </a:spcAft>
              <a:buClr>
                <a:schemeClr val="dk1"/>
              </a:buClr>
              <a:buSzPts val="1100"/>
              <a:buFont typeface="Arial"/>
              <a:buNone/>
            </a:pPr>
            <a:endParaRPr dirty="0">
              <a:solidFill>
                <a:schemeClr val="dk1"/>
              </a:solidFill>
              <a:latin typeface="+mj-lt"/>
            </a:endParaRPr>
          </a:p>
        </p:txBody>
      </p:sp>
      <p:sp>
        <p:nvSpPr>
          <p:cNvPr id="589" name="Google Shape;5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solidFill>
                  <a:schemeClr val="dk1"/>
                </a:solidFill>
                <a:latin typeface="+mj-lt"/>
              </a:rPr>
              <a:t>Practitioner delivery suggestions</a:t>
            </a:r>
            <a:endParaRPr dirty="0">
              <a:latin typeface="+mj-lt"/>
            </a:endParaRPr>
          </a:p>
          <a:p>
            <a:pPr marL="0" lvl="0" indent="0" algn="l" rtl="0">
              <a:spcBef>
                <a:spcPts val="0"/>
              </a:spcBef>
              <a:spcAft>
                <a:spcPts val="0"/>
              </a:spcAft>
              <a:buClr>
                <a:schemeClr val="dk1"/>
              </a:buClr>
              <a:buSzPts val="1200"/>
              <a:buFont typeface="Calibri"/>
              <a:buNone/>
            </a:pPr>
            <a:endParaRPr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Activity</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Practitioners can use this slide and the one that follows to review real-world applications of the 6Rs and circular lifecycles. Learners could use the stimulus questions to:</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Analyse real-world examples from case studies in other topics, practical work and work experience, and share with the group.</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Where possible, identify quantifiable differences (for example a percentage reduction in material use, water use, waste or carbon emissions) and consider the effect of production at scale - what does a small percentage change add up to in terms of mass or volume when multiplied over hundreds, thousands or millions of products?</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Build on their Level 2 work by reimagining a product or process, inspired by the examples they have explored, and identify how their ability to apply the 6Rs has progressed.</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Alternatively, print each R’s stimulus questions on a large sheet of paper and spread around the room or stick to the walls. Learners rotate between Rs and write examples for each one. Then, assign one sheet to a group and ask groups to collate, organise and present learners’ ideas.</a:t>
            </a:r>
            <a:endParaRPr dirty="0">
              <a:latin typeface="+mj-lt"/>
            </a:endParaRPr>
          </a:p>
          <a:p>
            <a:pPr marL="0" lvl="0" indent="0" algn="l" rtl="0">
              <a:spcBef>
                <a:spcPts val="0"/>
              </a:spcBef>
              <a:spcAft>
                <a:spcPts val="0"/>
              </a:spcAft>
              <a:buClr>
                <a:schemeClr val="dk1"/>
              </a:buClr>
              <a:buSzPts val="1200"/>
              <a:buFont typeface="Calibri"/>
              <a:buNone/>
            </a:pPr>
            <a:endParaRPr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Embed health and safety</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Practitioners may wish to use the slide on health, safety and sustainability (slide 12) to include health and safety in class discussions.</a:t>
            </a:r>
            <a:endParaRPr dirty="0">
              <a:latin typeface="+mj-lt"/>
            </a:endParaRPr>
          </a:p>
          <a:p>
            <a:pPr marL="0" lvl="0" indent="0" algn="l" rtl="0">
              <a:spcBef>
                <a:spcPts val="0"/>
              </a:spcBef>
              <a:spcAft>
                <a:spcPts val="0"/>
              </a:spcAft>
              <a:buClr>
                <a:schemeClr val="dk1"/>
              </a:buClr>
              <a:buSzPts val="1200"/>
              <a:buFont typeface="Calibri"/>
              <a:buNone/>
            </a:pPr>
            <a:endParaRPr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Activity sheet</a:t>
            </a:r>
            <a:endParaRPr dirty="0">
              <a:latin typeface="+mj-lt"/>
            </a:endParaRPr>
          </a:p>
          <a:p>
            <a:pPr marL="457200" lvl="0" indent="-298450" algn="l" rtl="0">
              <a:spcBef>
                <a:spcPts val="0"/>
              </a:spcBef>
              <a:spcAft>
                <a:spcPts val="0"/>
              </a:spcAft>
              <a:buClr>
                <a:schemeClr val="dk1"/>
              </a:buClr>
              <a:buSzPts val="1100"/>
              <a:buFont typeface="Calibri"/>
              <a:buChar char="●"/>
            </a:pPr>
            <a:r>
              <a:rPr lang="en-GB" dirty="0">
                <a:solidFill>
                  <a:schemeClr val="dk1"/>
                </a:solidFill>
                <a:latin typeface="+mj-lt"/>
              </a:rPr>
              <a:t>Learners complete </a:t>
            </a:r>
            <a:r>
              <a:rPr lang="en-GB" b="1" dirty="0">
                <a:solidFill>
                  <a:schemeClr val="dk1"/>
                </a:solidFill>
                <a:latin typeface="+mj-lt"/>
              </a:rPr>
              <a:t>Sustainability - Activity sheet 3</a:t>
            </a:r>
            <a:r>
              <a:rPr lang="en-GB" dirty="0">
                <a:solidFill>
                  <a:schemeClr val="dk1"/>
                </a:solidFill>
                <a:latin typeface="+mj-lt"/>
              </a:rPr>
              <a:t> to capture their ideas, which they could develop into a report or presentation.</a:t>
            </a:r>
            <a:endParaRPr dirty="0">
              <a:latin typeface="+mj-lt"/>
            </a:endParaRPr>
          </a:p>
          <a:p>
            <a:pPr marL="0" lvl="0" indent="0" algn="l" rtl="0">
              <a:spcBef>
                <a:spcPts val="0"/>
              </a:spcBef>
              <a:spcAft>
                <a:spcPts val="0"/>
              </a:spcAft>
              <a:buClr>
                <a:schemeClr val="dk1"/>
              </a:buClr>
              <a:buSzPts val="1100"/>
              <a:buFont typeface="Arial"/>
              <a:buNone/>
            </a:pPr>
            <a:endParaRPr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Example answers</a:t>
            </a:r>
          </a:p>
          <a:p>
            <a:pPr marL="0" lvl="0" indent="0" algn="l" rtl="0">
              <a:spcBef>
                <a:spcPts val="0"/>
              </a:spcBef>
              <a:spcAft>
                <a:spcPts val="0"/>
              </a:spcAft>
              <a:buClr>
                <a:schemeClr val="dk1"/>
              </a:buClr>
              <a:buSzPts val="1200"/>
              <a:buFont typeface="Calibri"/>
              <a:buNone/>
            </a:pPr>
            <a:r>
              <a:rPr lang="en-GB" b="0" dirty="0">
                <a:solidFill>
                  <a:schemeClr val="dk1"/>
                </a:solidFill>
                <a:latin typeface="+mj-lt"/>
              </a:rPr>
              <a:t>Please see the slide that follows.</a:t>
            </a:r>
          </a:p>
          <a:p>
            <a:pPr marL="0" lvl="0" indent="0" algn="l" rtl="0">
              <a:spcBef>
                <a:spcPts val="0"/>
              </a:spcBef>
              <a:spcAft>
                <a:spcPts val="0"/>
              </a:spcAft>
              <a:buClr>
                <a:schemeClr val="dk1"/>
              </a:buClr>
              <a:buSzPts val="1200"/>
              <a:buFont typeface="Calibri"/>
              <a:buNone/>
            </a:pPr>
            <a:endParaRPr lang="en-GB" b="1" dirty="0">
              <a:solidFill>
                <a:schemeClr val="dk1"/>
              </a:solidFill>
              <a:latin typeface="+mj-lt"/>
            </a:endParaRPr>
          </a:p>
          <a:p>
            <a:pPr marL="0" lvl="0" indent="0" algn="l" rtl="0">
              <a:spcBef>
                <a:spcPts val="0"/>
              </a:spcBef>
              <a:spcAft>
                <a:spcPts val="0"/>
              </a:spcAft>
              <a:buClr>
                <a:schemeClr val="dk1"/>
              </a:buClr>
              <a:buSzPts val="1200"/>
              <a:buFont typeface="Calibri"/>
              <a:buNone/>
            </a:pPr>
            <a:r>
              <a:rPr lang="en-GB" b="1" dirty="0">
                <a:solidFill>
                  <a:schemeClr val="dk1"/>
                </a:solidFill>
                <a:latin typeface="+mj-lt"/>
              </a:rPr>
              <a:t>Assessment</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Recall of examples from case studies, practical work and work experience.</a:t>
            </a:r>
            <a:endParaRPr dirty="0">
              <a:latin typeface="+mj-lt"/>
            </a:endParaRPr>
          </a:p>
          <a:p>
            <a:pPr marL="0" lvl="0" indent="0" algn="l" rtl="0">
              <a:spcBef>
                <a:spcPts val="0"/>
              </a:spcBef>
              <a:spcAft>
                <a:spcPts val="0"/>
              </a:spcAft>
              <a:buClr>
                <a:schemeClr val="dk1"/>
              </a:buClr>
              <a:buSzPts val="1200"/>
              <a:buFont typeface="Calibri"/>
              <a:buNone/>
            </a:pPr>
            <a:r>
              <a:rPr lang="en-GB" dirty="0">
                <a:solidFill>
                  <a:schemeClr val="dk1"/>
                </a:solidFill>
                <a:latin typeface="+mj-lt"/>
              </a:rPr>
              <a:t>Discussions.</a:t>
            </a:r>
            <a:endParaRPr dirty="0">
              <a:latin typeface="+mj-lt"/>
            </a:endParaRPr>
          </a:p>
          <a:p>
            <a:pPr marL="0" lvl="0" indent="0" algn="l" rtl="0">
              <a:spcBef>
                <a:spcPts val="0"/>
              </a:spcBef>
              <a:spcAft>
                <a:spcPts val="0"/>
              </a:spcAft>
              <a:buClr>
                <a:schemeClr val="dk1"/>
              </a:buClr>
              <a:buSzPts val="1100"/>
              <a:buFont typeface="Arial"/>
              <a:buNone/>
            </a:pPr>
            <a:r>
              <a:rPr lang="en-GB" dirty="0">
                <a:solidFill>
                  <a:schemeClr val="dk1"/>
                </a:solidFill>
                <a:latin typeface="+mj-lt"/>
              </a:rPr>
              <a:t>Written work using </a:t>
            </a:r>
            <a:r>
              <a:rPr lang="en-GB" b="1" dirty="0">
                <a:solidFill>
                  <a:schemeClr val="dk1"/>
                </a:solidFill>
                <a:latin typeface="+mj-lt"/>
              </a:rPr>
              <a:t>Sustainability - Activity sheet 3.</a:t>
            </a:r>
            <a:endParaRPr dirty="0">
              <a:latin typeface="+mj-lt"/>
            </a:endParaRPr>
          </a:p>
          <a:p>
            <a:pPr marL="0" lvl="0" indent="0" algn="l" rtl="0">
              <a:spcBef>
                <a:spcPts val="0"/>
              </a:spcBef>
              <a:spcAft>
                <a:spcPts val="0"/>
              </a:spcAft>
              <a:buClr>
                <a:schemeClr val="dk1"/>
              </a:buClr>
              <a:buSzPts val="1100"/>
              <a:buFont typeface="Arial"/>
              <a:buNone/>
            </a:pPr>
            <a:endParaRPr dirty="0">
              <a:solidFill>
                <a:schemeClr val="dk1"/>
              </a:solidFill>
              <a:latin typeface="+mj-lt"/>
            </a:endParaRPr>
          </a:p>
        </p:txBody>
      </p:sp>
      <p:sp>
        <p:nvSpPr>
          <p:cNvPr id="604" name="Google Shape;6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6"/>
          <p:cNvSpPr txBox="1">
            <a:spLocks noGrp="1"/>
          </p:cNvSpPr>
          <p:nvPr>
            <p:ph type="ctrTitle"/>
          </p:nvPr>
        </p:nvSpPr>
        <p:spPr>
          <a:xfrm>
            <a:off x="5037221" y="1496484"/>
            <a:ext cx="6208295" cy="6251853"/>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6"/>
          <p:cNvSpPr>
            <a:spLocks noGrp="1"/>
          </p:cNvSpPr>
          <p:nvPr>
            <p:ph type="body" idx="1"/>
          </p:nvPr>
        </p:nvSpPr>
        <p:spPr>
          <a:xfrm>
            <a:off x="675861"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117" name="Google Shape;117;p26"/>
          <p:cNvSpPr>
            <a:spLocks noGrp="1"/>
          </p:cNvSpPr>
          <p:nvPr>
            <p:ph type="body" idx="2"/>
          </p:nvPr>
        </p:nvSpPr>
        <p:spPr>
          <a:xfrm>
            <a:off x="3319670"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8" name="Google Shape;118;p26"/>
          <p:cNvSpPr>
            <a:spLocks noGrp="1"/>
          </p:cNvSpPr>
          <p:nvPr>
            <p:ph type="body" idx="3"/>
          </p:nvPr>
        </p:nvSpPr>
        <p:spPr>
          <a:xfrm>
            <a:off x="5923722"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26"/>
          <p:cNvSpPr>
            <a:spLocks noGrp="1"/>
          </p:cNvSpPr>
          <p:nvPr>
            <p:ph type="body" idx="4"/>
          </p:nvPr>
        </p:nvSpPr>
        <p:spPr>
          <a:xfrm>
            <a:off x="8567531"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0" name="Google Shape;120;p26"/>
          <p:cNvSpPr>
            <a:spLocks noGrp="1"/>
          </p:cNvSpPr>
          <p:nvPr>
            <p:ph type="body" idx="5"/>
          </p:nvPr>
        </p:nvSpPr>
        <p:spPr>
          <a:xfrm>
            <a:off x="11092069"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1" name="Google Shape;121;p26"/>
          <p:cNvSpPr>
            <a:spLocks noGrp="1"/>
          </p:cNvSpPr>
          <p:nvPr>
            <p:ph type="body" idx="6"/>
          </p:nvPr>
        </p:nvSpPr>
        <p:spPr>
          <a:xfrm>
            <a:off x="13735878"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22" name="Google Shape;122;p26"/>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23" name="Google Shape;123;p26"/>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24" name="Google Shape;124;p26"/>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25" name="Google Shape;125;p26"/>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26" name="Google Shape;126;p26"/>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27" name="Google Shape;127;p26"/>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8" name="Google Shape;128;p26"/>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9" name="Google Shape;129;p26"/>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0" name="Google Shape;130;p26"/>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26"/>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2" name="Google Shape;132;p26"/>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BA66620D-7F0B-DE37-5D73-6D39B24E3534}"/>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C183B58A-2961-B357-8799-BFB11C5AC6CC}"/>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B_Title and Content_wayfinding">
  <p:cSld name="5B_Title and Content_wayfinding">
    <p:bg>
      <p:bgPr>
        <a:blipFill dpi="0" rotWithShape="1">
          <a:blip r:embed="rId2">
            <a:lum/>
          </a:blip>
          <a:srcRect/>
          <a:stretch>
            <a:fillRect/>
          </a:stretch>
        </a:blip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7"/>
          <p:cNvSpPr>
            <a:spLocks noGrp="1"/>
          </p:cNvSpPr>
          <p:nvPr>
            <p:ph type="body" idx="1"/>
          </p:nvPr>
        </p:nvSpPr>
        <p:spPr>
          <a:xfrm>
            <a:off x="675861"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138" name="Google Shape;138;p27"/>
          <p:cNvSpPr>
            <a:spLocks noGrp="1"/>
          </p:cNvSpPr>
          <p:nvPr>
            <p:ph type="body" idx="2"/>
          </p:nvPr>
        </p:nvSpPr>
        <p:spPr>
          <a:xfrm>
            <a:off x="3319670"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9" name="Google Shape;139;p27"/>
          <p:cNvSpPr>
            <a:spLocks noGrp="1"/>
          </p:cNvSpPr>
          <p:nvPr>
            <p:ph type="body" idx="3"/>
          </p:nvPr>
        </p:nvSpPr>
        <p:spPr>
          <a:xfrm>
            <a:off x="5923722"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0" name="Google Shape;140;p27"/>
          <p:cNvSpPr>
            <a:spLocks noGrp="1"/>
          </p:cNvSpPr>
          <p:nvPr>
            <p:ph type="body" idx="4"/>
          </p:nvPr>
        </p:nvSpPr>
        <p:spPr>
          <a:xfrm>
            <a:off x="8567531"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1" name="Google Shape;141;p27"/>
          <p:cNvSpPr>
            <a:spLocks noGrp="1"/>
          </p:cNvSpPr>
          <p:nvPr>
            <p:ph type="body" idx="5"/>
          </p:nvPr>
        </p:nvSpPr>
        <p:spPr>
          <a:xfrm>
            <a:off x="11092069"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2" name="Google Shape;142;p27"/>
          <p:cNvSpPr>
            <a:spLocks noGrp="1"/>
          </p:cNvSpPr>
          <p:nvPr>
            <p:ph type="body" idx="6"/>
          </p:nvPr>
        </p:nvSpPr>
        <p:spPr>
          <a:xfrm>
            <a:off x="13735878"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43" name="Google Shape;143;p27"/>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44" name="Google Shape;144;p27"/>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45" name="Google Shape;145;p27"/>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46" name="Google Shape;146;p27"/>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47" name="Google Shape;147;p27"/>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48" name="Google Shape;148;p27"/>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9" name="Google Shape;149;p27"/>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7"/>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1" name="Google Shape;151;p27"/>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2" name="Google Shape;152;p27"/>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3" name="Google Shape;153;p27"/>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141A5EFF-9195-5E11-0A6C-4291CF3E41CA}"/>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15F552F3-22B7-789E-196F-5B38E1E44EB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_5 boxes">
  <p:cSld name="5_Title and Content_5 boxes">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8"/>
          <p:cNvSpPr>
            <a:spLocks noGrp="1"/>
          </p:cNvSpPr>
          <p:nvPr>
            <p:ph type="body" idx="1"/>
          </p:nvPr>
        </p:nvSpPr>
        <p:spPr>
          <a:xfrm>
            <a:off x="2010805"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159" name="Google Shape;159;p28"/>
          <p:cNvSpPr>
            <a:spLocks noGrp="1"/>
          </p:cNvSpPr>
          <p:nvPr>
            <p:ph type="body" idx="2"/>
          </p:nvPr>
        </p:nvSpPr>
        <p:spPr>
          <a:xfrm>
            <a:off x="4654614"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0" name="Google Shape;160;p28"/>
          <p:cNvSpPr>
            <a:spLocks noGrp="1"/>
          </p:cNvSpPr>
          <p:nvPr>
            <p:ph type="body" idx="3"/>
          </p:nvPr>
        </p:nvSpPr>
        <p:spPr>
          <a:xfrm>
            <a:off x="7258666"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1" name="Google Shape;161;p28"/>
          <p:cNvSpPr>
            <a:spLocks noGrp="1"/>
          </p:cNvSpPr>
          <p:nvPr>
            <p:ph type="body" idx="4"/>
          </p:nvPr>
        </p:nvSpPr>
        <p:spPr>
          <a:xfrm>
            <a:off x="9902475"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2" name="Google Shape;162;p28"/>
          <p:cNvSpPr>
            <a:spLocks noGrp="1"/>
          </p:cNvSpPr>
          <p:nvPr>
            <p:ph type="body" idx="5"/>
          </p:nvPr>
        </p:nvSpPr>
        <p:spPr>
          <a:xfrm>
            <a:off x="12427013"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63" name="Google Shape;163;p28"/>
          <p:cNvCxnSpPr/>
          <p:nvPr/>
        </p:nvCxnSpPr>
        <p:spPr>
          <a:xfrm>
            <a:off x="401850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64" name="Google Shape;164;p28"/>
          <p:cNvCxnSpPr/>
          <p:nvPr/>
        </p:nvCxnSpPr>
        <p:spPr>
          <a:xfrm>
            <a:off x="664244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65" name="Google Shape;165;p28"/>
          <p:cNvCxnSpPr/>
          <p:nvPr/>
        </p:nvCxnSpPr>
        <p:spPr>
          <a:xfrm>
            <a:off x="9226613"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66" name="Google Shape;166;p28"/>
          <p:cNvCxnSpPr/>
          <p:nvPr/>
        </p:nvCxnSpPr>
        <p:spPr>
          <a:xfrm>
            <a:off x="11850544"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67" name="Google Shape;167;p28"/>
          <p:cNvSpPr txBox="1">
            <a:spLocks noGrp="1"/>
          </p:cNvSpPr>
          <p:nvPr>
            <p:ph type="body" idx="6"/>
          </p:nvPr>
        </p:nvSpPr>
        <p:spPr>
          <a:xfrm>
            <a:off x="2010805"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8" name="Google Shape;168;p28"/>
          <p:cNvSpPr txBox="1">
            <a:spLocks noGrp="1"/>
          </p:cNvSpPr>
          <p:nvPr>
            <p:ph type="body" idx="7"/>
          </p:nvPr>
        </p:nvSpPr>
        <p:spPr>
          <a:xfrm>
            <a:off x="4654613"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9" name="Google Shape;169;p28"/>
          <p:cNvSpPr txBox="1">
            <a:spLocks noGrp="1"/>
          </p:cNvSpPr>
          <p:nvPr>
            <p:ph type="body" idx="8"/>
          </p:nvPr>
        </p:nvSpPr>
        <p:spPr>
          <a:xfrm>
            <a:off x="723878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0" name="Google Shape;170;p28"/>
          <p:cNvSpPr txBox="1">
            <a:spLocks noGrp="1"/>
          </p:cNvSpPr>
          <p:nvPr>
            <p:ph type="body" idx="9"/>
          </p:nvPr>
        </p:nvSpPr>
        <p:spPr>
          <a:xfrm>
            <a:off x="9882596"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1" name="Google Shape;171;p28"/>
          <p:cNvSpPr txBox="1">
            <a:spLocks noGrp="1"/>
          </p:cNvSpPr>
          <p:nvPr>
            <p:ph type="body" idx="13"/>
          </p:nvPr>
        </p:nvSpPr>
        <p:spPr>
          <a:xfrm>
            <a:off x="1242701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8CA88F8B-06C7-6B3F-8FEC-2F5F872B2D6D}"/>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7411F81A-649D-F196-FE7F-303BB43BFA8C}"/>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9"/>
          <p:cNvSpPr>
            <a:spLocks noGrp="1"/>
          </p:cNvSpPr>
          <p:nvPr>
            <p:ph type="body" idx="1"/>
          </p:nvPr>
        </p:nvSpPr>
        <p:spPr>
          <a:xfrm>
            <a:off x="6105996" y="2572088"/>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cxnSp>
        <p:nvCxnSpPr>
          <p:cNvPr id="177" name="Google Shape;177;p29"/>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8" name="Google Shape;178;p29"/>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79" name="Google Shape;179;p29"/>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0" name="Google Shape;180;p29"/>
          <p:cNvSpPr>
            <a:spLocks noGrp="1"/>
          </p:cNvSpPr>
          <p:nvPr>
            <p:ph type="body" idx="3"/>
          </p:nvPr>
        </p:nvSpPr>
        <p:spPr>
          <a:xfrm>
            <a:off x="8928709" y="2572088"/>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1" name="Google Shape;181;p29"/>
          <p:cNvSpPr>
            <a:spLocks noGrp="1"/>
          </p:cNvSpPr>
          <p:nvPr>
            <p:ph type="body" idx="4"/>
          </p:nvPr>
        </p:nvSpPr>
        <p:spPr>
          <a:xfrm>
            <a:off x="5052448" y="463942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182" name="Google Shape;182;p29"/>
          <p:cNvSpPr>
            <a:spLocks noGrp="1"/>
          </p:cNvSpPr>
          <p:nvPr>
            <p:ph type="body" idx="5"/>
          </p:nvPr>
        </p:nvSpPr>
        <p:spPr>
          <a:xfrm>
            <a:off x="9982257" y="463942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3" name="Google Shape;183;p29"/>
          <p:cNvSpPr>
            <a:spLocks noGrp="1"/>
          </p:cNvSpPr>
          <p:nvPr>
            <p:ph type="body" idx="6"/>
          </p:nvPr>
        </p:nvSpPr>
        <p:spPr>
          <a:xfrm>
            <a:off x="6086118" y="686579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4" name="Google Shape;184;p29"/>
          <p:cNvSpPr>
            <a:spLocks noGrp="1"/>
          </p:cNvSpPr>
          <p:nvPr>
            <p:ph type="body" idx="7"/>
          </p:nvPr>
        </p:nvSpPr>
        <p:spPr>
          <a:xfrm>
            <a:off x="8908831" y="686579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5" name="Google Shape;185;p29"/>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6" name="Google Shape;186;p29"/>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7" name="Google Shape;187;p29"/>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8" name="Google Shape;188;p29"/>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9" name="Google Shape;189;p29"/>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90" name="Google Shape;190;p29"/>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1" name="Google Shape;191;p29"/>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2" name="Google Shape;192;p29"/>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3" name="Google Shape;193;p29"/>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4" name="Google Shape;194;p29"/>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5" name="Google Shape;195;p29"/>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96" name="Google Shape;196;p29"/>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97" name="Google Shape;197;p29"/>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98" name="Google Shape;198;p29"/>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99" name="Google Shape;199;p29"/>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200" name="Google Shape;200;p29"/>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1" name="Google Shape;201;p29"/>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2" name="Google Shape;202;p29"/>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3" name="Google Shape;203;p29"/>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4" name="Google Shape;204;p29"/>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5" name="Google Shape;205;p29"/>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6" name="Google Shape;206;p29"/>
          <p:cNvSpPr>
            <a:spLocks noGrp="1"/>
          </p:cNvSpPr>
          <p:nvPr>
            <p:ph type="body" idx="22"/>
          </p:nvPr>
        </p:nvSpPr>
        <p:spPr>
          <a:xfrm>
            <a:off x="6941593" y="4022486"/>
            <a:ext cx="2420843" cy="242084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53F184C0-1440-D938-1420-E4A30931F0BE}"/>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DC9CEFB7-EC59-86F0-FE52-5DEAF472A441}"/>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B_Circle_wayfinding">
  <p:cSld name="2B_Circle_wayfinding">
    <p:bg>
      <p:bgPr>
        <a:blipFill dpi="0" rotWithShape="1">
          <a:blip r:embed="rId2">
            <a:lum/>
          </a:blip>
          <a:srcRect/>
          <a:stretch>
            <a:fillRect/>
          </a:stretch>
        </a:blipFill>
        <a:effectLst/>
      </p:bgPr>
    </p:bg>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30"/>
          <p:cNvSpPr>
            <a:spLocks noGrp="1"/>
          </p:cNvSpPr>
          <p:nvPr>
            <p:ph type="body" idx="1"/>
          </p:nvPr>
        </p:nvSpPr>
        <p:spPr>
          <a:xfrm>
            <a:off x="6105996" y="2572088"/>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12" name="Google Shape;212;p30"/>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213" name="Google Shape;213;p30"/>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214" name="Google Shape;214;p30"/>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5" name="Google Shape;215;p30"/>
          <p:cNvSpPr>
            <a:spLocks noGrp="1"/>
          </p:cNvSpPr>
          <p:nvPr>
            <p:ph type="body" idx="3"/>
          </p:nvPr>
        </p:nvSpPr>
        <p:spPr>
          <a:xfrm>
            <a:off x="8928709" y="2572088"/>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16" name="Google Shape;216;p30"/>
          <p:cNvSpPr>
            <a:spLocks noGrp="1"/>
          </p:cNvSpPr>
          <p:nvPr>
            <p:ph type="body" idx="4"/>
          </p:nvPr>
        </p:nvSpPr>
        <p:spPr>
          <a:xfrm>
            <a:off x="5052448" y="463942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7" name="Google Shape;217;p30"/>
          <p:cNvSpPr>
            <a:spLocks noGrp="1"/>
          </p:cNvSpPr>
          <p:nvPr>
            <p:ph type="body" idx="5"/>
          </p:nvPr>
        </p:nvSpPr>
        <p:spPr>
          <a:xfrm>
            <a:off x="9982257" y="463942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18" name="Google Shape;218;p30"/>
          <p:cNvSpPr>
            <a:spLocks noGrp="1"/>
          </p:cNvSpPr>
          <p:nvPr>
            <p:ph type="body" idx="6"/>
          </p:nvPr>
        </p:nvSpPr>
        <p:spPr>
          <a:xfrm>
            <a:off x="6086118" y="686579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9" name="Google Shape;219;p30"/>
          <p:cNvSpPr>
            <a:spLocks noGrp="1"/>
          </p:cNvSpPr>
          <p:nvPr>
            <p:ph type="body" idx="7"/>
          </p:nvPr>
        </p:nvSpPr>
        <p:spPr>
          <a:xfrm>
            <a:off x="8908831" y="686579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0" name="Google Shape;220;p30"/>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1" name="Google Shape;221;p30"/>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2" name="Google Shape;222;p30"/>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3" name="Google Shape;223;p30"/>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4" name="Google Shape;224;p30"/>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25" name="Google Shape;225;p30"/>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6" name="Google Shape;226;p30"/>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7" name="Google Shape;227;p30"/>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8" name="Google Shape;228;p30"/>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9" name="Google Shape;229;p30"/>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0" name="Google Shape;230;p30"/>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231" name="Google Shape;231;p30"/>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232" name="Google Shape;232;p30"/>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233" name="Google Shape;233;p30"/>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234" name="Google Shape;234;p30"/>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235" name="Google Shape;235;p30"/>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6" name="Google Shape;236;p30"/>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7" name="Google Shape;237;p30"/>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8" name="Google Shape;238;p30"/>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9" name="Google Shape;239;p30"/>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0" name="Google Shape;240;p30"/>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1" name="Google Shape;241;p30"/>
          <p:cNvSpPr>
            <a:spLocks noGrp="1"/>
          </p:cNvSpPr>
          <p:nvPr>
            <p:ph type="body" idx="22"/>
          </p:nvPr>
        </p:nvSpPr>
        <p:spPr>
          <a:xfrm>
            <a:off x="6941593" y="4022486"/>
            <a:ext cx="2420843" cy="242084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93DB2B80-BFAA-A848-55F0-6DEDEE3A1803}"/>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D75D5BE7-D769-8511-2A3F-3AF12319EFAA}"/>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82" name="Google Shape;282;p31"/>
          <p:cNvSpPr txBox="1">
            <a:spLocks noGrp="1"/>
          </p:cNvSpPr>
          <p:nvPr>
            <p:ph type="body" idx="30"/>
          </p:nvPr>
        </p:nvSpPr>
        <p:spPr>
          <a:xfrm>
            <a:off x="11252602" y="1352794"/>
            <a:ext cx="4593128"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44" name="Google Shape;244;p3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46" name="Google Shape;246;p31"/>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47" name="Google Shape;247;p31"/>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8" name="Google Shape;248;p31"/>
          <p:cNvSpPr>
            <a:spLocks noGrp="1"/>
          </p:cNvSpPr>
          <p:nvPr>
            <p:ph type="body" idx="2"/>
          </p:nvPr>
        </p:nvSpPr>
        <p:spPr>
          <a:xfrm>
            <a:off x="605814"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9" name="Google Shape;249;p31"/>
          <p:cNvSpPr>
            <a:spLocks noGrp="1"/>
          </p:cNvSpPr>
          <p:nvPr>
            <p:ph type="body" idx="3"/>
          </p:nvPr>
        </p:nvSpPr>
        <p:spPr>
          <a:xfrm>
            <a:off x="3183201"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0" name="Google Shape;250;p31"/>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1" name="Google Shape;251;p31"/>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2" name="Google Shape;252;p31"/>
          <p:cNvSpPr>
            <a:spLocks noGrp="1"/>
          </p:cNvSpPr>
          <p:nvPr>
            <p:ph type="body" idx="6"/>
          </p:nvPr>
        </p:nvSpPr>
        <p:spPr>
          <a:xfrm>
            <a:off x="5806464"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3" name="Google Shape;253;p31"/>
          <p:cNvSpPr>
            <a:spLocks noGrp="1"/>
          </p:cNvSpPr>
          <p:nvPr>
            <p:ph type="body" idx="7"/>
          </p:nvPr>
        </p:nvSpPr>
        <p:spPr>
          <a:xfrm>
            <a:off x="8383851"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4" name="Google Shape;254;p31"/>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5" name="Google Shape;255;p31"/>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6" name="Google Shape;256;p31"/>
          <p:cNvSpPr>
            <a:spLocks noGrp="1"/>
          </p:cNvSpPr>
          <p:nvPr>
            <p:ph type="body" idx="13"/>
          </p:nvPr>
        </p:nvSpPr>
        <p:spPr>
          <a:xfrm>
            <a:off x="11035692"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7" name="Google Shape;257;p31"/>
          <p:cNvSpPr>
            <a:spLocks noGrp="1"/>
          </p:cNvSpPr>
          <p:nvPr>
            <p:ph type="body" idx="14"/>
          </p:nvPr>
        </p:nvSpPr>
        <p:spPr>
          <a:xfrm>
            <a:off x="13613079"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8" name="Google Shape;258;p31"/>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9" name="Google Shape;259;p31"/>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60" name="Google Shape;260;p31"/>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1" name="Google Shape;261;p31"/>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2" name="Google Shape;262;p31"/>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3" name="Google Shape;263;p31"/>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4" name="Google Shape;264;p31"/>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65" name="Google Shape;265;p31"/>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6" name="Google Shape;266;p31"/>
          <p:cNvSpPr>
            <a:spLocks noGrp="1"/>
          </p:cNvSpPr>
          <p:nvPr>
            <p:ph type="body" idx="18"/>
          </p:nvPr>
        </p:nvSpPr>
        <p:spPr>
          <a:xfrm>
            <a:off x="5049226" y="382920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7" name="Google Shape;267;p31"/>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8" name="Google Shape;268;p31"/>
          <p:cNvSpPr>
            <a:spLocks noGrp="1"/>
          </p:cNvSpPr>
          <p:nvPr>
            <p:ph type="body" idx="20"/>
          </p:nvPr>
        </p:nvSpPr>
        <p:spPr>
          <a:xfrm>
            <a:off x="9206892" y="382920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9" name="Google Shape;269;p31"/>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0" name="Google Shape;270;p31"/>
          <p:cNvSpPr>
            <a:spLocks noGrp="1"/>
          </p:cNvSpPr>
          <p:nvPr>
            <p:ph type="body" idx="22"/>
          </p:nvPr>
        </p:nvSpPr>
        <p:spPr>
          <a:xfrm>
            <a:off x="7120917" y="2300445"/>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71" name="Google Shape;271;p31"/>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72" name="Google Shape;272;p31"/>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73" name="Google Shape;273;p31"/>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74" name="Google Shape;274;p31"/>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75" name="Google Shape;275;p31"/>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76" name="Google Shape;276;p31"/>
          <p:cNvSpPr>
            <a:spLocks noGrp="1"/>
          </p:cNvSpPr>
          <p:nvPr>
            <p:ph type="body" idx="24"/>
          </p:nvPr>
        </p:nvSpPr>
        <p:spPr>
          <a:xfrm>
            <a:off x="11650054" y="2300445"/>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7" name="Google Shape;277;p31"/>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8" name="Google Shape;278;p31"/>
          <p:cNvSpPr>
            <a:spLocks noGrp="1"/>
          </p:cNvSpPr>
          <p:nvPr>
            <p:ph type="body" idx="26"/>
          </p:nvPr>
        </p:nvSpPr>
        <p:spPr>
          <a:xfrm>
            <a:off x="14236092" y="2300445"/>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79" name="Google Shape;279;p31"/>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0" name="Google Shape;280;p31"/>
          <p:cNvSpPr>
            <a:spLocks noGrp="1"/>
          </p:cNvSpPr>
          <p:nvPr>
            <p:ph type="body" idx="28"/>
          </p:nvPr>
        </p:nvSpPr>
        <p:spPr>
          <a:xfrm>
            <a:off x="12964505" y="3800633"/>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1" name="Google Shape;281;p31"/>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A09028EF-3D71-28A4-978F-1638776DEC92}"/>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752895A3-1AE7-FEF4-BEE3-3C052751C3F4}"/>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B_diagram_wayfinding">
  <p:cSld name="3B_diagram_wayfinding">
    <p:bg>
      <p:bgPr>
        <a:blipFill dpi="0" rotWithShape="1">
          <a:blip r:embed="rId2">
            <a:lum/>
          </a:blip>
          <a:srcRect/>
          <a:stretch>
            <a:fillRect/>
          </a:stretch>
        </a:blipFill>
        <a:effectLst/>
      </p:bgPr>
    </p:bg>
    <p:spTree>
      <p:nvGrpSpPr>
        <p:cNvPr id="1" name="Shape 284"/>
        <p:cNvGrpSpPr/>
        <p:nvPr/>
      </p:nvGrpSpPr>
      <p:grpSpPr>
        <a:xfrm>
          <a:off x="0" y="0"/>
          <a:ext cx="0" cy="0"/>
          <a:chOff x="0" y="0"/>
          <a:chExt cx="0" cy="0"/>
        </a:xfrm>
      </p:grpSpPr>
      <p:sp>
        <p:nvSpPr>
          <p:cNvPr id="323" name="Google Shape;323;p32"/>
          <p:cNvSpPr txBox="1">
            <a:spLocks noGrp="1"/>
          </p:cNvSpPr>
          <p:nvPr>
            <p:ph type="body" idx="30"/>
          </p:nvPr>
        </p:nvSpPr>
        <p:spPr>
          <a:xfrm>
            <a:off x="11252602" y="1352794"/>
            <a:ext cx="4593128"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5" name="Google Shape;285;p32"/>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87" name="Google Shape;287;p32"/>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88" name="Google Shape;288;p32"/>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9" name="Google Shape;289;p32"/>
          <p:cNvSpPr>
            <a:spLocks noGrp="1"/>
          </p:cNvSpPr>
          <p:nvPr>
            <p:ph type="body" idx="2"/>
          </p:nvPr>
        </p:nvSpPr>
        <p:spPr>
          <a:xfrm>
            <a:off x="605814"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0" name="Google Shape;290;p32"/>
          <p:cNvSpPr>
            <a:spLocks noGrp="1"/>
          </p:cNvSpPr>
          <p:nvPr>
            <p:ph type="body" idx="3"/>
          </p:nvPr>
        </p:nvSpPr>
        <p:spPr>
          <a:xfrm>
            <a:off x="3183201"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1" name="Google Shape;291;p32"/>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2" name="Google Shape;292;p32"/>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3" name="Google Shape;293;p32"/>
          <p:cNvSpPr>
            <a:spLocks noGrp="1"/>
          </p:cNvSpPr>
          <p:nvPr>
            <p:ph type="body" idx="6"/>
          </p:nvPr>
        </p:nvSpPr>
        <p:spPr>
          <a:xfrm>
            <a:off x="5806464"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4" name="Google Shape;294;p32"/>
          <p:cNvSpPr>
            <a:spLocks noGrp="1"/>
          </p:cNvSpPr>
          <p:nvPr>
            <p:ph type="body" idx="7"/>
          </p:nvPr>
        </p:nvSpPr>
        <p:spPr>
          <a:xfrm>
            <a:off x="8383851"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5" name="Google Shape;295;p32"/>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6" name="Google Shape;296;p32"/>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7" name="Google Shape;297;p32"/>
          <p:cNvSpPr>
            <a:spLocks noGrp="1"/>
          </p:cNvSpPr>
          <p:nvPr>
            <p:ph type="body" idx="13"/>
          </p:nvPr>
        </p:nvSpPr>
        <p:spPr>
          <a:xfrm>
            <a:off x="11035692"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8" name="Google Shape;298;p32"/>
          <p:cNvSpPr>
            <a:spLocks noGrp="1"/>
          </p:cNvSpPr>
          <p:nvPr>
            <p:ph type="body" idx="14"/>
          </p:nvPr>
        </p:nvSpPr>
        <p:spPr>
          <a:xfrm>
            <a:off x="13613079"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9" name="Google Shape;299;p32"/>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0" name="Google Shape;300;p32"/>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1" name="Google Shape;301;p32"/>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302" name="Google Shape;302;p32"/>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303" name="Google Shape;303;p32"/>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304" name="Google Shape;304;p32"/>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305" name="Google Shape;305;p32"/>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06" name="Google Shape;306;p32"/>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7" name="Google Shape;307;p32"/>
          <p:cNvSpPr>
            <a:spLocks noGrp="1"/>
          </p:cNvSpPr>
          <p:nvPr>
            <p:ph type="body" idx="18"/>
          </p:nvPr>
        </p:nvSpPr>
        <p:spPr>
          <a:xfrm>
            <a:off x="5049226" y="382920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8" name="Google Shape;308;p32"/>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9" name="Google Shape;309;p32"/>
          <p:cNvSpPr>
            <a:spLocks noGrp="1"/>
          </p:cNvSpPr>
          <p:nvPr>
            <p:ph type="body" idx="20"/>
          </p:nvPr>
        </p:nvSpPr>
        <p:spPr>
          <a:xfrm>
            <a:off x="9206892" y="382920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0" name="Google Shape;310;p32"/>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1" name="Google Shape;311;p32"/>
          <p:cNvSpPr>
            <a:spLocks noGrp="1"/>
          </p:cNvSpPr>
          <p:nvPr>
            <p:ph type="body" idx="22"/>
          </p:nvPr>
        </p:nvSpPr>
        <p:spPr>
          <a:xfrm>
            <a:off x="7120917" y="2300445"/>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12" name="Google Shape;312;p32"/>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13" name="Google Shape;313;p32"/>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4" name="Google Shape;314;p32"/>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5" name="Google Shape;315;p32"/>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16" name="Google Shape;316;p32"/>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317" name="Google Shape;317;p32"/>
          <p:cNvSpPr>
            <a:spLocks noGrp="1"/>
          </p:cNvSpPr>
          <p:nvPr>
            <p:ph type="body" idx="24"/>
          </p:nvPr>
        </p:nvSpPr>
        <p:spPr>
          <a:xfrm>
            <a:off x="11650054" y="2300445"/>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18" name="Google Shape;318;p32"/>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9" name="Google Shape;319;p32"/>
          <p:cNvSpPr>
            <a:spLocks noGrp="1"/>
          </p:cNvSpPr>
          <p:nvPr>
            <p:ph type="body" idx="26"/>
          </p:nvPr>
        </p:nvSpPr>
        <p:spPr>
          <a:xfrm>
            <a:off x="14236092" y="2300445"/>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0" name="Google Shape;320;p32"/>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1" name="Google Shape;321;p32"/>
          <p:cNvSpPr>
            <a:spLocks noGrp="1"/>
          </p:cNvSpPr>
          <p:nvPr>
            <p:ph type="body" idx="28"/>
          </p:nvPr>
        </p:nvSpPr>
        <p:spPr>
          <a:xfrm>
            <a:off x="12964505" y="3800633"/>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2" name="Google Shape;322;p32"/>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252A9E87-6280-0B4A-0805-BBED1E90722F}"/>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CDE92205-61A8-E84F-5B10-15EA10D22983}"/>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_simple">
  <p:cSld name="6_Title and Content_simple">
    <p:bg>
      <p:bgPr>
        <a:blipFill>
          <a:blip r:embed="rId2">
            <a:alphaModFix/>
          </a:blip>
          <a:stretch>
            <a:fillRect/>
          </a:stretch>
        </a:blipFill>
        <a:effectLst/>
      </p:bgPr>
    </p:bg>
    <p:spTree>
      <p:nvGrpSpPr>
        <p:cNvPr id="1" name="Shape 325"/>
        <p:cNvGrpSpPr/>
        <p:nvPr/>
      </p:nvGrpSpPr>
      <p:grpSpPr>
        <a:xfrm>
          <a:off x="0" y="0"/>
          <a:ext cx="0" cy="0"/>
          <a:chOff x="0" y="0"/>
          <a:chExt cx="0" cy="0"/>
        </a:xfrm>
      </p:grpSpPr>
      <p:sp>
        <p:nvSpPr>
          <p:cNvPr id="326" name="Google Shape;326;p3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33"/>
          <p:cNvSpPr>
            <a:spLocks noGrp="1"/>
          </p:cNvSpPr>
          <p:nvPr>
            <p:ph type="body" idx="1"/>
          </p:nvPr>
        </p:nvSpPr>
        <p:spPr>
          <a:xfrm>
            <a:off x="5806464" y="6300944"/>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9" name="Google Shape;329;p33"/>
          <p:cNvSpPr>
            <a:spLocks noGrp="1"/>
          </p:cNvSpPr>
          <p:nvPr>
            <p:ph type="body" idx="2"/>
          </p:nvPr>
        </p:nvSpPr>
        <p:spPr>
          <a:xfrm>
            <a:off x="8383851" y="6261232"/>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0" name="Google Shape;330;p33"/>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1" name="Google Shape;331;p33"/>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32" name="Google Shape;332;p3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33" name="Google Shape;333;p33"/>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4" name="Google Shape;334;p33"/>
          <p:cNvSpPr>
            <a:spLocks noGrp="1"/>
          </p:cNvSpPr>
          <p:nvPr>
            <p:ph type="body" idx="6"/>
          </p:nvPr>
        </p:nvSpPr>
        <p:spPr>
          <a:xfrm>
            <a:off x="5049226" y="3829207"/>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35" name="Google Shape;335;p33"/>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6" name="Google Shape;336;p33"/>
          <p:cNvSpPr>
            <a:spLocks noGrp="1"/>
          </p:cNvSpPr>
          <p:nvPr>
            <p:ph type="body" idx="8"/>
          </p:nvPr>
        </p:nvSpPr>
        <p:spPr>
          <a:xfrm>
            <a:off x="9206892" y="3829207"/>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7" name="Google Shape;337;p33"/>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8" name="Google Shape;338;p33"/>
          <p:cNvSpPr>
            <a:spLocks noGrp="1"/>
          </p:cNvSpPr>
          <p:nvPr>
            <p:ph type="body" idx="13"/>
          </p:nvPr>
        </p:nvSpPr>
        <p:spPr>
          <a:xfrm>
            <a:off x="7120917" y="2300445"/>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9" name="Google Shape;339;p33"/>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40" name="Google Shape;340;p3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41" name="Google Shape;341;p3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42" name="Google Shape;342;p3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43" name="Google Shape;343;p33"/>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 name="Slide Number Placeholder 5">
            <a:extLst>
              <a:ext uri="{FF2B5EF4-FFF2-40B4-BE49-F238E27FC236}">
                <a16:creationId xmlns:a16="http://schemas.microsoft.com/office/drawing/2014/main" id="{1B24CCEF-73D2-844F-7B91-D2E61ADA9122}"/>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085D49E8-010E-5A36-D937-B70DF573C5D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a:alphaModFix/>
          </a:blip>
          <a:stretch>
            <a:fillRect/>
          </a:stretch>
        </a:blipFill>
        <a:effectLst/>
      </p:bgPr>
    </p:bg>
    <p:spTree>
      <p:nvGrpSpPr>
        <p:cNvPr id="1" name="Shape 345"/>
        <p:cNvGrpSpPr/>
        <p:nvPr/>
      </p:nvGrpSpPr>
      <p:grpSpPr>
        <a:xfrm>
          <a:off x="0" y="0"/>
          <a:ext cx="0" cy="0"/>
          <a:chOff x="0" y="0"/>
          <a:chExt cx="0" cy="0"/>
        </a:xfrm>
      </p:grpSpPr>
      <p:sp>
        <p:nvSpPr>
          <p:cNvPr id="346" name="Google Shape;346;p34"/>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34"/>
          <p:cNvSpPr>
            <a:spLocks noGrp="1"/>
          </p:cNvSpPr>
          <p:nvPr>
            <p:ph type="body" idx="1"/>
          </p:nvPr>
        </p:nvSpPr>
        <p:spPr>
          <a:xfrm>
            <a:off x="501754" y="7435380"/>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49" name="Google Shape;349;p34"/>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0" name="Google Shape;350;p34"/>
          <p:cNvSpPr txBox="1">
            <a:spLocks noGrp="1"/>
          </p:cNvSpPr>
          <p:nvPr>
            <p:ph type="body" idx="3"/>
          </p:nvPr>
        </p:nvSpPr>
        <p:spPr>
          <a:xfrm>
            <a:off x="10922864" y="2924926"/>
            <a:ext cx="4922866" cy="4261585"/>
          </a:xfrm>
          <a:prstGeom prst="rect">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4" name="Google Shape;354;p34"/>
          <p:cNvSpPr txBox="1">
            <a:spLocks noGrp="1"/>
          </p:cNvSpPr>
          <p:nvPr>
            <p:ph type="body" idx="7"/>
          </p:nvPr>
        </p:nvSpPr>
        <p:spPr>
          <a:xfrm>
            <a:off x="5691645" y="2924926"/>
            <a:ext cx="4922866" cy="4261585"/>
          </a:xfrm>
          <a:prstGeom prst="rect">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5" name="Google Shape;355;p34"/>
          <p:cNvSpPr txBox="1">
            <a:spLocks noGrp="1"/>
          </p:cNvSpPr>
          <p:nvPr>
            <p:ph type="body" idx="8"/>
          </p:nvPr>
        </p:nvSpPr>
        <p:spPr>
          <a:xfrm>
            <a:off x="481691" y="2924926"/>
            <a:ext cx="4922866" cy="4261585"/>
          </a:xfrm>
          <a:prstGeom prst="rect">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1" name="Google Shape;351;p34"/>
          <p:cNvSpPr>
            <a:spLocks noGrp="1"/>
          </p:cNvSpPr>
          <p:nvPr>
            <p:ph type="body" idx="4"/>
          </p:nvPr>
        </p:nvSpPr>
        <p:spPr>
          <a:xfrm>
            <a:off x="3606461" y="2107209"/>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52" name="Google Shape;352;p34"/>
          <p:cNvSpPr>
            <a:spLocks noGrp="1"/>
          </p:cNvSpPr>
          <p:nvPr>
            <p:ph type="body" idx="5"/>
          </p:nvPr>
        </p:nvSpPr>
        <p:spPr>
          <a:xfrm>
            <a:off x="8816415" y="2107209"/>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53" name="Google Shape;353;p34"/>
          <p:cNvSpPr>
            <a:spLocks noGrp="1"/>
          </p:cNvSpPr>
          <p:nvPr>
            <p:ph type="body" idx="6"/>
          </p:nvPr>
        </p:nvSpPr>
        <p:spPr>
          <a:xfrm>
            <a:off x="14047634" y="2107209"/>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E2F2FC5B-7B36-D0D4-62D0-C95C1F59E202}"/>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EF03D7F6-F436-4DF3-3C82-6F852CBD894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57"/>
        <p:cNvGrpSpPr/>
        <p:nvPr/>
      </p:nvGrpSpPr>
      <p:grpSpPr>
        <a:xfrm>
          <a:off x="0" y="0"/>
          <a:ext cx="0" cy="0"/>
          <a:chOff x="0" y="0"/>
          <a:chExt cx="0" cy="0"/>
        </a:xfrm>
      </p:grpSpPr>
      <p:sp>
        <p:nvSpPr>
          <p:cNvPr id="358" name="Google Shape;358;p35"/>
          <p:cNvSpPr txBox="1">
            <a:spLocks noGrp="1"/>
          </p:cNvSpPr>
          <p:nvPr>
            <p:ph type="body" idx="1"/>
          </p:nvPr>
        </p:nvSpPr>
        <p:spPr>
          <a:xfrm>
            <a:off x="387350" y="1461613"/>
            <a:ext cx="8671590" cy="109854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b="1"/>
            </a:lvl1pPr>
            <a:lvl2pPr marL="914400" lvl="1" indent="-228600" algn="l">
              <a:lnSpc>
                <a:spcPct val="90000"/>
              </a:lnSpc>
              <a:spcBef>
                <a:spcPts val="1800"/>
              </a:spcBef>
              <a:spcAft>
                <a:spcPts val="0"/>
              </a:spcAft>
              <a:buClr>
                <a:schemeClr val="dk1"/>
              </a:buClr>
              <a:buSzPts val="2667"/>
              <a:buNone/>
              <a:defRPr sz="2667" b="1"/>
            </a:lvl2pPr>
            <a:lvl3pPr marL="1371600" lvl="2" indent="-228600" algn="l">
              <a:lnSpc>
                <a:spcPct val="90000"/>
              </a:lnSpc>
              <a:spcBef>
                <a:spcPts val="1800"/>
              </a:spcBef>
              <a:spcAft>
                <a:spcPts val="0"/>
              </a:spcAft>
              <a:buClr>
                <a:schemeClr val="dk1"/>
              </a:buClr>
              <a:buSzPts val="2400"/>
              <a:buNone/>
              <a:defRPr sz="2400" b="1"/>
            </a:lvl3pPr>
            <a:lvl4pPr marL="1828800" lvl="3" indent="-228600" algn="l">
              <a:lnSpc>
                <a:spcPct val="90000"/>
              </a:lnSpc>
              <a:spcBef>
                <a:spcPts val="1800"/>
              </a:spcBef>
              <a:spcAft>
                <a:spcPts val="0"/>
              </a:spcAft>
              <a:buClr>
                <a:schemeClr val="dk1"/>
              </a:buClr>
              <a:buSzPts val="2133"/>
              <a:buNone/>
              <a:defRPr sz="2133" b="1"/>
            </a:lvl4pPr>
            <a:lvl5pPr marL="2286000" lvl="4" indent="-228600" algn="l">
              <a:lnSpc>
                <a:spcPct val="90000"/>
              </a:lnSpc>
              <a:spcBef>
                <a:spcPts val="1800"/>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59" name="Google Shape;359;p35"/>
          <p:cNvSpPr txBox="1">
            <a:spLocks noGrp="1"/>
          </p:cNvSpPr>
          <p:nvPr>
            <p:ph type="body" idx="2"/>
          </p:nvPr>
        </p:nvSpPr>
        <p:spPr>
          <a:xfrm>
            <a:off x="514940" y="2849526"/>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1" name="Google Shape;361;p35"/>
          <p:cNvSpPr txBox="1">
            <a:spLocks noGrp="1"/>
          </p:cNvSpPr>
          <p:nvPr>
            <p:ph type="body" idx="3"/>
          </p:nvPr>
        </p:nvSpPr>
        <p:spPr>
          <a:xfrm>
            <a:off x="514940" y="4848447"/>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2" name="Google Shape;362;p35"/>
          <p:cNvSpPr txBox="1">
            <a:spLocks noGrp="1"/>
          </p:cNvSpPr>
          <p:nvPr>
            <p:ph type="body" idx="4"/>
          </p:nvPr>
        </p:nvSpPr>
        <p:spPr>
          <a:xfrm>
            <a:off x="514940" y="6845055"/>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3" name="Google Shape;363;p35"/>
          <p:cNvSpPr txBox="1">
            <a:spLocks noGrp="1"/>
          </p:cNvSpPr>
          <p:nvPr>
            <p:ph type="body" idx="5"/>
          </p:nvPr>
        </p:nvSpPr>
        <p:spPr>
          <a:xfrm>
            <a:off x="11423945" y="1382233"/>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4" name="Google Shape;364;p35"/>
          <p:cNvSpPr txBox="1">
            <a:spLocks noGrp="1"/>
          </p:cNvSpPr>
          <p:nvPr>
            <p:ph type="body" idx="6"/>
          </p:nvPr>
        </p:nvSpPr>
        <p:spPr>
          <a:xfrm>
            <a:off x="11423945" y="3381154"/>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5" name="Google Shape;365;p35"/>
          <p:cNvSpPr txBox="1">
            <a:spLocks noGrp="1"/>
          </p:cNvSpPr>
          <p:nvPr>
            <p:ph type="body" idx="7"/>
          </p:nvPr>
        </p:nvSpPr>
        <p:spPr>
          <a:xfrm>
            <a:off x="11423945" y="5377762"/>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6" name="Google Shape;366;p35"/>
          <p:cNvSpPr txBox="1">
            <a:spLocks noGrp="1"/>
          </p:cNvSpPr>
          <p:nvPr>
            <p:ph type="body" idx="8"/>
          </p:nvPr>
        </p:nvSpPr>
        <p:spPr>
          <a:xfrm>
            <a:off x="7001235" y="4717816"/>
            <a:ext cx="2270791" cy="1841718"/>
          </a:xfrm>
          <a:prstGeom prst="rect">
            <a:avLst/>
          </a:prstGeom>
          <a:noFill/>
          <a:ln w="28575" cap="flat" cmpd="sng">
            <a:no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7" name="Google Shape;367;p35"/>
          <p:cNvSpPr>
            <a:spLocks noGrp="1"/>
          </p:cNvSpPr>
          <p:nvPr>
            <p:ph type="body" idx="9"/>
          </p:nvPr>
        </p:nvSpPr>
        <p:spPr>
          <a:xfrm>
            <a:off x="6189235" y="6875099"/>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8" name="Google Shape;368;p35"/>
          <p:cNvSpPr>
            <a:spLocks noGrp="1"/>
          </p:cNvSpPr>
          <p:nvPr>
            <p:ph type="body" idx="13"/>
          </p:nvPr>
        </p:nvSpPr>
        <p:spPr>
          <a:xfrm>
            <a:off x="8766622" y="683538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9" name="Google Shape;369;p35"/>
          <p:cNvSpPr txBox="1">
            <a:spLocks noGrp="1"/>
          </p:cNvSpPr>
          <p:nvPr>
            <p:ph type="body" idx="14"/>
          </p:nvPr>
        </p:nvSpPr>
        <p:spPr>
          <a:xfrm>
            <a:off x="6232660" y="8182447"/>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0" name="Google Shape;370;p35"/>
          <p:cNvSpPr txBox="1">
            <a:spLocks noGrp="1"/>
          </p:cNvSpPr>
          <p:nvPr>
            <p:ph type="body" idx="15"/>
          </p:nvPr>
        </p:nvSpPr>
        <p:spPr>
          <a:xfrm>
            <a:off x="8862227" y="808806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71" name="Google Shape;371;p35"/>
          <p:cNvCxnSpPr/>
          <p:nvPr/>
        </p:nvCxnSpPr>
        <p:spPr>
          <a:xfrm>
            <a:off x="7626534" y="7463156"/>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72" name="Google Shape;372;p35"/>
          <p:cNvSpPr>
            <a:spLocks noGrp="1"/>
          </p:cNvSpPr>
          <p:nvPr>
            <p:ph type="body" idx="16"/>
          </p:nvPr>
        </p:nvSpPr>
        <p:spPr>
          <a:xfrm>
            <a:off x="5431997" y="440336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3" name="Google Shape;373;p35"/>
          <p:cNvSpPr txBox="1">
            <a:spLocks noGrp="1"/>
          </p:cNvSpPr>
          <p:nvPr>
            <p:ph type="body" idx="17"/>
          </p:nvPr>
        </p:nvSpPr>
        <p:spPr>
          <a:xfrm>
            <a:off x="5475422"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4" name="Google Shape;374;p35"/>
          <p:cNvSpPr>
            <a:spLocks noGrp="1"/>
          </p:cNvSpPr>
          <p:nvPr>
            <p:ph type="body" idx="18"/>
          </p:nvPr>
        </p:nvSpPr>
        <p:spPr>
          <a:xfrm>
            <a:off x="9589663" y="440336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75" name="Google Shape;375;p35"/>
          <p:cNvSpPr txBox="1">
            <a:spLocks noGrp="1"/>
          </p:cNvSpPr>
          <p:nvPr>
            <p:ph type="body" idx="19"/>
          </p:nvPr>
        </p:nvSpPr>
        <p:spPr>
          <a:xfrm>
            <a:off x="9633088"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6" name="Google Shape;376;p35"/>
          <p:cNvSpPr>
            <a:spLocks noGrp="1"/>
          </p:cNvSpPr>
          <p:nvPr>
            <p:ph type="body" idx="20"/>
          </p:nvPr>
        </p:nvSpPr>
        <p:spPr>
          <a:xfrm>
            <a:off x="7503688" y="2874600"/>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7" name="Google Shape;377;p35"/>
          <p:cNvSpPr txBox="1">
            <a:spLocks noGrp="1"/>
          </p:cNvSpPr>
          <p:nvPr>
            <p:ph type="body" idx="21"/>
          </p:nvPr>
        </p:nvSpPr>
        <p:spPr>
          <a:xfrm>
            <a:off x="7547113" y="418194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78" name="Google Shape;378;p35"/>
          <p:cNvCxnSpPr/>
          <p:nvPr/>
        </p:nvCxnSpPr>
        <p:spPr>
          <a:xfrm rot="10800000" flipH="1">
            <a:off x="9669647" y="60322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79" name="Google Shape;379;p35"/>
          <p:cNvCxnSpPr/>
          <p:nvPr/>
        </p:nvCxnSpPr>
        <p:spPr>
          <a:xfrm>
            <a:off x="6382333" y="605925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80" name="Google Shape;380;p35"/>
          <p:cNvCxnSpPr/>
          <p:nvPr/>
        </p:nvCxnSpPr>
        <p:spPr>
          <a:xfrm flipH="1">
            <a:off x="6680958"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81" name="Google Shape;381;p35"/>
          <p:cNvCxnSpPr/>
          <p:nvPr/>
        </p:nvCxnSpPr>
        <p:spPr>
          <a:xfrm>
            <a:off x="8786205"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82" name="Google Shape;382;p35"/>
          <p:cNvCxnSpPr/>
          <p:nvPr/>
        </p:nvCxnSpPr>
        <p:spPr>
          <a:xfrm>
            <a:off x="5010925" y="5357909"/>
            <a:ext cx="421072" cy="0"/>
          </a:xfrm>
          <a:prstGeom prst="straightConnector1">
            <a:avLst/>
          </a:prstGeom>
          <a:noFill/>
          <a:ln w="19050" cap="flat" cmpd="sng">
            <a:solidFill>
              <a:schemeClr val="dk1"/>
            </a:solidFill>
            <a:prstDash val="lgDash"/>
            <a:miter lim="800000"/>
            <a:headEnd type="none" w="sm" len="sm"/>
            <a:tailEnd type="stealth" w="med" len="med"/>
          </a:ln>
        </p:spPr>
      </p:cxnSp>
      <p:cxnSp>
        <p:nvCxnSpPr>
          <p:cNvPr id="383" name="Google Shape;383;p35"/>
          <p:cNvCxnSpPr/>
          <p:nvPr/>
        </p:nvCxnSpPr>
        <p:spPr>
          <a:xfrm rot="10800000">
            <a:off x="8862227" y="3210132"/>
            <a:ext cx="2344489" cy="0"/>
          </a:xfrm>
          <a:prstGeom prst="straightConnector1">
            <a:avLst/>
          </a:prstGeom>
          <a:noFill/>
          <a:ln w="19050" cap="flat" cmpd="sng">
            <a:solidFill>
              <a:schemeClr val="dk1"/>
            </a:solidFill>
            <a:prstDash val="lgDash"/>
            <a:miter lim="800000"/>
            <a:headEnd type="none" w="sm" len="sm"/>
            <a:tailEnd type="stealth" w="med" len="med"/>
          </a:ln>
        </p:spPr>
      </p:cxnSp>
      <p:cxnSp>
        <p:nvCxnSpPr>
          <p:cNvPr id="384" name="Google Shape;384;p35"/>
          <p:cNvCxnSpPr/>
          <p:nvPr/>
        </p:nvCxnSpPr>
        <p:spPr>
          <a:xfrm rot="10800000">
            <a:off x="10943892" y="4996402"/>
            <a:ext cx="329307" cy="0"/>
          </a:xfrm>
          <a:prstGeom prst="straightConnector1">
            <a:avLst/>
          </a:prstGeom>
          <a:noFill/>
          <a:ln w="19050" cap="flat" cmpd="sng">
            <a:solidFill>
              <a:schemeClr val="dk1"/>
            </a:solidFill>
            <a:prstDash val="lgDash"/>
            <a:miter lim="800000"/>
            <a:headEnd type="none" w="sm" len="sm"/>
            <a:tailEnd type="stealth" w="med" len="med"/>
          </a:ln>
        </p:spPr>
      </p:cxnSp>
      <p:sp>
        <p:nvSpPr>
          <p:cNvPr id="2" name="Slide Number Placeholder 5">
            <a:extLst>
              <a:ext uri="{FF2B5EF4-FFF2-40B4-BE49-F238E27FC236}">
                <a16:creationId xmlns:a16="http://schemas.microsoft.com/office/drawing/2014/main" id="{1FBF87EB-91B9-B205-B216-9F699F8A0E96}"/>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BB8DAB8D-E142-AF70-5324-0DE34A07183F}"/>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 name="Google Shape;18;p17">
            <a:extLst>
              <a:ext uri="{FF2B5EF4-FFF2-40B4-BE49-F238E27FC236}">
                <a16:creationId xmlns:a16="http://schemas.microsoft.com/office/drawing/2014/main" id="{BCE9E0B9-46D4-E0F3-2AAA-BCD8E545494E}"/>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 name="Google Shape;25;p18"/>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 name="Google Shape;26;p18"/>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B3649DB6-9093-AA7F-F0D3-1B70E06B61AF}"/>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440E9339-A680-1A67-F4F7-E41EFBF784DD}"/>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 Only">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9" name="Google Shape;29;p1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a:spLocks noGrp="1"/>
          </p:cNvSpPr>
          <p:nvPr>
            <p:ph type="body" idx="1"/>
          </p:nvPr>
        </p:nvSpPr>
        <p:spPr>
          <a:xfrm>
            <a:off x="485638" y="3517462"/>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 name="Google Shape;32;p19"/>
          <p:cNvSpPr>
            <a:spLocks noGrp="1"/>
          </p:cNvSpPr>
          <p:nvPr>
            <p:ph type="body" idx="3"/>
          </p:nvPr>
        </p:nvSpPr>
        <p:spPr>
          <a:xfrm>
            <a:off x="4410635" y="3517462"/>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 name="Picture Placeholder 12">
            <a:extLst>
              <a:ext uri="{FF2B5EF4-FFF2-40B4-BE49-F238E27FC236}">
                <a16:creationId xmlns:a16="http://schemas.microsoft.com/office/drawing/2014/main" id="{DA835DF4-9ED5-0F3D-9E62-E04E92A348B9}"/>
              </a:ext>
            </a:extLst>
          </p:cNvPr>
          <p:cNvSpPr>
            <a:spLocks noGrp="1"/>
          </p:cNvSpPr>
          <p:nvPr>
            <p:ph type="pic" sz="quarter" idx="15"/>
          </p:nvPr>
        </p:nvSpPr>
        <p:spPr>
          <a:xfrm>
            <a:off x="8925009"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Slide Number Placeholder 5">
            <a:extLst>
              <a:ext uri="{FF2B5EF4-FFF2-40B4-BE49-F238E27FC236}">
                <a16:creationId xmlns:a16="http://schemas.microsoft.com/office/drawing/2014/main" id="{CB1A06E3-74FE-2FC9-0523-D490757F2F0B}"/>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4" name="Google Shape;18;p17">
            <a:extLst>
              <a:ext uri="{FF2B5EF4-FFF2-40B4-BE49-F238E27FC236}">
                <a16:creationId xmlns:a16="http://schemas.microsoft.com/office/drawing/2014/main" id="{2E1A920C-320E-139A-0117-026C4F183B2B}"/>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wayfinding">
  <p:cSld name="Title and Content wayfinding">
    <p:bg>
      <p:bgPr>
        <a:blipFill dpi="0" rotWithShape="1">
          <a:blip r:embed="rId2">
            <a:lum/>
          </a:blip>
          <a:srcRect/>
          <a:stretch>
            <a:fillRect/>
          </a:stretch>
        </a:blipFill>
        <a:effectLst/>
      </p:bgPr>
    </p:bg>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6E9ED3A8-A9A5-B247-D138-501B4420FC49}"/>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5C799C97-59D9-CD82-6523-3ABF8CC34D2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B_3boxes_wayfinging">
  <p:cSld name="4B_3boxes_wayfinging">
    <p:bg>
      <p:bgPr>
        <a:blipFill dpi="0" rotWithShape="1">
          <a:blip r:embed="rId2">
            <a:lum/>
          </a:blip>
          <a:srcRect/>
          <a:stretch>
            <a:fillRect/>
          </a:stretch>
        </a:blipFill>
        <a:effectLst/>
      </p:bgPr>
    </p:bg>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1"/>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21"/>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6" name="Google Shape;46;p21"/>
          <p:cNvSpPr txBox="1">
            <a:spLocks noGrp="1"/>
          </p:cNvSpPr>
          <p:nvPr>
            <p:ph type="body" idx="3"/>
          </p:nvPr>
        </p:nvSpPr>
        <p:spPr>
          <a:xfrm>
            <a:off x="10922864"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0" name="Google Shape;50;p21"/>
          <p:cNvSpPr txBox="1">
            <a:spLocks noGrp="1"/>
          </p:cNvSpPr>
          <p:nvPr>
            <p:ph type="body" idx="7"/>
          </p:nvPr>
        </p:nvSpPr>
        <p:spPr>
          <a:xfrm>
            <a:off x="5691645"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51" name="Google Shape;51;p21"/>
          <p:cNvSpPr txBox="1">
            <a:spLocks noGrp="1"/>
          </p:cNvSpPr>
          <p:nvPr>
            <p:ph type="body" idx="8"/>
          </p:nvPr>
        </p:nvSpPr>
        <p:spPr>
          <a:xfrm>
            <a:off x="481691"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5116DAD3-9547-BD84-31AD-7193FD59ED34}"/>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7BDA2B13-FD48-2CC6-9E64-81A9A6AEFF50}"/>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21"/>
          <p:cNvSpPr>
            <a:spLocks noGrp="1"/>
          </p:cNvSpPr>
          <p:nvPr>
            <p:ph type="body" idx="4"/>
          </p:nvPr>
        </p:nvSpPr>
        <p:spPr>
          <a:xfrm>
            <a:off x="3606461" y="2122707"/>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48" name="Google Shape;48;p21"/>
          <p:cNvSpPr>
            <a:spLocks noGrp="1"/>
          </p:cNvSpPr>
          <p:nvPr>
            <p:ph type="body" idx="5"/>
          </p:nvPr>
        </p:nvSpPr>
        <p:spPr>
          <a:xfrm>
            <a:off x="8816415" y="2122707"/>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49" name="Google Shape;49;p21"/>
          <p:cNvSpPr>
            <a:spLocks noGrp="1"/>
          </p:cNvSpPr>
          <p:nvPr>
            <p:ph type="body" idx="6"/>
          </p:nvPr>
        </p:nvSpPr>
        <p:spPr>
          <a:xfrm>
            <a:off x="14047634" y="2122707"/>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and Content_simple">
  <p:cSld name="7_Title and Content_simple">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a:spLocks noGrp="1"/>
          </p:cNvSpPr>
          <p:nvPr>
            <p:ph type="body" idx="1"/>
          </p:nvPr>
        </p:nvSpPr>
        <p:spPr>
          <a:xfrm>
            <a:off x="5806464" y="6300944"/>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1" name="Google Shape;81;p23"/>
          <p:cNvSpPr>
            <a:spLocks noGrp="1"/>
          </p:cNvSpPr>
          <p:nvPr>
            <p:ph type="body" idx="2"/>
          </p:nvPr>
        </p:nvSpPr>
        <p:spPr>
          <a:xfrm>
            <a:off x="8383851" y="6261232"/>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2" name="Google Shape;82;p23"/>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3" name="Google Shape;83;p23"/>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84" name="Google Shape;84;p2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85" name="Google Shape;85;p23"/>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6" name="Google Shape;86;p23"/>
          <p:cNvSpPr>
            <a:spLocks noGrp="1"/>
          </p:cNvSpPr>
          <p:nvPr>
            <p:ph type="body" idx="6"/>
          </p:nvPr>
        </p:nvSpPr>
        <p:spPr>
          <a:xfrm>
            <a:off x="5049226" y="3829207"/>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7" name="Google Shape;87;p23"/>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8" name="Google Shape;88;p23"/>
          <p:cNvSpPr>
            <a:spLocks noGrp="1"/>
          </p:cNvSpPr>
          <p:nvPr>
            <p:ph type="body" idx="8"/>
          </p:nvPr>
        </p:nvSpPr>
        <p:spPr>
          <a:xfrm>
            <a:off x="9206892" y="3829207"/>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9" name="Google Shape;89;p23"/>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0" name="Google Shape;90;p23"/>
          <p:cNvSpPr>
            <a:spLocks noGrp="1"/>
          </p:cNvSpPr>
          <p:nvPr>
            <p:ph type="body" idx="13"/>
          </p:nvPr>
        </p:nvSpPr>
        <p:spPr>
          <a:xfrm>
            <a:off x="7120917" y="2300445"/>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91" name="Google Shape;91;p23"/>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92" name="Google Shape;92;p2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93" name="Google Shape;93;p2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94" name="Google Shape;94;p2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95" name="Google Shape;95;p23"/>
          <p:cNvCxnSpPr/>
          <p:nvPr/>
        </p:nvCxnSpPr>
        <p:spPr>
          <a:xfrm>
            <a:off x="8403434" y="3358590"/>
            <a:ext cx="778807" cy="568853"/>
          </a:xfrm>
          <a:prstGeom prst="straightConnector1">
            <a:avLst/>
          </a:prstGeom>
          <a:noFill/>
          <a:ln w="15875" cap="flat" cmpd="sng">
            <a:solidFill>
              <a:schemeClr val="dk1"/>
            </a:solidFill>
            <a:prstDash val="solid"/>
            <a:miter lim="800000"/>
            <a:headEnd type="stealth" w="med" len="med"/>
            <a:tailEnd type="none" w="sm" len="sm"/>
          </a:ln>
        </p:spPr>
      </p:cxnSp>
      <p:sp>
        <p:nvSpPr>
          <p:cNvPr id="2" name="Slide Number Placeholder 5">
            <a:extLst>
              <a:ext uri="{FF2B5EF4-FFF2-40B4-BE49-F238E27FC236}">
                <a16:creationId xmlns:a16="http://schemas.microsoft.com/office/drawing/2014/main" id="{B50F5DA5-4CBB-6A8E-4820-A919316FC519}"/>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6EA9BC01-2015-BD5A-A3F6-A0379054C3DB}"/>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userDrawn="1">
  <p:cSld name="1_Title Only">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9" name="Google Shape;99;p2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4"/>
          <p:cNvSpPr>
            <a:spLocks noGrp="1"/>
          </p:cNvSpPr>
          <p:nvPr>
            <p:ph type="body" idx="1"/>
          </p:nvPr>
        </p:nvSpPr>
        <p:spPr>
          <a:xfrm>
            <a:off x="485638" y="3517462"/>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2" name="Google Shape;102;p24"/>
          <p:cNvSpPr>
            <a:spLocks noGrp="1"/>
          </p:cNvSpPr>
          <p:nvPr>
            <p:ph type="body" idx="3"/>
          </p:nvPr>
        </p:nvSpPr>
        <p:spPr>
          <a:xfrm>
            <a:off x="4410635" y="3517462"/>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 name="Picture Placeholder 12">
            <a:extLst>
              <a:ext uri="{FF2B5EF4-FFF2-40B4-BE49-F238E27FC236}">
                <a16:creationId xmlns:a16="http://schemas.microsoft.com/office/drawing/2014/main" id="{15CED8F1-3889-00E7-0729-3374F1A7BED1}"/>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3" name="Slide Number Placeholder 5">
            <a:extLst>
              <a:ext uri="{FF2B5EF4-FFF2-40B4-BE49-F238E27FC236}">
                <a16:creationId xmlns:a16="http://schemas.microsoft.com/office/drawing/2014/main" id="{2556FCC2-EB6A-293C-4DAE-9EB923CBAD53}"/>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4" name="Google Shape;18;p17">
            <a:extLst>
              <a:ext uri="{FF2B5EF4-FFF2-40B4-BE49-F238E27FC236}">
                <a16:creationId xmlns:a16="http://schemas.microsoft.com/office/drawing/2014/main" id="{D9B13BC5-D013-4236-4EFA-3146B0485BD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images" userDrawn="1">
  <p:cSld name="5_images">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Slide Number Placeholder 5">
            <a:extLst>
              <a:ext uri="{FF2B5EF4-FFF2-40B4-BE49-F238E27FC236}">
                <a16:creationId xmlns:a16="http://schemas.microsoft.com/office/drawing/2014/main" id="{B234705A-F84C-D932-3D6A-BDBE2DCE5DBC}"/>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B2B1FCE7-90A7-BE74-921D-0904AA68AB76}"/>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 name="Picture Placeholder 15">
            <a:extLst>
              <a:ext uri="{FF2B5EF4-FFF2-40B4-BE49-F238E27FC236}">
                <a16:creationId xmlns:a16="http://schemas.microsoft.com/office/drawing/2014/main" id="{6F5957E2-475F-FF30-1288-1219D15EA17D}"/>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5" name="Picture Placeholder 15">
            <a:extLst>
              <a:ext uri="{FF2B5EF4-FFF2-40B4-BE49-F238E27FC236}">
                <a16:creationId xmlns:a16="http://schemas.microsoft.com/office/drawing/2014/main" id="{F6D5D83B-B370-0BCC-2122-14FEA05BA2FA}"/>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6" name="Picture Placeholder 15">
            <a:extLst>
              <a:ext uri="{FF2B5EF4-FFF2-40B4-BE49-F238E27FC236}">
                <a16:creationId xmlns:a16="http://schemas.microsoft.com/office/drawing/2014/main" id="{6A3019DF-6993-379B-B017-4591E8E22F6A}"/>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7" name="Picture Placeholder 15">
            <a:extLst>
              <a:ext uri="{FF2B5EF4-FFF2-40B4-BE49-F238E27FC236}">
                <a16:creationId xmlns:a16="http://schemas.microsoft.com/office/drawing/2014/main" id="{BACD14CF-87C2-D181-4BC3-56B9175A1A91}"/>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8" name="Picture Placeholder 15">
            <a:extLst>
              <a:ext uri="{FF2B5EF4-FFF2-40B4-BE49-F238E27FC236}">
                <a16:creationId xmlns:a16="http://schemas.microsoft.com/office/drawing/2014/main" id="{47529D9B-E039-30DD-FFFB-DC2CF3934630}"/>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11858" y="2294021"/>
            <a:ext cx="14711979" cy="594193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u="none" strike="noStrike" cap="none">
                <a:solidFill>
                  <a:schemeClr val="dk1"/>
                </a:solidFill>
                <a:latin typeface="Arial"/>
                <a:ea typeface="Arial"/>
                <a:cs typeface="Arial"/>
                <a:sym typeface="Arial"/>
              </a:defRPr>
            </a:lvl1pPr>
            <a:lvl2pPr marL="0" marR="0" lvl="1" indent="0" algn="r" rtl="0">
              <a:spcBef>
                <a:spcPts val="0"/>
              </a:spcBef>
              <a:buNone/>
              <a:defRPr sz="1600" b="0" i="0" u="none" strike="noStrike" cap="none">
                <a:solidFill>
                  <a:schemeClr val="dk1"/>
                </a:solidFill>
                <a:latin typeface="Arial"/>
                <a:ea typeface="Arial"/>
                <a:cs typeface="Arial"/>
                <a:sym typeface="Arial"/>
              </a:defRPr>
            </a:lvl2pPr>
            <a:lvl3pPr marL="0" marR="0" lvl="2" indent="0" algn="r" rtl="0">
              <a:spcBef>
                <a:spcPts val="0"/>
              </a:spcBef>
              <a:buNone/>
              <a:defRPr sz="1600" b="0" i="0" u="none" strike="noStrike" cap="none">
                <a:solidFill>
                  <a:schemeClr val="dk1"/>
                </a:solidFill>
                <a:latin typeface="Arial"/>
                <a:ea typeface="Arial"/>
                <a:cs typeface="Arial"/>
                <a:sym typeface="Arial"/>
              </a:defRPr>
            </a:lvl3pPr>
            <a:lvl4pPr marL="0" marR="0" lvl="3" indent="0" algn="r" rtl="0">
              <a:spcBef>
                <a:spcPts val="0"/>
              </a:spcBef>
              <a:buNone/>
              <a:defRPr sz="1600" b="0" i="0" u="none" strike="noStrike" cap="none">
                <a:solidFill>
                  <a:schemeClr val="dk1"/>
                </a:solidFill>
                <a:latin typeface="Arial"/>
                <a:ea typeface="Arial"/>
                <a:cs typeface="Arial"/>
                <a:sym typeface="Arial"/>
              </a:defRPr>
            </a:lvl4pPr>
            <a:lvl5pPr marL="0" marR="0" lvl="4" indent="0" algn="r" rtl="0">
              <a:spcBef>
                <a:spcPts val="0"/>
              </a:spcBef>
              <a:buNone/>
              <a:defRPr sz="1600" b="0" i="0" u="none" strike="noStrike" cap="none">
                <a:solidFill>
                  <a:schemeClr val="dk1"/>
                </a:solidFill>
                <a:latin typeface="Arial"/>
                <a:ea typeface="Arial"/>
                <a:cs typeface="Arial"/>
                <a:sym typeface="Arial"/>
              </a:defRPr>
            </a:lvl5pPr>
            <a:lvl6pPr marL="0" marR="0" lvl="5" indent="0" algn="r" rtl="0">
              <a:spcBef>
                <a:spcPts val="0"/>
              </a:spcBef>
              <a:buNone/>
              <a:defRPr sz="1600" b="0" i="0" u="none" strike="noStrike" cap="none">
                <a:solidFill>
                  <a:schemeClr val="dk1"/>
                </a:solidFill>
                <a:latin typeface="Arial"/>
                <a:ea typeface="Arial"/>
                <a:cs typeface="Arial"/>
                <a:sym typeface="Arial"/>
              </a:defRPr>
            </a:lvl6pPr>
            <a:lvl7pPr marL="0" marR="0" lvl="6" indent="0" algn="r" rtl="0">
              <a:spcBef>
                <a:spcPts val="0"/>
              </a:spcBef>
              <a:buNone/>
              <a:defRPr sz="1600" b="0" i="0" u="none" strike="noStrike" cap="none">
                <a:solidFill>
                  <a:schemeClr val="dk1"/>
                </a:solidFill>
                <a:latin typeface="Arial"/>
                <a:ea typeface="Arial"/>
                <a:cs typeface="Arial"/>
                <a:sym typeface="Arial"/>
              </a:defRPr>
            </a:lvl7pPr>
            <a:lvl8pPr marL="0" marR="0" lvl="7" indent="0" algn="r" rtl="0">
              <a:spcBef>
                <a:spcPts val="0"/>
              </a:spcBef>
              <a:buNone/>
              <a:defRPr sz="1600" b="0" i="0" u="none" strike="noStrike" cap="none">
                <a:solidFill>
                  <a:schemeClr val="dk1"/>
                </a:solidFill>
                <a:latin typeface="Arial"/>
                <a:ea typeface="Arial"/>
                <a:cs typeface="Arial"/>
                <a:sym typeface="Arial"/>
              </a:defRPr>
            </a:lvl8pPr>
            <a:lvl9pPr marL="0" marR="0" lvl="8" indent="0" algn="r" rtl="0">
              <a:spcBef>
                <a:spcPts val="0"/>
              </a:spcBef>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244">
          <p15:clr>
            <a:srgbClr val="F26B43"/>
          </p15:clr>
        </p15:guide>
        <p15:guide id="4" orient="horz" pos="907">
          <p15:clr>
            <a:srgbClr val="F26B43"/>
          </p15:clr>
        </p15:guide>
        <p15:guide id="5" orient="horz" pos="14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2" name="Title 1">
            <a:extLst>
              <a:ext uri="{FF2B5EF4-FFF2-40B4-BE49-F238E27FC236}">
                <a16:creationId xmlns:a16="http://schemas.microsoft.com/office/drawing/2014/main" id="{14E71B20-7EAE-26FE-91BA-B3F2E80FE13D}"/>
              </a:ext>
            </a:extLst>
          </p:cNvPr>
          <p:cNvSpPr txBox="1">
            <a:spLocks/>
          </p:cNvSpPr>
          <p:nvPr/>
        </p:nvSpPr>
        <p:spPr>
          <a:xfrm>
            <a:off x="5055126" y="1654967"/>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0"/>
              </a:spcBef>
              <a:spcAft>
                <a:spcPts val="1200"/>
              </a:spcAft>
            </a:pPr>
            <a:r>
              <a:rPr lang="en-NZ" dirty="0"/>
              <a:t>Sustainability</a:t>
            </a:r>
          </a:p>
          <a:p>
            <a:pPr>
              <a:lnSpc>
                <a:spcPct val="100000"/>
              </a:lnSpc>
              <a:spcBef>
                <a:spcPts val="0"/>
              </a:spcBef>
              <a:spcAft>
                <a:spcPts val="1200"/>
              </a:spcAft>
            </a:pPr>
            <a:r>
              <a:rPr lang="en" sz="2500" b="0" dirty="0"/>
              <a:t>2. Sustainability and my career</a:t>
            </a:r>
            <a:endParaRPr lang="en-NZ" sz="25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1"/>
          <p:cNvSpPr txBox="1">
            <a:spLocks noGrp="1"/>
          </p:cNvSpPr>
          <p:nvPr>
            <p:ph type="body" idx="8"/>
          </p:nvPr>
        </p:nvSpPr>
        <p:spPr>
          <a:xfrm>
            <a:off x="481691" y="2978713"/>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Reuse:</a:t>
            </a:r>
            <a:endParaRPr/>
          </a:p>
          <a:p>
            <a:pPr marL="0" lvl="0" indent="0" algn="l" rtl="0">
              <a:lnSpc>
                <a:spcPct val="90000"/>
              </a:lnSpc>
              <a:spcBef>
                <a:spcPts val="1800"/>
              </a:spcBef>
              <a:spcAft>
                <a:spcPts val="0"/>
              </a:spcAft>
              <a:buClr>
                <a:schemeClr val="dk1"/>
              </a:buClr>
              <a:buSzPts val="2000"/>
              <a:buNone/>
            </a:pPr>
            <a:r>
              <a:rPr lang="en-GB"/>
              <a:t>Can the whole product be </a:t>
            </a:r>
            <a:br>
              <a:rPr lang="en-GB"/>
            </a:br>
            <a:r>
              <a:rPr lang="en-GB"/>
              <a:t>used for something else </a:t>
            </a:r>
            <a:br>
              <a:rPr lang="en-GB"/>
            </a:br>
            <a:r>
              <a:rPr lang="en-GB"/>
              <a:t>at the end of its life?</a:t>
            </a:r>
            <a:endParaRPr/>
          </a:p>
          <a:p>
            <a:pPr marL="0" lvl="0" indent="0" algn="l" rtl="0">
              <a:lnSpc>
                <a:spcPct val="90000"/>
              </a:lnSpc>
              <a:spcBef>
                <a:spcPts val="1800"/>
              </a:spcBef>
              <a:spcAft>
                <a:spcPts val="0"/>
              </a:spcAft>
              <a:buClr>
                <a:schemeClr val="dk1"/>
              </a:buClr>
              <a:buSzPts val="2000"/>
              <a:buNone/>
            </a:pPr>
            <a:r>
              <a:rPr lang="en-GB"/>
              <a:t>Which parts could be reused </a:t>
            </a:r>
            <a:br>
              <a:rPr lang="en-GB"/>
            </a:br>
            <a:r>
              <a:rPr lang="en-GB"/>
              <a:t>at the end of the product’s life?</a:t>
            </a:r>
            <a:endParaRPr/>
          </a:p>
          <a:p>
            <a:pPr marL="0" lvl="0" indent="0" algn="l" rtl="0">
              <a:lnSpc>
                <a:spcPct val="90000"/>
              </a:lnSpc>
              <a:spcBef>
                <a:spcPts val="1800"/>
              </a:spcBef>
              <a:spcAft>
                <a:spcPts val="0"/>
              </a:spcAft>
              <a:buClr>
                <a:schemeClr val="dk1"/>
              </a:buClr>
              <a:buSzPts val="2000"/>
              <a:buNone/>
            </a:pPr>
            <a:r>
              <a:rPr lang="en-GB"/>
              <a:t>How will the product be </a:t>
            </a:r>
            <a:br>
              <a:rPr lang="en-GB"/>
            </a:br>
            <a:r>
              <a:rPr lang="en-GB"/>
              <a:t>taken apart?</a:t>
            </a:r>
            <a:endParaRPr/>
          </a:p>
          <a:p>
            <a:pPr marL="0" lvl="0" indent="0" algn="l" rtl="0">
              <a:lnSpc>
                <a:spcPct val="90000"/>
              </a:lnSpc>
              <a:spcBef>
                <a:spcPts val="1800"/>
              </a:spcBef>
              <a:spcAft>
                <a:spcPts val="0"/>
              </a:spcAft>
              <a:buClr>
                <a:schemeClr val="dk1"/>
              </a:buClr>
              <a:buSzPts val="2000"/>
              <a:buNone/>
            </a:pPr>
            <a:r>
              <a:rPr lang="en-GB"/>
              <a:t>How might someone reuse </a:t>
            </a:r>
            <a:br>
              <a:rPr lang="en-GB"/>
            </a:br>
            <a:r>
              <a:rPr lang="en-GB"/>
              <a:t>each part?</a:t>
            </a:r>
            <a:endParaRPr/>
          </a:p>
        </p:txBody>
      </p:sp>
      <p:sp>
        <p:nvSpPr>
          <p:cNvPr id="624" name="Google Shape;624;p11"/>
          <p:cNvSpPr txBox="1">
            <a:spLocks noGrp="1"/>
          </p:cNvSpPr>
          <p:nvPr>
            <p:ph type="body" idx="7"/>
          </p:nvPr>
        </p:nvSpPr>
        <p:spPr>
          <a:xfrm>
            <a:off x="5691645" y="2978713"/>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Repair:</a:t>
            </a:r>
            <a:endParaRPr/>
          </a:p>
          <a:p>
            <a:pPr marL="0" lvl="0" indent="0" algn="l" rtl="0">
              <a:lnSpc>
                <a:spcPct val="90000"/>
              </a:lnSpc>
              <a:spcBef>
                <a:spcPts val="1800"/>
              </a:spcBef>
              <a:spcAft>
                <a:spcPts val="0"/>
              </a:spcAft>
              <a:buClr>
                <a:schemeClr val="dk1"/>
              </a:buClr>
              <a:buSzPts val="2000"/>
              <a:buNone/>
            </a:pPr>
            <a:r>
              <a:rPr lang="en-GB"/>
              <a:t>What parts of our design </a:t>
            </a:r>
            <a:br>
              <a:rPr lang="en-GB"/>
            </a:br>
            <a:r>
              <a:rPr lang="en-GB"/>
              <a:t>might break or wear out?</a:t>
            </a:r>
            <a:endParaRPr/>
          </a:p>
          <a:p>
            <a:pPr marL="0" lvl="0" indent="0" algn="l" rtl="0">
              <a:lnSpc>
                <a:spcPct val="90000"/>
              </a:lnSpc>
              <a:spcBef>
                <a:spcPts val="1800"/>
              </a:spcBef>
              <a:spcAft>
                <a:spcPts val="0"/>
              </a:spcAft>
              <a:buClr>
                <a:schemeClr val="dk1"/>
              </a:buClr>
              <a:buSzPts val="2000"/>
              <a:buNone/>
            </a:pPr>
            <a:r>
              <a:rPr lang="en-GB"/>
              <a:t>How could these parts be </a:t>
            </a:r>
            <a:br>
              <a:rPr lang="en-GB"/>
            </a:br>
            <a:r>
              <a:rPr lang="en-GB"/>
              <a:t>repaired or replaced?</a:t>
            </a:r>
            <a:endParaRPr/>
          </a:p>
          <a:p>
            <a:pPr marL="0" lvl="0" indent="0" algn="l" rtl="0">
              <a:lnSpc>
                <a:spcPct val="90000"/>
              </a:lnSpc>
              <a:spcBef>
                <a:spcPts val="1800"/>
              </a:spcBef>
              <a:spcAft>
                <a:spcPts val="0"/>
              </a:spcAft>
              <a:buClr>
                <a:schemeClr val="dk1"/>
              </a:buClr>
              <a:buSzPts val="2000"/>
              <a:buNone/>
            </a:pPr>
            <a:r>
              <a:rPr lang="en-GB"/>
              <a:t>How can the design make it </a:t>
            </a:r>
            <a:br>
              <a:rPr lang="en-GB"/>
            </a:br>
            <a:r>
              <a:rPr lang="en-GB"/>
              <a:t>easier to disassemble and repair?</a:t>
            </a:r>
            <a:endParaRPr/>
          </a:p>
          <a:p>
            <a:pPr marL="0" lvl="0" indent="0" algn="l" rtl="0">
              <a:lnSpc>
                <a:spcPct val="90000"/>
              </a:lnSpc>
              <a:spcBef>
                <a:spcPts val="1800"/>
              </a:spcBef>
              <a:spcAft>
                <a:spcPts val="0"/>
              </a:spcAft>
              <a:buClr>
                <a:schemeClr val="dk1"/>
              </a:buClr>
              <a:buSzPts val="2000"/>
              <a:buNone/>
            </a:pPr>
            <a:r>
              <a:rPr lang="en-GB"/>
              <a:t>Who might do this, and where?</a:t>
            </a:r>
            <a:endParaRPr/>
          </a:p>
          <a:p>
            <a:pPr marL="0" lvl="0" indent="0" algn="l" rtl="0">
              <a:lnSpc>
                <a:spcPct val="90000"/>
              </a:lnSpc>
              <a:spcBef>
                <a:spcPts val="1800"/>
              </a:spcBef>
              <a:spcAft>
                <a:spcPts val="0"/>
              </a:spcAft>
              <a:buClr>
                <a:schemeClr val="dk1"/>
              </a:buClr>
              <a:buSzPts val="2000"/>
              <a:buNone/>
            </a:pPr>
            <a:endParaRPr b="1"/>
          </a:p>
        </p:txBody>
      </p:sp>
      <p:sp>
        <p:nvSpPr>
          <p:cNvPr id="625" name="Google Shape;625;p1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Recap: reuse, repair, recycle</a:t>
            </a:r>
            <a:endParaRPr/>
          </a:p>
        </p:txBody>
      </p:sp>
      <p:sp>
        <p:nvSpPr>
          <p:cNvPr id="626" name="Google Shape;626;p11"/>
          <p:cNvSpPr txBox="1">
            <a:spLocks noGrp="1"/>
          </p:cNvSpPr>
          <p:nvPr>
            <p:ph type="ftr" idx="11"/>
          </p:nvPr>
        </p:nvSpPr>
        <p:spPr>
          <a:xfrm>
            <a:off x="10393555" y="680297"/>
            <a:ext cx="5436620" cy="68071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a:p>
            <a:pPr marL="0" lvl="0" indent="0" algn="r" rtl="0">
              <a:spcBef>
                <a:spcPts val="0"/>
              </a:spcBef>
              <a:spcAft>
                <a:spcPts val="0"/>
              </a:spcAft>
              <a:buNone/>
            </a:pPr>
            <a:endParaRPr dirty="0"/>
          </a:p>
        </p:txBody>
      </p:sp>
      <p:pic>
        <p:nvPicPr>
          <p:cNvPr id="627" name="Google Shape;627;p11"/>
          <p:cNvPicPr preferRelativeResize="0">
            <a:picLocks noGrp="1"/>
          </p:cNvPicPr>
          <p:nvPr>
            <p:ph type="body" idx="1"/>
          </p:nvPr>
        </p:nvPicPr>
        <p:blipFill rotWithShape="1">
          <a:blip r:embed="rId3">
            <a:alphaModFix/>
          </a:blip>
          <a:srcRect l="-16015" t="-23714" r="-23714" b="-16015"/>
          <a:stretch/>
        </p:blipFill>
        <p:spPr>
          <a:xfrm>
            <a:off x="751681" y="7666037"/>
            <a:ext cx="749300" cy="787400"/>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sp>
        <p:nvSpPr>
          <p:cNvPr id="628" name="Google Shape;628;p11"/>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b="1"/>
              <a:t>Think about:</a:t>
            </a:r>
            <a:r>
              <a:rPr lang="en-GB" sz="2000"/>
              <a:t> </a:t>
            </a:r>
            <a:br>
              <a:rPr lang="en-GB" sz="2000"/>
            </a:br>
            <a:r>
              <a:rPr lang="en-GB" sz="2000"/>
              <a:t>Use, Design, Recovery, Production</a:t>
            </a:r>
            <a:endParaRPr/>
          </a:p>
        </p:txBody>
      </p:sp>
      <p:sp>
        <p:nvSpPr>
          <p:cNvPr id="629" name="Google Shape;629;p11"/>
          <p:cNvSpPr txBox="1">
            <a:spLocks noGrp="1"/>
          </p:cNvSpPr>
          <p:nvPr>
            <p:ph type="body" idx="3"/>
          </p:nvPr>
        </p:nvSpPr>
        <p:spPr>
          <a:xfrm>
            <a:off x="10922864" y="2978713"/>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Recycle:</a:t>
            </a:r>
            <a:endParaRPr/>
          </a:p>
          <a:p>
            <a:pPr marL="0" lvl="0" indent="0" algn="l" rtl="0">
              <a:lnSpc>
                <a:spcPct val="90000"/>
              </a:lnSpc>
              <a:spcBef>
                <a:spcPts val="1800"/>
              </a:spcBef>
              <a:spcAft>
                <a:spcPts val="0"/>
              </a:spcAft>
              <a:buClr>
                <a:schemeClr val="dk1"/>
              </a:buClr>
              <a:buSzPts val="2000"/>
              <a:buNone/>
            </a:pPr>
            <a:r>
              <a:rPr lang="en-GB"/>
              <a:t>Which parts or materials can </a:t>
            </a:r>
            <a:br>
              <a:rPr lang="en-GB"/>
            </a:br>
            <a:r>
              <a:rPr lang="en-GB"/>
              <a:t>be recycled at the end of the product’s life?</a:t>
            </a:r>
            <a:endParaRPr/>
          </a:p>
          <a:p>
            <a:pPr marL="0" lvl="0" indent="0" algn="l" rtl="0">
              <a:lnSpc>
                <a:spcPct val="90000"/>
              </a:lnSpc>
              <a:spcBef>
                <a:spcPts val="1800"/>
              </a:spcBef>
              <a:spcAft>
                <a:spcPts val="0"/>
              </a:spcAft>
              <a:buClr>
                <a:schemeClr val="dk1"/>
              </a:buClr>
              <a:buSzPts val="2000"/>
              <a:buNone/>
            </a:pPr>
            <a:r>
              <a:rPr lang="en-GB"/>
              <a:t>How would these products </a:t>
            </a:r>
            <a:br>
              <a:rPr lang="en-GB"/>
            </a:br>
            <a:r>
              <a:rPr lang="en-GB"/>
              <a:t>be recovered?</a:t>
            </a:r>
            <a:endParaRPr/>
          </a:p>
          <a:p>
            <a:pPr marL="0" lvl="0" indent="0" algn="l" rtl="0">
              <a:lnSpc>
                <a:spcPct val="90000"/>
              </a:lnSpc>
              <a:spcBef>
                <a:spcPts val="1800"/>
              </a:spcBef>
              <a:spcAft>
                <a:spcPts val="0"/>
              </a:spcAft>
              <a:buClr>
                <a:schemeClr val="dk1"/>
              </a:buClr>
              <a:buSzPts val="2000"/>
              <a:buNone/>
            </a:pPr>
            <a:r>
              <a:rPr lang="en-GB"/>
              <a:t>How might they be remanufactured into the same product again?</a:t>
            </a:r>
            <a:endParaRPr/>
          </a:p>
          <a:p>
            <a:pPr marL="0" lvl="0" indent="0" algn="l" rtl="0">
              <a:lnSpc>
                <a:spcPct val="90000"/>
              </a:lnSpc>
              <a:spcBef>
                <a:spcPts val="1800"/>
              </a:spcBef>
              <a:spcAft>
                <a:spcPts val="0"/>
              </a:spcAft>
              <a:buClr>
                <a:schemeClr val="dk1"/>
              </a:buClr>
              <a:buSzPts val="2000"/>
              <a:buNone/>
            </a:pPr>
            <a:r>
              <a:rPr lang="en-GB"/>
              <a:t>How might they be reprocessed </a:t>
            </a:r>
            <a:br>
              <a:rPr lang="en-GB"/>
            </a:br>
            <a:r>
              <a:rPr lang="en-GB"/>
              <a:t>into new things?</a:t>
            </a:r>
            <a:endParaRPr/>
          </a:p>
          <a:p>
            <a:pPr marL="0" lvl="0" indent="0" algn="l" rtl="0">
              <a:lnSpc>
                <a:spcPct val="90000"/>
              </a:lnSpc>
              <a:spcBef>
                <a:spcPts val="1800"/>
              </a:spcBef>
              <a:spcAft>
                <a:spcPts val="0"/>
              </a:spcAft>
              <a:buClr>
                <a:schemeClr val="dk1"/>
              </a:buClr>
              <a:buSzPts val="2000"/>
              <a:buNone/>
            </a:pPr>
            <a:endParaRPr b="1"/>
          </a:p>
        </p:txBody>
      </p:sp>
      <p:pic>
        <p:nvPicPr>
          <p:cNvPr id="630" name="Google Shape;630;p11"/>
          <p:cNvPicPr preferRelativeResize="0">
            <a:picLocks noGrp="1"/>
          </p:cNvPicPr>
          <p:nvPr>
            <p:ph type="body" idx="4"/>
          </p:nvPr>
        </p:nvPicPr>
        <p:blipFill rotWithShape="1">
          <a:blip r:embed="rId4">
            <a:alphaModFix/>
          </a:blip>
          <a:srcRect/>
          <a:stretch/>
        </p:blipFill>
        <p:spPr>
          <a:xfrm>
            <a:off x="3606800" y="2187217"/>
            <a:ext cx="1249363" cy="1211503"/>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31" name="Google Shape;631;p11"/>
          <p:cNvPicPr preferRelativeResize="0">
            <a:picLocks noGrp="1"/>
          </p:cNvPicPr>
          <p:nvPr>
            <p:ph type="body" idx="5"/>
          </p:nvPr>
        </p:nvPicPr>
        <p:blipFill rotWithShape="1">
          <a:blip r:embed="rId5">
            <a:alphaModFix/>
          </a:blip>
          <a:srcRect/>
          <a:stretch/>
        </p:blipFill>
        <p:spPr>
          <a:xfrm>
            <a:off x="8816975" y="2205146"/>
            <a:ext cx="1247775" cy="1209963"/>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32" name="Google Shape;632;p11"/>
          <p:cNvPicPr preferRelativeResize="0">
            <a:picLocks noGrp="1"/>
          </p:cNvPicPr>
          <p:nvPr>
            <p:ph type="body" idx="6"/>
          </p:nvPr>
        </p:nvPicPr>
        <p:blipFill rotWithShape="1">
          <a:blip r:embed="rId6">
            <a:alphaModFix/>
          </a:blip>
          <a:srcRect/>
          <a:stretch/>
        </p:blipFill>
        <p:spPr>
          <a:xfrm>
            <a:off x="14047788" y="2205146"/>
            <a:ext cx="1249362" cy="122412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34" name="Google Shape;634;p11"/>
          <p:cNvPicPr preferRelativeResize="0"/>
          <p:nvPr/>
        </p:nvPicPr>
        <p:blipFill rotWithShape="1">
          <a:blip r:embed="rId7">
            <a:alphaModFix/>
          </a:blip>
          <a:srcRect/>
          <a:stretch/>
        </p:blipFill>
        <p:spPr>
          <a:xfrm>
            <a:off x="3451125" y="290207"/>
            <a:ext cx="900000" cy="876923"/>
          </a:xfrm>
          <a:prstGeom prst="rect">
            <a:avLst/>
          </a:prstGeom>
          <a:noFill/>
          <a:ln>
            <a:noFill/>
          </a:ln>
        </p:spPr>
      </p:pic>
      <p:sp>
        <p:nvSpPr>
          <p:cNvPr id="2" name="Slide Number Placeholder 5">
            <a:extLst>
              <a:ext uri="{FF2B5EF4-FFF2-40B4-BE49-F238E27FC236}">
                <a16:creationId xmlns:a16="http://schemas.microsoft.com/office/drawing/2014/main" id="{CF20ACD1-F239-0A70-6536-A3BE13C67CB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p6"/>
          <p:cNvSpPr txBox="1">
            <a:spLocks noGrp="1"/>
          </p:cNvSpPr>
          <p:nvPr>
            <p:ph type="title"/>
          </p:nvPr>
        </p:nvSpPr>
        <p:spPr>
          <a:xfrm>
            <a:off x="411858" y="1445908"/>
            <a:ext cx="10439022" cy="728133"/>
          </a:xfrm>
          <a:prstGeom prst="rect">
            <a:avLst/>
          </a:prstGeom>
          <a:noFill/>
          <a:ln>
            <a:noFill/>
          </a:ln>
        </p:spPr>
        <p:txBody>
          <a:bodyPr spcFirstLastPara="1" wrap="square" lIns="90000" tIns="45700" rIns="91425" bIns="45700" anchor="t" anchorCtr="0">
            <a:normAutofit fontScale="90000"/>
          </a:bodyPr>
          <a:lstStyle/>
          <a:p>
            <a:pPr marL="0" lvl="0" indent="0" algn="l" rtl="0">
              <a:lnSpc>
                <a:spcPct val="90000"/>
              </a:lnSpc>
              <a:spcBef>
                <a:spcPts val="0"/>
              </a:spcBef>
              <a:spcAft>
                <a:spcPts val="0"/>
              </a:spcAft>
              <a:buClr>
                <a:schemeClr val="dk1"/>
              </a:buClr>
              <a:buSzPts val="4400"/>
              <a:buFont typeface="Arial"/>
              <a:buNone/>
            </a:pPr>
            <a:r>
              <a:rPr lang="en-GB" dirty="0"/>
              <a:t>Engineering, manufacturing and sustainability example answers</a:t>
            </a:r>
            <a:endParaRPr dirty="0"/>
          </a:p>
        </p:txBody>
      </p:sp>
      <p:sp>
        <p:nvSpPr>
          <p:cNvPr id="558" name="Google Shape;558;p6"/>
          <p:cNvSpPr txBox="1">
            <a:spLocks noGrp="1"/>
          </p:cNvSpPr>
          <p:nvPr>
            <p:ph type="ftr" idx="11"/>
          </p:nvPr>
        </p:nvSpPr>
        <p:spPr>
          <a:xfrm>
            <a:off x="8327108" y="680297"/>
            <a:ext cx="7503067"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p:txBody>
      </p:sp>
      <p:sp>
        <p:nvSpPr>
          <p:cNvPr id="560" name="Google Shape;560;p6"/>
          <p:cNvSpPr txBox="1">
            <a:spLocks noGrp="1"/>
          </p:cNvSpPr>
          <p:nvPr>
            <p:ph type="body" idx="2"/>
          </p:nvPr>
        </p:nvSpPr>
        <p:spPr>
          <a:xfrm>
            <a:off x="411857" y="2959612"/>
            <a:ext cx="10967343" cy="6015976"/>
          </a:xfrm>
          <a:prstGeom prst="rect">
            <a:avLst/>
          </a:prstGeom>
          <a:noFill/>
          <a:ln>
            <a:noFill/>
          </a:ln>
        </p:spPr>
        <p:txBody>
          <a:bodyPr spcFirstLastPara="1" wrap="square" lIns="90000" tIns="45700" rIns="91425" bIns="45700" anchor="t" anchorCtr="0">
            <a:noAutofit/>
          </a:bodyPr>
          <a:lstStyle/>
          <a:p>
            <a:pPr marL="0" indent="0">
              <a:spcBef>
                <a:spcPts val="0"/>
              </a:spcBef>
              <a:buSzPts val="2000"/>
            </a:pPr>
            <a:r>
              <a:rPr lang="en-GB" sz="2000" b="1" dirty="0"/>
              <a:t>Company and product: </a:t>
            </a:r>
            <a:br>
              <a:rPr lang="en-GB" sz="2000" b="1" dirty="0"/>
            </a:br>
            <a:r>
              <a:rPr lang="en-GB" sz="1800" dirty="0"/>
              <a:t>Ocado Technology - 600 Series Bots</a:t>
            </a:r>
          </a:p>
          <a:p>
            <a:pPr marL="0" lvl="0" indent="0" algn="l" rtl="0">
              <a:lnSpc>
                <a:spcPct val="90000"/>
              </a:lnSpc>
              <a:spcBef>
                <a:spcPts val="0"/>
              </a:spcBef>
              <a:spcAft>
                <a:spcPts val="0"/>
              </a:spcAft>
              <a:buClr>
                <a:schemeClr val="dk1"/>
              </a:buClr>
              <a:buSzPts val="2000"/>
              <a:buNone/>
            </a:pPr>
            <a:br>
              <a:rPr lang="en-GB" sz="2000" b="1" dirty="0">
                <a:solidFill>
                  <a:schemeClr val="dk1"/>
                </a:solidFill>
              </a:rPr>
            </a:br>
            <a:r>
              <a:rPr lang="en-GB" sz="2000" b="1" dirty="0"/>
              <a:t>Situation: </a:t>
            </a:r>
            <a:br>
              <a:rPr lang="en-GB" sz="2000" b="1" dirty="0"/>
            </a:br>
            <a:r>
              <a:rPr lang="en-GB" sz="1800" dirty="0"/>
              <a:t>Ocado Technology designs and builds robotic warehouse systems for picking and packing online grocery orders. They wanted to make their main robot design lighter and more efficient to operate.</a:t>
            </a:r>
            <a:endParaRPr sz="1800" dirty="0"/>
          </a:p>
          <a:p>
            <a:pPr marL="0" indent="0">
              <a:buSzPts val="1600"/>
            </a:pPr>
            <a:r>
              <a:rPr lang="en-GB" sz="2000" b="1" dirty="0"/>
              <a:t>R(s) used in solution:</a:t>
            </a:r>
            <a:r>
              <a:rPr lang="en-GB" sz="2000" dirty="0"/>
              <a:t> </a:t>
            </a:r>
            <a:br>
              <a:rPr lang="en-GB" sz="2000" dirty="0"/>
            </a:br>
            <a:r>
              <a:rPr lang="en-GB" sz="1800" dirty="0"/>
              <a:t>Rethink and Reduce</a:t>
            </a:r>
            <a:endParaRPr lang="en-GB" sz="1800" b="1" dirty="0"/>
          </a:p>
          <a:p>
            <a:pPr marL="0" lvl="0" indent="0" algn="l" rtl="0">
              <a:lnSpc>
                <a:spcPct val="90000"/>
              </a:lnSpc>
              <a:spcBef>
                <a:spcPts val="1800"/>
              </a:spcBef>
              <a:spcAft>
                <a:spcPts val="0"/>
              </a:spcAft>
              <a:buClr>
                <a:schemeClr val="dk1"/>
              </a:buClr>
              <a:buSzPts val="1600"/>
            </a:pPr>
            <a:r>
              <a:rPr lang="en-GB" sz="2000" b="1" dirty="0"/>
              <a:t>Action: </a:t>
            </a:r>
            <a:br>
              <a:rPr lang="en-GB" sz="2000" b="1" dirty="0"/>
            </a:br>
            <a:r>
              <a:rPr lang="en-GB" sz="1800" dirty="0"/>
              <a:t>Ocado engineers used ideas from aerospace manufacturing to redesign the robot frame so it could be made using additive manufacturing and 3D printing so the frame is smaller and uses much less material. This used computer simulations of the stress on the frame.</a:t>
            </a:r>
            <a:endParaRPr sz="1800" dirty="0"/>
          </a:p>
          <a:p>
            <a:pPr marL="0" lvl="0" indent="0" algn="l" rtl="0">
              <a:lnSpc>
                <a:spcPct val="90000"/>
              </a:lnSpc>
              <a:spcBef>
                <a:spcPts val="1800"/>
              </a:spcBef>
              <a:spcAft>
                <a:spcPts val="0"/>
              </a:spcAft>
              <a:buClr>
                <a:schemeClr val="dk1"/>
              </a:buClr>
              <a:buSzPts val="1600"/>
            </a:pPr>
            <a:r>
              <a:rPr lang="en-GB" sz="2000" b="1" dirty="0"/>
              <a:t>Environmental, social, economic impact: </a:t>
            </a:r>
            <a:br>
              <a:rPr lang="en-GB" sz="2000" b="1" dirty="0"/>
            </a:br>
            <a:r>
              <a:rPr lang="en-GB" sz="1800" dirty="0"/>
              <a:t>The 600 Series Bot is the world’s lightest and most efficient warehouse robot, takes less material to make and smaller motors to operate, uses less energy to run – so has a lower impact on climate change. The lighter robot imparts lower inertial forces on the storage grid that it runs upon, allowing future grid structures to be designed with lower density materials.</a:t>
            </a:r>
            <a:endParaRPr sz="1800" dirty="0"/>
          </a:p>
          <a:p>
            <a:pPr marL="342900" lvl="0" indent="-241300" algn="l" rtl="0">
              <a:lnSpc>
                <a:spcPct val="90000"/>
              </a:lnSpc>
              <a:spcBef>
                <a:spcPts val="1800"/>
              </a:spcBef>
              <a:spcAft>
                <a:spcPts val="0"/>
              </a:spcAft>
              <a:buClr>
                <a:schemeClr val="dk1"/>
              </a:buClr>
              <a:buSzPts val="1600"/>
              <a:buFont typeface="Calibri"/>
              <a:buNone/>
            </a:pPr>
            <a:endParaRPr sz="1600" b="1" dirty="0"/>
          </a:p>
        </p:txBody>
      </p:sp>
      <p:sp>
        <p:nvSpPr>
          <p:cNvPr id="2" name="Slide Number Placeholder 5">
            <a:extLst>
              <a:ext uri="{FF2B5EF4-FFF2-40B4-BE49-F238E27FC236}">
                <a16:creationId xmlns:a16="http://schemas.microsoft.com/office/drawing/2014/main" id="{189184F6-258E-C120-A17C-6229B82096D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spTree>
    <p:extLst>
      <p:ext uri="{BB962C8B-B14F-4D97-AF65-F5344CB8AC3E}">
        <p14:creationId xmlns:p14="http://schemas.microsoft.com/office/powerpoint/2010/main" val="126102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40;p12">
            <a:extLst>
              <a:ext uri="{FF2B5EF4-FFF2-40B4-BE49-F238E27FC236}">
                <a16:creationId xmlns:a16="http://schemas.microsoft.com/office/drawing/2014/main" id="{A1C2DF39-200D-A997-675A-8D5A968D65E7}"/>
              </a:ext>
            </a:extLst>
          </p:cNvPr>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Health, safety and sustainability</a:t>
            </a:r>
            <a:endParaRPr dirty="0"/>
          </a:p>
        </p:txBody>
      </p:sp>
      <p:pic>
        <p:nvPicPr>
          <p:cNvPr id="26" name="Google Shape;641;p12">
            <a:extLst>
              <a:ext uri="{FF2B5EF4-FFF2-40B4-BE49-F238E27FC236}">
                <a16:creationId xmlns:a16="http://schemas.microsoft.com/office/drawing/2014/main" id="{F625E29E-4402-085C-9591-7CDF3B7097FA}"/>
              </a:ext>
            </a:extLst>
          </p:cNvPr>
          <p:cNvPicPr preferRelativeResize="0">
            <a:picLocks noGrp="1"/>
          </p:cNvPicPr>
          <p:nvPr>
            <p:ph type="body" idx="1"/>
          </p:nvPr>
        </p:nvPicPr>
        <p:blipFill rotWithShape="1">
          <a:blip r:embed="rId3">
            <a:alphaModFix/>
          </a:blip>
          <a:srcRect/>
          <a:stretch/>
        </p:blipFill>
        <p:spPr>
          <a:xfrm>
            <a:off x="5175250" y="2721865"/>
            <a:ext cx="792163" cy="768158"/>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sp>
        <p:nvSpPr>
          <p:cNvPr id="27" name="Google Shape;642;p12">
            <a:extLst>
              <a:ext uri="{FF2B5EF4-FFF2-40B4-BE49-F238E27FC236}">
                <a16:creationId xmlns:a16="http://schemas.microsoft.com/office/drawing/2014/main" id="{07A59CDE-1729-FA55-31DA-889045EE31E7}"/>
              </a:ext>
            </a:extLst>
          </p:cNvPr>
          <p:cNvSpPr txBox="1">
            <a:spLocks noGrp="1"/>
          </p:cNvSpPr>
          <p:nvPr>
            <p:ph type="body" idx="2"/>
          </p:nvPr>
        </p:nvSpPr>
        <p:spPr>
          <a:xfrm>
            <a:off x="6242409" y="2990197"/>
            <a:ext cx="4673241" cy="50937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GB" sz="1600"/>
              <a:t>Design for safer products and safer production.</a:t>
            </a:r>
            <a:endParaRPr/>
          </a:p>
        </p:txBody>
      </p:sp>
      <p:pic>
        <p:nvPicPr>
          <p:cNvPr id="28" name="Google Shape;643;p12">
            <a:extLst>
              <a:ext uri="{FF2B5EF4-FFF2-40B4-BE49-F238E27FC236}">
                <a16:creationId xmlns:a16="http://schemas.microsoft.com/office/drawing/2014/main" id="{9ECF1E20-84AF-586F-86A3-9C822D2889C9}"/>
              </a:ext>
            </a:extLst>
          </p:cNvPr>
          <p:cNvPicPr preferRelativeResize="0">
            <a:picLocks noGrp="1"/>
          </p:cNvPicPr>
          <p:nvPr>
            <p:ph type="body" idx="3"/>
          </p:nvPr>
        </p:nvPicPr>
        <p:blipFill rotWithShape="1">
          <a:blip r:embed="rId4">
            <a:alphaModFix/>
          </a:blip>
          <a:srcRect/>
          <a:stretch/>
        </p:blipFill>
        <p:spPr>
          <a:xfrm>
            <a:off x="5175250" y="5665090"/>
            <a:ext cx="792163" cy="768158"/>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pic>
        <p:nvPicPr>
          <p:cNvPr id="29" name="Google Shape;644;p12">
            <a:extLst>
              <a:ext uri="{FF2B5EF4-FFF2-40B4-BE49-F238E27FC236}">
                <a16:creationId xmlns:a16="http://schemas.microsoft.com/office/drawing/2014/main" id="{29149A8A-725F-A2C0-2841-985B4B0D2D2C}"/>
              </a:ext>
            </a:extLst>
          </p:cNvPr>
          <p:cNvPicPr preferRelativeResize="0">
            <a:picLocks/>
          </p:cNvPicPr>
          <p:nvPr/>
        </p:nvPicPr>
        <p:blipFill rotWithShape="1">
          <a:blip r:embed="rId5">
            <a:alphaModFix/>
          </a:blip>
          <a:srcRect/>
          <a:stretch/>
        </p:blipFill>
        <p:spPr>
          <a:xfrm>
            <a:off x="5175250" y="3685477"/>
            <a:ext cx="792163" cy="768158"/>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pic>
        <p:nvPicPr>
          <p:cNvPr id="30" name="Google Shape;645;p12">
            <a:extLst>
              <a:ext uri="{FF2B5EF4-FFF2-40B4-BE49-F238E27FC236}">
                <a16:creationId xmlns:a16="http://schemas.microsoft.com/office/drawing/2014/main" id="{55E622BC-2484-3CCB-1478-06FEDEFC0852}"/>
              </a:ext>
            </a:extLst>
          </p:cNvPr>
          <p:cNvPicPr preferRelativeResize="0">
            <a:picLocks/>
          </p:cNvPicPr>
          <p:nvPr/>
        </p:nvPicPr>
        <p:blipFill rotWithShape="1">
          <a:blip r:embed="rId6">
            <a:alphaModFix/>
          </a:blip>
          <a:srcRect/>
          <a:stretch/>
        </p:blipFill>
        <p:spPr>
          <a:xfrm>
            <a:off x="5175250" y="6674740"/>
            <a:ext cx="792163" cy="768158"/>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pic>
        <p:nvPicPr>
          <p:cNvPr id="31" name="Google Shape;646;p12">
            <a:extLst>
              <a:ext uri="{FF2B5EF4-FFF2-40B4-BE49-F238E27FC236}">
                <a16:creationId xmlns:a16="http://schemas.microsoft.com/office/drawing/2014/main" id="{9216B1F8-CC96-093B-24E9-1AEBC78902AC}"/>
              </a:ext>
            </a:extLst>
          </p:cNvPr>
          <p:cNvPicPr preferRelativeResize="0">
            <a:picLocks/>
          </p:cNvPicPr>
          <p:nvPr/>
        </p:nvPicPr>
        <p:blipFill rotWithShape="1">
          <a:blip r:embed="rId7">
            <a:alphaModFix/>
          </a:blip>
          <a:srcRect/>
          <a:stretch/>
        </p:blipFill>
        <p:spPr>
          <a:xfrm>
            <a:off x="5175250" y="4656202"/>
            <a:ext cx="792163" cy="776159"/>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pic>
        <p:nvPicPr>
          <p:cNvPr id="32" name="Google Shape;647;p12">
            <a:extLst>
              <a:ext uri="{FF2B5EF4-FFF2-40B4-BE49-F238E27FC236}">
                <a16:creationId xmlns:a16="http://schemas.microsoft.com/office/drawing/2014/main" id="{4ABFC60C-C6C6-E452-C702-364C1DE9765D}"/>
              </a:ext>
            </a:extLst>
          </p:cNvPr>
          <p:cNvPicPr preferRelativeResize="0">
            <a:picLocks/>
          </p:cNvPicPr>
          <p:nvPr/>
        </p:nvPicPr>
        <p:blipFill rotWithShape="1">
          <a:blip r:embed="rId8">
            <a:alphaModFix/>
          </a:blip>
          <a:srcRect/>
          <a:stretch/>
        </p:blipFill>
        <p:spPr>
          <a:xfrm>
            <a:off x="5175250" y="7708964"/>
            <a:ext cx="792163" cy="776159"/>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sp>
        <p:nvSpPr>
          <p:cNvPr id="33" name="Google Shape;648;p12">
            <a:extLst>
              <a:ext uri="{FF2B5EF4-FFF2-40B4-BE49-F238E27FC236}">
                <a16:creationId xmlns:a16="http://schemas.microsoft.com/office/drawing/2014/main" id="{299642E4-D5E6-BF3C-A3A3-154BDB87E54E}"/>
              </a:ext>
            </a:extLst>
          </p:cNvPr>
          <p:cNvSpPr txBox="1">
            <a:spLocks/>
          </p:cNvSpPr>
          <p:nvPr/>
        </p:nvSpPr>
        <p:spPr>
          <a:xfrm>
            <a:off x="6242409" y="3964385"/>
            <a:ext cx="4673240" cy="501389"/>
          </a:xfrm>
          <a:prstGeom prst="rect">
            <a:avLst/>
          </a:prstGeom>
          <a:noFill/>
          <a:ln>
            <a:noFill/>
          </a:ln>
        </p:spPr>
        <p:txBody>
          <a:bodyPr spcFirstLastPara="1" wrap="square" lIns="90000" tIns="45700" rIns="91425" bIns="1080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Design out unsafe materials and features.</a:t>
            </a:r>
            <a:endParaRPr lang="en-GB"/>
          </a:p>
        </p:txBody>
      </p:sp>
      <p:sp>
        <p:nvSpPr>
          <p:cNvPr id="34" name="Google Shape;649;p12">
            <a:extLst>
              <a:ext uri="{FF2B5EF4-FFF2-40B4-BE49-F238E27FC236}">
                <a16:creationId xmlns:a16="http://schemas.microsoft.com/office/drawing/2014/main" id="{DA3B82A7-E87C-C1CA-4B49-713A39B242F6}"/>
              </a:ext>
            </a:extLst>
          </p:cNvPr>
          <p:cNvSpPr txBox="1">
            <a:spLocks/>
          </p:cNvSpPr>
          <p:nvPr/>
        </p:nvSpPr>
        <p:spPr>
          <a:xfrm>
            <a:off x="6242406" y="4953991"/>
            <a:ext cx="5201881" cy="485802"/>
          </a:xfrm>
          <a:prstGeom prst="rect">
            <a:avLst/>
          </a:prstGeom>
          <a:noFill/>
          <a:ln>
            <a:noFill/>
          </a:ln>
        </p:spPr>
        <p:txBody>
          <a:bodyPr spcFirstLastPara="1" wrap="square" lIns="90000"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Limit the use of environmentally unfriendly substances.</a:t>
            </a:r>
            <a:endParaRPr lang="en-GB"/>
          </a:p>
        </p:txBody>
      </p:sp>
      <p:sp>
        <p:nvSpPr>
          <p:cNvPr id="35" name="Google Shape;650;p12">
            <a:extLst>
              <a:ext uri="{FF2B5EF4-FFF2-40B4-BE49-F238E27FC236}">
                <a16:creationId xmlns:a16="http://schemas.microsoft.com/office/drawing/2014/main" id="{067F6A04-7535-4512-1097-CE2B3ECAF78F}"/>
              </a:ext>
            </a:extLst>
          </p:cNvPr>
          <p:cNvSpPr txBox="1">
            <a:spLocks/>
          </p:cNvSpPr>
          <p:nvPr/>
        </p:nvSpPr>
        <p:spPr>
          <a:xfrm>
            <a:off x="6242407" y="5923655"/>
            <a:ext cx="4948233" cy="513542"/>
          </a:xfrm>
          <a:prstGeom prst="rect">
            <a:avLst/>
          </a:prstGeom>
          <a:noFill/>
          <a:ln>
            <a:noFill/>
          </a:ln>
        </p:spPr>
        <p:txBody>
          <a:bodyPr spcFirstLastPara="1" wrap="square" lIns="90000" tIns="45700" rIns="91425" bIns="1080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Make sure reused items are safe and fit for purpose.</a:t>
            </a:r>
            <a:endParaRPr lang="en-GB"/>
          </a:p>
        </p:txBody>
      </p:sp>
      <p:sp>
        <p:nvSpPr>
          <p:cNvPr id="36" name="Google Shape;651;p12">
            <a:extLst>
              <a:ext uri="{FF2B5EF4-FFF2-40B4-BE49-F238E27FC236}">
                <a16:creationId xmlns:a16="http://schemas.microsoft.com/office/drawing/2014/main" id="{B487710B-ED76-0F8D-A6FE-5FFB03C53D6B}"/>
              </a:ext>
            </a:extLst>
          </p:cNvPr>
          <p:cNvSpPr txBox="1">
            <a:spLocks/>
          </p:cNvSpPr>
          <p:nvPr/>
        </p:nvSpPr>
        <p:spPr>
          <a:xfrm>
            <a:off x="6242407" y="6963112"/>
            <a:ext cx="4673240" cy="491270"/>
          </a:xfrm>
          <a:prstGeom prst="rect">
            <a:avLst/>
          </a:prstGeom>
          <a:noFill/>
          <a:ln>
            <a:noFill/>
          </a:ln>
        </p:spPr>
        <p:txBody>
          <a:bodyPr spcFirstLastPara="1" wrap="square" lIns="90000" tIns="45700" rIns="91425" bIns="108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Keep machinery in good working order.</a:t>
            </a:r>
            <a:endParaRPr lang="en-GB"/>
          </a:p>
        </p:txBody>
      </p:sp>
      <p:sp>
        <p:nvSpPr>
          <p:cNvPr id="37" name="Google Shape;652;p12">
            <a:extLst>
              <a:ext uri="{FF2B5EF4-FFF2-40B4-BE49-F238E27FC236}">
                <a16:creationId xmlns:a16="http://schemas.microsoft.com/office/drawing/2014/main" id="{84118C9B-CA36-83A5-6E73-39EFFF4E5515}"/>
              </a:ext>
            </a:extLst>
          </p:cNvPr>
          <p:cNvSpPr txBox="1">
            <a:spLocks/>
          </p:cNvSpPr>
          <p:nvPr/>
        </p:nvSpPr>
        <p:spPr>
          <a:xfrm>
            <a:off x="6242407" y="7986691"/>
            <a:ext cx="4673239" cy="506365"/>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Recycle polluting substances to keep them out of landfill and ecosystems.</a:t>
            </a:r>
            <a:endParaRPr lang="en-GB"/>
          </a:p>
        </p:txBody>
      </p:sp>
      <p:sp>
        <p:nvSpPr>
          <p:cNvPr id="38" name="Google Shape;653;p12">
            <a:extLst>
              <a:ext uri="{FF2B5EF4-FFF2-40B4-BE49-F238E27FC236}">
                <a16:creationId xmlns:a16="http://schemas.microsoft.com/office/drawing/2014/main" id="{4075C0CB-60E4-72E6-9472-69FE881A32DE}"/>
              </a:ext>
            </a:extLst>
          </p:cNvPr>
          <p:cNvSpPr txBox="1">
            <a:spLocks/>
          </p:cNvSpPr>
          <p:nvPr/>
        </p:nvSpPr>
        <p:spPr>
          <a:xfrm>
            <a:off x="6242408" y="2710112"/>
            <a:ext cx="4673242" cy="258498"/>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Rethink</a:t>
            </a:r>
            <a:endParaRPr lang="en-GB"/>
          </a:p>
        </p:txBody>
      </p:sp>
      <p:sp>
        <p:nvSpPr>
          <p:cNvPr id="39" name="Google Shape;654;p12">
            <a:extLst>
              <a:ext uri="{FF2B5EF4-FFF2-40B4-BE49-F238E27FC236}">
                <a16:creationId xmlns:a16="http://schemas.microsoft.com/office/drawing/2014/main" id="{6DD153D7-8D9A-3036-4297-98BCEC204A0B}"/>
              </a:ext>
            </a:extLst>
          </p:cNvPr>
          <p:cNvSpPr txBox="1">
            <a:spLocks/>
          </p:cNvSpPr>
          <p:nvPr/>
        </p:nvSpPr>
        <p:spPr>
          <a:xfrm>
            <a:off x="6242408" y="3673773"/>
            <a:ext cx="4673241" cy="258498"/>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Refuse</a:t>
            </a:r>
            <a:endParaRPr lang="en-GB"/>
          </a:p>
        </p:txBody>
      </p:sp>
      <p:sp>
        <p:nvSpPr>
          <p:cNvPr id="40" name="Google Shape;655;p12">
            <a:extLst>
              <a:ext uri="{FF2B5EF4-FFF2-40B4-BE49-F238E27FC236}">
                <a16:creationId xmlns:a16="http://schemas.microsoft.com/office/drawing/2014/main" id="{8A8E4AED-8D96-5B8F-AC97-6F97AB63D856}"/>
              </a:ext>
            </a:extLst>
          </p:cNvPr>
          <p:cNvSpPr txBox="1">
            <a:spLocks/>
          </p:cNvSpPr>
          <p:nvPr/>
        </p:nvSpPr>
        <p:spPr>
          <a:xfrm>
            <a:off x="6242407" y="6662383"/>
            <a:ext cx="4673240" cy="286441"/>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Repair</a:t>
            </a:r>
            <a:endParaRPr lang="en-GB"/>
          </a:p>
        </p:txBody>
      </p:sp>
      <p:sp>
        <p:nvSpPr>
          <p:cNvPr id="41" name="Google Shape;656;p12">
            <a:extLst>
              <a:ext uri="{FF2B5EF4-FFF2-40B4-BE49-F238E27FC236}">
                <a16:creationId xmlns:a16="http://schemas.microsoft.com/office/drawing/2014/main" id="{89B6E2B1-88C9-7F13-2CAA-873BF9544D26}"/>
              </a:ext>
            </a:extLst>
          </p:cNvPr>
          <p:cNvSpPr txBox="1">
            <a:spLocks/>
          </p:cNvSpPr>
          <p:nvPr/>
        </p:nvSpPr>
        <p:spPr>
          <a:xfrm>
            <a:off x="6242407" y="5653616"/>
            <a:ext cx="4673240" cy="274394"/>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Reuse</a:t>
            </a:r>
            <a:endParaRPr lang="en-GB"/>
          </a:p>
        </p:txBody>
      </p:sp>
      <p:sp>
        <p:nvSpPr>
          <p:cNvPr id="42" name="Google Shape;657;p12">
            <a:extLst>
              <a:ext uri="{FF2B5EF4-FFF2-40B4-BE49-F238E27FC236}">
                <a16:creationId xmlns:a16="http://schemas.microsoft.com/office/drawing/2014/main" id="{2762CB4D-DCB6-1894-ADE4-83BC0A4085AF}"/>
              </a:ext>
            </a:extLst>
          </p:cNvPr>
          <p:cNvSpPr txBox="1">
            <a:spLocks/>
          </p:cNvSpPr>
          <p:nvPr/>
        </p:nvSpPr>
        <p:spPr>
          <a:xfrm>
            <a:off x="6242408" y="4647793"/>
            <a:ext cx="4673240" cy="274455"/>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Reduce</a:t>
            </a:r>
            <a:endParaRPr lang="en-GB"/>
          </a:p>
        </p:txBody>
      </p:sp>
      <p:sp>
        <p:nvSpPr>
          <p:cNvPr id="43" name="Google Shape;658;p12">
            <a:extLst>
              <a:ext uri="{FF2B5EF4-FFF2-40B4-BE49-F238E27FC236}">
                <a16:creationId xmlns:a16="http://schemas.microsoft.com/office/drawing/2014/main" id="{91248205-8A33-38CF-D081-AD41C7B8D763}"/>
              </a:ext>
            </a:extLst>
          </p:cNvPr>
          <p:cNvSpPr txBox="1">
            <a:spLocks/>
          </p:cNvSpPr>
          <p:nvPr/>
        </p:nvSpPr>
        <p:spPr>
          <a:xfrm>
            <a:off x="6242407" y="7701056"/>
            <a:ext cx="4673239" cy="285635"/>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Recycle</a:t>
            </a:r>
            <a:endParaRPr lang="en-GB" dirty="0"/>
          </a:p>
        </p:txBody>
      </p:sp>
      <p:sp>
        <p:nvSpPr>
          <p:cNvPr id="44" name="Google Shape;661;p12">
            <a:extLst>
              <a:ext uri="{FF2B5EF4-FFF2-40B4-BE49-F238E27FC236}">
                <a16:creationId xmlns:a16="http://schemas.microsoft.com/office/drawing/2014/main" id="{8339B34A-3652-837C-269E-231C400B9EAF}"/>
              </a:ext>
            </a:extLst>
          </p:cNvPr>
          <p:cNvSpPr txBox="1"/>
          <p:nvPr/>
        </p:nvSpPr>
        <p:spPr>
          <a:xfrm>
            <a:off x="12814746" y="3519133"/>
            <a:ext cx="2882324" cy="3824382"/>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360000" tIns="360000" rIns="360000" bIns="360000" anchor="ctr"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b="1" i="0">
                <a:solidFill>
                  <a:schemeClr val="dk1"/>
                </a:solidFill>
                <a:latin typeface="Arial"/>
                <a:ea typeface="Arial"/>
                <a:cs typeface="Arial"/>
                <a:sym typeface="Arial"/>
              </a:rPr>
              <a:t>Social impacts</a:t>
            </a:r>
            <a:br>
              <a:rPr lang="en-GB" sz="2000" b="1" i="0">
                <a:solidFill>
                  <a:schemeClr val="dk1"/>
                </a:solidFill>
                <a:latin typeface="Arial"/>
                <a:ea typeface="Arial"/>
                <a:cs typeface="Arial"/>
                <a:sym typeface="Arial"/>
              </a:rPr>
            </a:br>
            <a:r>
              <a:rPr lang="en-GB" sz="1600" b="0" i="0">
                <a:solidFill>
                  <a:schemeClr val="dk1"/>
                </a:solidFill>
                <a:latin typeface="Arial"/>
                <a:ea typeface="Arial"/>
                <a:cs typeface="Arial"/>
                <a:sym typeface="Arial"/>
              </a:rPr>
              <a:t>Safer employees and communities.</a:t>
            </a:r>
            <a:endParaRPr sz="1600" b="1" i="0">
              <a:solidFill>
                <a:schemeClr val="dk1"/>
              </a:solidFill>
              <a:latin typeface="Arial"/>
              <a:ea typeface="Arial"/>
              <a:cs typeface="Arial"/>
              <a:sym typeface="Arial"/>
            </a:endParaRPr>
          </a:p>
          <a:p>
            <a:pPr marL="0" marR="0" lvl="0" indent="0" algn="l" rtl="0">
              <a:lnSpc>
                <a:spcPct val="90000"/>
              </a:lnSpc>
              <a:spcBef>
                <a:spcPts val="1800"/>
              </a:spcBef>
              <a:spcAft>
                <a:spcPts val="0"/>
              </a:spcAft>
              <a:buClr>
                <a:schemeClr val="dk1"/>
              </a:buClr>
              <a:buSzPts val="2000"/>
              <a:buFont typeface="Arial"/>
              <a:buNone/>
            </a:pPr>
            <a:r>
              <a:rPr lang="en-GB" sz="2000" b="1" i="0">
                <a:solidFill>
                  <a:schemeClr val="dk1"/>
                </a:solidFill>
                <a:latin typeface="Arial"/>
                <a:ea typeface="Arial"/>
                <a:cs typeface="Arial"/>
                <a:sym typeface="Arial"/>
              </a:rPr>
              <a:t>Economic impacts</a:t>
            </a:r>
            <a:br>
              <a:rPr lang="en-GB" sz="1600" b="1" i="0">
                <a:solidFill>
                  <a:schemeClr val="dk1"/>
                </a:solidFill>
                <a:latin typeface="Arial"/>
                <a:ea typeface="Arial"/>
                <a:cs typeface="Arial"/>
                <a:sym typeface="Arial"/>
              </a:rPr>
            </a:br>
            <a:r>
              <a:rPr lang="en-GB" sz="1600" b="0" i="0">
                <a:solidFill>
                  <a:schemeClr val="dk1"/>
                </a:solidFill>
                <a:latin typeface="Arial"/>
                <a:ea typeface="Arial"/>
                <a:cs typeface="Arial"/>
                <a:sym typeface="Arial"/>
              </a:rPr>
              <a:t>Reduced costs from fewer accidents.</a:t>
            </a:r>
            <a:endParaRPr/>
          </a:p>
          <a:p>
            <a:pPr marL="0" marR="0" lvl="0" indent="0" algn="l" rtl="0">
              <a:lnSpc>
                <a:spcPct val="90000"/>
              </a:lnSpc>
              <a:spcBef>
                <a:spcPts val="1800"/>
              </a:spcBef>
              <a:spcAft>
                <a:spcPts val="0"/>
              </a:spcAft>
              <a:buClr>
                <a:schemeClr val="dk1"/>
              </a:buClr>
              <a:buSzPts val="2000"/>
              <a:buFont typeface="Arial"/>
              <a:buNone/>
            </a:pPr>
            <a:r>
              <a:rPr lang="en-GB" sz="2000" b="1" i="0">
                <a:solidFill>
                  <a:schemeClr val="dk1"/>
                </a:solidFill>
                <a:latin typeface="Arial"/>
                <a:ea typeface="Arial"/>
                <a:cs typeface="Arial"/>
                <a:sym typeface="Arial"/>
              </a:rPr>
              <a:t>Environmental impacts</a:t>
            </a:r>
            <a:br>
              <a:rPr lang="en-GB" sz="1600" b="1" i="0">
                <a:solidFill>
                  <a:schemeClr val="dk1"/>
                </a:solidFill>
                <a:latin typeface="Arial"/>
                <a:ea typeface="Arial"/>
                <a:cs typeface="Arial"/>
                <a:sym typeface="Arial"/>
              </a:rPr>
            </a:br>
            <a:r>
              <a:rPr lang="en-GB" sz="1600" b="0" i="0">
                <a:solidFill>
                  <a:schemeClr val="dk1"/>
                </a:solidFill>
                <a:latin typeface="Arial"/>
                <a:ea typeface="Arial"/>
                <a:cs typeface="Arial"/>
                <a:sym typeface="Arial"/>
              </a:rPr>
              <a:t>Cleaner ecosystems.</a:t>
            </a:r>
            <a:endParaRPr/>
          </a:p>
        </p:txBody>
      </p:sp>
      <p:sp>
        <p:nvSpPr>
          <p:cNvPr id="45" name="Google Shape;662;p12">
            <a:extLst>
              <a:ext uri="{FF2B5EF4-FFF2-40B4-BE49-F238E27FC236}">
                <a16:creationId xmlns:a16="http://schemas.microsoft.com/office/drawing/2014/main" id="{67513336-9DE6-FCEC-0E20-EE8A14466883}"/>
              </a:ext>
            </a:extLst>
          </p:cNvPr>
          <p:cNvSpPr/>
          <p:nvPr/>
        </p:nvSpPr>
        <p:spPr>
          <a:xfrm>
            <a:off x="411858" y="2105643"/>
            <a:ext cx="75248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How can the 6Rs include health and safety within sustainability? </a:t>
            </a:r>
            <a:endParaRPr/>
          </a:p>
        </p:txBody>
      </p:sp>
      <p:sp>
        <p:nvSpPr>
          <p:cNvPr id="46" name="Google Shape;663;p12">
            <a:extLst>
              <a:ext uri="{FF2B5EF4-FFF2-40B4-BE49-F238E27FC236}">
                <a16:creationId xmlns:a16="http://schemas.microsoft.com/office/drawing/2014/main" id="{BD223107-98C9-8441-5CB9-C66895091272}"/>
              </a:ext>
            </a:extLst>
          </p:cNvPr>
          <p:cNvSpPr/>
          <p:nvPr/>
        </p:nvSpPr>
        <p:spPr>
          <a:xfrm>
            <a:off x="756296" y="4367530"/>
            <a:ext cx="2420843" cy="242084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000" b="1" i="0">
                <a:solidFill>
                  <a:schemeClr val="dk1"/>
                </a:solidFill>
                <a:latin typeface="Arial"/>
                <a:ea typeface="Arial"/>
                <a:cs typeface="Arial"/>
                <a:sym typeface="Arial"/>
              </a:rPr>
              <a:t>Hazards</a:t>
            </a:r>
            <a:endParaRPr sz="2000" b="1" i="0">
              <a:solidFill>
                <a:schemeClr val="dk1"/>
              </a:solidFill>
              <a:latin typeface="Arial"/>
              <a:ea typeface="Arial"/>
              <a:cs typeface="Arial"/>
              <a:sym typeface="Arial"/>
            </a:endParaRPr>
          </a:p>
        </p:txBody>
      </p:sp>
      <p:cxnSp>
        <p:nvCxnSpPr>
          <p:cNvPr id="48" name="Straight Arrow Connector 47">
            <a:extLst>
              <a:ext uri="{FF2B5EF4-FFF2-40B4-BE49-F238E27FC236}">
                <a16:creationId xmlns:a16="http://schemas.microsoft.com/office/drawing/2014/main" id="{FEDCFF3E-0DE1-ED09-C77A-51FAC83B9F22}"/>
              </a:ext>
            </a:extLst>
          </p:cNvPr>
          <p:cNvCxnSpPr>
            <a:cxnSpLocks/>
          </p:cNvCxnSpPr>
          <p:nvPr/>
        </p:nvCxnSpPr>
        <p:spPr>
          <a:xfrm flipV="1">
            <a:off x="3967816" y="5439793"/>
            <a:ext cx="495457" cy="74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CF9090F-3DF0-C6C2-B2E2-C32F295B1902}"/>
              </a:ext>
            </a:extLst>
          </p:cNvPr>
          <p:cNvCxnSpPr>
            <a:cxnSpLocks/>
          </p:cNvCxnSpPr>
          <p:nvPr/>
        </p:nvCxnSpPr>
        <p:spPr>
          <a:xfrm flipV="1">
            <a:off x="11772113" y="5439793"/>
            <a:ext cx="495457" cy="74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Google Shape;660;p12">
            <a:extLst>
              <a:ext uri="{FF2B5EF4-FFF2-40B4-BE49-F238E27FC236}">
                <a16:creationId xmlns:a16="http://schemas.microsoft.com/office/drawing/2014/main" id="{44506083-5E80-BFFE-CC86-6CBD20E6AAAD}"/>
              </a:ext>
            </a:extLst>
          </p:cNvPr>
          <p:cNvSpPr txBox="1"/>
          <p:nvPr/>
        </p:nvSpPr>
        <p:spPr>
          <a:xfrm>
            <a:off x="10255348" y="680297"/>
            <a:ext cx="5574827" cy="591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dirty="0"/>
          </a:p>
        </p:txBody>
      </p:sp>
    </p:spTree>
    <p:extLst>
      <p:ext uri="{BB962C8B-B14F-4D97-AF65-F5344CB8AC3E}">
        <p14:creationId xmlns:p14="http://schemas.microsoft.com/office/powerpoint/2010/main" val="252382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3"/>
          <p:cNvSpPr txBox="1">
            <a:spLocks noGrp="1"/>
          </p:cNvSpPr>
          <p:nvPr>
            <p:ph type="title"/>
          </p:nvPr>
        </p:nvSpPr>
        <p:spPr>
          <a:xfrm>
            <a:off x="411858" y="1445908"/>
            <a:ext cx="14019031"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Sustainability careers: what might your role be?</a:t>
            </a:r>
            <a:endParaRPr/>
          </a:p>
        </p:txBody>
      </p:sp>
      <p:sp>
        <p:nvSpPr>
          <p:cNvPr id="670" name="Google Shape;670;p13"/>
          <p:cNvSpPr txBox="1">
            <a:spLocks noGrp="1"/>
          </p:cNvSpPr>
          <p:nvPr>
            <p:ph type="ftr" idx="11"/>
          </p:nvPr>
        </p:nvSpPr>
        <p:spPr>
          <a:xfrm>
            <a:off x="10393555" y="680297"/>
            <a:ext cx="5436620" cy="61966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dirty="0"/>
              <a:t>2. Sustainability and my career</a:t>
            </a:r>
            <a:endParaRPr dirty="0"/>
          </a:p>
        </p:txBody>
      </p:sp>
      <p:pic>
        <p:nvPicPr>
          <p:cNvPr id="671" name="Google Shape;671;p13"/>
          <p:cNvPicPr preferRelativeResize="0">
            <a:picLocks noGrp="1"/>
          </p:cNvPicPr>
          <p:nvPr>
            <p:ph type="body" idx="1"/>
          </p:nvPr>
        </p:nvPicPr>
        <p:blipFill rotWithShape="1">
          <a:blip r:embed="rId3">
            <a:alphaModFix/>
          </a:blip>
          <a:srcRect/>
          <a:stretch/>
        </p:blipFill>
        <p:spPr>
          <a:xfrm>
            <a:off x="5807075" y="6318330"/>
            <a:ext cx="1247775" cy="1214277"/>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pic>
        <p:nvPicPr>
          <p:cNvPr id="672" name="Google Shape;672;p13"/>
          <p:cNvPicPr preferRelativeResize="0">
            <a:picLocks noGrp="1"/>
          </p:cNvPicPr>
          <p:nvPr>
            <p:ph type="body" idx="2"/>
          </p:nvPr>
        </p:nvPicPr>
        <p:blipFill rotWithShape="1">
          <a:blip r:embed="rId4">
            <a:alphaModFix/>
          </a:blip>
          <a:srcRect/>
          <a:stretch/>
        </p:blipFill>
        <p:spPr>
          <a:xfrm>
            <a:off x="8383588" y="6277870"/>
            <a:ext cx="1249362" cy="121582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sp>
        <p:nvSpPr>
          <p:cNvPr id="673" name="Google Shape;673;p13"/>
          <p:cNvSpPr txBox="1">
            <a:spLocks noGrp="1"/>
          </p:cNvSpPr>
          <p:nvPr>
            <p:ph type="body" idx="3"/>
          </p:nvPr>
        </p:nvSpPr>
        <p:spPr>
          <a:xfrm>
            <a:off x="5740161" y="7608292"/>
            <a:ext cx="1731735"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Production</a:t>
            </a:r>
            <a:endParaRPr/>
          </a:p>
        </p:txBody>
      </p:sp>
      <p:sp>
        <p:nvSpPr>
          <p:cNvPr id="674" name="Google Shape;674;p13"/>
          <p:cNvSpPr txBox="1">
            <a:spLocks noGrp="1"/>
          </p:cNvSpPr>
          <p:nvPr>
            <p:ph type="body" idx="4"/>
          </p:nvPr>
        </p:nvSpPr>
        <p:spPr>
          <a:xfrm>
            <a:off x="8128794" y="7513913"/>
            <a:ext cx="1843614"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Consumption</a:t>
            </a:r>
            <a:endParaRPr/>
          </a:p>
        </p:txBody>
      </p:sp>
      <p:sp>
        <p:nvSpPr>
          <p:cNvPr id="675" name="Google Shape;675;p13"/>
          <p:cNvSpPr txBox="1">
            <a:spLocks noGrp="1"/>
          </p:cNvSpPr>
          <p:nvPr>
            <p:ph type="body" idx="5"/>
          </p:nvPr>
        </p:nvSpPr>
        <p:spPr>
          <a:xfrm>
            <a:off x="6700994" y="4115597"/>
            <a:ext cx="2170563" cy="2490675"/>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GB" sz="1800"/>
              <a:t>Goals:</a:t>
            </a:r>
            <a:endParaRPr/>
          </a:p>
          <a:p>
            <a:pPr marL="0" lvl="0" indent="0" algn="ctr" rtl="0">
              <a:lnSpc>
                <a:spcPct val="90000"/>
              </a:lnSpc>
              <a:spcBef>
                <a:spcPts val="1500"/>
              </a:spcBef>
              <a:spcAft>
                <a:spcPts val="0"/>
              </a:spcAft>
              <a:buClr>
                <a:schemeClr val="dk1"/>
              </a:buClr>
              <a:buSzPts val="1800"/>
              <a:buNone/>
            </a:pPr>
            <a:r>
              <a:rPr lang="en-GB" sz="1800"/>
              <a:t>Net zero new resource use</a:t>
            </a:r>
            <a:endParaRPr/>
          </a:p>
          <a:p>
            <a:pPr marL="0" lvl="0" indent="0" algn="ctr" rtl="0">
              <a:lnSpc>
                <a:spcPct val="90000"/>
              </a:lnSpc>
              <a:spcBef>
                <a:spcPts val="1500"/>
              </a:spcBef>
              <a:spcAft>
                <a:spcPts val="0"/>
              </a:spcAft>
              <a:buClr>
                <a:schemeClr val="dk1"/>
              </a:buClr>
              <a:buSzPts val="1800"/>
              <a:buNone/>
            </a:pPr>
            <a:r>
              <a:rPr lang="en-GB" sz="1800"/>
              <a:t>Net zero carbon emissions</a:t>
            </a:r>
            <a:endParaRPr/>
          </a:p>
          <a:p>
            <a:pPr marL="0" lvl="0" indent="0" algn="ctr" rtl="0">
              <a:lnSpc>
                <a:spcPct val="90000"/>
              </a:lnSpc>
              <a:spcBef>
                <a:spcPts val="1500"/>
              </a:spcBef>
              <a:spcAft>
                <a:spcPts val="0"/>
              </a:spcAft>
              <a:buClr>
                <a:schemeClr val="dk1"/>
              </a:buClr>
              <a:buSzPts val="1800"/>
              <a:buNone/>
            </a:pPr>
            <a:r>
              <a:rPr lang="en-GB" sz="1800"/>
              <a:t>Zero end-of-life waste</a:t>
            </a:r>
            <a:endParaRPr/>
          </a:p>
        </p:txBody>
      </p:sp>
      <p:pic>
        <p:nvPicPr>
          <p:cNvPr id="676" name="Google Shape;676;p13"/>
          <p:cNvPicPr preferRelativeResize="0">
            <a:picLocks noGrp="1"/>
          </p:cNvPicPr>
          <p:nvPr>
            <p:ph type="body" idx="6"/>
          </p:nvPr>
        </p:nvPicPr>
        <p:blipFill rotWithShape="1">
          <a:blip r:embed="rId5">
            <a:alphaModFix/>
          </a:blip>
          <a:srcRect/>
          <a:stretch/>
        </p:blipFill>
        <p:spPr>
          <a:xfrm>
            <a:off x="5049838" y="3842448"/>
            <a:ext cx="1247775" cy="1222567"/>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sp>
        <p:nvSpPr>
          <p:cNvPr id="677" name="Google Shape;677;p13"/>
          <p:cNvSpPr txBox="1">
            <a:spLocks noGrp="1"/>
          </p:cNvSpPr>
          <p:nvPr>
            <p:ph type="body" idx="7"/>
          </p:nvPr>
        </p:nvSpPr>
        <p:spPr>
          <a:xfrm>
            <a:off x="5092651" y="5136555"/>
            <a:ext cx="1272400" cy="550683"/>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Recycle</a:t>
            </a:r>
            <a:endParaRPr/>
          </a:p>
        </p:txBody>
      </p:sp>
      <p:pic>
        <p:nvPicPr>
          <p:cNvPr id="678" name="Google Shape;678;p13"/>
          <p:cNvPicPr preferRelativeResize="0">
            <a:picLocks noGrp="1"/>
          </p:cNvPicPr>
          <p:nvPr>
            <p:ph type="body" idx="8"/>
          </p:nvPr>
        </p:nvPicPr>
        <p:blipFill rotWithShape="1">
          <a:blip r:embed="rId6">
            <a:alphaModFix/>
          </a:blip>
          <a:srcRect/>
          <a:stretch/>
        </p:blipFill>
        <p:spPr>
          <a:xfrm>
            <a:off x="9207500" y="3848750"/>
            <a:ext cx="1247775" cy="1209963"/>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sp>
        <p:nvSpPr>
          <p:cNvPr id="679" name="Google Shape;679;p13"/>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Reuse</a:t>
            </a:r>
            <a:endParaRPr/>
          </a:p>
        </p:txBody>
      </p:sp>
      <p:pic>
        <p:nvPicPr>
          <p:cNvPr id="680" name="Google Shape;680;p13"/>
          <p:cNvPicPr preferRelativeResize="0">
            <a:picLocks noGrp="1"/>
          </p:cNvPicPr>
          <p:nvPr>
            <p:ph type="body" idx="13"/>
          </p:nvPr>
        </p:nvPicPr>
        <p:blipFill rotWithShape="1">
          <a:blip r:embed="rId7">
            <a:alphaModFix/>
          </a:blip>
          <a:srcRect/>
          <a:stretch/>
        </p:blipFill>
        <p:spPr>
          <a:xfrm>
            <a:off x="7121525" y="2319987"/>
            <a:ext cx="1247775" cy="1209963"/>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sp>
        <p:nvSpPr>
          <p:cNvPr id="681" name="Google Shape;681;p13"/>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Repair</a:t>
            </a:r>
            <a:endParaRPr/>
          </a:p>
        </p:txBody>
      </p:sp>
      <p:sp>
        <p:nvSpPr>
          <p:cNvPr id="683" name="Google Shape;683;p13"/>
          <p:cNvSpPr txBox="1"/>
          <p:nvPr/>
        </p:nvSpPr>
        <p:spPr>
          <a:xfrm>
            <a:off x="601532" y="3662006"/>
            <a:ext cx="4062261" cy="423623"/>
          </a:xfrm>
          <a:prstGeom prst="rect">
            <a:avLst/>
          </a:prstGeom>
          <a:noFill/>
          <a:ln>
            <a:noFill/>
          </a:ln>
        </p:spPr>
        <p:txBody>
          <a:bodyPr spcFirstLastPara="1" wrap="square" lIns="91425" tIns="45700" rIns="91425" bIns="108000" anchor="b" anchorCtr="0">
            <a:normAutofit/>
          </a:bodyPr>
          <a:lstStyle/>
          <a:p>
            <a:pPr marL="0" marR="0" lvl="2" indent="0" algn="l"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Materials engineer</a:t>
            </a:r>
            <a:endParaRPr sz="1700" b="0" i="0" u="none" strike="noStrike" cap="none" dirty="0">
              <a:solidFill>
                <a:schemeClr val="dk1"/>
              </a:solidFill>
              <a:latin typeface="Arial"/>
              <a:ea typeface="Arial"/>
              <a:cs typeface="Arial"/>
              <a:sym typeface="Arial"/>
            </a:endParaRPr>
          </a:p>
        </p:txBody>
      </p:sp>
      <p:sp>
        <p:nvSpPr>
          <p:cNvPr id="684" name="Google Shape;684;p13"/>
          <p:cNvSpPr txBox="1"/>
          <p:nvPr/>
        </p:nvSpPr>
        <p:spPr>
          <a:xfrm>
            <a:off x="545874" y="5998380"/>
            <a:ext cx="4249956" cy="465828"/>
          </a:xfrm>
          <a:prstGeom prst="rect">
            <a:avLst/>
          </a:prstGeom>
          <a:noFill/>
          <a:ln>
            <a:noFill/>
          </a:ln>
        </p:spPr>
        <p:txBody>
          <a:bodyPr spcFirstLastPara="1" wrap="square" lIns="91425" tIns="45700" rIns="91425" bIns="108000" anchor="b" anchorCtr="0">
            <a:noAutofit/>
          </a:bodyPr>
          <a:lstStyle/>
          <a:p>
            <a:pPr marL="0" marR="0" lvl="2" indent="0" algn="l"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Manufacturing systems </a:t>
            </a:r>
            <a:r>
              <a:rPr lang="en-GB" sz="1800" b="1" dirty="0">
                <a:solidFill>
                  <a:schemeClr val="dk1"/>
                </a:solidFill>
              </a:rPr>
              <a:t>e</a:t>
            </a:r>
            <a:r>
              <a:rPr lang="en-GB" sz="1800" b="1" i="0" u="none" strike="noStrike" cap="none" dirty="0">
                <a:solidFill>
                  <a:schemeClr val="dk1"/>
                </a:solidFill>
                <a:latin typeface="Arial"/>
                <a:ea typeface="Arial"/>
                <a:cs typeface="Arial"/>
                <a:sym typeface="Arial"/>
              </a:rPr>
              <a:t>ngineer</a:t>
            </a:r>
            <a:endParaRPr sz="1700" b="0" i="0" u="none" strike="noStrike" cap="none" dirty="0">
              <a:solidFill>
                <a:schemeClr val="dk1"/>
              </a:solidFill>
              <a:latin typeface="Arial"/>
              <a:ea typeface="Arial"/>
              <a:cs typeface="Arial"/>
              <a:sym typeface="Arial"/>
            </a:endParaRPr>
          </a:p>
        </p:txBody>
      </p:sp>
      <p:sp>
        <p:nvSpPr>
          <p:cNvPr id="685" name="Google Shape;685;p13"/>
          <p:cNvSpPr txBox="1"/>
          <p:nvPr/>
        </p:nvSpPr>
        <p:spPr>
          <a:xfrm>
            <a:off x="10923779" y="6124189"/>
            <a:ext cx="3938864" cy="379276"/>
          </a:xfrm>
          <a:prstGeom prst="rect">
            <a:avLst/>
          </a:prstGeom>
          <a:noFill/>
          <a:ln>
            <a:noFill/>
          </a:ln>
        </p:spPr>
        <p:txBody>
          <a:bodyPr spcFirstLastPara="1" wrap="square" lIns="91425" tIns="45700" rIns="91425" bIns="108000" anchor="b" anchorCtr="0">
            <a:noAutofit/>
          </a:bodyPr>
          <a:lstStyle/>
          <a:p>
            <a:pPr marL="0" marR="0" lvl="2" indent="0" algn="r"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Product designer</a:t>
            </a:r>
            <a:endParaRPr sz="1800" b="0" i="0" u="none" strike="noStrike" cap="none" dirty="0">
              <a:solidFill>
                <a:schemeClr val="dk1"/>
              </a:solidFill>
              <a:latin typeface="Arial"/>
              <a:ea typeface="Arial"/>
              <a:cs typeface="Arial"/>
              <a:sym typeface="Arial"/>
            </a:endParaRPr>
          </a:p>
        </p:txBody>
      </p:sp>
      <p:cxnSp>
        <p:nvCxnSpPr>
          <p:cNvPr id="686" name="Google Shape;686;p13"/>
          <p:cNvCxnSpPr/>
          <p:nvPr/>
        </p:nvCxnSpPr>
        <p:spPr>
          <a:xfrm>
            <a:off x="601532" y="6464207"/>
            <a:ext cx="5043935" cy="0"/>
          </a:xfrm>
          <a:prstGeom prst="straightConnector1">
            <a:avLst/>
          </a:prstGeom>
          <a:noFill/>
          <a:ln w="15875" cap="flat" cmpd="sng">
            <a:solidFill>
              <a:schemeClr val="dk1"/>
            </a:solidFill>
            <a:prstDash val="lgDash"/>
            <a:miter lim="800000"/>
            <a:headEnd type="none" w="sm" len="sm"/>
            <a:tailEnd type="stealth" w="med" len="med"/>
          </a:ln>
        </p:spPr>
      </p:cxnSp>
      <p:cxnSp>
        <p:nvCxnSpPr>
          <p:cNvPr id="687" name="Google Shape;687;p13"/>
          <p:cNvCxnSpPr/>
          <p:nvPr/>
        </p:nvCxnSpPr>
        <p:spPr>
          <a:xfrm>
            <a:off x="710771" y="4085629"/>
            <a:ext cx="3953022" cy="0"/>
          </a:xfrm>
          <a:prstGeom prst="straightConnector1">
            <a:avLst/>
          </a:prstGeom>
          <a:noFill/>
          <a:ln w="15875" cap="flat" cmpd="sng">
            <a:solidFill>
              <a:schemeClr val="dk1"/>
            </a:solidFill>
            <a:prstDash val="lgDash"/>
            <a:miter lim="800000"/>
            <a:headEnd type="none" w="sm" len="sm"/>
            <a:tailEnd type="stealth" w="med" len="med"/>
          </a:ln>
        </p:spPr>
      </p:cxnSp>
      <p:cxnSp>
        <p:nvCxnSpPr>
          <p:cNvPr id="688" name="Google Shape;688;p13"/>
          <p:cNvCxnSpPr/>
          <p:nvPr/>
        </p:nvCxnSpPr>
        <p:spPr>
          <a:xfrm rot="10800000">
            <a:off x="10625275" y="4250572"/>
            <a:ext cx="4140198" cy="0"/>
          </a:xfrm>
          <a:prstGeom prst="straightConnector1">
            <a:avLst/>
          </a:prstGeom>
          <a:noFill/>
          <a:ln w="15875" cap="flat" cmpd="sng">
            <a:solidFill>
              <a:schemeClr val="dk1"/>
            </a:solidFill>
            <a:prstDash val="lgDash"/>
            <a:miter lim="800000"/>
            <a:headEnd type="none" w="sm" len="sm"/>
            <a:tailEnd type="stealth" w="med" len="med"/>
          </a:ln>
        </p:spPr>
      </p:cxnSp>
      <p:cxnSp>
        <p:nvCxnSpPr>
          <p:cNvPr id="689" name="Google Shape;689;p13"/>
          <p:cNvCxnSpPr/>
          <p:nvPr/>
        </p:nvCxnSpPr>
        <p:spPr>
          <a:xfrm rot="10800000">
            <a:off x="9632950" y="6511686"/>
            <a:ext cx="5132523" cy="0"/>
          </a:xfrm>
          <a:prstGeom prst="straightConnector1">
            <a:avLst/>
          </a:prstGeom>
          <a:noFill/>
          <a:ln w="15875" cap="flat" cmpd="sng">
            <a:solidFill>
              <a:schemeClr val="dk1"/>
            </a:solidFill>
            <a:prstDash val="lgDash"/>
            <a:miter lim="800000"/>
            <a:headEnd type="none" w="sm" len="sm"/>
            <a:tailEnd type="stealth" w="med" len="med"/>
          </a:ln>
        </p:spPr>
      </p:cxnSp>
      <p:sp>
        <p:nvSpPr>
          <p:cNvPr id="690" name="Google Shape;690;p13"/>
          <p:cNvSpPr txBox="1"/>
          <p:nvPr/>
        </p:nvSpPr>
        <p:spPr>
          <a:xfrm>
            <a:off x="11013651" y="3842448"/>
            <a:ext cx="3848992" cy="409520"/>
          </a:xfrm>
          <a:prstGeom prst="rect">
            <a:avLst/>
          </a:prstGeom>
          <a:noFill/>
          <a:ln>
            <a:noFill/>
          </a:ln>
        </p:spPr>
        <p:txBody>
          <a:bodyPr spcFirstLastPara="1" wrap="square" lIns="91425" tIns="45700" rIns="91425" bIns="108000" anchor="b" anchorCtr="0">
            <a:normAutofit/>
          </a:bodyPr>
          <a:lstStyle/>
          <a:p>
            <a:pPr marL="0" marR="0" lvl="2" indent="0" algn="r"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Design engineer</a:t>
            </a:r>
            <a:endParaRPr sz="1800" b="0" i="0" u="none" strike="noStrike" cap="none" dirty="0">
              <a:solidFill>
                <a:schemeClr val="dk1"/>
              </a:solidFill>
              <a:latin typeface="Arial"/>
              <a:ea typeface="Arial"/>
              <a:cs typeface="Arial"/>
              <a:sym typeface="Arial"/>
            </a:endParaRPr>
          </a:p>
        </p:txBody>
      </p:sp>
      <p:sp>
        <p:nvSpPr>
          <p:cNvPr id="691" name="Google Shape;691;p13"/>
          <p:cNvSpPr txBox="1"/>
          <p:nvPr/>
        </p:nvSpPr>
        <p:spPr>
          <a:xfrm>
            <a:off x="9972408" y="7968957"/>
            <a:ext cx="4209766" cy="397508"/>
          </a:xfrm>
          <a:prstGeom prst="rect">
            <a:avLst/>
          </a:prstGeom>
          <a:noFill/>
          <a:ln>
            <a:noFill/>
          </a:ln>
        </p:spPr>
        <p:txBody>
          <a:bodyPr spcFirstLastPara="1" wrap="square" lIns="91425" tIns="45700" rIns="91425" bIns="108000" anchor="b" anchorCtr="0">
            <a:noAutofit/>
          </a:bodyPr>
          <a:lstStyle/>
          <a:p>
            <a:pPr marL="0" marR="0" lvl="2" indent="0" algn="r"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Energy engineer</a:t>
            </a:r>
            <a:endParaRPr sz="1700" b="0" i="0" u="none" strike="noStrike" cap="none" dirty="0">
              <a:solidFill>
                <a:schemeClr val="dk1"/>
              </a:solidFill>
              <a:latin typeface="Arial"/>
              <a:ea typeface="Arial"/>
              <a:cs typeface="Arial"/>
              <a:sym typeface="Arial"/>
            </a:endParaRPr>
          </a:p>
        </p:txBody>
      </p:sp>
      <p:sp>
        <p:nvSpPr>
          <p:cNvPr id="693" name="Google Shape;693;p13"/>
          <p:cNvSpPr txBox="1"/>
          <p:nvPr/>
        </p:nvSpPr>
        <p:spPr>
          <a:xfrm>
            <a:off x="545875" y="7394416"/>
            <a:ext cx="4552422" cy="457200"/>
          </a:xfrm>
          <a:prstGeom prst="rect">
            <a:avLst/>
          </a:prstGeom>
          <a:noFill/>
          <a:ln>
            <a:noFill/>
          </a:ln>
        </p:spPr>
        <p:txBody>
          <a:bodyPr spcFirstLastPara="1" wrap="square" lIns="91425" tIns="45700" rIns="91425" bIns="108000" anchor="b" anchorCtr="0">
            <a:noAutofit/>
          </a:bodyPr>
          <a:lstStyle/>
          <a:p>
            <a:pPr marL="0" marR="0" lvl="2" indent="0" algn="l"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Sustainability consultant</a:t>
            </a:r>
            <a:endParaRPr sz="1700" b="0" i="0" u="none" strike="noStrike" cap="none" dirty="0">
              <a:solidFill>
                <a:schemeClr val="dk1"/>
              </a:solidFill>
              <a:latin typeface="Arial"/>
              <a:ea typeface="Arial"/>
              <a:cs typeface="Arial"/>
              <a:sym typeface="Arial"/>
            </a:endParaRPr>
          </a:p>
        </p:txBody>
      </p:sp>
      <p:cxnSp>
        <p:nvCxnSpPr>
          <p:cNvPr id="694" name="Google Shape;694;p13"/>
          <p:cNvCxnSpPr/>
          <p:nvPr/>
        </p:nvCxnSpPr>
        <p:spPr>
          <a:xfrm>
            <a:off x="601532" y="7860573"/>
            <a:ext cx="5043935" cy="0"/>
          </a:xfrm>
          <a:prstGeom prst="straightConnector1">
            <a:avLst/>
          </a:prstGeom>
          <a:noFill/>
          <a:ln w="15875" cap="flat" cmpd="sng">
            <a:solidFill>
              <a:schemeClr val="dk1"/>
            </a:solidFill>
            <a:prstDash val="lgDash"/>
            <a:miter lim="800000"/>
            <a:headEnd type="none" w="sm" len="sm"/>
            <a:tailEnd type="stealth" w="med" len="med"/>
          </a:ln>
        </p:spPr>
      </p:cxnSp>
      <p:grpSp>
        <p:nvGrpSpPr>
          <p:cNvPr id="7" name="Group 6">
            <a:extLst>
              <a:ext uri="{FF2B5EF4-FFF2-40B4-BE49-F238E27FC236}">
                <a16:creationId xmlns:a16="http://schemas.microsoft.com/office/drawing/2014/main" id="{47EA293B-A7BA-C3F5-3432-938F86C0683C}"/>
              </a:ext>
            </a:extLst>
          </p:cNvPr>
          <p:cNvGrpSpPr/>
          <p:nvPr/>
        </p:nvGrpSpPr>
        <p:grpSpPr>
          <a:xfrm>
            <a:off x="6606029" y="8086129"/>
            <a:ext cx="7472729" cy="318788"/>
            <a:chOff x="6606029" y="8086129"/>
            <a:chExt cx="7472729" cy="318788"/>
          </a:xfrm>
        </p:grpSpPr>
        <p:cxnSp>
          <p:nvCxnSpPr>
            <p:cNvPr id="692" name="Google Shape;692;p13"/>
            <p:cNvCxnSpPr>
              <a:cxnSpLocks/>
            </p:cNvCxnSpPr>
            <p:nvPr/>
          </p:nvCxnSpPr>
          <p:spPr>
            <a:xfrm>
              <a:off x="6606029" y="8404917"/>
              <a:ext cx="7472729" cy="0"/>
            </a:xfrm>
            <a:prstGeom prst="straightConnector1">
              <a:avLst/>
            </a:prstGeom>
            <a:noFill/>
            <a:ln w="15875" cap="flat" cmpd="sng">
              <a:solidFill>
                <a:schemeClr val="dk1"/>
              </a:solidFill>
              <a:prstDash val="lgDash"/>
              <a:miter lim="800000"/>
              <a:headEnd type="none" w="sm" len="sm"/>
              <a:tailEnd type="none" w="sm" len="sm"/>
            </a:ln>
          </p:spPr>
        </p:cxnSp>
        <p:cxnSp>
          <p:nvCxnSpPr>
            <p:cNvPr id="695" name="Google Shape;695;p13"/>
            <p:cNvCxnSpPr>
              <a:cxnSpLocks/>
              <a:endCxn id="673" idx="2"/>
            </p:cNvCxnSpPr>
            <p:nvPr/>
          </p:nvCxnSpPr>
          <p:spPr>
            <a:xfrm flipV="1">
              <a:off x="6606029" y="8086129"/>
              <a:ext cx="0" cy="318788"/>
            </a:xfrm>
            <a:prstGeom prst="straightConnector1">
              <a:avLst/>
            </a:prstGeom>
            <a:noFill/>
            <a:ln w="15875" cap="flat" cmpd="sng">
              <a:solidFill>
                <a:schemeClr val="dk1"/>
              </a:solidFill>
              <a:prstDash val="lgDash"/>
              <a:miter lim="800000"/>
              <a:headEnd type="none" w="sm" len="sm"/>
              <a:tailEnd type="stealth" w="med" len="med"/>
            </a:ln>
          </p:spPr>
        </p:cxnSp>
      </p:grpSp>
      <p:sp>
        <p:nvSpPr>
          <p:cNvPr id="696" name="Google Shape;696;p13"/>
          <p:cNvSpPr txBox="1"/>
          <p:nvPr/>
        </p:nvSpPr>
        <p:spPr>
          <a:xfrm>
            <a:off x="601532" y="2461161"/>
            <a:ext cx="4359194" cy="1290361"/>
          </a:xfrm>
          <a:prstGeom prst="rect">
            <a:avLst/>
          </a:prstGeom>
          <a:noFill/>
          <a:ln>
            <a:noFill/>
          </a:ln>
        </p:spPr>
        <p:txBody>
          <a:bodyPr spcFirstLastPara="1" wrap="square" lIns="91425" tIns="45700" rIns="91425" bIns="108000" anchor="b" anchorCtr="0">
            <a:normAutofit/>
          </a:bodyPr>
          <a:lstStyle/>
          <a:p>
            <a:pPr marL="0" marR="0" lvl="2" indent="0" algn="l" rtl="0">
              <a:lnSpc>
                <a:spcPct val="90000"/>
              </a:lnSpc>
              <a:spcBef>
                <a:spcPts val="0"/>
              </a:spcBef>
              <a:spcAft>
                <a:spcPts val="0"/>
              </a:spcAft>
              <a:buClr>
                <a:schemeClr val="dk1"/>
              </a:buClr>
              <a:buSzPts val="1800"/>
              <a:buFont typeface="Arial"/>
              <a:buNone/>
            </a:pPr>
            <a:r>
              <a:rPr lang="en-GB" sz="1800" b="0" i="0" u="none" strike="noStrike" cap="none" dirty="0">
                <a:solidFill>
                  <a:schemeClr val="dk1"/>
                </a:solidFill>
                <a:latin typeface="Arial"/>
                <a:ea typeface="Arial"/>
                <a:cs typeface="Arial"/>
                <a:sym typeface="Arial"/>
              </a:rPr>
              <a:t>Aisha identified a recyclable alternative to existing plastics in a product, helping to minimise material requirements while maintaining strength.</a:t>
            </a:r>
            <a:endParaRPr sz="1700" b="0" i="0" u="none" strike="noStrike" cap="none" dirty="0">
              <a:solidFill>
                <a:schemeClr val="dk1"/>
              </a:solidFill>
              <a:latin typeface="Arial"/>
              <a:ea typeface="Arial"/>
              <a:cs typeface="Arial"/>
              <a:sym typeface="Arial"/>
            </a:endParaRPr>
          </a:p>
        </p:txBody>
      </p:sp>
      <p:sp>
        <p:nvSpPr>
          <p:cNvPr id="697" name="Google Shape;697;p13"/>
          <p:cNvSpPr txBox="1"/>
          <p:nvPr/>
        </p:nvSpPr>
        <p:spPr>
          <a:xfrm>
            <a:off x="545874" y="4953028"/>
            <a:ext cx="4249956" cy="1171161"/>
          </a:xfrm>
          <a:prstGeom prst="rect">
            <a:avLst/>
          </a:prstGeom>
          <a:noFill/>
          <a:ln>
            <a:noFill/>
          </a:ln>
        </p:spPr>
        <p:txBody>
          <a:bodyPr spcFirstLastPara="1" wrap="square" lIns="91425" tIns="45700" rIns="91425" bIns="108000" anchor="b" anchorCtr="0">
            <a:noAutofit/>
          </a:bodyPr>
          <a:lstStyle/>
          <a:p>
            <a:pPr marL="0" marR="0" lvl="2" indent="0" algn="l" rtl="0">
              <a:lnSpc>
                <a:spcPct val="90000"/>
              </a:lnSpc>
              <a:spcBef>
                <a:spcPts val="0"/>
              </a:spcBef>
              <a:spcAft>
                <a:spcPts val="0"/>
              </a:spcAft>
              <a:buClr>
                <a:schemeClr val="dk1"/>
              </a:buClr>
              <a:buSzPts val="1700"/>
              <a:buFont typeface="Arial"/>
              <a:buNone/>
            </a:pPr>
            <a:r>
              <a:rPr lang="en-GB" sz="1700" b="0" i="0" u="none" strike="noStrike" cap="none">
                <a:solidFill>
                  <a:schemeClr val="dk1"/>
                </a:solidFill>
                <a:latin typeface="Arial"/>
                <a:ea typeface="Arial"/>
                <a:cs typeface="Arial"/>
                <a:sym typeface="Arial"/>
              </a:rPr>
              <a:t>Kevin redesigned a production process </a:t>
            </a:r>
            <a:br>
              <a:rPr lang="en-GB" sz="1700" b="0" i="0" u="none" strike="noStrike" cap="none">
                <a:solidFill>
                  <a:schemeClr val="dk1"/>
                </a:solidFill>
                <a:latin typeface="Arial"/>
                <a:ea typeface="Arial"/>
                <a:cs typeface="Arial"/>
                <a:sym typeface="Arial"/>
              </a:rPr>
            </a:br>
            <a:r>
              <a:rPr lang="en-GB" sz="1700" b="0" i="0" u="none" strike="noStrike" cap="none">
                <a:solidFill>
                  <a:schemeClr val="dk1"/>
                </a:solidFill>
                <a:latin typeface="Arial"/>
                <a:ea typeface="Arial"/>
                <a:cs typeface="Arial"/>
                <a:sym typeface="Arial"/>
              </a:rPr>
              <a:t>to use less energy, reduce material </a:t>
            </a:r>
            <a:br>
              <a:rPr lang="en-GB" sz="1700" b="0" i="0" u="none" strike="noStrike" cap="none">
                <a:solidFill>
                  <a:schemeClr val="dk1"/>
                </a:solidFill>
                <a:latin typeface="Arial"/>
                <a:ea typeface="Arial"/>
                <a:cs typeface="Arial"/>
                <a:sym typeface="Arial"/>
              </a:rPr>
            </a:br>
            <a:r>
              <a:rPr lang="en-GB" sz="1700" b="0" i="0" u="none" strike="noStrike" cap="none">
                <a:solidFill>
                  <a:schemeClr val="dk1"/>
                </a:solidFill>
                <a:latin typeface="Arial"/>
                <a:ea typeface="Arial"/>
                <a:cs typeface="Arial"/>
                <a:sym typeface="Arial"/>
              </a:rPr>
              <a:t>waste and recover waste materials </a:t>
            </a:r>
            <a:br>
              <a:rPr lang="en-GB" sz="1700" b="0" i="0" u="none" strike="noStrike" cap="none">
                <a:solidFill>
                  <a:schemeClr val="dk1"/>
                </a:solidFill>
                <a:latin typeface="Arial"/>
                <a:ea typeface="Arial"/>
                <a:cs typeface="Arial"/>
                <a:sym typeface="Arial"/>
              </a:rPr>
            </a:br>
            <a:r>
              <a:rPr lang="en-GB" sz="1700" b="0" i="0" u="none" strike="noStrike" cap="none">
                <a:solidFill>
                  <a:schemeClr val="dk1"/>
                </a:solidFill>
                <a:latin typeface="Arial"/>
                <a:ea typeface="Arial"/>
                <a:cs typeface="Arial"/>
                <a:sym typeface="Arial"/>
              </a:rPr>
              <a:t>for remanufacture.</a:t>
            </a:r>
            <a:endParaRPr/>
          </a:p>
        </p:txBody>
      </p:sp>
      <p:sp>
        <p:nvSpPr>
          <p:cNvPr id="698" name="Google Shape;698;p13"/>
          <p:cNvSpPr txBox="1"/>
          <p:nvPr/>
        </p:nvSpPr>
        <p:spPr>
          <a:xfrm>
            <a:off x="545875" y="6624574"/>
            <a:ext cx="4552422" cy="927534"/>
          </a:xfrm>
          <a:prstGeom prst="rect">
            <a:avLst/>
          </a:prstGeom>
          <a:noFill/>
          <a:ln>
            <a:noFill/>
          </a:ln>
        </p:spPr>
        <p:txBody>
          <a:bodyPr spcFirstLastPara="1" wrap="square" lIns="91425" tIns="45700" rIns="91425" bIns="108000" anchor="b" anchorCtr="0">
            <a:noAutofit/>
          </a:bodyPr>
          <a:lstStyle/>
          <a:p>
            <a:pPr marL="0" marR="0" lvl="2" indent="0" algn="l" rtl="0">
              <a:lnSpc>
                <a:spcPct val="90000"/>
              </a:lnSpc>
              <a:spcBef>
                <a:spcPts val="0"/>
              </a:spcBef>
              <a:spcAft>
                <a:spcPts val="0"/>
              </a:spcAft>
              <a:buClr>
                <a:schemeClr val="dk1"/>
              </a:buClr>
              <a:buSzPts val="1700"/>
              <a:buFont typeface="Arial"/>
              <a:buNone/>
            </a:pPr>
            <a:r>
              <a:rPr lang="en-GB" sz="1700" b="0" i="0" u="none" strike="noStrike" cap="none">
                <a:solidFill>
                  <a:schemeClr val="dk1"/>
                </a:solidFill>
                <a:latin typeface="Arial"/>
                <a:ea typeface="Arial"/>
                <a:cs typeface="Arial"/>
                <a:sym typeface="Arial"/>
              </a:rPr>
              <a:t>Rahim helped to design a factory building to reduce energy use, include solar generation, and create a wildlife habitat.</a:t>
            </a:r>
            <a:endParaRPr/>
          </a:p>
        </p:txBody>
      </p:sp>
      <p:sp>
        <p:nvSpPr>
          <p:cNvPr id="699" name="Google Shape;699;p13"/>
          <p:cNvSpPr txBox="1"/>
          <p:nvPr/>
        </p:nvSpPr>
        <p:spPr>
          <a:xfrm>
            <a:off x="11013651" y="2878028"/>
            <a:ext cx="3848992" cy="1039832"/>
          </a:xfrm>
          <a:prstGeom prst="rect">
            <a:avLst/>
          </a:prstGeom>
          <a:noFill/>
          <a:ln>
            <a:noFill/>
          </a:ln>
        </p:spPr>
        <p:txBody>
          <a:bodyPr spcFirstLastPara="1" wrap="square" lIns="91425" tIns="45700" rIns="91425" bIns="108000" anchor="b" anchorCtr="0">
            <a:normAutofit/>
          </a:bodyPr>
          <a:lstStyle/>
          <a:p>
            <a:pPr marL="0" marR="0" lvl="2" indent="0" algn="r" rtl="0">
              <a:lnSpc>
                <a:spcPct val="9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Jade redesigned a product to make it easy to disassemble and make parts that wear out easy to replace.</a:t>
            </a:r>
            <a:endParaRPr/>
          </a:p>
        </p:txBody>
      </p:sp>
      <p:sp>
        <p:nvSpPr>
          <p:cNvPr id="700" name="Google Shape;700;p13"/>
          <p:cNvSpPr txBox="1"/>
          <p:nvPr/>
        </p:nvSpPr>
        <p:spPr>
          <a:xfrm>
            <a:off x="10923779" y="4658697"/>
            <a:ext cx="3938864" cy="1510660"/>
          </a:xfrm>
          <a:prstGeom prst="rect">
            <a:avLst/>
          </a:prstGeom>
          <a:noFill/>
          <a:ln>
            <a:noFill/>
          </a:ln>
        </p:spPr>
        <p:txBody>
          <a:bodyPr spcFirstLastPara="1" wrap="square" lIns="91425" tIns="45700" rIns="91425" bIns="108000" anchor="b" anchorCtr="0">
            <a:noAutofit/>
          </a:bodyPr>
          <a:lstStyle/>
          <a:p>
            <a:pPr marL="0" marR="0" lvl="2" indent="0" algn="r" rtl="0">
              <a:lnSpc>
                <a:spcPct val="9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Hannah explored how customers use a product to find ways to ‘design out’ unnecessary parts and make it easier for them to repair and recycle, for zero end-of-life waste.</a:t>
            </a:r>
            <a:endParaRPr/>
          </a:p>
        </p:txBody>
      </p:sp>
      <p:sp>
        <p:nvSpPr>
          <p:cNvPr id="701" name="Google Shape;701;p13"/>
          <p:cNvSpPr txBox="1"/>
          <p:nvPr/>
        </p:nvSpPr>
        <p:spPr>
          <a:xfrm>
            <a:off x="9972408" y="6624574"/>
            <a:ext cx="4209766" cy="1407784"/>
          </a:xfrm>
          <a:prstGeom prst="rect">
            <a:avLst/>
          </a:prstGeom>
          <a:noFill/>
          <a:ln>
            <a:noFill/>
          </a:ln>
        </p:spPr>
        <p:txBody>
          <a:bodyPr spcFirstLastPara="1" wrap="square" lIns="91425" tIns="45700" rIns="91425" bIns="108000" anchor="b" anchorCtr="0">
            <a:noAutofit/>
          </a:bodyPr>
          <a:lstStyle/>
          <a:p>
            <a:pPr marL="0" marR="0" lvl="2" indent="0" algn="r" rtl="0">
              <a:lnSpc>
                <a:spcPct val="90000"/>
              </a:lnSpc>
              <a:spcBef>
                <a:spcPts val="0"/>
              </a:spcBef>
              <a:spcAft>
                <a:spcPts val="0"/>
              </a:spcAft>
              <a:buClr>
                <a:schemeClr val="dk1"/>
              </a:buClr>
              <a:buSzPts val="1700"/>
              <a:buFont typeface="Arial"/>
              <a:buNone/>
            </a:pPr>
            <a:r>
              <a:rPr lang="en-GB" sz="1700" b="0" i="0" u="none" strike="noStrike" cap="none">
                <a:solidFill>
                  <a:schemeClr val="dk1"/>
                </a:solidFill>
                <a:latin typeface="Arial"/>
                <a:ea typeface="Arial"/>
                <a:cs typeface="Arial"/>
                <a:sym typeface="Arial"/>
              </a:rPr>
              <a:t>Noah ensured the factory’s solar panels are efficient, to maximise contribution towards net zero carbon emissions and helps the factory schedule some processes for when energy is cheapest.</a:t>
            </a:r>
            <a:endParaRPr/>
          </a:p>
        </p:txBody>
      </p:sp>
      <p:grpSp>
        <p:nvGrpSpPr>
          <p:cNvPr id="702" name="Google Shape;702;p13"/>
          <p:cNvGrpSpPr/>
          <p:nvPr/>
        </p:nvGrpSpPr>
        <p:grpSpPr>
          <a:xfrm>
            <a:off x="8769142" y="2873814"/>
            <a:ext cx="2259465" cy="1381879"/>
            <a:chOff x="8644110" y="2873814"/>
            <a:chExt cx="2259465" cy="1381879"/>
          </a:xfrm>
        </p:grpSpPr>
        <p:cxnSp>
          <p:nvCxnSpPr>
            <p:cNvPr id="703" name="Google Shape;703;p13"/>
            <p:cNvCxnSpPr/>
            <p:nvPr/>
          </p:nvCxnSpPr>
          <p:spPr>
            <a:xfrm rot="10800000">
              <a:off x="8644110" y="2878028"/>
              <a:ext cx="2259465" cy="0"/>
            </a:xfrm>
            <a:prstGeom prst="straightConnector1">
              <a:avLst/>
            </a:prstGeom>
            <a:noFill/>
            <a:ln w="15875" cap="flat" cmpd="sng">
              <a:solidFill>
                <a:schemeClr val="dk1"/>
              </a:solidFill>
              <a:prstDash val="lgDash"/>
              <a:miter lim="800000"/>
              <a:headEnd type="none" w="sm" len="sm"/>
              <a:tailEnd type="stealth" w="med" len="med"/>
            </a:ln>
          </p:spPr>
        </p:cxnSp>
        <p:cxnSp>
          <p:nvCxnSpPr>
            <p:cNvPr id="704" name="Google Shape;704;p13"/>
            <p:cNvCxnSpPr/>
            <p:nvPr/>
          </p:nvCxnSpPr>
          <p:spPr>
            <a:xfrm rot="10800000">
              <a:off x="10903575" y="2873814"/>
              <a:ext cx="0" cy="1381879"/>
            </a:xfrm>
            <a:prstGeom prst="straightConnector1">
              <a:avLst/>
            </a:prstGeom>
            <a:noFill/>
            <a:ln w="15875" cap="flat" cmpd="sng">
              <a:solidFill>
                <a:schemeClr val="dk1"/>
              </a:solidFill>
              <a:prstDash val="lgDash"/>
              <a:miter lim="800000"/>
              <a:headEnd type="none" w="sm" len="sm"/>
              <a:tailEnd type="none" w="sm" len="sm"/>
            </a:ln>
          </p:spPr>
        </p:cxnSp>
      </p:grpSp>
      <p:sp>
        <p:nvSpPr>
          <p:cNvPr id="2" name="Slide Number Placeholder 5">
            <a:extLst>
              <a:ext uri="{FF2B5EF4-FFF2-40B4-BE49-F238E27FC236}">
                <a16:creationId xmlns:a16="http://schemas.microsoft.com/office/drawing/2014/main" id="{F91022C8-741F-8508-EE27-A0B379FA51F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11" name="Picture Placeholder 10" descr="Shape&#10;&#10;Description automatically generated">
            <a:extLst>
              <a:ext uri="{FF2B5EF4-FFF2-40B4-BE49-F238E27FC236}">
                <a16:creationId xmlns:a16="http://schemas.microsoft.com/office/drawing/2014/main" id="{2340762A-1822-A52E-B2A8-B695DB8A3099}"/>
              </a:ext>
            </a:extLst>
          </p:cNvPr>
          <p:cNvPicPr>
            <a:picLocks noGrp="1" noChangeAspect="1"/>
          </p:cNvPicPr>
          <p:nvPr>
            <p:ph type="pic" sz="quarter" idx="15"/>
          </p:nvPr>
        </p:nvPicPr>
        <p:blipFill>
          <a:blip r:embed="rId3"/>
          <a:srcRect l="9" r="9"/>
          <a:stretch/>
        </p:blipFill>
        <p:spPr>
          <a:xfrm>
            <a:off x="8935605" y="-8682"/>
            <a:ext cx="7332579" cy="9173629"/>
          </a:xfrm>
        </p:spPr>
      </p:pic>
      <p:sp>
        <p:nvSpPr>
          <p:cNvPr id="713" name="Google Shape;713;p14"/>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Sustainability: over to you</a:t>
            </a:r>
            <a:endParaRPr/>
          </a:p>
        </p:txBody>
      </p:sp>
      <p:sp>
        <p:nvSpPr>
          <p:cNvPr id="711" name="Google Shape;711;p14"/>
          <p:cNvSpPr txBox="1">
            <a:spLocks noGrp="1"/>
          </p:cNvSpPr>
          <p:nvPr>
            <p:ph type="ftr" idx="11"/>
          </p:nvPr>
        </p:nvSpPr>
        <p:spPr>
          <a:xfrm>
            <a:off x="12235543" y="680297"/>
            <a:ext cx="3594632"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a:p>
            <a:pPr marL="0" lvl="0" indent="0" algn="r" rtl="0">
              <a:spcBef>
                <a:spcPts val="0"/>
              </a:spcBef>
              <a:spcAft>
                <a:spcPts val="0"/>
              </a:spcAft>
              <a:buNone/>
            </a:pPr>
            <a:endParaRPr dirty="0"/>
          </a:p>
        </p:txBody>
      </p:sp>
      <p:sp>
        <p:nvSpPr>
          <p:cNvPr id="714" name="Google Shape;714;p14"/>
          <p:cNvSpPr>
            <a:spLocks noGrp="1"/>
          </p:cNvSpPr>
          <p:nvPr>
            <p:ph type="body" idx="1"/>
          </p:nvPr>
        </p:nvSpPr>
        <p:spPr>
          <a:prstGeom prst="heptagon">
            <a:avLst>
              <a:gd name="hf" fmla="val 102572"/>
              <a:gd name="vf" fmla="val 105210"/>
            </a:avLst>
          </a:prstGeom>
          <a:noFill/>
          <a:ln w="127000"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dirty="0"/>
              <a:t>How can you </a:t>
            </a:r>
            <a:br>
              <a:rPr lang="en-GB" sz="2000" dirty="0"/>
            </a:br>
            <a:r>
              <a:rPr lang="en-GB" sz="2000" dirty="0"/>
              <a:t>apply the 6Rs as </a:t>
            </a:r>
            <a:br>
              <a:rPr lang="en-GB" sz="2000" dirty="0"/>
            </a:br>
            <a:r>
              <a:rPr lang="en-GB" sz="2000" dirty="0"/>
              <a:t>you develop your occupational skills?</a:t>
            </a:r>
            <a:endParaRPr dirty="0"/>
          </a:p>
        </p:txBody>
      </p:sp>
      <p:sp>
        <p:nvSpPr>
          <p:cNvPr id="715" name="Google Shape;715;p14"/>
          <p:cNvSpPr>
            <a:spLocks noGrp="1"/>
          </p:cNvSpPr>
          <p:nvPr>
            <p:ph type="body" idx="3"/>
          </p:nvPr>
        </p:nvSpPr>
        <p:spPr>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a:t>How could you </a:t>
            </a:r>
            <a:br>
              <a:rPr lang="en-GB" sz="2000"/>
            </a:br>
            <a:r>
              <a:rPr lang="en-GB" sz="2000"/>
              <a:t>contribute to greater sustainability in </a:t>
            </a:r>
            <a:br>
              <a:rPr lang="en-GB" sz="2000"/>
            </a:br>
            <a:r>
              <a:rPr lang="en-GB" sz="2000"/>
              <a:t>your future career?</a:t>
            </a:r>
            <a:endParaRPr/>
          </a:p>
        </p:txBody>
      </p:sp>
      <p:pic>
        <p:nvPicPr>
          <p:cNvPr id="716" name="Google Shape;716;p14"/>
          <p:cNvPicPr preferRelativeResize="0"/>
          <p:nvPr/>
        </p:nvPicPr>
        <p:blipFill rotWithShape="1">
          <a:blip r:embed="rId4">
            <a:alphaModFix/>
          </a:blip>
          <a:srcRect l="46399" t="66765" r="34311"/>
          <a:stretch/>
        </p:blipFill>
        <p:spPr>
          <a:xfrm>
            <a:off x="7543800" y="6104964"/>
            <a:ext cx="3133165" cy="3039035"/>
          </a:xfrm>
          <a:prstGeom prst="rect">
            <a:avLst/>
          </a:prstGeom>
          <a:noFill/>
          <a:ln>
            <a:noFill/>
          </a:ln>
        </p:spPr>
      </p:pic>
      <p:pic>
        <p:nvPicPr>
          <p:cNvPr id="717" name="Google Shape;717;p14"/>
          <p:cNvPicPr preferRelativeResize="0"/>
          <p:nvPr/>
        </p:nvPicPr>
        <p:blipFill rotWithShape="1">
          <a:blip r:embed="rId5">
            <a:alphaModFix/>
          </a:blip>
          <a:srcRect/>
          <a:stretch/>
        </p:blipFill>
        <p:spPr>
          <a:xfrm>
            <a:off x="3451125" y="278668"/>
            <a:ext cx="900000" cy="876923"/>
          </a:xfrm>
          <a:prstGeom prst="rect">
            <a:avLst/>
          </a:prstGeom>
          <a:noFill/>
          <a:ln>
            <a:noFill/>
          </a:ln>
        </p:spPr>
      </p:pic>
      <p:sp>
        <p:nvSpPr>
          <p:cNvPr id="2" name="Slide Number Placeholder 5">
            <a:extLst>
              <a:ext uri="{FF2B5EF4-FFF2-40B4-BE49-F238E27FC236}">
                <a16:creationId xmlns:a16="http://schemas.microsoft.com/office/drawing/2014/main" id="{51DCD8A1-939B-4A7F-4540-C640618CE63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sp>
        <p:nvSpPr>
          <p:cNvPr id="3" name="Google Shape;539;p3">
            <a:extLst>
              <a:ext uri="{FF2B5EF4-FFF2-40B4-BE49-F238E27FC236}">
                <a16:creationId xmlns:a16="http://schemas.microsoft.com/office/drawing/2014/main" id="{554B7B24-8832-2208-F242-3898C41E6FF7}"/>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p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fontScale="90000"/>
          </a:bodyPr>
          <a:lstStyle/>
          <a:p>
            <a:pPr marL="0" lvl="0" indent="0" algn="l" rtl="0">
              <a:lnSpc>
                <a:spcPct val="90000"/>
              </a:lnSpc>
              <a:spcBef>
                <a:spcPts val="0"/>
              </a:spcBef>
              <a:spcAft>
                <a:spcPts val="0"/>
              </a:spcAft>
              <a:buClr>
                <a:schemeClr val="dk1"/>
              </a:buClr>
              <a:buSzPts val="4400"/>
              <a:buFont typeface="Arial"/>
              <a:buNone/>
            </a:pPr>
            <a:r>
              <a:rPr lang="en-GB" dirty="0"/>
              <a:t>Sustainability: over to you -</a:t>
            </a:r>
            <a:br>
              <a:rPr lang="en-GB" dirty="0"/>
            </a:br>
            <a:r>
              <a:rPr lang="en-GB" dirty="0"/>
              <a:t>example answers</a:t>
            </a:r>
            <a:endParaRPr dirty="0"/>
          </a:p>
        </p:txBody>
      </p:sp>
      <p:sp>
        <p:nvSpPr>
          <p:cNvPr id="558" name="Google Shape;558;p6"/>
          <p:cNvSpPr txBox="1">
            <a:spLocks noGrp="1"/>
          </p:cNvSpPr>
          <p:nvPr>
            <p:ph type="ftr" idx="11"/>
          </p:nvPr>
        </p:nvSpPr>
        <p:spPr>
          <a:xfrm>
            <a:off x="8327108" y="680297"/>
            <a:ext cx="7503067" cy="48683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dirty="0"/>
              <a:t>2. Sustainability and my career</a:t>
            </a:r>
            <a:endParaRPr dirty="0"/>
          </a:p>
        </p:txBody>
      </p:sp>
      <p:sp>
        <p:nvSpPr>
          <p:cNvPr id="559" name="Google Shape;559;p6"/>
          <p:cNvSpPr txBox="1"/>
          <p:nvPr/>
        </p:nvSpPr>
        <p:spPr>
          <a:xfrm>
            <a:off x="411857" y="2872603"/>
            <a:ext cx="13185609" cy="4825489"/>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1" dirty="0">
                <a:solidFill>
                  <a:schemeClr val="dk1"/>
                </a:solidFill>
              </a:rPr>
              <a:t>Here’s one example of how an engineer could apply the 6Rs and contribute to greater sustainability:</a:t>
            </a:r>
            <a:br>
              <a:rPr lang="en-GB" sz="2000" b="1" i="0" dirty="0">
                <a:solidFill>
                  <a:schemeClr val="dk1"/>
                </a:solidFill>
                <a:latin typeface="Arial"/>
                <a:ea typeface="Arial"/>
                <a:cs typeface="Arial"/>
                <a:sym typeface="Arial"/>
              </a:rPr>
            </a:br>
            <a:br>
              <a:rPr lang="en-GB" sz="2000" b="1" i="0" dirty="0">
                <a:solidFill>
                  <a:schemeClr val="dk1"/>
                </a:solidFill>
                <a:latin typeface="Arial"/>
                <a:ea typeface="Arial"/>
                <a:cs typeface="Arial"/>
                <a:sym typeface="Arial"/>
              </a:rPr>
            </a:br>
            <a:r>
              <a:rPr lang="en-GB" sz="2000" b="1" i="0" dirty="0">
                <a:solidFill>
                  <a:schemeClr val="dk1"/>
                </a:solidFill>
                <a:latin typeface="Arial"/>
                <a:ea typeface="Arial"/>
                <a:cs typeface="Arial"/>
                <a:sym typeface="Arial"/>
              </a:rPr>
              <a:t>Occupational specialism: </a:t>
            </a:r>
            <a:r>
              <a:rPr lang="en-GB" sz="2000" b="0" i="0" dirty="0">
                <a:solidFill>
                  <a:schemeClr val="dk1"/>
                </a:solidFill>
                <a:latin typeface="Arial"/>
                <a:ea typeface="Arial"/>
                <a:cs typeface="Arial"/>
                <a:sym typeface="Arial"/>
              </a:rPr>
              <a:t>CNC machine operator</a:t>
            </a:r>
          </a:p>
          <a:p>
            <a:pPr marL="0" marR="0" lvl="0" indent="0" algn="l" rtl="0">
              <a:lnSpc>
                <a:spcPct val="90000"/>
              </a:lnSpc>
              <a:spcBef>
                <a:spcPts val="0"/>
              </a:spcBef>
              <a:spcAft>
                <a:spcPts val="0"/>
              </a:spcAft>
              <a:buClr>
                <a:schemeClr val="dk1"/>
              </a:buClr>
              <a:buSzPts val="2000"/>
              <a:buFont typeface="Arial"/>
              <a:buNone/>
            </a:pP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Career aspiration: </a:t>
            </a:r>
            <a:r>
              <a:rPr lang="en-GB" sz="2000" b="0" i="0" dirty="0">
                <a:solidFill>
                  <a:schemeClr val="dk1"/>
                </a:solidFill>
                <a:latin typeface="Arial"/>
                <a:ea typeface="Arial"/>
                <a:cs typeface="Arial"/>
                <a:sym typeface="Arial"/>
              </a:rPr>
              <a:t>Production engineer</a:t>
            </a:r>
            <a:endParaRPr sz="2000" dirty="0"/>
          </a:p>
          <a:p>
            <a:pPr marL="0" marR="0" lvl="0" indent="0" algn="l" rtl="0">
              <a:lnSpc>
                <a:spcPct val="100000"/>
              </a:lnSpc>
              <a:spcBef>
                <a:spcPts val="600"/>
              </a:spcBef>
              <a:spcAft>
                <a:spcPts val="0"/>
              </a:spcAft>
              <a:buClr>
                <a:schemeClr val="dk1"/>
              </a:buClr>
              <a:buSzPts val="1600"/>
              <a:buFont typeface="Arial"/>
              <a:buNone/>
            </a:pPr>
            <a:endParaRPr lang="en-GB" sz="2000" b="1" i="0"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Rethink: </a:t>
            </a:r>
            <a:r>
              <a:rPr lang="en-GB" sz="2000" b="0" i="0" dirty="0">
                <a:solidFill>
                  <a:schemeClr val="dk1"/>
                </a:solidFill>
                <a:latin typeface="Arial"/>
                <a:ea typeface="Arial"/>
                <a:cs typeface="Arial"/>
                <a:sym typeface="Arial"/>
              </a:rPr>
              <a:t>Find ways to build using 3D printing etc. rather than mill from blocks or sheets.</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Refuse: </a:t>
            </a:r>
            <a:r>
              <a:rPr lang="en-GB" sz="2000" b="0" i="0" dirty="0">
                <a:solidFill>
                  <a:schemeClr val="dk1"/>
                </a:solidFill>
                <a:latin typeface="Arial"/>
                <a:ea typeface="Arial"/>
                <a:cs typeface="Arial"/>
                <a:sym typeface="Arial"/>
              </a:rPr>
              <a:t>Work with CAD team to simplify designs.</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Reduce: </a:t>
            </a:r>
            <a:r>
              <a:rPr lang="en-GB" sz="2000" b="0" i="0" dirty="0">
                <a:solidFill>
                  <a:schemeClr val="dk1"/>
                </a:solidFill>
                <a:latin typeface="Arial"/>
                <a:ea typeface="Arial"/>
                <a:cs typeface="Arial"/>
                <a:sym typeface="Arial"/>
              </a:rPr>
              <a:t>Improve layouts to get more parts from one block or sheet. Use efficient tool paths for less energy use.</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Reuse: </a:t>
            </a:r>
            <a:r>
              <a:rPr lang="en-GB" sz="2000" b="0" i="0" dirty="0">
                <a:solidFill>
                  <a:schemeClr val="dk1"/>
                </a:solidFill>
                <a:latin typeface="Arial"/>
                <a:ea typeface="Arial"/>
                <a:cs typeface="Arial"/>
                <a:sym typeface="Arial"/>
              </a:rPr>
              <a:t>Find ways to machine small parts from sheet skeletons or waste blocks.</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Repair: </a:t>
            </a:r>
            <a:r>
              <a:rPr lang="en-GB" sz="2000" b="0" i="0" dirty="0">
                <a:solidFill>
                  <a:schemeClr val="dk1"/>
                </a:solidFill>
                <a:latin typeface="Arial"/>
                <a:ea typeface="Arial"/>
                <a:cs typeface="Arial"/>
                <a:sym typeface="Arial"/>
              </a:rPr>
              <a:t>Redesign parts so they can be removed and replaced.</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Recycle: </a:t>
            </a:r>
            <a:r>
              <a:rPr lang="en-GB" sz="2000" b="0" i="0" dirty="0">
                <a:solidFill>
                  <a:schemeClr val="dk1"/>
                </a:solidFill>
                <a:latin typeface="Arial"/>
                <a:ea typeface="Arial"/>
                <a:cs typeface="Arial"/>
                <a:sym typeface="Arial"/>
              </a:rPr>
              <a:t>Create a closed loop with material suppliers to return waste raw materials for reprocessing.</a:t>
            </a:r>
            <a:endParaRPr sz="2000" dirty="0"/>
          </a:p>
          <a:p>
            <a:pPr marL="0" marR="0" lvl="0" indent="0" algn="l" rtl="0">
              <a:lnSpc>
                <a:spcPct val="100000"/>
              </a:lnSpc>
              <a:spcBef>
                <a:spcPts val="600"/>
              </a:spcBef>
              <a:spcAft>
                <a:spcPts val="0"/>
              </a:spcAft>
              <a:buClr>
                <a:schemeClr val="dk1"/>
              </a:buClr>
              <a:buSzPts val="1600"/>
              <a:buFont typeface="Arial"/>
              <a:buNone/>
            </a:pPr>
            <a:endParaRPr sz="1600" b="1" i="0"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Arial"/>
              <a:buNone/>
            </a:pPr>
            <a:endParaRPr sz="1600" b="1" i="0"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Arial"/>
              <a:buNone/>
            </a:pPr>
            <a:endParaRPr sz="1600" b="1"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2C8FD1B5-4CE1-545E-DC74-0D577099FA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15</a:t>
            </a:fld>
            <a:endParaRPr lang="en-US" b="0" dirty="0">
              <a:solidFill>
                <a:schemeClr val="tx1"/>
              </a:solidFill>
            </a:endParaRPr>
          </a:p>
        </p:txBody>
      </p:sp>
    </p:spTree>
    <p:extLst>
      <p:ext uri="{BB962C8B-B14F-4D97-AF65-F5344CB8AC3E}">
        <p14:creationId xmlns:p14="http://schemas.microsoft.com/office/powerpoint/2010/main" val="138491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77" name="Google Shape;577;p8"/>
          <p:cNvSpPr>
            <a:spLocks noGrp="1"/>
          </p:cNvSpPr>
          <p:nvPr>
            <p:ph type="body" idx="1"/>
          </p:nvPr>
        </p:nvSpPr>
        <p:spPr>
          <a:xfrm>
            <a:off x="485638" y="2909487"/>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br>
              <a:rPr lang="en-GB" sz="2000"/>
            </a:br>
            <a:r>
              <a:rPr lang="en-GB" sz="2000"/>
              <a:t>Analyse a real-world example of applying the 6Rs and identify how this supports social, economic or environmental sustainability.</a:t>
            </a:r>
            <a:endParaRPr/>
          </a:p>
        </p:txBody>
      </p:sp>
      <p:sp>
        <p:nvSpPr>
          <p:cNvPr id="578" name="Google Shape;578;p8"/>
          <p:cNvSpPr>
            <a:spLocks noGrp="1"/>
          </p:cNvSpPr>
          <p:nvPr>
            <p:ph type="body" idx="3"/>
          </p:nvPr>
        </p:nvSpPr>
        <p:spPr>
          <a:xfrm>
            <a:off x="4135576" y="2909487"/>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a:t>Give reasons why health and safety need to be at the heart of any approach to sustainability.</a:t>
            </a:r>
            <a:endParaRPr/>
          </a:p>
        </p:txBody>
      </p:sp>
      <p:pic>
        <p:nvPicPr>
          <p:cNvPr id="12" name="Picture Placeholder 11">
            <a:extLst>
              <a:ext uri="{FF2B5EF4-FFF2-40B4-BE49-F238E27FC236}">
                <a16:creationId xmlns:a16="http://schemas.microsoft.com/office/drawing/2014/main" id="{F4A86034-8E69-583A-EF38-CB4972CC2DA8}"/>
              </a:ext>
            </a:extLst>
          </p:cNvPr>
          <p:cNvPicPr>
            <a:picLocks noGrp="1" noChangeAspect="1"/>
          </p:cNvPicPr>
          <p:nvPr>
            <p:ph type="pic" sz="quarter" idx="15"/>
          </p:nvPr>
        </p:nvPicPr>
        <p:blipFill>
          <a:blip r:embed="rId3"/>
          <a:srcRect t="78" b="78"/>
          <a:stretch/>
        </p:blipFill>
        <p:spPr>
          <a:xfrm>
            <a:off x="8925009" y="0"/>
            <a:ext cx="7332579" cy="9173629"/>
          </a:xfrm>
        </p:spPr>
      </p:pic>
      <p:sp>
        <p:nvSpPr>
          <p:cNvPr id="580" name="Google Shape;580;p8"/>
          <p:cNvSpPr/>
          <p:nvPr/>
        </p:nvSpPr>
        <p:spPr>
          <a:xfrm>
            <a:off x="411858" y="2291752"/>
            <a:ext cx="272108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You will be able to:</a:t>
            </a:r>
            <a:endParaRPr/>
          </a:p>
        </p:txBody>
      </p:sp>
      <p:pic>
        <p:nvPicPr>
          <p:cNvPr id="582" name="Google Shape;582;p8"/>
          <p:cNvPicPr preferRelativeResize="0"/>
          <p:nvPr/>
        </p:nvPicPr>
        <p:blipFill rotWithShape="1">
          <a:blip r:embed="rId4">
            <a:alphaModFix/>
          </a:blip>
          <a:srcRect l="46399" t="66765" r="34311"/>
          <a:stretch/>
        </p:blipFill>
        <p:spPr>
          <a:xfrm>
            <a:off x="7543800" y="6104964"/>
            <a:ext cx="3133165" cy="3039035"/>
          </a:xfrm>
          <a:prstGeom prst="rect">
            <a:avLst/>
          </a:prstGeom>
          <a:noFill/>
          <a:ln>
            <a:noFill/>
          </a:ln>
        </p:spPr>
      </p:pic>
      <p:sp>
        <p:nvSpPr>
          <p:cNvPr id="583" name="Google Shape;583;p8"/>
          <p:cNvSpPr/>
          <p:nvPr/>
        </p:nvSpPr>
        <p:spPr>
          <a:xfrm>
            <a:off x="7710202" y="2909487"/>
            <a:ext cx="3325023" cy="3325025"/>
          </a:xfrm>
          <a:prstGeom prst="heptagon">
            <a:avLst>
              <a:gd name="hf" fmla="val 102572"/>
              <a:gd name="vf" fmla="val 105210"/>
            </a:avLst>
          </a:prstGeom>
          <a:solidFill>
            <a:srgbClr val="ECECED"/>
          </a:solid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Formulate career ideas that emphasise sustainability within engineering or manufacturing.</a:t>
            </a:r>
            <a:endParaRPr dirty="0"/>
          </a:p>
        </p:txBody>
      </p:sp>
      <p:sp>
        <p:nvSpPr>
          <p:cNvPr id="584" name="Google Shape;584;p8"/>
          <p:cNvSpPr txBox="1"/>
          <p:nvPr/>
        </p:nvSpPr>
        <p:spPr>
          <a:xfrm>
            <a:off x="10545955" y="832697"/>
            <a:ext cx="5279878" cy="6132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sz="1600" dirty="0"/>
          </a:p>
          <a:p>
            <a:pPr marL="0" marR="0" lvl="0" indent="0" algn="r" rtl="0">
              <a:spcBef>
                <a:spcPts val="0"/>
              </a:spcBef>
              <a:spcAft>
                <a:spcPts val="0"/>
              </a:spcAft>
              <a:buNone/>
            </a:pPr>
            <a:endParaRPr sz="1600" b="0"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5FDFFDC3-36E7-42D9-3B02-3D84519F8D7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dirty="0">
              <a:solidFill>
                <a:schemeClr val="bg1"/>
              </a:solidFill>
            </a:endParaRPr>
          </a:p>
        </p:txBody>
      </p:sp>
      <p:sp>
        <p:nvSpPr>
          <p:cNvPr id="3" name="Google Shape;539;p3">
            <a:extLst>
              <a:ext uri="{FF2B5EF4-FFF2-40B4-BE49-F238E27FC236}">
                <a16:creationId xmlns:a16="http://schemas.microsoft.com/office/drawing/2014/main" id="{82E55D78-6D2E-88AB-53AB-64BBDE809E3D}"/>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0507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3" name="Title 11">
            <a:extLst>
              <a:ext uri="{FF2B5EF4-FFF2-40B4-BE49-F238E27FC236}">
                <a16:creationId xmlns:a16="http://schemas.microsoft.com/office/drawing/2014/main" id="{C6955169-41C6-3904-B8B5-650007D5980C}"/>
              </a:ext>
            </a:extLst>
          </p:cNvPr>
          <p:cNvSpPr txBox="1">
            <a:spLocks/>
          </p:cNvSpPr>
          <p:nvPr/>
        </p:nvSpPr>
        <p:spPr>
          <a:xfrm>
            <a:off x="4938729" y="1822101"/>
            <a:ext cx="6380130" cy="6910070"/>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pPr>
            <a:r>
              <a:rPr lang="en-US" dirty="0"/>
              <a:t>Practitioner</a:t>
            </a:r>
            <a:br>
              <a:rPr lang="en-US" dirty="0"/>
            </a:br>
            <a:r>
              <a:rPr lang="en-US" dirty="0"/>
              <a:t>guide</a:t>
            </a:r>
          </a:p>
          <a:p>
            <a:pPr>
              <a:lnSpc>
                <a:spcPct val="100000"/>
              </a:lnSpc>
              <a:spcBef>
                <a:spcPts val="1800"/>
              </a:spcBef>
              <a:spcAft>
                <a:spcPts val="600"/>
              </a:spcAft>
            </a:pPr>
            <a:r>
              <a:rPr lang="en-GB" sz="2500" b="0" dirty="0"/>
              <a:t>2. Sustainability and my career</a:t>
            </a:r>
            <a:endParaRPr lang="en-US" sz="2500" dirty="0"/>
          </a:p>
          <a:p>
            <a:pPr>
              <a:lnSpc>
                <a:spcPts val="5500"/>
              </a:lnSpc>
            </a:pP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Introduction and overview</a:t>
            </a:r>
            <a:endParaRPr/>
          </a:p>
        </p:txBody>
      </p:sp>
      <p:sp>
        <p:nvSpPr>
          <p:cNvPr id="508" name="Google Shape;508;p3"/>
          <p:cNvSpPr txBox="1">
            <a:spLocks noGrp="1"/>
          </p:cNvSpPr>
          <p:nvPr>
            <p:ph type="body" idx="1"/>
          </p:nvPr>
        </p:nvSpPr>
        <p:spPr>
          <a:xfrm>
            <a:off x="411858" y="2294021"/>
            <a:ext cx="14893791" cy="1007118"/>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dirty="0"/>
              <a:t>These resources help practitioners to deliver the sustainability component of engineering and manufacturing-related qualifications at levels 2 and 3. They introduce the topic and stimulate learners to explore and reflect on key concepts and are designed to complement and enhance practitioners’ own lesson materials and schemes of work.</a:t>
            </a:r>
            <a:endParaRPr dirty="0"/>
          </a:p>
        </p:txBody>
      </p:sp>
      <p:sp>
        <p:nvSpPr>
          <p:cNvPr id="509" name="Google Shape;509;p3"/>
          <p:cNvSpPr txBox="1">
            <a:spLocks noGrp="1"/>
          </p:cNvSpPr>
          <p:nvPr>
            <p:ph type="body" idx="2"/>
          </p:nvPr>
        </p:nvSpPr>
        <p:spPr>
          <a:xfrm>
            <a:off x="411858" y="3263313"/>
            <a:ext cx="7717730" cy="418588"/>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t>Resources summary</a:t>
            </a:r>
            <a:endParaRPr dirty="0"/>
          </a:p>
        </p:txBody>
      </p:sp>
      <p:graphicFrame>
        <p:nvGraphicFramePr>
          <p:cNvPr id="510" name="Google Shape;510;p3"/>
          <p:cNvGraphicFramePr/>
          <p:nvPr>
            <p:extLst>
              <p:ext uri="{D42A27DB-BD31-4B8C-83A1-F6EECF244321}">
                <p14:modId xmlns:p14="http://schemas.microsoft.com/office/powerpoint/2010/main" val="1634933100"/>
              </p:ext>
            </p:extLst>
          </p:nvPr>
        </p:nvGraphicFramePr>
        <p:xfrm>
          <a:off x="510593" y="3716038"/>
          <a:ext cx="15319583" cy="731837"/>
        </p:xfrm>
        <a:graphic>
          <a:graphicData uri="http://schemas.openxmlformats.org/drawingml/2006/table">
            <a:tbl>
              <a:tblPr firstRow="1" bandRow="1">
                <a:noFill/>
                <a:tableStyleId>{2DAE284F-FC70-4A59-A4A8-AA1F6992B65E}</a:tableStyleId>
              </a:tblPr>
              <a:tblGrid>
                <a:gridCol w="3293311">
                  <a:extLst>
                    <a:ext uri="{9D8B030D-6E8A-4147-A177-3AD203B41FA5}">
                      <a16:colId xmlns:a16="http://schemas.microsoft.com/office/drawing/2014/main" val="20000"/>
                    </a:ext>
                  </a:extLst>
                </a:gridCol>
                <a:gridCol w="1194816">
                  <a:extLst>
                    <a:ext uri="{9D8B030D-6E8A-4147-A177-3AD203B41FA5}">
                      <a16:colId xmlns:a16="http://schemas.microsoft.com/office/drawing/2014/main" val="20001"/>
                    </a:ext>
                  </a:extLst>
                </a:gridCol>
                <a:gridCol w="4053840">
                  <a:extLst>
                    <a:ext uri="{9D8B030D-6E8A-4147-A177-3AD203B41FA5}">
                      <a16:colId xmlns:a16="http://schemas.microsoft.com/office/drawing/2014/main" val="20002"/>
                    </a:ext>
                  </a:extLst>
                </a:gridCol>
                <a:gridCol w="237744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325880">
                  <a:extLst>
                    <a:ext uri="{9D8B030D-6E8A-4147-A177-3AD203B41FA5}">
                      <a16:colId xmlns:a16="http://schemas.microsoft.com/office/drawing/2014/main" val="20005"/>
                    </a:ext>
                  </a:extLst>
                </a:gridCol>
                <a:gridCol w="1397896">
                  <a:extLst>
                    <a:ext uri="{9D8B030D-6E8A-4147-A177-3AD203B41FA5}">
                      <a16:colId xmlns:a16="http://schemas.microsoft.com/office/drawing/2014/main" val="20006"/>
                    </a:ext>
                  </a:extLst>
                </a:gridCol>
              </a:tblGrid>
              <a:tr h="304438">
                <a:tc>
                  <a:txBody>
                    <a:bodyPr/>
                    <a:lstStyle/>
                    <a:p>
                      <a:pPr marL="0" marR="0" lvl="0" indent="0" algn="l" rtl="0">
                        <a:spcBef>
                          <a:spcPts val="0"/>
                        </a:spcBef>
                        <a:spcAft>
                          <a:spcPts val="0"/>
                        </a:spcAft>
                        <a:buNone/>
                      </a:pPr>
                      <a:r>
                        <a:rPr lang="en-GB" sz="1600" u="none" strike="noStrike" cap="none" dirty="0">
                          <a:latin typeface="Arial"/>
                          <a:ea typeface="Arial"/>
                          <a:cs typeface="Arial"/>
                          <a:sym typeface="Arial"/>
                        </a:rPr>
                        <a:t>Resource name</a:t>
                      </a:r>
                      <a:endParaRPr dirty="0"/>
                    </a:p>
                  </a:txBody>
                  <a:tcPr marL="91450" marR="91450" marT="45725" marB="45725">
                    <a:lnL w="12700" cap="flat" cmpd="sng">
                      <a:solidFill>
                        <a:schemeClr val="dk1"/>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Level</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PPT slides + notes - practitioner</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PPT slides - learner</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a:latin typeface="Arial"/>
                          <a:ea typeface="Arial"/>
                          <a:cs typeface="Arial"/>
                          <a:sym typeface="Arial"/>
                        </a:rPr>
                        <a:t>Activity sheets</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Film</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Interactive</a:t>
                      </a:r>
                      <a:endParaRPr dirty="0"/>
                    </a:p>
                  </a:txBody>
                  <a:tcPr marL="91450" marR="91450" marT="45725" marB="45725">
                    <a:lnL w="12700" cap="flat" cmpd="sng">
                      <a:solidFill>
                        <a:srgbClr val="D8D8D8"/>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9654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173288" algn="l"/>
                        </a:tabLst>
                        <a:defRPr/>
                      </a:pPr>
                      <a:r>
                        <a:rPr lang="en-GB" sz="1400" u="none" strike="noStrike" cap="none" dirty="0">
                          <a:latin typeface="Arial" panose="020B0604020202020204" pitchFamily="34" charset="0"/>
                          <a:ea typeface="Arial"/>
                          <a:cs typeface="Arial" panose="020B0604020202020204" pitchFamily="34" charset="0"/>
                          <a:sym typeface="Arial"/>
                        </a:rPr>
                        <a:t>2. Sustainability and my career</a:t>
                      </a:r>
                      <a:endParaRPr lang="en-GB" dirty="0">
                        <a:latin typeface="Arial" panose="020B0604020202020204" pitchFamily="34" charset="0"/>
                        <a:cs typeface="Arial" panose="020B060402020202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dirty="0">
                        <a:solidFill>
                          <a:schemeClr val="accent2"/>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endParaRPr sz="16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1400" dirty="0">
                          <a:latin typeface="Arial"/>
                          <a:ea typeface="Arial"/>
                          <a:cs typeface="Arial"/>
                          <a:sym typeface="Arial"/>
                        </a:rPr>
                        <a:t>2</a:t>
                      </a:r>
                      <a:endParaRPr sz="14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1600" dirty="0">
                          <a:latin typeface="Arial"/>
                          <a:ea typeface="Arial"/>
                          <a:cs typeface="Arial"/>
                          <a:sym typeface="Arial"/>
                        </a:rPr>
                        <a:t>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1600" dirty="0">
                          <a:latin typeface="Arial"/>
                          <a:ea typeface="Arial"/>
                          <a:cs typeface="Arial"/>
                          <a:sym typeface="Arial"/>
                        </a:rPr>
                        <a:t>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
        <p:nvSpPr>
          <p:cNvPr id="512" name="Google Shape;512;p3"/>
          <p:cNvSpPr txBox="1"/>
          <p:nvPr/>
        </p:nvSpPr>
        <p:spPr>
          <a:xfrm>
            <a:off x="6098723" y="4638638"/>
            <a:ext cx="9889430" cy="418588"/>
          </a:xfrm>
          <a:prstGeom prst="rect">
            <a:avLst/>
          </a:prstGeom>
          <a:noFill/>
          <a:ln>
            <a:noFill/>
          </a:ln>
        </p:spPr>
        <p:txBody>
          <a:bodyPr spcFirstLastPara="1" wrap="square" lIns="90000" tIns="45700" rIns="91425" bIns="45700" anchor="t" anchorCtr="0">
            <a:noAutofit/>
          </a:bodyPr>
          <a:lstStyle/>
          <a:p>
            <a:pPr marL="0" marR="0" lvl="0" indent="0" algn="r" rtl="0">
              <a:lnSpc>
                <a:spcPct val="90000"/>
              </a:lnSpc>
              <a:spcBef>
                <a:spcPts val="0"/>
              </a:spcBef>
              <a:spcAft>
                <a:spcPts val="0"/>
              </a:spcAft>
              <a:buClr>
                <a:schemeClr val="dk1"/>
              </a:buClr>
              <a:buSzPts val="1600"/>
              <a:buFont typeface="Arial"/>
              <a:buNone/>
            </a:pPr>
            <a:r>
              <a:rPr lang="en-GB" sz="1600" b="0" i="0" u="none" strike="noStrike" cap="none" dirty="0">
                <a:solidFill>
                  <a:schemeClr val="dk1"/>
                </a:solidFill>
                <a:latin typeface="Arial"/>
                <a:ea typeface="Arial"/>
                <a:cs typeface="Arial"/>
                <a:sym typeface="Arial"/>
              </a:rPr>
              <a:t>*uses the film and interactive from the </a:t>
            </a:r>
            <a:r>
              <a:rPr lang="en-GB" sz="1600" b="1" i="0" u="none" strike="noStrike" cap="none" dirty="0">
                <a:solidFill>
                  <a:schemeClr val="dk1"/>
                </a:solidFill>
                <a:latin typeface="Arial"/>
                <a:ea typeface="Arial"/>
                <a:cs typeface="Arial"/>
                <a:sym typeface="Arial"/>
              </a:rPr>
              <a:t>1. Circular lifecycles and sustainability </a:t>
            </a:r>
            <a:r>
              <a:rPr lang="en-GB" sz="1600" b="0" i="0" u="none" strike="noStrike" cap="none" dirty="0">
                <a:solidFill>
                  <a:schemeClr val="dk1"/>
                </a:solidFill>
                <a:latin typeface="Arial"/>
                <a:ea typeface="Arial"/>
                <a:cs typeface="Arial"/>
                <a:sym typeface="Arial"/>
              </a:rPr>
              <a:t>resource as recap tools.</a:t>
            </a:r>
            <a:endParaRPr dirty="0"/>
          </a:p>
          <a:p>
            <a:pPr marL="0" marR="0" lvl="0" indent="0" algn="r" rtl="0">
              <a:lnSpc>
                <a:spcPct val="90000"/>
              </a:lnSpc>
              <a:spcBef>
                <a:spcPts val="180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513" name="Google Shape;513;p3" descr="Tick with solid fill"/>
          <p:cNvPicPr preferRelativeResize="0"/>
          <p:nvPr/>
        </p:nvPicPr>
        <p:blipFill rotWithShape="1">
          <a:blip r:embed="rId3">
            <a:alphaModFix/>
          </a:blip>
          <a:srcRect/>
          <a:stretch/>
        </p:blipFill>
        <p:spPr>
          <a:xfrm>
            <a:off x="6846391" y="4112172"/>
            <a:ext cx="329406" cy="329406"/>
          </a:xfrm>
          <a:prstGeom prst="rect">
            <a:avLst/>
          </a:prstGeom>
          <a:noFill/>
          <a:ln>
            <a:noFill/>
          </a:ln>
        </p:spPr>
      </p:pic>
      <p:pic>
        <p:nvPicPr>
          <p:cNvPr id="514" name="Google Shape;514;p3" descr="Tick with solid fill"/>
          <p:cNvPicPr preferRelativeResize="0"/>
          <p:nvPr/>
        </p:nvPicPr>
        <p:blipFill rotWithShape="1">
          <a:blip r:embed="rId3">
            <a:alphaModFix/>
          </a:blip>
          <a:srcRect/>
          <a:stretch/>
        </p:blipFill>
        <p:spPr>
          <a:xfrm>
            <a:off x="10136585" y="4112172"/>
            <a:ext cx="329406" cy="329406"/>
          </a:xfrm>
          <a:prstGeom prst="rect">
            <a:avLst/>
          </a:prstGeom>
          <a:noFill/>
          <a:ln>
            <a:noFill/>
          </a:ln>
        </p:spPr>
      </p:pic>
      <p:pic>
        <p:nvPicPr>
          <p:cNvPr id="515" name="Google Shape;515;p3" descr="Tick with solid fill"/>
          <p:cNvPicPr preferRelativeResize="0"/>
          <p:nvPr/>
        </p:nvPicPr>
        <p:blipFill rotWithShape="1">
          <a:blip r:embed="rId3">
            <a:alphaModFix/>
          </a:blip>
          <a:srcRect/>
          <a:stretch/>
        </p:blipFill>
        <p:spPr>
          <a:xfrm>
            <a:off x="13591482" y="4099736"/>
            <a:ext cx="329406" cy="329406"/>
          </a:xfrm>
          <a:prstGeom prst="rect">
            <a:avLst/>
          </a:prstGeom>
          <a:noFill/>
          <a:ln>
            <a:noFill/>
          </a:ln>
        </p:spPr>
      </p:pic>
      <p:pic>
        <p:nvPicPr>
          <p:cNvPr id="516" name="Google Shape;516;p3" descr="Tick with solid fill"/>
          <p:cNvPicPr preferRelativeResize="0"/>
          <p:nvPr/>
        </p:nvPicPr>
        <p:blipFill rotWithShape="1">
          <a:blip r:embed="rId3">
            <a:alphaModFix/>
          </a:blip>
          <a:srcRect/>
          <a:stretch/>
        </p:blipFill>
        <p:spPr>
          <a:xfrm>
            <a:off x="14959133" y="4109329"/>
            <a:ext cx="329406" cy="329406"/>
          </a:xfrm>
          <a:prstGeom prst="rect">
            <a:avLst/>
          </a:prstGeom>
          <a:noFill/>
          <a:ln>
            <a:noFill/>
          </a:ln>
        </p:spPr>
      </p:pic>
      <p:sp>
        <p:nvSpPr>
          <p:cNvPr id="517" name="Google Shape;517;p3"/>
          <p:cNvSpPr txBox="1"/>
          <p:nvPr/>
        </p:nvSpPr>
        <p:spPr>
          <a:xfrm>
            <a:off x="8338447" y="5112831"/>
            <a:ext cx="7090693" cy="4263565"/>
          </a:xfrm>
          <a:prstGeom prst="rect">
            <a:avLst/>
          </a:prstGeom>
          <a:noFill/>
          <a:ln>
            <a:noFill/>
          </a:ln>
        </p:spPr>
        <p:txBody>
          <a:bodyPr spcFirstLastPara="1" wrap="square" lIns="90000"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b="1" i="0" u="none" strike="noStrike" cap="none" dirty="0">
                <a:solidFill>
                  <a:schemeClr val="dk1"/>
                </a:solidFill>
                <a:latin typeface="Arial"/>
                <a:ea typeface="Arial"/>
                <a:cs typeface="Arial"/>
                <a:sym typeface="Arial"/>
              </a:rPr>
              <a:t>Overview</a:t>
            </a:r>
            <a:endParaRPr dirty="0"/>
          </a:p>
          <a:p>
            <a:pPr marL="0" marR="0" lvl="0" indent="0" algn="l" rtl="0">
              <a:spcBef>
                <a:spcPts val="1800"/>
              </a:spcBef>
              <a:spcAft>
                <a:spcPts val="0"/>
              </a:spcAft>
              <a:buClr>
                <a:schemeClr val="dk1"/>
              </a:buClr>
              <a:buSzPts val="1600"/>
              <a:buFont typeface="Arial"/>
              <a:buNone/>
            </a:pPr>
            <a:r>
              <a:rPr lang="en-GB" sz="1600" b="0" i="0" u="none" strike="noStrike" cap="none" dirty="0">
                <a:solidFill>
                  <a:schemeClr val="dk1"/>
                </a:solidFill>
                <a:latin typeface="Arial"/>
                <a:ea typeface="Arial"/>
                <a:cs typeface="Arial"/>
                <a:sym typeface="Arial"/>
              </a:rPr>
              <a:t>These Level 3 resources help learners to develop a more complex understanding of sustainability and reflect on examples of sustainable practice. The resources then help learners to identify opportunities for how engineering and manufacturing can contribute to greater sustainability including their own personal contribution, and to consider how health and safety are at the heart of sustainable practice.</a:t>
            </a:r>
            <a:endParaRPr dirty="0"/>
          </a:p>
          <a:p>
            <a:pPr marL="0" marR="0" lvl="0" indent="0" algn="l" rtl="0">
              <a:lnSpc>
                <a:spcPct val="90000"/>
              </a:lnSpc>
              <a:spcBef>
                <a:spcPts val="180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518" name="Google Shape;518;p3"/>
          <p:cNvSpPr/>
          <p:nvPr/>
        </p:nvSpPr>
        <p:spPr>
          <a:xfrm>
            <a:off x="411858" y="5112831"/>
            <a:ext cx="7367576"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dirty="0">
                <a:solidFill>
                  <a:schemeClr val="dk1"/>
                </a:solidFill>
                <a:latin typeface="Arial"/>
                <a:ea typeface="Arial"/>
                <a:cs typeface="Arial"/>
                <a:sym typeface="Arial"/>
              </a:rPr>
              <a:t>Delivery</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dirty="0">
                <a:solidFill>
                  <a:schemeClr val="dk1"/>
                </a:solidFill>
                <a:latin typeface="Arial"/>
                <a:ea typeface="Arial"/>
                <a:cs typeface="Arial"/>
                <a:sym typeface="Arial"/>
              </a:rPr>
              <a:t>Delivery suggestions for practitioners, and suggested answers where appropriate, are in the presenter’s notes for each slide. Example answers can also be found at the end of this practitioner guide. The core activities in each resource provide around 60 mins of learning time, though additional suggestions, including independent learning, can extend this time significantly. </a:t>
            </a:r>
            <a:endParaRPr dirty="0"/>
          </a:p>
          <a:p>
            <a:pPr marL="0" marR="0" lvl="0" indent="0" algn="l" rtl="0">
              <a:spcBef>
                <a:spcPts val="0"/>
              </a:spcBef>
              <a:spcAft>
                <a:spcPts val="0"/>
              </a:spcAft>
              <a:buNone/>
            </a:pPr>
            <a:endParaRPr sz="2000" b="1" dirty="0">
              <a:solidFill>
                <a:schemeClr val="dk1"/>
              </a:solidFill>
              <a:latin typeface="Arial"/>
              <a:ea typeface="Arial"/>
              <a:cs typeface="Arial"/>
              <a:sym typeface="Arial"/>
            </a:endParaRPr>
          </a:p>
          <a:p>
            <a:pPr marL="0" marR="0" lvl="0" indent="0" algn="l" rtl="0">
              <a:spcBef>
                <a:spcPts val="0"/>
              </a:spcBef>
              <a:spcAft>
                <a:spcPts val="0"/>
              </a:spcAft>
              <a:buNone/>
            </a:pPr>
            <a:r>
              <a:rPr lang="en-GB" sz="2000" b="1" dirty="0">
                <a:solidFill>
                  <a:schemeClr val="dk1"/>
                </a:solidFill>
                <a:latin typeface="Arial"/>
                <a:ea typeface="Arial"/>
                <a:cs typeface="Arial"/>
                <a:sym typeface="Arial"/>
              </a:rPr>
              <a:t>Overarching theme/big questions</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dirty="0">
                <a:solidFill>
                  <a:schemeClr val="dk1"/>
                </a:solidFill>
                <a:latin typeface="Arial"/>
                <a:ea typeface="Arial"/>
                <a:cs typeface="Arial"/>
                <a:sym typeface="Arial"/>
              </a:rPr>
              <a:t>What is sustainability?</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How can engineering and manufacturing contribute to a more sustainable future, including zero waste and net zero carbon emissions?</a:t>
            </a:r>
            <a:endParaRPr dirty="0"/>
          </a:p>
        </p:txBody>
      </p:sp>
      <p:sp>
        <p:nvSpPr>
          <p:cNvPr id="519" name="Google Shape;519;p3"/>
          <p:cNvSpPr txBox="1">
            <a:spLocks noGrp="1"/>
          </p:cNvSpPr>
          <p:nvPr>
            <p:ph type="ftr" idx="11"/>
          </p:nvPr>
        </p:nvSpPr>
        <p:spPr>
          <a:xfrm>
            <a:off x="8549946" y="680297"/>
            <a:ext cx="7280229" cy="46419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dirty="0"/>
              <a:t>2. Sustainability and my career  |  Practitioner guide</a:t>
            </a:r>
            <a:endParaRPr dirty="0"/>
          </a:p>
        </p:txBody>
      </p:sp>
      <p:sp>
        <p:nvSpPr>
          <p:cNvPr id="2" name="Slide Number Placeholder 5">
            <a:extLst>
              <a:ext uri="{FF2B5EF4-FFF2-40B4-BE49-F238E27FC236}">
                <a16:creationId xmlns:a16="http://schemas.microsoft.com/office/drawing/2014/main" id="{C5AC3FE0-75CB-88B3-7027-5DDE0AF9366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 and resource links </a:t>
            </a:r>
            <a:endParaRPr/>
          </a:p>
        </p:txBody>
      </p:sp>
      <p:sp>
        <p:nvSpPr>
          <p:cNvPr id="536" name="Google Shape;536;p4"/>
          <p:cNvSpPr txBox="1">
            <a:spLocks noGrp="1"/>
          </p:cNvSpPr>
          <p:nvPr>
            <p:ph type="body" idx="2"/>
          </p:nvPr>
        </p:nvSpPr>
        <p:spPr>
          <a:xfrm>
            <a:off x="411858" y="2715066"/>
            <a:ext cx="7062368" cy="5578036"/>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solidFill>
                  <a:schemeClr val="dk1"/>
                </a:solidFill>
              </a:rPr>
              <a:t>Level 3 resource</a:t>
            </a:r>
          </a:p>
          <a:p>
            <a:pPr marL="0" lvl="0" indent="0" algn="l" rtl="0">
              <a:lnSpc>
                <a:spcPct val="90000"/>
              </a:lnSpc>
              <a:spcBef>
                <a:spcPts val="0"/>
              </a:spcBef>
              <a:spcAft>
                <a:spcPts val="0"/>
              </a:spcAft>
              <a:buClr>
                <a:schemeClr val="dk1"/>
              </a:buClr>
              <a:buSzPts val="2000"/>
              <a:buNone/>
            </a:pPr>
            <a:endParaRPr lang="en-GB" sz="2000" b="1" dirty="0"/>
          </a:p>
          <a:p>
            <a:pPr marL="0" lvl="0" indent="0" algn="l" rtl="0">
              <a:lnSpc>
                <a:spcPct val="90000"/>
              </a:lnSpc>
              <a:spcBef>
                <a:spcPts val="0"/>
              </a:spcBef>
              <a:spcAft>
                <a:spcPts val="0"/>
              </a:spcAft>
              <a:buClr>
                <a:schemeClr val="dk1"/>
              </a:buClr>
              <a:buSzPts val="2000"/>
              <a:buNone/>
            </a:pPr>
            <a:r>
              <a:rPr lang="en-GB" sz="2000" b="1" dirty="0">
                <a:solidFill>
                  <a:schemeClr val="dk1"/>
                </a:solidFill>
              </a:rPr>
              <a:t>Sustainability and my career</a:t>
            </a:r>
            <a:endParaRPr lang="en-GB" sz="2000" b="1" dirty="0"/>
          </a:p>
          <a:p>
            <a:pPr marL="0" lvl="0" indent="0" algn="l" rtl="0">
              <a:lnSpc>
                <a:spcPct val="90000"/>
              </a:lnSpc>
              <a:spcBef>
                <a:spcPts val="0"/>
              </a:spcBef>
              <a:spcAft>
                <a:spcPts val="0"/>
              </a:spcAft>
              <a:buClr>
                <a:schemeClr val="dk1"/>
              </a:buClr>
              <a:buSzPts val="2000"/>
              <a:buNone/>
            </a:pPr>
            <a:endParaRPr lang="en-GB" sz="2000" b="1" dirty="0">
              <a:solidFill>
                <a:schemeClr val="dk1"/>
              </a:solidFill>
            </a:endParaRPr>
          </a:p>
          <a:p>
            <a:pPr marL="285750" lvl="0" indent="-285750" algn="l" rtl="0">
              <a:lnSpc>
                <a:spcPct val="90000"/>
              </a:lnSpc>
              <a:spcBef>
                <a:spcPts val="0"/>
              </a:spcBef>
              <a:buClr>
                <a:schemeClr val="dk1"/>
              </a:buClr>
              <a:buSzPct val="70000"/>
              <a:buFont typeface="Arial" panose="020B0604020202020204" pitchFamily="34" charset="0"/>
              <a:buChar char="•"/>
            </a:pPr>
            <a:r>
              <a:rPr lang="en-GB" sz="1800" dirty="0">
                <a:solidFill>
                  <a:schemeClr val="dk1"/>
                </a:solidFill>
              </a:rPr>
              <a:t>Analyse a real-world example of applying the 6Rs and identify how this supports social, economic or environmental sustainability.</a:t>
            </a:r>
          </a:p>
          <a:p>
            <a:pPr marL="285750" lvl="0" indent="-285750" algn="l" rtl="0">
              <a:lnSpc>
                <a:spcPct val="90000"/>
              </a:lnSpc>
              <a:spcBef>
                <a:spcPts val="0"/>
              </a:spcBef>
              <a:buClr>
                <a:schemeClr val="dk1"/>
              </a:buClr>
              <a:buSzPct val="70000"/>
              <a:buFont typeface="Arial" panose="020B0604020202020204" pitchFamily="34" charset="0"/>
              <a:buChar char="•"/>
            </a:pPr>
            <a:endParaRPr lang="en-GB" sz="1800" dirty="0"/>
          </a:p>
          <a:p>
            <a:pPr marL="285750" lvl="0" indent="-285750" algn="l" rtl="0">
              <a:lnSpc>
                <a:spcPct val="90000"/>
              </a:lnSpc>
              <a:spcBef>
                <a:spcPts val="0"/>
              </a:spcBef>
              <a:buClr>
                <a:schemeClr val="dk1"/>
              </a:buClr>
              <a:buSzPct val="70000"/>
              <a:buFont typeface="Arial" panose="020B0604020202020204" pitchFamily="34" charset="0"/>
              <a:buChar char="•"/>
            </a:pPr>
            <a:r>
              <a:rPr lang="en-GB" sz="1800" dirty="0">
                <a:solidFill>
                  <a:schemeClr val="dk1"/>
                </a:solidFill>
              </a:rPr>
              <a:t>Give reasons why health and safety need to be at the heart of any approach to sustainability.</a:t>
            </a:r>
          </a:p>
          <a:p>
            <a:pPr marL="285750" lvl="0" indent="-285750" algn="l" rtl="0">
              <a:lnSpc>
                <a:spcPct val="90000"/>
              </a:lnSpc>
              <a:spcBef>
                <a:spcPts val="0"/>
              </a:spcBef>
              <a:buClr>
                <a:schemeClr val="dk1"/>
              </a:buClr>
              <a:buSzPct val="70000"/>
              <a:buFont typeface="Arial" panose="020B0604020202020204" pitchFamily="34" charset="0"/>
              <a:buChar char="•"/>
            </a:pPr>
            <a:endParaRPr lang="en-GB" sz="1800" dirty="0">
              <a:solidFill>
                <a:schemeClr val="dk1"/>
              </a:solidFill>
            </a:endParaRPr>
          </a:p>
          <a:p>
            <a:pPr marL="285750" lvl="0" indent="-285750" algn="l" rtl="0">
              <a:lnSpc>
                <a:spcPct val="90000"/>
              </a:lnSpc>
              <a:spcBef>
                <a:spcPts val="0"/>
              </a:spcBef>
              <a:buClr>
                <a:schemeClr val="dk1"/>
              </a:buClr>
              <a:buSzPct val="70000"/>
              <a:buFont typeface="Arial" panose="020B0604020202020204" pitchFamily="34" charset="0"/>
              <a:buChar char="•"/>
            </a:pPr>
            <a:r>
              <a:rPr lang="en-GB" sz="1800" dirty="0"/>
              <a:t>F</a:t>
            </a:r>
            <a:r>
              <a:rPr lang="en-GB" sz="1800" dirty="0">
                <a:solidFill>
                  <a:schemeClr val="dk1"/>
                </a:solidFill>
              </a:rPr>
              <a:t>ormulate career ideas that emphasise sustainability within engineering or manufacturing.</a:t>
            </a:r>
            <a:endParaRPr sz="1800" dirty="0"/>
          </a:p>
          <a:p>
            <a:pPr marL="285750" lvl="0" indent="-184150" algn="l" rtl="0">
              <a:lnSpc>
                <a:spcPct val="90000"/>
              </a:lnSpc>
              <a:spcBef>
                <a:spcPts val="1200"/>
              </a:spcBef>
              <a:spcAft>
                <a:spcPts val="0"/>
              </a:spcAft>
              <a:buClr>
                <a:schemeClr val="dk1"/>
              </a:buClr>
              <a:buSzPts val="1600"/>
              <a:buFont typeface="Arial"/>
              <a:buNone/>
            </a:pPr>
            <a:endParaRPr sz="1600" dirty="0">
              <a:solidFill>
                <a:schemeClr val="dk1"/>
              </a:solidFill>
            </a:endParaRPr>
          </a:p>
        </p:txBody>
      </p:sp>
      <p:sp>
        <p:nvSpPr>
          <p:cNvPr id="537" name="Google Shape;537;p4"/>
          <p:cNvSpPr txBox="1">
            <a:spLocks noGrp="1"/>
          </p:cNvSpPr>
          <p:nvPr>
            <p:ph type="body" idx="3"/>
          </p:nvPr>
        </p:nvSpPr>
        <p:spPr>
          <a:xfrm>
            <a:off x="8145512" y="2715066"/>
            <a:ext cx="7716936" cy="5578036"/>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solidFill>
                  <a:schemeClr val="dk1"/>
                </a:solidFill>
              </a:rPr>
              <a:t>Full resource list available for the topic of Sustainability:</a:t>
            </a:r>
            <a:endParaRPr lang="en-GB" sz="2000" b="1" dirty="0"/>
          </a:p>
          <a:p>
            <a:pPr marL="0" lvl="0" indent="0" algn="l" rtl="0">
              <a:lnSpc>
                <a:spcPct val="90000"/>
              </a:lnSpc>
              <a:spcBef>
                <a:spcPts val="0"/>
              </a:spcBef>
              <a:spcAft>
                <a:spcPts val="0"/>
              </a:spcAft>
              <a:buClr>
                <a:schemeClr val="dk1"/>
              </a:buClr>
              <a:buSzPts val="2000"/>
              <a:buNone/>
            </a:pPr>
            <a:endParaRPr lang="en-GB" sz="2000" b="1" dirty="0"/>
          </a:p>
          <a:p>
            <a:pPr marL="0" lvl="0" indent="0" algn="l" rtl="0">
              <a:lnSpc>
                <a:spcPct val="90000"/>
              </a:lnSpc>
              <a:spcBef>
                <a:spcPts val="0"/>
              </a:spcBef>
              <a:spcAft>
                <a:spcPts val="0"/>
              </a:spcAft>
              <a:buClr>
                <a:schemeClr val="dk1"/>
              </a:buClr>
              <a:buSzPts val="2000"/>
              <a:buNone/>
            </a:pPr>
            <a:r>
              <a:rPr lang="en-GB" sz="1800" dirty="0"/>
              <a:t>1. </a:t>
            </a:r>
            <a:r>
              <a:rPr lang="en-GB" sz="1800" dirty="0">
                <a:solidFill>
                  <a:schemeClr val="dk1"/>
                </a:solidFill>
              </a:rPr>
              <a:t>Circular lifecycles and sustainability (Level 2)</a:t>
            </a:r>
            <a:endParaRPr sz="1800" dirty="0"/>
          </a:p>
          <a:p>
            <a:pPr marL="0" lvl="0" indent="0" algn="l" rtl="0">
              <a:lnSpc>
                <a:spcPct val="100000"/>
              </a:lnSpc>
              <a:spcBef>
                <a:spcPts val="0"/>
              </a:spcBef>
              <a:spcAft>
                <a:spcPts val="0"/>
              </a:spcAft>
              <a:buClr>
                <a:schemeClr val="dk1"/>
              </a:buClr>
              <a:buSzPts val="1600"/>
              <a:buNone/>
            </a:pPr>
            <a:r>
              <a:rPr lang="en-GB" sz="1800" b="1" dirty="0"/>
              <a:t>2. </a:t>
            </a:r>
            <a:r>
              <a:rPr lang="en-GB" sz="1800" b="1" dirty="0">
                <a:solidFill>
                  <a:schemeClr val="dk1"/>
                </a:solidFill>
              </a:rPr>
              <a:t>Sustainability and my career (Level 3)</a:t>
            </a:r>
            <a:endParaRPr lang="en-GB" sz="1800" dirty="0"/>
          </a:p>
          <a:p>
            <a:pPr marL="0" lvl="0" indent="0" algn="l" rtl="0">
              <a:lnSpc>
                <a:spcPct val="100000"/>
              </a:lnSpc>
              <a:spcBef>
                <a:spcPts val="0"/>
              </a:spcBef>
              <a:spcAft>
                <a:spcPts val="0"/>
              </a:spcAft>
              <a:buClr>
                <a:schemeClr val="dk1"/>
              </a:buClr>
              <a:buSzPts val="1600"/>
              <a:buNone/>
            </a:pPr>
            <a:endParaRPr lang="en-GB" sz="1800" b="1" dirty="0">
              <a:solidFill>
                <a:schemeClr val="dk1"/>
              </a:solidFill>
            </a:endParaRPr>
          </a:p>
          <a:p>
            <a:pPr marL="0" lvl="0" indent="0" algn="l" rtl="0">
              <a:lnSpc>
                <a:spcPct val="100000"/>
              </a:lnSpc>
              <a:spcBef>
                <a:spcPts val="0"/>
              </a:spcBef>
              <a:spcAft>
                <a:spcPts val="0"/>
              </a:spcAft>
              <a:buClr>
                <a:schemeClr val="dk1"/>
              </a:buClr>
              <a:buSzPts val="1600"/>
              <a:buNone/>
            </a:pPr>
            <a:r>
              <a:rPr lang="en-GB" sz="2000" b="1" dirty="0">
                <a:solidFill>
                  <a:schemeClr val="dk1"/>
                </a:solidFill>
              </a:rPr>
              <a:t>Links to other supported topics</a:t>
            </a:r>
            <a:endParaRPr lang="en-GB" b="1" dirty="0"/>
          </a:p>
          <a:p>
            <a:pPr marL="0" lvl="0" indent="0" algn="l" rtl="0">
              <a:lnSpc>
                <a:spcPct val="100000"/>
              </a:lnSpc>
              <a:spcBef>
                <a:spcPts val="0"/>
              </a:spcBef>
              <a:spcAft>
                <a:spcPts val="0"/>
              </a:spcAft>
              <a:buClr>
                <a:schemeClr val="dk1"/>
              </a:buClr>
              <a:buSzPts val="1600"/>
              <a:buNone/>
            </a:pPr>
            <a:endParaRPr lang="en-GB" sz="1800" b="1" dirty="0">
              <a:solidFill>
                <a:schemeClr val="dk1"/>
              </a:solidFill>
            </a:endParaRPr>
          </a:p>
          <a:p>
            <a:pPr marL="0" lvl="0" indent="0" algn="l" rtl="0">
              <a:lnSpc>
                <a:spcPct val="100000"/>
              </a:lnSpc>
              <a:spcBef>
                <a:spcPts val="0"/>
              </a:spcBef>
              <a:spcAft>
                <a:spcPts val="0"/>
              </a:spcAft>
              <a:buClr>
                <a:schemeClr val="dk1"/>
              </a:buClr>
              <a:buSzPts val="1600"/>
              <a:buNone/>
            </a:pPr>
            <a:r>
              <a:rPr lang="en-GB" sz="1800" dirty="0">
                <a:solidFill>
                  <a:schemeClr val="dk1"/>
                </a:solidFill>
              </a:rPr>
              <a:t>Sustainability is included in all other topics in this series: Battery technologies, CNC machinery, Electrical machines, Engineering materials, Innovation and emerging technologies, Microcontroller systems, Renewable energy, Robotics.</a:t>
            </a:r>
            <a:endParaRPr sz="1800" dirty="0"/>
          </a:p>
        </p:txBody>
      </p:sp>
      <p:sp>
        <p:nvSpPr>
          <p:cNvPr id="538" name="Google Shape;538;p4"/>
          <p:cNvSpPr txBox="1">
            <a:spLocks noGrp="1"/>
          </p:cNvSpPr>
          <p:nvPr>
            <p:ph type="ftr" idx="11"/>
          </p:nvPr>
        </p:nvSpPr>
        <p:spPr>
          <a:xfrm>
            <a:off x="8327108" y="680297"/>
            <a:ext cx="7503067" cy="56995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dirty="0"/>
              <a:t>2. Sustainability and my career  |  Practitioner guide</a:t>
            </a:r>
            <a:endParaRPr dirty="0"/>
          </a:p>
        </p:txBody>
      </p:sp>
      <p:sp>
        <p:nvSpPr>
          <p:cNvPr id="2" name="Slide Number Placeholder 5">
            <a:extLst>
              <a:ext uri="{FF2B5EF4-FFF2-40B4-BE49-F238E27FC236}">
                <a16:creationId xmlns:a16="http://schemas.microsoft.com/office/drawing/2014/main" id="{A723E6FB-5F08-8B02-C18D-71086E63BA8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4" name="Google Shape;544;p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Subject coverage</a:t>
            </a:r>
            <a:endParaRPr/>
          </a:p>
        </p:txBody>
      </p:sp>
      <p:sp>
        <p:nvSpPr>
          <p:cNvPr id="545" name="Google Shape;545;p5"/>
          <p:cNvSpPr txBox="1"/>
          <p:nvPr/>
        </p:nvSpPr>
        <p:spPr>
          <a:xfrm>
            <a:off x="5695999" y="2658794"/>
            <a:ext cx="3780000" cy="5634307"/>
          </a:xfrm>
          <a:prstGeom prst="rect">
            <a:avLst/>
          </a:prstGeom>
          <a:noFill/>
          <a:ln>
            <a:noFill/>
          </a:ln>
        </p:spPr>
        <p:txBody>
          <a:bodyPr spcFirstLastPara="1" wrap="square" lIns="90000" tIns="45700" rIns="91425" bIns="45700" anchor="t" anchorCtr="0">
            <a:noAutofit/>
          </a:bodyPr>
          <a:lstStyle/>
          <a:p>
            <a:pPr marL="457200" marR="0" lvl="0" indent="-228600" algn="l" rtl="0">
              <a:lnSpc>
                <a:spcPct val="90000"/>
              </a:lnSpc>
              <a:spcBef>
                <a:spcPts val="0"/>
              </a:spcBef>
              <a:spcAft>
                <a:spcPts val="0"/>
              </a:spcAft>
              <a:buClr>
                <a:schemeClr val="dk1"/>
              </a:buClr>
              <a:buSzPts val="1100"/>
              <a:buFont typeface="Arial"/>
              <a:buNone/>
            </a:pPr>
            <a:endParaRPr sz="1600" b="0" i="0">
              <a:solidFill>
                <a:schemeClr val="dk1"/>
              </a:solidFill>
              <a:latin typeface="Arial"/>
              <a:ea typeface="Arial"/>
              <a:cs typeface="Arial"/>
              <a:sym typeface="Arial"/>
            </a:endParaRPr>
          </a:p>
        </p:txBody>
      </p:sp>
      <p:sp>
        <p:nvSpPr>
          <p:cNvPr id="546" name="Google Shape;546;p5"/>
          <p:cNvSpPr txBox="1">
            <a:spLocks noGrp="1"/>
          </p:cNvSpPr>
          <p:nvPr>
            <p:ph type="ftr" idx="11"/>
          </p:nvPr>
        </p:nvSpPr>
        <p:spPr>
          <a:xfrm>
            <a:off x="8327108" y="680297"/>
            <a:ext cx="7503067" cy="48683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dirty="0"/>
              <a:t>2. Sustainability and my career  |  Practitioner guide</a:t>
            </a:r>
            <a:endParaRPr dirty="0"/>
          </a:p>
        </p:txBody>
      </p:sp>
      <p:sp>
        <p:nvSpPr>
          <p:cNvPr id="547" name="Google Shape;547;p5"/>
          <p:cNvSpPr txBox="1">
            <a:spLocks noGrp="1"/>
          </p:cNvSpPr>
          <p:nvPr>
            <p:ph type="body" idx="2"/>
          </p:nvPr>
        </p:nvSpPr>
        <p:spPr>
          <a:xfrm>
            <a:off x="551005" y="3119959"/>
            <a:ext cx="3245742" cy="5838842"/>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solidFill>
                  <a:schemeClr val="dk1"/>
                </a:solidFill>
              </a:rPr>
              <a:t>Sustainability</a:t>
            </a:r>
            <a:endParaRPr dirty="0"/>
          </a:p>
          <a:p>
            <a:pPr marL="0" lvl="0" indent="0" algn="l" rtl="0">
              <a:lnSpc>
                <a:spcPct val="90000"/>
              </a:lnSpc>
              <a:spcBef>
                <a:spcPts val="0"/>
              </a:spcBef>
              <a:spcAft>
                <a:spcPts val="0"/>
              </a:spcAft>
              <a:buClr>
                <a:schemeClr val="dk1"/>
              </a:buClr>
              <a:buSzPts val="1100"/>
              <a:buNone/>
            </a:pPr>
            <a:endParaRPr sz="1600" dirty="0">
              <a:solidFill>
                <a:schemeClr val="dk1"/>
              </a:solidFill>
            </a:endParaRPr>
          </a:p>
          <a:p>
            <a:pPr marL="45720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dirty="0">
                <a:solidFill>
                  <a:schemeClr val="dk1"/>
                </a:solidFill>
              </a:rPr>
              <a:t>Sustainability</a:t>
            </a:r>
            <a:endParaRPr sz="1800" dirty="0"/>
          </a:p>
          <a:p>
            <a:pPr marL="45720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dirty="0">
                <a:solidFill>
                  <a:schemeClr val="dk1"/>
                </a:solidFill>
              </a:rPr>
              <a:t>Sustainable design</a:t>
            </a:r>
            <a:endParaRPr sz="1800" dirty="0"/>
          </a:p>
          <a:p>
            <a:pPr marL="45720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dirty="0">
                <a:solidFill>
                  <a:schemeClr val="dk1"/>
                </a:solidFill>
              </a:rPr>
              <a:t>The 6Rs of sustainability</a:t>
            </a:r>
            <a:endParaRPr sz="1800" dirty="0"/>
          </a:p>
          <a:p>
            <a:pPr marL="45720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dirty="0">
                <a:solidFill>
                  <a:schemeClr val="dk1"/>
                </a:solidFill>
              </a:rPr>
              <a:t>Product lifecycles</a:t>
            </a:r>
            <a:endParaRPr lang="en-GB" sz="1800" b="0" i="0" dirty="0">
              <a:solidFill>
                <a:schemeClr val="dk1"/>
              </a:solidFill>
              <a:latin typeface="Arial"/>
              <a:ea typeface="Arial"/>
              <a:cs typeface="Arial"/>
              <a:sym typeface="Arial"/>
            </a:endParaRPr>
          </a:p>
          <a:p>
            <a:pPr marL="457200" marR="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Circular economies</a:t>
            </a:r>
            <a:endParaRPr lang="en-GB" sz="1800" dirty="0"/>
          </a:p>
          <a:p>
            <a:pPr marL="457200" marR="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Waste and disposal</a:t>
            </a:r>
            <a:endParaRPr lang="en-GB" sz="1800" dirty="0"/>
          </a:p>
          <a:p>
            <a:pPr marL="457200" marR="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Emerging trends</a:t>
            </a:r>
            <a:endParaRPr lang="en-GB" sz="1800" dirty="0"/>
          </a:p>
          <a:p>
            <a:pPr marL="457200" lvl="0" indent="-298450" algn="l" rtl="0">
              <a:lnSpc>
                <a:spcPct val="90000"/>
              </a:lnSpc>
              <a:spcBef>
                <a:spcPts val="0"/>
              </a:spcBef>
              <a:spcAft>
                <a:spcPts val="0"/>
              </a:spcAft>
              <a:buClr>
                <a:schemeClr val="dk1"/>
              </a:buClr>
              <a:buSzPts val="1100"/>
              <a:buChar char="●"/>
            </a:pPr>
            <a:endParaRPr sz="1800" dirty="0"/>
          </a:p>
        </p:txBody>
      </p:sp>
      <p:sp>
        <p:nvSpPr>
          <p:cNvPr id="548" name="Google Shape;548;p5"/>
          <p:cNvSpPr txBox="1">
            <a:spLocks noGrp="1"/>
          </p:cNvSpPr>
          <p:nvPr>
            <p:ph type="body" idx="3"/>
          </p:nvPr>
        </p:nvSpPr>
        <p:spPr>
          <a:xfrm>
            <a:off x="5082292" y="3087301"/>
            <a:ext cx="6597089" cy="5838842"/>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solidFill>
                  <a:schemeClr val="dk1"/>
                </a:solidFill>
              </a:rPr>
              <a:t>Including careers</a:t>
            </a:r>
            <a:endParaRPr dirty="0"/>
          </a:p>
          <a:p>
            <a:pPr marL="0" lvl="0" indent="0" algn="l" rtl="0">
              <a:lnSpc>
                <a:spcPct val="90000"/>
              </a:lnSpc>
              <a:spcBef>
                <a:spcPts val="0"/>
              </a:spcBef>
              <a:spcAft>
                <a:spcPts val="0"/>
              </a:spcAft>
              <a:buClr>
                <a:schemeClr val="dk1"/>
              </a:buClr>
              <a:buSzPts val="1100"/>
              <a:buNone/>
            </a:pPr>
            <a:endParaRPr sz="2000" dirty="0">
              <a:solidFill>
                <a:schemeClr val="dk1"/>
              </a:solidFill>
            </a:endParaRPr>
          </a:p>
          <a:p>
            <a:pPr marL="45720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dirty="0">
                <a:solidFill>
                  <a:schemeClr val="dk1"/>
                </a:solidFill>
              </a:rPr>
              <a:t>How different engineering roles contribute to sustainability</a:t>
            </a:r>
            <a:endParaRPr sz="1800" dirty="0"/>
          </a:p>
          <a:p>
            <a:pPr marL="457200" lvl="0" indent="-298450" algn="l" rtl="0">
              <a:lnSpc>
                <a:spcPct val="90000"/>
              </a:lnSpc>
              <a:spcBef>
                <a:spcPts val="0"/>
              </a:spcBef>
              <a:spcAft>
                <a:spcPts val="1200"/>
              </a:spcAft>
              <a:buClr>
                <a:schemeClr val="dk1"/>
              </a:buClr>
              <a:buSzPct val="70000"/>
              <a:buFont typeface="Arial" panose="020B0604020202020204" pitchFamily="34" charset="0"/>
              <a:buChar char="•"/>
            </a:pPr>
            <a:r>
              <a:rPr lang="en-GB" sz="1800" dirty="0">
                <a:solidFill>
                  <a:schemeClr val="dk1"/>
                </a:solidFill>
              </a:rPr>
              <a:t>Career opportunities and sustainability</a:t>
            </a:r>
            <a:endParaRPr sz="1800" dirty="0"/>
          </a:p>
        </p:txBody>
      </p:sp>
      <p:sp>
        <p:nvSpPr>
          <p:cNvPr id="2" name="Slide Number Placeholder 5">
            <a:extLst>
              <a:ext uri="{FF2B5EF4-FFF2-40B4-BE49-F238E27FC236}">
                <a16:creationId xmlns:a16="http://schemas.microsoft.com/office/drawing/2014/main" id="{37AAD09D-75FC-B06F-9D89-FDC79C67391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p>
            <a:pPr marL="0" lvl="0" indent="0" algn="ctr" rtl="0">
              <a:lnSpc>
                <a:spcPct val="90000"/>
              </a:lnSpc>
              <a:spcBef>
                <a:spcPts val="0"/>
              </a:spcBef>
              <a:spcAft>
                <a:spcPts val="0"/>
              </a:spcAft>
              <a:buClr>
                <a:schemeClr val="dk1"/>
              </a:buClr>
              <a:buSzPts val="5400"/>
              <a:buFont typeface="Arial"/>
              <a:buNone/>
            </a:pPr>
            <a:r>
              <a:rPr lang="en-GB" dirty="0"/>
              <a:t>2. Sustainability</a:t>
            </a:r>
            <a:br>
              <a:rPr lang="en-GB" dirty="0"/>
            </a:br>
            <a:r>
              <a:rPr lang="en-GB" dirty="0"/>
              <a:t>and my career</a:t>
            </a:r>
            <a:endParaRPr dirty="0"/>
          </a:p>
        </p:txBody>
      </p:sp>
      <p:sp>
        <p:nvSpPr>
          <p:cNvPr id="2" name="Slide Number Placeholder 5">
            <a:extLst>
              <a:ext uri="{FF2B5EF4-FFF2-40B4-BE49-F238E27FC236}">
                <a16:creationId xmlns:a16="http://schemas.microsoft.com/office/drawing/2014/main" id="{725AA9B9-450E-2733-160F-6972F00AA4E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77" name="Google Shape;577;p8"/>
          <p:cNvSpPr>
            <a:spLocks noGrp="1"/>
          </p:cNvSpPr>
          <p:nvPr>
            <p:ph type="body" idx="1"/>
          </p:nvPr>
        </p:nvSpPr>
        <p:spPr>
          <a:xfrm>
            <a:off x="485638" y="2909487"/>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br>
              <a:rPr lang="en-GB" sz="2000"/>
            </a:br>
            <a:r>
              <a:rPr lang="en-GB" sz="2000"/>
              <a:t>Analyse a real-world example of applying the 6Rs and identify how this supports social, economic or environmental sustainability.</a:t>
            </a:r>
            <a:endParaRPr/>
          </a:p>
        </p:txBody>
      </p:sp>
      <p:sp>
        <p:nvSpPr>
          <p:cNvPr id="578" name="Google Shape;578;p8"/>
          <p:cNvSpPr>
            <a:spLocks noGrp="1"/>
          </p:cNvSpPr>
          <p:nvPr>
            <p:ph type="body" idx="3"/>
          </p:nvPr>
        </p:nvSpPr>
        <p:spPr>
          <a:xfrm>
            <a:off x="4135576" y="2909487"/>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a:t>Give reasons why health and safety need to be at the heart of any approach to sustainability.</a:t>
            </a:r>
            <a:endParaRPr/>
          </a:p>
        </p:txBody>
      </p:sp>
      <p:pic>
        <p:nvPicPr>
          <p:cNvPr id="12" name="Picture Placeholder 11">
            <a:extLst>
              <a:ext uri="{FF2B5EF4-FFF2-40B4-BE49-F238E27FC236}">
                <a16:creationId xmlns:a16="http://schemas.microsoft.com/office/drawing/2014/main" id="{F4A86034-8E69-583A-EF38-CB4972CC2DA8}"/>
              </a:ext>
            </a:extLst>
          </p:cNvPr>
          <p:cNvPicPr>
            <a:picLocks noGrp="1" noChangeAspect="1"/>
          </p:cNvPicPr>
          <p:nvPr>
            <p:ph type="pic" sz="quarter" idx="15"/>
          </p:nvPr>
        </p:nvPicPr>
        <p:blipFill>
          <a:blip r:embed="rId3"/>
          <a:srcRect t="78" b="78"/>
          <a:stretch/>
        </p:blipFill>
        <p:spPr>
          <a:xfrm>
            <a:off x="8925009" y="0"/>
            <a:ext cx="7332579" cy="9173629"/>
          </a:xfrm>
        </p:spPr>
      </p:pic>
      <p:sp>
        <p:nvSpPr>
          <p:cNvPr id="580" name="Google Shape;580;p8"/>
          <p:cNvSpPr/>
          <p:nvPr/>
        </p:nvSpPr>
        <p:spPr>
          <a:xfrm>
            <a:off x="411858" y="2291752"/>
            <a:ext cx="272108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You will be able to:</a:t>
            </a:r>
            <a:endParaRPr/>
          </a:p>
        </p:txBody>
      </p:sp>
      <p:pic>
        <p:nvPicPr>
          <p:cNvPr id="582" name="Google Shape;582;p8"/>
          <p:cNvPicPr preferRelativeResize="0"/>
          <p:nvPr/>
        </p:nvPicPr>
        <p:blipFill rotWithShape="1">
          <a:blip r:embed="rId4">
            <a:alphaModFix/>
          </a:blip>
          <a:srcRect l="46399" t="66765" r="34311"/>
          <a:stretch/>
        </p:blipFill>
        <p:spPr>
          <a:xfrm>
            <a:off x="7543800" y="6104964"/>
            <a:ext cx="3133165" cy="3039035"/>
          </a:xfrm>
          <a:prstGeom prst="rect">
            <a:avLst/>
          </a:prstGeom>
          <a:noFill/>
          <a:ln>
            <a:noFill/>
          </a:ln>
        </p:spPr>
      </p:pic>
      <p:sp>
        <p:nvSpPr>
          <p:cNvPr id="583" name="Google Shape;583;p8"/>
          <p:cNvSpPr/>
          <p:nvPr/>
        </p:nvSpPr>
        <p:spPr>
          <a:xfrm>
            <a:off x="7710202" y="2909487"/>
            <a:ext cx="3325023" cy="3325025"/>
          </a:xfrm>
          <a:prstGeom prst="heptagon">
            <a:avLst>
              <a:gd name="hf" fmla="val 102572"/>
              <a:gd name="vf" fmla="val 105210"/>
            </a:avLst>
          </a:prstGeom>
          <a:solidFill>
            <a:srgbClr val="ECECED"/>
          </a:solid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Formulate career ideas that emphasise sustainability within engineering or manufacturing.</a:t>
            </a:r>
            <a:endParaRPr dirty="0"/>
          </a:p>
        </p:txBody>
      </p:sp>
      <p:sp>
        <p:nvSpPr>
          <p:cNvPr id="584" name="Google Shape;584;p8"/>
          <p:cNvSpPr txBox="1"/>
          <p:nvPr/>
        </p:nvSpPr>
        <p:spPr>
          <a:xfrm>
            <a:off x="10545955" y="832697"/>
            <a:ext cx="5279878" cy="6132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sz="1600" dirty="0"/>
          </a:p>
          <a:p>
            <a:pPr marL="0" marR="0" lvl="0" indent="0" algn="r" rtl="0">
              <a:spcBef>
                <a:spcPts val="0"/>
              </a:spcBef>
              <a:spcAft>
                <a:spcPts val="0"/>
              </a:spcAft>
              <a:buNone/>
            </a:pPr>
            <a:endParaRPr sz="1600" b="0"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5FDFFDC3-36E7-42D9-3B02-3D84519F8D7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3" name="Google Shape;539;p3">
            <a:extLst>
              <a:ext uri="{FF2B5EF4-FFF2-40B4-BE49-F238E27FC236}">
                <a16:creationId xmlns:a16="http://schemas.microsoft.com/office/drawing/2014/main" id="{82E55D78-6D2E-88AB-53AB-64BBDE809E3D}"/>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
          <p:cNvSpPr txBox="1">
            <a:spLocks noGrp="1"/>
          </p:cNvSpPr>
          <p:nvPr>
            <p:ph type="title"/>
          </p:nvPr>
        </p:nvSpPr>
        <p:spPr>
          <a:xfrm>
            <a:off x="411858" y="1445908"/>
            <a:ext cx="8127024"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Engineering, manufacturing and sustainability</a:t>
            </a:r>
            <a:endParaRPr dirty="0"/>
          </a:p>
        </p:txBody>
      </p:sp>
      <p:sp>
        <p:nvSpPr>
          <p:cNvPr id="592" name="Google Shape;592;p9"/>
          <p:cNvSpPr txBox="1">
            <a:spLocks noGrp="1"/>
          </p:cNvSpPr>
          <p:nvPr>
            <p:ph type="body" idx="1"/>
          </p:nvPr>
        </p:nvSpPr>
        <p:spPr>
          <a:xfrm>
            <a:off x="411860" y="3079509"/>
            <a:ext cx="3775830" cy="3918521"/>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a:t>How can the 6Rs and circular lifecycles change how engineering and manufacturing impacts the three pillars of sustainability?</a:t>
            </a:r>
            <a:endParaRPr/>
          </a:p>
          <a:p>
            <a:pPr marL="0" lvl="0" indent="0" algn="l" rtl="0">
              <a:lnSpc>
                <a:spcPct val="90000"/>
              </a:lnSpc>
              <a:spcBef>
                <a:spcPts val="1800"/>
              </a:spcBef>
              <a:spcAft>
                <a:spcPts val="0"/>
              </a:spcAft>
              <a:buClr>
                <a:schemeClr val="dk1"/>
              </a:buClr>
              <a:buSzPts val="3200"/>
              <a:buNone/>
            </a:pPr>
            <a:endParaRPr/>
          </a:p>
          <a:p>
            <a:pPr marL="0" lvl="0" indent="0" algn="l" rtl="0">
              <a:lnSpc>
                <a:spcPct val="90000"/>
              </a:lnSpc>
              <a:spcBef>
                <a:spcPts val="1800"/>
              </a:spcBef>
              <a:spcAft>
                <a:spcPts val="0"/>
              </a:spcAft>
              <a:buClr>
                <a:schemeClr val="dk1"/>
              </a:buClr>
              <a:buSzPts val="3200"/>
              <a:buNone/>
            </a:pPr>
            <a:endParaRPr/>
          </a:p>
        </p:txBody>
      </p:sp>
      <p:pic>
        <p:nvPicPr>
          <p:cNvPr id="593" name="Google Shape;593;p9" descr="Shape&#10;&#10;Description automatically generated"/>
          <p:cNvPicPr preferRelativeResize="0"/>
          <p:nvPr/>
        </p:nvPicPr>
        <p:blipFill rotWithShape="1">
          <a:blip r:embed="rId3">
            <a:alphaModFix/>
          </a:blip>
          <a:srcRect/>
          <a:stretch/>
        </p:blipFill>
        <p:spPr>
          <a:xfrm>
            <a:off x="9604739" y="1122005"/>
            <a:ext cx="6043916" cy="6043916"/>
          </a:xfrm>
          <a:prstGeom prst="rect">
            <a:avLst/>
          </a:prstGeom>
          <a:noFill/>
          <a:ln>
            <a:noFill/>
          </a:ln>
        </p:spPr>
      </p:pic>
      <p:pic>
        <p:nvPicPr>
          <p:cNvPr id="594" name="Google Shape;594;p9" descr="Shape&#10;&#10;Description automatically generated"/>
          <p:cNvPicPr preferRelativeResize="0"/>
          <p:nvPr/>
        </p:nvPicPr>
        <p:blipFill rotWithShape="1">
          <a:blip r:embed="rId3">
            <a:alphaModFix/>
          </a:blip>
          <a:srcRect/>
          <a:stretch/>
        </p:blipFill>
        <p:spPr>
          <a:xfrm>
            <a:off x="4187690" y="2846580"/>
            <a:ext cx="6043916" cy="6043916"/>
          </a:xfrm>
          <a:prstGeom prst="rect">
            <a:avLst/>
          </a:prstGeom>
          <a:noFill/>
          <a:ln>
            <a:noFill/>
          </a:ln>
        </p:spPr>
      </p:pic>
      <p:pic>
        <p:nvPicPr>
          <p:cNvPr id="595" name="Google Shape;595;p9" descr="Text&#10;&#10;Description automatically generated with low confidence"/>
          <p:cNvPicPr preferRelativeResize="0"/>
          <p:nvPr/>
        </p:nvPicPr>
        <p:blipFill rotWithShape="1">
          <a:blip r:embed="rId4">
            <a:alphaModFix/>
          </a:blip>
          <a:srcRect/>
          <a:stretch/>
        </p:blipFill>
        <p:spPr>
          <a:xfrm>
            <a:off x="5047604" y="3804324"/>
            <a:ext cx="4324089" cy="4128429"/>
          </a:xfrm>
          <a:prstGeom prst="rect">
            <a:avLst/>
          </a:prstGeom>
          <a:noFill/>
          <a:ln>
            <a:noFill/>
          </a:ln>
        </p:spPr>
      </p:pic>
      <p:pic>
        <p:nvPicPr>
          <p:cNvPr id="596" name="Google Shape;596;p9" descr="Schematic&#10;&#10;Description automatically generated"/>
          <p:cNvPicPr preferRelativeResize="0"/>
          <p:nvPr/>
        </p:nvPicPr>
        <p:blipFill rotWithShape="1">
          <a:blip r:embed="rId5">
            <a:alphaModFix/>
          </a:blip>
          <a:srcRect/>
          <a:stretch/>
        </p:blipFill>
        <p:spPr>
          <a:xfrm>
            <a:off x="10623810" y="2318876"/>
            <a:ext cx="4005775" cy="4005775"/>
          </a:xfrm>
          <a:prstGeom prst="rect">
            <a:avLst/>
          </a:prstGeom>
          <a:noFill/>
          <a:ln>
            <a:noFill/>
          </a:ln>
        </p:spPr>
      </p:pic>
      <p:sp>
        <p:nvSpPr>
          <p:cNvPr id="597" name="Google Shape;597;p9"/>
          <p:cNvSpPr txBox="1">
            <a:spLocks noGrp="1"/>
          </p:cNvSpPr>
          <p:nvPr>
            <p:ph type="ftr" idx="11"/>
          </p:nvPr>
        </p:nvSpPr>
        <p:spPr>
          <a:xfrm>
            <a:off x="10393555" y="680297"/>
            <a:ext cx="5436620" cy="49010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a:p>
            <a:pPr marL="0" lvl="0" indent="0" algn="r" rtl="0">
              <a:spcBef>
                <a:spcPts val="0"/>
              </a:spcBef>
              <a:spcAft>
                <a:spcPts val="0"/>
              </a:spcAft>
              <a:buNone/>
            </a:pPr>
            <a:endParaRPr dirty="0"/>
          </a:p>
        </p:txBody>
      </p:sp>
      <p:pic>
        <p:nvPicPr>
          <p:cNvPr id="599" name="Google Shape;599;p9" descr="A picture containing text, sign, pointing&#10;&#10;Description automatically generated"/>
          <p:cNvPicPr preferRelativeResize="0"/>
          <p:nvPr/>
        </p:nvPicPr>
        <p:blipFill rotWithShape="1">
          <a:blip r:embed="rId6">
            <a:alphaModFix/>
          </a:blip>
          <a:srcRect/>
          <a:stretch/>
        </p:blipFill>
        <p:spPr>
          <a:xfrm>
            <a:off x="4475812" y="270398"/>
            <a:ext cx="900000" cy="900000"/>
          </a:xfrm>
          <a:prstGeom prst="rect">
            <a:avLst/>
          </a:prstGeom>
          <a:noFill/>
          <a:ln>
            <a:noFill/>
          </a:ln>
        </p:spPr>
      </p:pic>
      <p:pic>
        <p:nvPicPr>
          <p:cNvPr id="600" name="Google Shape;600;p9" descr="A picture containing text, sign&#10;&#10;Description automatically generated"/>
          <p:cNvPicPr preferRelativeResize="0"/>
          <p:nvPr/>
        </p:nvPicPr>
        <p:blipFill rotWithShape="1">
          <a:blip r:embed="rId7">
            <a:alphaModFix/>
          </a:blip>
          <a:srcRect/>
          <a:stretch/>
        </p:blipFill>
        <p:spPr>
          <a:xfrm>
            <a:off x="3434313" y="262949"/>
            <a:ext cx="900000" cy="900000"/>
          </a:xfrm>
          <a:prstGeom prst="rect">
            <a:avLst/>
          </a:prstGeom>
          <a:noFill/>
          <a:ln>
            <a:noFill/>
          </a:ln>
        </p:spPr>
      </p:pic>
      <p:sp>
        <p:nvSpPr>
          <p:cNvPr id="2" name="Slide Number Placeholder 5">
            <a:extLst>
              <a:ext uri="{FF2B5EF4-FFF2-40B4-BE49-F238E27FC236}">
                <a16:creationId xmlns:a16="http://schemas.microsoft.com/office/drawing/2014/main" id="{DC510EBE-13C5-0784-1C49-C7DFD1523AA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8</a:t>
            </a:fld>
            <a:endParaRPr lang="en-US" b="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Recap: rethink, refuse, reduce</a:t>
            </a:r>
            <a:endParaRPr/>
          </a:p>
        </p:txBody>
      </p:sp>
      <p:sp>
        <p:nvSpPr>
          <p:cNvPr id="607" name="Google Shape;607;p10"/>
          <p:cNvSpPr txBox="1">
            <a:spLocks noGrp="1"/>
          </p:cNvSpPr>
          <p:nvPr>
            <p:ph type="ftr" idx="11"/>
          </p:nvPr>
        </p:nvSpPr>
        <p:spPr>
          <a:xfrm>
            <a:off x="10393555" y="680297"/>
            <a:ext cx="5436620"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a:p>
            <a:pPr marL="0" lvl="0" indent="0" algn="r" rtl="0">
              <a:spcBef>
                <a:spcPts val="0"/>
              </a:spcBef>
              <a:spcAft>
                <a:spcPts val="0"/>
              </a:spcAft>
              <a:buNone/>
            </a:pPr>
            <a:endParaRPr dirty="0"/>
          </a:p>
        </p:txBody>
      </p:sp>
      <p:pic>
        <p:nvPicPr>
          <p:cNvPr id="609" name="Google Shape;609;p10"/>
          <p:cNvPicPr preferRelativeResize="0">
            <a:picLocks noGrp="1"/>
          </p:cNvPicPr>
          <p:nvPr>
            <p:ph type="body" idx="1"/>
          </p:nvPr>
        </p:nvPicPr>
        <p:blipFill rotWithShape="1">
          <a:blip r:embed="rId3">
            <a:alphaModFix/>
          </a:blip>
          <a:srcRect l="-25276" t="-25619" r="-29257" b="-21428"/>
          <a:stretch/>
        </p:blipFill>
        <p:spPr>
          <a:xfrm>
            <a:off x="481691" y="7378262"/>
            <a:ext cx="1221081" cy="1221021"/>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sp>
        <p:nvSpPr>
          <p:cNvPr id="610" name="Google Shape;610;p10"/>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b="1"/>
              <a:t>Think about:</a:t>
            </a:r>
            <a:r>
              <a:rPr lang="en-GB" sz="2000"/>
              <a:t> </a:t>
            </a:r>
            <a:br>
              <a:rPr lang="en-GB" sz="2000"/>
            </a:br>
            <a:r>
              <a:rPr lang="en-GB" sz="2000"/>
              <a:t>Use, Design, Recovery, Production</a:t>
            </a:r>
            <a:endParaRPr/>
          </a:p>
        </p:txBody>
      </p:sp>
      <p:sp>
        <p:nvSpPr>
          <p:cNvPr id="611" name="Google Shape;611;p10"/>
          <p:cNvSpPr txBox="1">
            <a:spLocks noGrp="1"/>
          </p:cNvSpPr>
          <p:nvPr>
            <p:ph type="body" idx="3"/>
          </p:nvPr>
        </p:nvSpPr>
        <p:spPr>
          <a:xfrm>
            <a:off x="10922864"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Reduce:</a:t>
            </a:r>
            <a:endParaRPr/>
          </a:p>
          <a:p>
            <a:pPr marL="0" lvl="0" indent="0" algn="l" rtl="0">
              <a:lnSpc>
                <a:spcPct val="90000"/>
              </a:lnSpc>
              <a:spcBef>
                <a:spcPts val="1800"/>
              </a:spcBef>
              <a:spcAft>
                <a:spcPts val="0"/>
              </a:spcAft>
              <a:buClr>
                <a:schemeClr val="dk1"/>
              </a:buClr>
              <a:buSzPts val="2000"/>
              <a:buNone/>
            </a:pPr>
            <a:r>
              <a:rPr lang="en-GB"/>
              <a:t>How can the design be simpler than existing products?</a:t>
            </a:r>
            <a:endParaRPr/>
          </a:p>
          <a:p>
            <a:pPr marL="0" lvl="0" indent="0" algn="l" rtl="0">
              <a:lnSpc>
                <a:spcPct val="90000"/>
              </a:lnSpc>
              <a:spcBef>
                <a:spcPts val="1800"/>
              </a:spcBef>
              <a:spcAft>
                <a:spcPts val="0"/>
              </a:spcAft>
              <a:buClr>
                <a:schemeClr val="dk1"/>
              </a:buClr>
              <a:buSzPts val="2000"/>
              <a:buNone/>
            </a:pPr>
            <a:r>
              <a:rPr lang="en-GB"/>
              <a:t>How can it use less materials, while still being safe and fit for purpose?</a:t>
            </a:r>
            <a:endParaRPr/>
          </a:p>
          <a:p>
            <a:pPr marL="0" lvl="0" indent="0" algn="l" rtl="0">
              <a:lnSpc>
                <a:spcPct val="90000"/>
              </a:lnSpc>
              <a:spcBef>
                <a:spcPts val="1800"/>
              </a:spcBef>
              <a:spcAft>
                <a:spcPts val="0"/>
              </a:spcAft>
              <a:buClr>
                <a:schemeClr val="dk1"/>
              </a:buClr>
              <a:buSzPts val="2000"/>
              <a:buNone/>
            </a:pPr>
            <a:r>
              <a:rPr lang="en-GB"/>
              <a:t>What features don’t people need?</a:t>
            </a:r>
            <a:endParaRPr/>
          </a:p>
        </p:txBody>
      </p:sp>
      <p:sp>
        <p:nvSpPr>
          <p:cNvPr id="612" name="Google Shape;612;p10"/>
          <p:cNvSpPr txBox="1"/>
          <p:nvPr/>
        </p:nvSpPr>
        <p:spPr>
          <a:xfrm>
            <a:off x="5691645"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b="1" i="0">
                <a:solidFill>
                  <a:schemeClr val="dk1"/>
                </a:solidFill>
                <a:latin typeface="Arial"/>
                <a:ea typeface="Arial"/>
                <a:cs typeface="Arial"/>
                <a:sym typeface="Arial"/>
              </a:rPr>
              <a:t>Refuse:</a:t>
            </a:r>
            <a:endParaRPr sz="2000" b="0" i="0">
              <a:solidFill>
                <a:schemeClr val="dk1"/>
              </a:solidFill>
              <a:latin typeface="Arial"/>
              <a:ea typeface="Arial"/>
              <a:cs typeface="Arial"/>
              <a:sym typeface="Arial"/>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materials are usually used in products like this?</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materials are used in parts we don’t really need?</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Do any materials harm the environment?</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less harmful materials can we use instead?</a:t>
            </a:r>
            <a:endParaRPr sz="2000" b="0" i="0">
              <a:solidFill>
                <a:schemeClr val="dk1"/>
              </a:solidFill>
              <a:latin typeface="Arial"/>
              <a:ea typeface="Arial"/>
              <a:cs typeface="Arial"/>
              <a:sym typeface="Arial"/>
            </a:endParaRPr>
          </a:p>
        </p:txBody>
      </p:sp>
      <p:sp>
        <p:nvSpPr>
          <p:cNvPr id="613" name="Google Shape;613;p10"/>
          <p:cNvSpPr txBox="1"/>
          <p:nvPr/>
        </p:nvSpPr>
        <p:spPr>
          <a:xfrm>
            <a:off x="481691"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b="1" i="0">
                <a:solidFill>
                  <a:schemeClr val="dk1"/>
                </a:solidFill>
                <a:latin typeface="Arial"/>
                <a:ea typeface="Arial"/>
                <a:cs typeface="Arial"/>
                <a:sym typeface="Arial"/>
              </a:rPr>
              <a:t>Rethink:</a:t>
            </a:r>
            <a:endParaRPr sz="2000" b="0" i="0">
              <a:solidFill>
                <a:schemeClr val="dk1"/>
              </a:solidFill>
              <a:latin typeface="Arial"/>
              <a:ea typeface="Arial"/>
              <a:cs typeface="Arial"/>
              <a:sym typeface="Arial"/>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real need does this product satisfy?</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benefits do we need to deliver?</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How could the product do the same thing, differently?</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How can we reduce our resource use and waste and contribute to zero end-of-life waste and net zero carbon emissions?</a:t>
            </a:r>
            <a:endParaRPr/>
          </a:p>
        </p:txBody>
      </p:sp>
      <p:pic>
        <p:nvPicPr>
          <p:cNvPr id="614" name="Google Shape;614;p10" descr="Shape&#10;&#10;Description automatically generated with medium confidence"/>
          <p:cNvPicPr preferRelativeResize="0">
            <a:picLocks noGrp="1"/>
          </p:cNvPicPr>
          <p:nvPr>
            <p:ph type="body" idx="4"/>
          </p:nvPr>
        </p:nvPicPr>
        <p:blipFill rotWithShape="1">
          <a:blip r:embed="rId4">
            <a:alphaModFix/>
          </a:blip>
          <a:srcRect/>
          <a:stretch/>
        </p:blipFill>
        <p:spPr>
          <a:xfrm>
            <a:off x="3606800" y="2163642"/>
            <a:ext cx="1249363" cy="1211503"/>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15" name="Google Shape;615;p10" descr="Shape&#10;&#10;Description automatically generated with medium confidence"/>
          <p:cNvPicPr preferRelativeResize="0">
            <a:picLocks noGrp="1"/>
          </p:cNvPicPr>
          <p:nvPr>
            <p:ph type="body" idx="5"/>
          </p:nvPr>
        </p:nvPicPr>
        <p:blipFill rotWithShape="1">
          <a:blip r:embed="rId5">
            <a:alphaModFix/>
          </a:blip>
          <a:srcRect/>
          <a:stretch/>
        </p:blipFill>
        <p:spPr>
          <a:xfrm>
            <a:off x="8816975" y="2164412"/>
            <a:ext cx="1247775" cy="1209963"/>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16" name="Google Shape;616;p10" descr="Shape&#10;&#10;Description automatically generated with medium confidence"/>
          <p:cNvPicPr preferRelativeResize="0">
            <a:picLocks noGrp="1"/>
          </p:cNvPicPr>
          <p:nvPr>
            <p:ph type="body" idx="6"/>
          </p:nvPr>
        </p:nvPicPr>
        <p:blipFill rotWithShape="1">
          <a:blip r:embed="rId6">
            <a:alphaModFix/>
          </a:blip>
          <a:srcRect/>
          <a:stretch/>
        </p:blipFill>
        <p:spPr>
          <a:xfrm>
            <a:off x="14047788" y="2157333"/>
            <a:ext cx="1249362" cy="122412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17" name="Google Shape;617;p10"/>
          <p:cNvPicPr preferRelativeResize="0"/>
          <p:nvPr/>
        </p:nvPicPr>
        <p:blipFill rotWithShape="1">
          <a:blip r:embed="rId7">
            <a:alphaModFix/>
          </a:blip>
          <a:srcRect/>
          <a:stretch/>
        </p:blipFill>
        <p:spPr>
          <a:xfrm>
            <a:off x="3451125" y="290207"/>
            <a:ext cx="900000" cy="876923"/>
          </a:xfrm>
          <a:prstGeom prst="rect">
            <a:avLst/>
          </a:prstGeom>
          <a:noFill/>
          <a:ln>
            <a:noFill/>
          </a:ln>
        </p:spPr>
      </p:pic>
      <p:sp>
        <p:nvSpPr>
          <p:cNvPr id="2" name="Slide Number Placeholder 5">
            <a:extLst>
              <a:ext uri="{FF2B5EF4-FFF2-40B4-BE49-F238E27FC236}">
                <a16:creationId xmlns:a16="http://schemas.microsoft.com/office/drawing/2014/main" id="{96A1F50F-7A43-DF9F-CE65-27A1EBA6614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9</a:t>
            </a:fld>
            <a:endParaRPr lang="en-US" b="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c2123c-08af-4259-afd9-327c11a3f8fe">
      <Terms xmlns="http://schemas.microsoft.com/office/infopath/2007/PartnerControls"/>
    </lcf76f155ced4ddcb4097134ff3c332f>
    <TaxCatchAll xmlns="d89c1b2d-70bc-4028-a552-56ef7d93dfa4" xsi:nil="true"/>
    <MediaLengthInSeconds xmlns="94c2123c-08af-4259-afd9-327c11a3f8fe" xsi:nil="true"/>
    <SharedWithUsers xmlns="d89c1b2d-70bc-4028-a552-56ef7d93dfa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271370A8D5F84984EAE15DB732DB6C" ma:contentTypeVersion="17" ma:contentTypeDescription="Create a new document." ma:contentTypeScope="" ma:versionID="77cc91c51cad387ebd814b66518c13a7">
  <xsd:schema xmlns:xsd="http://www.w3.org/2001/XMLSchema" xmlns:xs="http://www.w3.org/2001/XMLSchema" xmlns:p="http://schemas.microsoft.com/office/2006/metadata/properties" xmlns:ns2="94c2123c-08af-4259-afd9-327c11a3f8fe" xmlns:ns3="d89c1b2d-70bc-4028-a552-56ef7d93dfa4" targetNamespace="http://schemas.microsoft.com/office/2006/metadata/properties" ma:root="true" ma:fieldsID="23f814211c9022776c446bd2b5cba1b3" ns2:_="" ns3:_="">
    <xsd:import namespace="94c2123c-08af-4259-afd9-327c11a3f8fe"/>
    <xsd:import namespace="d89c1b2d-70bc-4028-a552-56ef7d93df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2123c-08af-4259-afd9-327c11a3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1b2d-70bc-4028-a552-56ef7d93df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fe45d-e1cc-4125-a718-5efafb3beb06}" ma:internalName="TaxCatchAll" ma:showField="CatchAllData" ma:web="d89c1b2d-70bc-4028-a552-56ef7d93d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8ACC6-581B-452F-B12C-9D081A9DDD56}">
  <ds:schemaRefs>
    <ds:schemaRef ds:uri="http://schemas.microsoft.com/office/2006/metadata/properties"/>
    <ds:schemaRef ds:uri="http://schemas.microsoft.com/office/infopath/2007/PartnerControls"/>
    <ds:schemaRef ds:uri="94c2123c-08af-4259-afd9-327c11a3f8fe"/>
    <ds:schemaRef ds:uri="d89c1b2d-70bc-4028-a552-56ef7d93dfa4"/>
  </ds:schemaRefs>
</ds:datastoreItem>
</file>

<file path=customXml/itemProps2.xml><?xml version="1.0" encoding="utf-8"?>
<ds:datastoreItem xmlns:ds="http://schemas.openxmlformats.org/officeDocument/2006/customXml" ds:itemID="{BAAC4016-5D4B-4C1B-A912-A6774D2C3155}">
  <ds:schemaRefs>
    <ds:schemaRef ds:uri="http://schemas.microsoft.com/sharepoint/v3/contenttype/forms"/>
  </ds:schemaRefs>
</ds:datastoreItem>
</file>

<file path=customXml/itemProps3.xml><?xml version="1.0" encoding="utf-8"?>
<ds:datastoreItem xmlns:ds="http://schemas.openxmlformats.org/officeDocument/2006/customXml" ds:itemID="{2D5A14C6-D981-427E-AE2A-CFD1A730C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c2123c-08af-4259-afd9-327c11a3f8fe"/>
    <ds:schemaRef ds:uri="d89c1b2d-70bc-4028-a552-56ef7d93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1659</TotalTime>
  <Words>3545</Words>
  <Application>Microsoft Office PowerPoint</Application>
  <PresentationFormat>Custom</PresentationFormat>
  <Paragraphs>348</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Introduction and overview</vt:lpstr>
      <vt:lpstr>Learning outcomes and resource links </vt:lpstr>
      <vt:lpstr>Subject coverage</vt:lpstr>
      <vt:lpstr>2. Sustainability and my career</vt:lpstr>
      <vt:lpstr>Learning outcomes</vt:lpstr>
      <vt:lpstr>Engineering, manufacturing and sustainability</vt:lpstr>
      <vt:lpstr>Recap: rethink, refuse, reduce</vt:lpstr>
      <vt:lpstr>Recap: reuse, repair, recycle</vt:lpstr>
      <vt:lpstr>Engineering, manufacturing and sustainability example answers</vt:lpstr>
      <vt:lpstr>Health, safety and sustainability</vt:lpstr>
      <vt:lpstr>Sustainability careers: what might your role be?</vt:lpstr>
      <vt:lpstr>Sustainability: over to you</vt:lpstr>
      <vt:lpstr>Sustainability: over to you - example answers</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Esther Sadler</cp:lastModifiedBy>
  <cp:revision>40</cp:revision>
  <dcterms:created xsi:type="dcterms:W3CDTF">2022-05-23T15:11:33Z</dcterms:created>
  <dcterms:modified xsi:type="dcterms:W3CDTF">2023-09-11T10:36:25Z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0x01010049271370A8D5F84984EAE15DB732DB6C</vt:lpwstr>
  </property>
  <property fmtid="{D5CDD505-2E9C-101B-9397-08002B2CF9AE}" pid="3" name="Order">
    <vt:r8>972600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