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6"/>
  </p:notesMasterIdLst>
  <p:sldIdLst>
    <p:sldId id="256" r:id="rId6"/>
    <p:sldId id="267" r:id="rId7"/>
    <p:sldId id="284" r:id="rId8"/>
    <p:sldId id="347" r:id="rId9"/>
    <p:sldId id="257" r:id="rId10"/>
    <p:sldId id="272" r:id="rId11"/>
    <p:sldId id="346" r:id="rId12"/>
    <p:sldId id="348" r:id="rId13"/>
    <p:sldId id="332" r:id="rId14"/>
    <p:sldId id="333" r:id="rId15"/>
    <p:sldId id="334" r:id="rId16"/>
    <p:sldId id="335" r:id="rId17"/>
    <p:sldId id="337" r:id="rId18"/>
    <p:sldId id="338" r:id="rId19"/>
    <p:sldId id="340" r:id="rId20"/>
    <p:sldId id="339" r:id="rId21"/>
    <p:sldId id="344" r:id="rId22"/>
    <p:sldId id="345" r:id="rId23"/>
    <p:sldId id="342" r:id="rId24"/>
    <p:sldId id="275" r:id="rId25"/>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49" userDrawn="1">
          <p15:clr>
            <a:srgbClr val="A4A3A4"/>
          </p15:clr>
        </p15:guide>
        <p15:guide id="2" pos="51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 id="{78AFAD77-D8CA-572C-9B11-C27337DA0A99}" name="Stephen Winterburn" initials="SW" userId="S::Stephen.Winterburn@raeng.org.uk::cfe8850b-f2dd-43b5-9c22-6100c0be2e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tylli Charalampous" initials="SC" lastIdx="20" clrIdx="6">
    <p:extLst>
      <p:ext uri="{19B8F6BF-5375-455C-9EA6-DF929625EA0E}">
        <p15:presenceInfo xmlns:p15="http://schemas.microsoft.com/office/powerpoint/2012/main" userId="S::stylli.charalampous@raeng.org.uk::6ccdb83b-cc4f-4a44-90c9-2db0e326924d" providerId="AD"/>
      </p:ext>
    </p:extLst>
  </p:cmAuthor>
  <p:cmAuthor id="1" name="Minna Down" initials="MD" lastIdx="15" clrIdx="0">
    <p:extLst>
      <p:ext uri="{19B8F6BF-5375-455C-9EA6-DF929625EA0E}">
        <p15:presenceInfo xmlns:p15="http://schemas.microsoft.com/office/powerpoint/2012/main" userId="f49f9c9fde2637aa" providerId="Windows Live"/>
      </p:ext>
    </p:extLst>
  </p:cmAuthor>
  <p:cmAuthor id="8" name="Michael Guilmant-Cush" initials="MGC" lastIdx="11" clrIdx="7">
    <p:extLst>
      <p:ext uri="{19B8F6BF-5375-455C-9EA6-DF929625EA0E}">
        <p15:presenceInfo xmlns:p15="http://schemas.microsoft.com/office/powerpoint/2012/main" userId="S::mike@mgcwriting.onmicrosoft.com::1f83a091-1871-4096-b5ea-a3285935905c" providerId="AD"/>
      </p:ext>
    </p:extLst>
  </p:cmAuthor>
  <p:cmAuthor id="2" name="Bryony" initials="B" lastIdx="38"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31" clrIdx="3">
    <p:extLst>
      <p:ext uri="{19B8F6BF-5375-455C-9EA6-DF929625EA0E}">
        <p15:presenceInfo xmlns:p15="http://schemas.microsoft.com/office/powerpoint/2012/main" userId="Karen Wadsworth" providerId="None"/>
      </p:ext>
    </p:extLst>
  </p:cmAuthor>
  <p:cmAuthor id="5" name="Estelle Lloyd" initials="EL" lastIdx="1" clrIdx="4">
    <p:extLst>
      <p:ext uri="{19B8F6BF-5375-455C-9EA6-DF929625EA0E}">
        <p15:presenceInfo xmlns:p15="http://schemas.microsoft.com/office/powerpoint/2012/main" userId="Estelle Lloyd" providerId="None"/>
      </p:ext>
    </p:extLst>
  </p:cmAuthor>
  <p:cmAuthor id="6" name="V-Mike Guilmant-Cush" initials="VG" lastIdx="4" clrIdx="5">
    <p:extLst>
      <p:ext uri="{19B8F6BF-5375-455C-9EA6-DF929625EA0E}">
        <p15:presenceInfo xmlns:p15="http://schemas.microsoft.com/office/powerpoint/2012/main" userId="S::mike.guilmant-cush@blackbaud.me::3c7f021d-b981-41a2-afc2-8c0dc9565e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C5C"/>
    <a:srgbClr val="FF7500"/>
    <a:srgbClr val="ECECED"/>
    <a:srgbClr val="21176B"/>
    <a:srgbClr val="3DB876"/>
    <a:srgbClr val="00F291"/>
    <a:srgbClr val="24D6D1"/>
    <a:srgbClr val="22166B"/>
    <a:srgbClr val="F1D408"/>
    <a:srgbClr val="D2C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B8993-228F-4477-4AA1-17522AF276D4}" v="4" dt="2023-02-24T15:12:39.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0" autoAdjust="0"/>
    <p:restoredTop sz="59582" autoAdjust="0"/>
  </p:normalViewPr>
  <p:slideViewPr>
    <p:cSldViewPr snapToGrid="0">
      <p:cViewPr varScale="1">
        <p:scale>
          <a:sx n="44" d="100"/>
          <a:sy n="44" d="100"/>
        </p:scale>
        <p:origin x="384" y="54"/>
      </p:cViewPr>
      <p:guideLst>
        <p:guide orient="horz" pos="4649"/>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Mike Guilmant-Cush" userId="S::mike.guilmant-cush@blackbaud.me::3c7f021d-b981-41a2-afc2-8c0dc9565e5f" providerId="AD" clId="Web-{ADDB8993-228F-4477-4AA1-17522AF276D4}"/>
    <pc:docChg chg="modSld">
      <pc:chgData name="V-Mike Guilmant-Cush" userId="S::mike.guilmant-cush@blackbaud.me::3c7f021d-b981-41a2-afc2-8c0dc9565e5f" providerId="AD" clId="Web-{ADDB8993-228F-4477-4AA1-17522AF276D4}" dt="2023-02-24T15:12:31.468" v="0" actId="20577"/>
      <pc:docMkLst>
        <pc:docMk/>
      </pc:docMkLst>
      <pc:sldChg chg="modSp">
        <pc:chgData name="V-Mike Guilmant-Cush" userId="S::mike.guilmant-cush@blackbaud.me::3c7f021d-b981-41a2-afc2-8c0dc9565e5f" providerId="AD" clId="Web-{ADDB8993-228F-4477-4AA1-17522AF276D4}" dt="2023-02-24T15:12:31.468" v="0" actId="20577"/>
        <pc:sldMkLst>
          <pc:docMk/>
          <pc:sldMk cId="1936752965" sldId="345"/>
        </pc:sldMkLst>
        <pc:spChg chg="mod">
          <ac:chgData name="V-Mike Guilmant-Cush" userId="S::mike.guilmant-cush@blackbaud.me::3c7f021d-b981-41a2-afc2-8c0dc9565e5f" providerId="AD" clId="Web-{ADDB8993-228F-4477-4AA1-17522AF276D4}" dt="2023-02-24T15:12:31.468" v="0" actId="20577"/>
          <ac:spMkLst>
            <pc:docMk/>
            <pc:sldMk cId="1936752965" sldId="345"/>
            <ac:spMk id="47" creationId="{61874B6B-E857-96E5-E0CC-ED7E9085E4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9/7/2023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Project or print this slide to introduce some key smart materials.</a:t>
            </a: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1299709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Project or print this slide to introduce some key smart materials.</a:t>
            </a: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110966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0" lvl="0" indent="0" algn="l" rtl="0">
              <a:lnSpc>
                <a:spcPct val="100000"/>
              </a:lnSpc>
              <a:spcBef>
                <a:spcPts val="0"/>
              </a:spcBef>
              <a:spcAft>
                <a:spcPts val="0"/>
              </a:spcAft>
              <a:buClr>
                <a:schemeClr val="dk1"/>
              </a:buClr>
              <a:buSzPts val="1100"/>
              <a:buFont typeface="Arial"/>
              <a:buNone/>
            </a:pPr>
            <a:r>
              <a:rPr lang="en-GB">
                <a:solidFill>
                  <a:schemeClr val="dk1"/>
                </a:solidFill>
                <a:latin typeface="Arial" panose="020B0604020202020204" pitchFamily="34" charset="0"/>
                <a:cs typeface="Arial" panose="020B0604020202020204" pitchFamily="34" charset="0"/>
              </a:rPr>
              <a:t>Project or print this slide to introduce some key smart materials.</a:t>
            </a:r>
            <a:endParaRPr lang="en-GB">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3656581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dirty="0">
              <a:solidFill>
                <a:schemeClr val="dk1"/>
              </a:solidFill>
              <a:latin typeface="Arial" panose="020B0604020202020204" pitchFamily="34" charset="0"/>
              <a:cs typeface="Arial" panose="020B0604020202020204" pitchFamily="34" charset="0"/>
            </a:endParaRPr>
          </a:p>
          <a:p>
            <a:r>
              <a:rPr lang="en-GB" dirty="0">
                <a:solidFill>
                  <a:schemeClr val="dk1"/>
                </a:solidFill>
                <a:latin typeface="Arial"/>
                <a:cs typeface="Arial"/>
              </a:rPr>
              <a:t>This slide, and the activity that follows, helps learners to explore how smart materials might be applied in two significant engineering contexts: within ‘smart’ factories that apply new technologies to reduce energy and resource consumption, and increase productivity; and within the 'smart' products they might manufacture.</a:t>
            </a:r>
          </a:p>
          <a:p>
            <a:pPr marL="0" lvl="0" indent="0" algn="l" rtl="0">
              <a:spcBef>
                <a:spcPts val="0"/>
              </a:spcBef>
              <a:spcAft>
                <a:spcPts val="0"/>
              </a:spcAft>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a:t>
            </a:r>
            <a:endParaRPr lang="en-GB" dirty="0">
              <a:solidFill>
                <a:schemeClr val="dk1"/>
              </a:solidFill>
              <a:latin typeface="Arial" panose="020B0604020202020204" pitchFamily="34" charset="0"/>
              <a:cs typeface="Arial" panose="020B0604020202020204" pitchFamily="34" charset="0"/>
            </a:endParaRPr>
          </a:p>
          <a:p>
            <a:pPr marL="457200" lvl="0" indent="-298450" algn="l" rtl="0">
              <a:spcBef>
                <a:spcPts val="0"/>
              </a:spcBef>
              <a:spcAft>
                <a:spcPts val="0"/>
              </a:spcAft>
              <a:buClr>
                <a:schemeClr val="dk1"/>
              </a:buClr>
              <a:buSzPts val="1100"/>
              <a:buChar char="●"/>
            </a:pPr>
            <a:r>
              <a:rPr lang="en-GB" dirty="0">
                <a:solidFill>
                  <a:schemeClr val="dk1"/>
                </a:solidFill>
                <a:latin typeface="Arial"/>
                <a:cs typeface="Arial"/>
              </a:rPr>
              <a:t>Explain that a recent term - Industry 4.0 - is increasingly being used to describe what might be the next significant step in engineering. Industry 4.0 is not one single disruptive technology (for example, the steam engine or the electronic computer) but the way in which a series of novel technologies will work together to create factories that are increasingly capable of operating smoothly and optimally with decreasing need for human intervention.</a:t>
            </a:r>
          </a:p>
          <a:p>
            <a:pPr marL="457200" indent="-298450">
              <a:buClr>
                <a:schemeClr val="dk1"/>
              </a:buClr>
              <a:buSzPts val="1100"/>
              <a:buChar char="●"/>
            </a:pPr>
            <a:r>
              <a:rPr lang="en-GB" dirty="0">
                <a:solidFill>
                  <a:schemeClr val="dk1"/>
                </a:solidFill>
                <a:latin typeface="Arial"/>
                <a:cs typeface="Arial"/>
              </a:rPr>
              <a:t>Remind learners that a net zero economy doesn’t only seek to eliminate net carbon dioxide emissions from fossil fuel combustion but also emissions of other, often more potent greenhouse gases such as methane.</a:t>
            </a:r>
          </a:p>
          <a:p>
            <a:pPr marL="457200" indent="-298450">
              <a:buClr>
                <a:srgbClr val="000000"/>
              </a:buClr>
              <a:buSzPts val="1100"/>
              <a:buFontTx/>
              <a:buChar char="●"/>
            </a:pPr>
            <a:r>
              <a:rPr lang="en-GB" dirty="0">
                <a:solidFill>
                  <a:schemeClr val="dk1"/>
                </a:solidFill>
                <a:latin typeface="Arial"/>
                <a:cs typeface="Arial"/>
              </a:rPr>
              <a:t>Review the four elements of smart factories and three elements of smart products or systems.</a:t>
            </a:r>
            <a:endParaRPr lang="en-GB" dirty="0">
              <a:solidFill>
                <a:schemeClr val="dk1"/>
              </a:solidFill>
              <a:latin typeface="Arial" panose="020B0604020202020204" pitchFamily="34" charset="0"/>
              <a:cs typeface="Arial" panose="020B0604020202020204" pitchFamily="34" charset="0"/>
            </a:endParaRPr>
          </a:p>
          <a:p>
            <a:pPr>
              <a:buClr>
                <a:schemeClr val="dk1"/>
              </a:buClr>
              <a:buSzPts val="1100"/>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100"/>
              <a:buFont typeface="Arial"/>
              <a:buNone/>
            </a:pPr>
            <a:r>
              <a:rPr lang="en-GB" dirty="0">
                <a:solidFill>
                  <a:schemeClr val="dk1"/>
                </a:solidFill>
                <a:latin typeface="Arial"/>
                <a:cs typeface="Arial"/>
              </a:rPr>
              <a:t>Discussion.</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can research Industry 4.0 on the internet and identify how this might influence engineering careers in the longer term.</a:t>
            </a: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90804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Choose whether to also print copies of the smart material information on the previous slides and whether you will encourage learners to research more (the name of each material is a good starting point as a search term and learners might also wish to append ‘applications’ or ‘examples’ after finding out more about the basics).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Learners may wish to use plain paper to collect their research or to organise their ideas as notes or concept maps.</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can work alone, in pairs or in small groups.</a:t>
            </a:r>
          </a:p>
          <a:p>
            <a:pPr marL="457200" indent="-298450">
              <a:buClr>
                <a:schemeClr val="dk1"/>
              </a:buClr>
              <a:buSzPts val="1100"/>
              <a:buChar char="●"/>
            </a:pPr>
            <a:r>
              <a:rPr lang="en-GB" dirty="0">
                <a:solidFill>
                  <a:schemeClr val="dk1"/>
                </a:solidFill>
                <a:latin typeface="Arial"/>
                <a:cs typeface="Arial"/>
              </a:rPr>
              <a:t>Learners choose an engineering sector of interest, or one that is related to an industry placement. Or you may instead choose to consider a process or machine from your workshop.</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Together, learners explore what a smart material might help them to sense and respond to, to make a machine or process used in that sector more sustainable, or which might be embedded in a key product the sector produces.</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use the smart material information on the previous slides as starting points to stimulate their own research and idea generation. Learners can search for their chosen sector and append ‘smart materials’ to find existing examples, for example ‘renewable energy smart materials’.</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Activity sheet</a:t>
            </a: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can organise their ideas using </a:t>
            </a:r>
            <a:r>
              <a:rPr lang="en-GB" b="1" dirty="0">
                <a:solidFill>
                  <a:schemeClr val="dk1"/>
                </a:solidFill>
                <a:latin typeface="Arial" panose="020B0604020202020204" pitchFamily="34" charset="0"/>
                <a:cs typeface="Arial" panose="020B0604020202020204" pitchFamily="34" charset="0"/>
              </a:rPr>
              <a:t>Engineering materials</a:t>
            </a:r>
            <a:r>
              <a:rPr lang="en-GB" dirty="0">
                <a:solidFill>
                  <a:schemeClr val="dk1"/>
                </a:solidFill>
                <a:latin typeface="Arial" panose="020B0604020202020204" pitchFamily="34" charset="0"/>
                <a:cs typeface="Arial" panose="020B0604020202020204" pitchFamily="34" charset="0"/>
              </a:rPr>
              <a:t> - </a:t>
            </a:r>
            <a:r>
              <a:rPr lang="en-GB" b="1" dirty="0">
                <a:solidFill>
                  <a:schemeClr val="dk1"/>
                </a:solidFill>
                <a:latin typeface="Arial" panose="020B0604020202020204" pitchFamily="34" charset="0"/>
                <a:cs typeface="Arial" panose="020B0604020202020204" pitchFamily="34" charset="0"/>
              </a:rPr>
              <a:t>Activity sheet 7. </a:t>
            </a:r>
            <a:r>
              <a:rPr lang="en-GB" dirty="0">
                <a:solidFill>
                  <a:schemeClr val="dk1"/>
                </a:solidFill>
                <a:latin typeface="Arial" panose="020B0604020202020204" pitchFamily="34" charset="0"/>
                <a:cs typeface="Arial" panose="020B0604020202020204" pitchFamily="34" charset="0"/>
              </a:rPr>
              <a:t>They may also make notes, concept maps or design sketches on plain paper.</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An example slide follows after the next slide.</a:t>
            </a:r>
          </a:p>
          <a:p>
            <a:pPr marL="0" lvl="0" indent="0" algn="l" rtl="0">
              <a:lnSpc>
                <a:spcPct val="100000"/>
              </a:lnSpc>
              <a:spcBef>
                <a:spcPts val="0"/>
              </a:spcBef>
              <a:spcAft>
                <a:spcPts val="0"/>
              </a:spcAft>
              <a:buSzPts val="1100"/>
              <a:buNone/>
            </a:pPr>
            <a:endParaRPr lang="en-GB" b="1"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Discussion.</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Research findings.</a:t>
            </a: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Written response on the activity sheets.</a:t>
            </a:r>
          </a:p>
          <a:p>
            <a:pPr marL="0" lvl="0" indent="0" algn="l" rtl="0">
              <a:lnSpc>
                <a:spcPct val="100000"/>
              </a:lnSpc>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Extension </a:t>
            </a:r>
          </a:p>
          <a:p>
            <a:pPr marL="0" lvl="0" indent="0" algn="l" rtl="0">
              <a:lnSpc>
                <a:spcPct val="100000"/>
              </a:lnSpc>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could develop their ideas and produce simple engineering drawings and verbal descriptions, then present their ideas as a formal written or slide presentation. They might use scrap materials or 3D modelling to create a non-functional ‘rapid prototype’ of their idea that aids understanding. Learners could compete in a ‘Dragon’s Den’ style activity to compete for R&amp;D funding to develop the most interesting or promising ideas.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14</a:t>
            </a:fld>
            <a:endParaRPr lang="en-US"/>
          </a:p>
        </p:txBody>
      </p:sp>
    </p:spTree>
    <p:extLst>
      <p:ext uri="{BB962C8B-B14F-4D97-AF65-F5344CB8AC3E}">
        <p14:creationId xmlns:p14="http://schemas.microsoft.com/office/powerpoint/2010/main" val="119723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a:buClr>
                <a:schemeClr val="dk1"/>
              </a:buClr>
              <a:buSzPts val="1100"/>
            </a:pPr>
            <a:r>
              <a:rPr lang="en-GB" b="1" dirty="0">
                <a:solidFill>
                  <a:schemeClr val="dk1"/>
                </a:solidFill>
                <a:latin typeface="Arial"/>
                <a:cs typeface="Arial"/>
              </a:rPr>
              <a:t>Activity</a:t>
            </a:r>
          </a:p>
          <a:p>
            <a:pPr marL="171450" indent="-171450">
              <a:buSzPts val="1100"/>
              <a:buFont typeface="Arial"/>
              <a:buChar char="•"/>
            </a:pPr>
            <a:r>
              <a:rPr lang="en-GB" dirty="0">
                <a:solidFill>
                  <a:schemeClr val="dk1"/>
                </a:solidFill>
                <a:latin typeface="Arial"/>
                <a:cs typeface="Arial"/>
              </a:rPr>
              <a:t>Review the suggested examples.</a:t>
            </a:r>
            <a:endParaRPr lang="en-GB" dirty="0">
              <a:solidFill>
                <a:schemeClr val="dk1"/>
              </a:solidFill>
              <a:latin typeface="Calibri" panose="020F0502020204030204"/>
              <a:cs typeface="Calibri" panose="020F0502020204030204"/>
            </a:endParaRPr>
          </a:p>
          <a:p>
            <a:pPr marL="171450" indent="-171450">
              <a:buSzPts val="1100"/>
              <a:buFont typeface="Arial"/>
              <a:buChar char="•"/>
            </a:pPr>
            <a:r>
              <a:rPr lang="en-GB" dirty="0">
                <a:solidFill>
                  <a:schemeClr val="dk1"/>
                </a:solidFill>
                <a:latin typeface="Arial"/>
                <a:cs typeface="Arial"/>
              </a:rPr>
              <a:t>You could use this example idea to stimulate learners to generate and develop their own responses.</a:t>
            </a:r>
            <a:endParaRPr lang="en-GB" dirty="0">
              <a:cs typeface="Calibri"/>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15</a:t>
            </a:fld>
            <a:endParaRPr lang="en-US"/>
          </a:p>
        </p:txBody>
      </p:sp>
    </p:spTree>
    <p:extLst>
      <p:ext uri="{BB962C8B-B14F-4D97-AF65-F5344CB8AC3E}">
        <p14:creationId xmlns:p14="http://schemas.microsoft.com/office/powerpoint/2010/main" val="133567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This activity extends learners’ thinking by challenging them to identify how their ideas specifically help to apply some or all of the 6Rs of sustainability or to support a circular economy.</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Activity</a:t>
            </a:r>
          </a:p>
          <a:p>
            <a:pPr marL="457200" lvl="0" indent="-298450" algn="l" rtl="0">
              <a:spcBef>
                <a:spcPts val="0"/>
              </a:spcBef>
              <a:spcAft>
                <a:spcPts val="0"/>
              </a:spcAft>
              <a:buSzPts val="1100"/>
              <a:buChar char="●"/>
            </a:pPr>
            <a:r>
              <a:rPr lang="en-GB" dirty="0">
                <a:latin typeface="Arial" panose="020B0604020202020204" pitchFamily="34" charset="0"/>
                <a:cs typeface="Arial" panose="020B0604020202020204" pitchFamily="34" charset="0"/>
              </a:rPr>
              <a:t>Review the 6Rs of sustainability and the concept of a circular economy in which resources continually cycle through use, recovery and production rather than drawing on fresh raw materials.</a:t>
            </a:r>
          </a:p>
          <a:p>
            <a:pPr marL="457200" indent="-298450">
              <a:buSzPts val="1100"/>
              <a:buChar char="●"/>
            </a:pPr>
            <a:r>
              <a:rPr lang="en-GB" dirty="0">
                <a:latin typeface="Arial"/>
                <a:cs typeface="Arial"/>
              </a:rPr>
              <a:t>Highlight that the 3Rs that change how we act form three parts of the circular cycle of materials.</a:t>
            </a:r>
            <a:endParaRPr lang="en-GB" dirty="0">
              <a:latin typeface="Arial" panose="020B0604020202020204" pitchFamily="34" charset="0"/>
              <a:cs typeface="Arial" panose="020B0604020202020204" pitchFamily="34" charset="0"/>
            </a:endParaRPr>
          </a:p>
          <a:p>
            <a:pPr marL="457200" indent="-298450">
              <a:buSzPts val="1100"/>
              <a:buFontTx/>
              <a:buChar char="●"/>
            </a:pPr>
            <a:r>
              <a:rPr lang="en-GB" dirty="0">
                <a:latin typeface="Arial"/>
                <a:cs typeface="Arial"/>
              </a:rPr>
              <a:t>Learners add detail to one of their ideas by suggesting how the smart material might apply the 6Rs or the idea of a circular economy.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Activity sheet</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can organise their ideas using </a:t>
            </a:r>
            <a:r>
              <a:rPr lang="en-GB" b="1" dirty="0">
                <a:solidFill>
                  <a:schemeClr val="dk1"/>
                </a:solidFill>
                <a:latin typeface="Arial" panose="020B0604020202020204" pitchFamily="34" charset="0"/>
                <a:cs typeface="Arial" panose="020B0604020202020204" pitchFamily="34" charset="0"/>
              </a:rPr>
              <a:t>Engineering materials</a:t>
            </a:r>
            <a:r>
              <a:rPr lang="en-GB" dirty="0">
                <a:solidFill>
                  <a:schemeClr val="dk1"/>
                </a:solidFill>
                <a:latin typeface="Arial" panose="020B0604020202020204" pitchFamily="34" charset="0"/>
                <a:cs typeface="Arial" panose="020B0604020202020204" pitchFamily="34" charset="0"/>
              </a:rPr>
              <a:t> - </a:t>
            </a:r>
            <a:r>
              <a:rPr lang="en-GB" b="1" dirty="0">
                <a:solidFill>
                  <a:schemeClr val="dk1"/>
                </a:solidFill>
                <a:latin typeface="Arial" panose="020B0604020202020204" pitchFamily="34" charset="0"/>
                <a:cs typeface="Arial" panose="020B0604020202020204" pitchFamily="34" charset="0"/>
              </a:rPr>
              <a:t>Activity sheet 8. </a:t>
            </a: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Please see the slide that follows.</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Recall of the 6Rs of sustainability and of the concept of a circular economy.</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Written work.</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16</a:t>
            </a:fld>
            <a:endParaRPr lang="en-US"/>
          </a:p>
        </p:txBody>
      </p:sp>
    </p:spTree>
    <p:extLst>
      <p:ext uri="{BB962C8B-B14F-4D97-AF65-F5344CB8AC3E}">
        <p14:creationId xmlns:p14="http://schemas.microsoft.com/office/powerpoint/2010/main" val="601657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a:buClr>
                <a:schemeClr val="dk1"/>
              </a:buClr>
              <a:buSzPts val="1100"/>
            </a:pPr>
            <a:r>
              <a:rPr lang="en-GB" b="1">
                <a:solidFill>
                  <a:schemeClr val="dk1"/>
                </a:solidFill>
                <a:latin typeface="Arial"/>
                <a:cs typeface="Arial"/>
              </a:rPr>
              <a:t>Activity</a:t>
            </a:r>
          </a:p>
          <a:p>
            <a:pPr marL="171450" indent="-171450">
              <a:buSzPts val="1100"/>
              <a:buFont typeface="Arial"/>
              <a:buChar char="•"/>
            </a:pPr>
            <a:r>
              <a:rPr lang="en-GB">
                <a:solidFill>
                  <a:schemeClr val="dk1"/>
                </a:solidFill>
                <a:latin typeface="Arial"/>
                <a:cs typeface="Arial"/>
              </a:rPr>
              <a:t>Review the suggested example.</a:t>
            </a:r>
            <a:endParaRPr lang="en-GB">
              <a:solidFill>
                <a:schemeClr val="dk1"/>
              </a:solidFill>
              <a:latin typeface="Calibri" panose="020F0502020204030204"/>
              <a:cs typeface="Calibri" panose="020F0502020204030204"/>
            </a:endParaRPr>
          </a:p>
          <a:p>
            <a:pPr marL="171450" indent="-171450">
              <a:buSzPts val="1100"/>
              <a:buFont typeface="Arial"/>
              <a:buChar char="•"/>
            </a:pPr>
            <a:r>
              <a:rPr lang="en-GB">
                <a:solidFill>
                  <a:schemeClr val="dk1"/>
                </a:solidFill>
                <a:latin typeface="Arial"/>
                <a:cs typeface="Arial"/>
              </a:rPr>
              <a:t>You could use this example idea to stimulate learners to generate and develop their own responses.</a:t>
            </a:r>
            <a:endParaRPr lang="en-GB">
              <a:cs typeface="Calibri"/>
            </a:endParaRPr>
          </a:p>
          <a:p>
            <a:pPr marL="171450" lvl="0" indent="-171450" algn="l" rtl="0">
              <a:lnSpc>
                <a:spcPct val="100000"/>
              </a:lnSpc>
              <a:spcBef>
                <a:spcPts val="0"/>
              </a:spcBef>
              <a:spcAft>
                <a:spcPts val="0"/>
              </a:spcAft>
              <a:buClr>
                <a:schemeClr val="dk1"/>
              </a:buClr>
              <a:buSzPts val="1100"/>
              <a:buFont typeface="Arial"/>
              <a:buChar char="•"/>
            </a:pPr>
            <a:r>
              <a:rPr lang="en-GB">
                <a:solidFill>
                  <a:schemeClr val="dk1"/>
                </a:solidFill>
                <a:latin typeface="Arial" panose="020B0604020202020204" pitchFamily="34" charset="0"/>
                <a:cs typeface="Arial" panose="020B0604020202020204" pitchFamily="34" charset="0"/>
              </a:rPr>
              <a:t>Note that not all of the 6Rs of sustainability may apply to all learner ideas.</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17</a:t>
            </a:fld>
            <a:endParaRPr lang="en-US"/>
          </a:p>
        </p:txBody>
      </p:sp>
    </p:spTree>
    <p:extLst>
      <p:ext uri="{BB962C8B-B14F-4D97-AF65-F5344CB8AC3E}">
        <p14:creationId xmlns:p14="http://schemas.microsoft.com/office/powerpoint/2010/main" val="170934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a:buClr>
                <a:schemeClr val="dk1"/>
              </a:buClr>
              <a:buSzPts val="1100"/>
            </a:pPr>
            <a:r>
              <a:rPr lang="en-GB" b="1" dirty="0">
                <a:solidFill>
                  <a:schemeClr val="dk1"/>
                </a:solidFill>
                <a:latin typeface="Arial"/>
                <a:cs typeface="Arial"/>
              </a:rPr>
              <a:t>Activity</a:t>
            </a:r>
          </a:p>
          <a:p>
            <a:pPr marL="171450" indent="-171450">
              <a:buSzPts val="1100"/>
              <a:buFont typeface="Arial"/>
              <a:buChar char="•"/>
            </a:pPr>
            <a:r>
              <a:rPr lang="en-GB" dirty="0">
                <a:solidFill>
                  <a:schemeClr val="dk1"/>
                </a:solidFill>
                <a:latin typeface="Arial"/>
                <a:cs typeface="Arial"/>
              </a:rPr>
              <a:t>Review these other examples of applications for smart materials in manufacturing and for greater sustainability.</a:t>
            </a:r>
          </a:p>
          <a:p>
            <a:pPr marL="171450" indent="-171450">
              <a:buSzPts val="1100"/>
              <a:buFont typeface="Arial"/>
              <a:buChar char="•"/>
            </a:pPr>
            <a:r>
              <a:rPr lang="en-GB" dirty="0" err="1">
                <a:solidFill>
                  <a:schemeClr val="dk1"/>
                </a:solidFill>
                <a:latin typeface="Arial"/>
                <a:cs typeface="Arial"/>
              </a:rPr>
              <a:t>Elastocaloric</a:t>
            </a:r>
            <a:r>
              <a:rPr lang="en-GB" dirty="0">
                <a:solidFill>
                  <a:schemeClr val="dk1"/>
                </a:solidFill>
                <a:latin typeface="Arial"/>
                <a:cs typeface="Arial"/>
              </a:rPr>
              <a:t> cooling is a more sustainable alternative to current heat pump technologies that use vapor compression of a liquid refrigerant which may leak and contribute to ozone layer depletion. Instead, a shape memory alloy is stressed and exposed to hot or cold fluids, resulting in a controllable exchange of heat energy.</a:t>
            </a:r>
          </a:p>
          <a:p>
            <a:pPr marL="171450" indent="-171450">
              <a:buSzPts val="1100"/>
              <a:buFont typeface="Arial"/>
              <a:buChar char="•"/>
            </a:pPr>
            <a:endParaRPr lang="en-GB" dirty="0">
              <a:solidFill>
                <a:schemeClr val="dk1"/>
              </a:solidFill>
              <a:latin typeface="Arial"/>
              <a:cs typeface="Arial"/>
            </a:endParaRPr>
          </a:p>
          <a:p>
            <a:pPr marL="171450" indent="-171450">
              <a:buSzPts val="1100"/>
              <a:buFont typeface="Arial"/>
              <a:buChar char="•"/>
            </a:pPr>
            <a:endParaRPr lang="en-GB" dirty="0">
              <a:solidFill>
                <a:schemeClr val="dk1"/>
              </a:solidFill>
              <a:latin typeface="Arial"/>
              <a:cs typeface="Arial"/>
            </a:endParaRPr>
          </a:p>
          <a:p>
            <a:pPr marL="171450" indent="-171450">
              <a:buSzPts val="1100"/>
              <a:buFont typeface="Arial"/>
              <a:buChar char="•"/>
            </a:pPr>
            <a:endParaRPr lang="en-GB" dirty="0">
              <a:solidFill>
                <a:schemeClr val="dk1"/>
              </a:solidFill>
              <a:latin typeface="Arial"/>
              <a:cs typeface="Arial"/>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18</a:t>
            </a:fld>
            <a:endParaRPr lang="en-US"/>
          </a:p>
        </p:txBody>
      </p:sp>
    </p:spTree>
    <p:extLst>
      <p:ext uri="{BB962C8B-B14F-4D97-AF65-F5344CB8AC3E}">
        <p14:creationId xmlns:p14="http://schemas.microsoft.com/office/powerpoint/2010/main" val="2357389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dirty="0">
                <a:latin typeface="Arial" panose="020B0604020202020204" pitchFamily="34" charset="0"/>
                <a:cs typeface="Arial" panose="020B0604020202020204" pitchFamily="34" charset="0"/>
              </a:rPr>
              <a:t>This activity supports an open-ended discussion that helps learners to consider how innovations in smart materials might contribute to more sustainable equipment, processes and products.</a:t>
            </a:r>
          </a:p>
          <a:p>
            <a:pPr marL="0" lvl="0" indent="0" algn="l" rtl="0">
              <a:lnSpc>
                <a:spcPct val="100000"/>
              </a:lnSpc>
              <a:spcBef>
                <a:spcPts val="0"/>
              </a:spcBef>
              <a:spcAft>
                <a:spcPts val="0"/>
              </a:spcAft>
              <a:buSzPts val="1100"/>
              <a:buNone/>
            </a:pPr>
            <a:endParaRPr lang="en-GB"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SzPts val="1100"/>
              <a:buChar char="●"/>
            </a:pPr>
            <a:r>
              <a:rPr lang="en-GB" dirty="0">
                <a:latin typeface="Arial" panose="020B0604020202020204" pitchFamily="34" charset="0"/>
                <a:cs typeface="Arial" panose="020B0604020202020204" pitchFamily="34" charset="0"/>
              </a:rPr>
              <a:t>Learners can discuss each question in small groups and share ideas to find similarities and differences.</a:t>
            </a:r>
          </a:p>
          <a:p>
            <a:pPr marL="457200" lvl="0" indent="-298450" algn="l" rtl="0">
              <a:lnSpc>
                <a:spcPct val="100000"/>
              </a:lnSpc>
              <a:spcBef>
                <a:spcPts val="0"/>
              </a:spcBef>
              <a:spcAft>
                <a:spcPts val="0"/>
              </a:spcAft>
              <a:buSzPts val="1100"/>
              <a:buChar char="●"/>
            </a:pPr>
            <a:r>
              <a:rPr lang="en-GB" dirty="0">
                <a:latin typeface="Arial" panose="020B0604020202020204" pitchFamily="34" charset="0"/>
                <a:cs typeface="Arial" panose="020B0604020202020204" pitchFamily="34" charset="0"/>
              </a:rPr>
              <a:t>Help learners to see the importance of continuing their training and development in engineering - your current qualification is just a starting point.</a:t>
            </a:r>
          </a:p>
          <a:p>
            <a:pPr marL="0" lvl="0" indent="0" algn="l" rtl="0">
              <a:lnSpc>
                <a:spcPct val="100000"/>
              </a:lnSpc>
              <a:spcBef>
                <a:spcPts val="0"/>
              </a:spcBef>
              <a:spcAft>
                <a:spcPts val="0"/>
              </a:spcAft>
              <a:buSzPts val="1100"/>
              <a:buNone/>
            </a:pPr>
            <a:endParaRPr lang="en-GB"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latin typeface="Arial" panose="020B0604020202020204" pitchFamily="34" charset="0"/>
                <a:cs typeface="Arial" panose="020B0604020202020204" pitchFamily="34" charset="0"/>
              </a:rPr>
              <a:t>Extension</a:t>
            </a:r>
          </a:p>
          <a:p>
            <a:pPr marL="0" lvl="0" indent="0" algn="l" rtl="0">
              <a:lnSpc>
                <a:spcPct val="100000"/>
              </a:lnSpc>
              <a:spcBef>
                <a:spcPts val="0"/>
              </a:spcBef>
              <a:spcAft>
                <a:spcPts val="0"/>
              </a:spcAft>
              <a:buSzPts val="1100"/>
              <a:buNone/>
            </a:pPr>
            <a:r>
              <a:rPr lang="en-GB" dirty="0">
                <a:latin typeface="Arial"/>
                <a:cs typeface="Arial"/>
              </a:rPr>
              <a:t>Learners can use these questions to stimulate a career discussion when on industry placement and can research future career paths related to materials in engineering.</a:t>
            </a:r>
          </a:p>
          <a:p>
            <a:pPr marL="0" lvl="0" indent="0" algn="l" rtl="0">
              <a:lnSpc>
                <a:spcPct val="100000"/>
              </a:lnSpc>
              <a:spcBef>
                <a:spcPts val="0"/>
              </a:spcBef>
              <a:spcAft>
                <a:spcPts val="0"/>
              </a:spcAft>
              <a:buSzPts val="1100"/>
              <a:buNone/>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19</a:t>
            </a:fld>
            <a:endParaRPr lang="en-US"/>
          </a:p>
        </p:txBody>
      </p:sp>
    </p:spTree>
    <p:extLst>
      <p:ext uri="{BB962C8B-B14F-4D97-AF65-F5344CB8AC3E}">
        <p14:creationId xmlns:p14="http://schemas.microsoft.com/office/powerpoint/2010/main" val="295820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a:p>
        </p:txBody>
      </p:sp>
    </p:spTree>
    <p:extLst>
      <p:ext uri="{BB962C8B-B14F-4D97-AF65-F5344CB8AC3E}">
        <p14:creationId xmlns:p14="http://schemas.microsoft.com/office/powerpoint/2010/main" val="173796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20</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7439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184646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3014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This resource introduces learners to smart materials and showcases selected examples of smart material classes. This is a flexible activity and you can include or exclude any combination of materials and industry sectors that you prefer. You can extend the activity to include extended research tasks, a wider range of smart material classes, and for learners to present their ideas more formally.</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endParaRPr lang="en-GB">
              <a:solidFill>
                <a:schemeClr val="dk1"/>
              </a:solidFill>
              <a:latin typeface="Arial" panose="020B0604020202020204" pitchFamily="34" charset="0"/>
              <a:cs typeface="Arial" panose="020B0604020202020204" pitchFamily="34" charset="0"/>
            </a:endParaRP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To begin, don’t introduce the topic of smart materials.</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information on the slide about the stent.</a:t>
            </a:r>
          </a:p>
          <a:p>
            <a:pPr marL="457200" indent="-298450">
              <a:buClr>
                <a:schemeClr val="dk1"/>
              </a:buClr>
              <a:buSzPts val="1100"/>
              <a:buChar char="●"/>
            </a:pPr>
            <a:r>
              <a:rPr lang="en-GB">
                <a:solidFill>
                  <a:schemeClr val="dk1"/>
                </a:solidFill>
                <a:latin typeface="Arial"/>
                <a:cs typeface="Arial"/>
              </a:rPr>
              <a:t>Emphasise that once made, the stent is pulled lengthways to deform it into a narrower, longer tube and then immediately chilled. This preserves the deformation until the stent warms up when placed in an artery, when it returns to its to its wider, shorter manufactured diameter.</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Once you have established that the stent is made from a smart material, ask learners to suggest any other smart materials they have heard of, and explain how they think they work.</a:t>
            </a:r>
          </a:p>
          <a:p>
            <a:pPr marL="457200" lvl="0" indent="-298450" algn="l" rtl="0">
              <a:lnSpc>
                <a:spcPct val="100000"/>
              </a:lnSpc>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Highlight that smart materials are </a:t>
            </a:r>
            <a:r>
              <a:rPr lang="en-GB" b="1">
                <a:solidFill>
                  <a:schemeClr val="dk1"/>
                </a:solidFill>
                <a:latin typeface="Arial" panose="020B0604020202020204" pitchFamily="34" charset="0"/>
                <a:cs typeface="Arial" panose="020B0604020202020204" pitchFamily="34" charset="0"/>
              </a:rPr>
              <a:t>engineered</a:t>
            </a:r>
            <a:r>
              <a:rPr lang="en-GB">
                <a:solidFill>
                  <a:schemeClr val="dk1"/>
                </a:solidFill>
                <a:latin typeface="Arial" panose="020B0604020202020204" pitchFamily="34" charset="0"/>
                <a:cs typeface="Arial" panose="020B0604020202020204" pitchFamily="34" charset="0"/>
              </a:rPr>
              <a:t>. That is, their properties have been harnessed or manipulated.</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A definition of a smart material is on the next slide.</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Discussion.</a:t>
            </a:r>
          </a:p>
          <a:p>
            <a:pPr marL="0" lvl="0" indent="0" algn="l" rtl="0">
              <a:lnSpc>
                <a:spcPct val="100000"/>
              </a:lnSpc>
              <a:spcBef>
                <a:spcPts val="0"/>
              </a:spcBef>
              <a:spcAft>
                <a:spcPts val="0"/>
              </a:spcAft>
              <a:buSzPts val="1100"/>
              <a:buNone/>
            </a:pPr>
            <a:r>
              <a:rPr lang="en-GB">
                <a:solidFill>
                  <a:schemeClr val="dk1"/>
                </a:solidFill>
                <a:latin typeface="Arial" panose="020B0604020202020204" pitchFamily="34" charset="0"/>
                <a:cs typeface="Arial" panose="020B0604020202020204" pitchFamily="34" charset="0"/>
              </a:rPr>
              <a:t>Suggestions of other smart materials and their operation or applications.</a:t>
            </a:r>
          </a:p>
          <a:p>
            <a:pPr marL="0" lvl="0" indent="0" algn="l" rtl="0">
              <a:lnSpc>
                <a:spcPct val="100000"/>
              </a:lnSpc>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663973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Highlight that a smart material is one that changes in a controlled way in response to a stimulus.</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Ask learners to identify the four important elements in this definition. Which element do they think might be considered most important from an engineering perspective?</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Emphasise that the most important element is that engineers and materials scientists are able to control how the material responds to a stimulus.</a:t>
            </a:r>
          </a:p>
          <a:p>
            <a:pPr marL="457200" lvl="0" indent="-298450" algn="l" rtl="0">
              <a:lnSpc>
                <a:spcPct val="100000"/>
              </a:lnSpc>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Invite learners to suggest combinations of stimulus and response that might have a helpful application (learners will be able to develop their ideas further at a later stage).</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The four elements are stimulus, response, change and most importantly, control. That is, the smart material’s response is predictable, reliable and able to be engineered to provide a desired response (in other words, they can ‘tune’ the response within the upper and lower boundaries of what is possible).</a:t>
            </a:r>
          </a:p>
          <a:p>
            <a:pPr>
              <a:buSzPts val="1100"/>
            </a:pPr>
            <a:r>
              <a:rPr lang="en-GB" dirty="0">
                <a:solidFill>
                  <a:schemeClr val="dk1"/>
                </a:solidFill>
                <a:latin typeface="Arial"/>
                <a:cs typeface="Arial"/>
              </a:rPr>
              <a:t>One example might be that a change in moisture level (or the presence of moisture) causes a colour change - this can alert an operator to the presence of moisture in what should be a dry electronics housing, like in a smartphone.</a:t>
            </a: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Alternatively, an electric field might cause deformation in a material - a novel way to produce movement in a ‘soft’ robot that does not use servo motors.</a:t>
            </a:r>
          </a:p>
          <a:p>
            <a:pPr marL="0" lvl="0" indent="0" algn="l" rtl="0">
              <a:lnSpc>
                <a:spcPct val="100000"/>
              </a:lnSpc>
              <a:spcBef>
                <a:spcPts val="0"/>
              </a:spcBef>
              <a:spcAft>
                <a:spcPts val="0"/>
              </a:spcAft>
              <a:buSzPts val="1100"/>
              <a:buNone/>
            </a:pPr>
            <a:endParaRPr lang="en-GB"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Discussion.</a:t>
            </a:r>
          </a:p>
          <a:p>
            <a:pPr marL="0" lvl="0" indent="0" algn="l" rtl="0">
              <a:lnSpc>
                <a:spcPct val="100000"/>
              </a:lnSpc>
              <a:spcBef>
                <a:spcPts val="0"/>
              </a:spcBef>
              <a:spcAft>
                <a:spcPts val="0"/>
              </a:spcAft>
              <a:buSzPts val="1100"/>
              <a:buNone/>
            </a:pPr>
            <a:r>
              <a:rPr lang="en-GB" dirty="0">
                <a:solidFill>
                  <a:schemeClr val="dk1"/>
                </a:solidFill>
                <a:latin typeface="Arial" panose="020B0604020202020204" pitchFamily="34" charset="0"/>
                <a:cs typeface="Arial" panose="020B0604020202020204" pitchFamily="34" charset="0"/>
              </a:rPr>
              <a:t>Stimulus, response and application suggestions.</a:t>
            </a:r>
          </a:p>
          <a:p>
            <a:pPr marL="0" lvl="0" indent="0" algn="l" rtl="0">
              <a:lnSpc>
                <a:spcPct val="100000"/>
              </a:lnSpc>
              <a:spcBef>
                <a:spcPts val="0"/>
              </a:spcBef>
              <a:spcAft>
                <a:spcPts val="0"/>
              </a:spcAft>
              <a:buSzPts val="1100"/>
              <a:buNone/>
            </a:pPr>
            <a:endParaRPr lang="en-GB" b="1"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lang="en-GB" b="1" dirty="0">
              <a:solidFill>
                <a:schemeClr val="dk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129422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8E24A-34F9-0AD6-AB48-B433D01E0DF9}"/>
              </a:ext>
            </a:extLst>
          </p:cNvPr>
          <p:cNvPicPr>
            <a:picLocks noChangeAspect="1"/>
          </p:cNvPicPr>
          <p:nvPr userDrawn="1"/>
        </p:nvPicPr>
        <p:blipFill>
          <a:blip r:embed="rId3"/>
          <a:stretch>
            <a:fillRect/>
          </a:stretch>
        </p:blipFill>
        <p:spPr>
          <a:xfrm>
            <a:off x="0" y="0"/>
            <a:ext cx="16257588" cy="9144893"/>
          </a:xfrm>
          <a:prstGeom prst="rect">
            <a:avLst/>
          </a:prstGeom>
        </p:spPr>
      </p:pic>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a:t>Click to edit Master title style</a:t>
            </a:r>
            <a:endParaRPr lang="en-US"/>
          </a:p>
        </p:txBody>
      </p:sp>
      <p:pic>
        <p:nvPicPr>
          <p:cNvPr id="6" name="Picture 5">
            <a:extLst>
              <a:ext uri="{FF2B5EF4-FFF2-40B4-BE49-F238E27FC236}">
                <a16:creationId xmlns:a16="http://schemas.microsoft.com/office/drawing/2014/main" id="{79270EA0-CF9A-7519-E48F-ACE4270AB8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4" y="0"/>
            <a:ext cx="16257588" cy="9152043"/>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pic>
        <p:nvPicPr>
          <p:cNvPr id="6" name="Picture 5">
            <a:extLst>
              <a:ext uri="{FF2B5EF4-FFF2-40B4-BE49-F238E27FC236}">
                <a16:creationId xmlns:a16="http://schemas.microsoft.com/office/drawing/2014/main" id="{98E22C6F-56D7-F756-5F94-379DA974DC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62641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738868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941319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316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972138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3" name="Picture 2">
            <a:extLst>
              <a:ext uri="{FF2B5EF4-FFF2-40B4-BE49-F238E27FC236}">
                <a16:creationId xmlns:a16="http://schemas.microsoft.com/office/drawing/2014/main" id="{3404689C-D456-0524-6D9D-0F06DFE532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pic>
        <p:nvPicPr>
          <p:cNvPr id="11" name="Picture 10">
            <a:extLst>
              <a:ext uri="{FF2B5EF4-FFF2-40B4-BE49-F238E27FC236}">
                <a16:creationId xmlns:a16="http://schemas.microsoft.com/office/drawing/2014/main" id="{49D14537-BE13-7CE7-C456-2686413E82C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2" name="Picture 1">
            <a:extLst>
              <a:ext uri="{FF2B5EF4-FFF2-40B4-BE49-F238E27FC236}">
                <a16:creationId xmlns:a16="http://schemas.microsoft.com/office/drawing/2014/main" id="{A1E15ABE-7EE4-4A97-FAA8-1736137AD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pic>
        <p:nvPicPr>
          <p:cNvPr id="3" name="Picture 2">
            <a:extLst>
              <a:ext uri="{FF2B5EF4-FFF2-40B4-BE49-F238E27FC236}">
                <a16:creationId xmlns:a16="http://schemas.microsoft.com/office/drawing/2014/main" id="{5831F881-A5B2-7232-D41D-6D2403F1120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
            <a:ext cx="16257588" cy="9152043"/>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sp>
        <p:nvSpPr>
          <p:cNvPr id="2" name="Slide Number Placeholder 5">
            <a:extLst>
              <a:ext uri="{FF2B5EF4-FFF2-40B4-BE49-F238E27FC236}">
                <a16:creationId xmlns:a16="http://schemas.microsoft.com/office/drawing/2014/main" id="{1D6C3B16-DB15-482D-A3AF-753DCA420CF8}"/>
              </a:ext>
            </a:extLst>
          </p:cNvPr>
          <p:cNvSpPr txBox="1">
            <a:spLocks/>
          </p:cNvSpPr>
          <p:nvPr userDrawn="1"/>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a:t>
            </a:fld>
            <a:endParaRPr lang="en-US" b="0">
              <a:solidFill>
                <a:schemeClr val="bg1"/>
              </a:solidFill>
            </a:endParaRPr>
          </a:p>
        </p:txBody>
      </p:sp>
      <p:pic>
        <p:nvPicPr>
          <p:cNvPr id="4" name="Picture 3">
            <a:extLst>
              <a:ext uri="{FF2B5EF4-FFF2-40B4-BE49-F238E27FC236}">
                <a16:creationId xmlns:a16="http://schemas.microsoft.com/office/drawing/2014/main" id="{A60A1FD4-88AE-5D1F-B12B-0C9749F9C0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sp>
        <p:nvSpPr>
          <p:cNvPr id="2" name="Slide Number Placeholder 5">
            <a:extLst>
              <a:ext uri="{FF2B5EF4-FFF2-40B4-BE49-F238E27FC236}">
                <a16:creationId xmlns:a16="http://schemas.microsoft.com/office/drawing/2014/main" id="{1D6C3B16-DB15-482D-A3AF-753DCA420CF8}"/>
              </a:ext>
            </a:extLst>
          </p:cNvPr>
          <p:cNvSpPr txBox="1">
            <a:spLocks/>
          </p:cNvSpPr>
          <p:nvPr userDrawn="1"/>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a:t>
            </a:fld>
            <a:endParaRPr lang="en-US" b="0">
              <a:solidFill>
                <a:schemeClr val="bg1"/>
              </a:solidFill>
            </a:endParaRPr>
          </a:p>
        </p:txBody>
      </p:sp>
      <p:pic>
        <p:nvPicPr>
          <p:cNvPr id="4" name="Picture 3">
            <a:extLst>
              <a:ext uri="{FF2B5EF4-FFF2-40B4-BE49-F238E27FC236}">
                <a16:creationId xmlns:a16="http://schemas.microsoft.com/office/drawing/2014/main" id="{E2984865-C543-3741-88B0-2E420980B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072" y="0"/>
            <a:ext cx="16243301" cy="9144000"/>
          </a:xfrm>
          <a:prstGeom prst="rect">
            <a:avLst/>
          </a:prstGeom>
        </p:spPr>
      </p:pic>
    </p:spTree>
    <p:extLst>
      <p:ext uri="{BB962C8B-B14F-4D97-AF65-F5344CB8AC3E}">
        <p14:creationId xmlns:p14="http://schemas.microsoft.com/office/powerpoint/2010/main" val="426215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4" name="Picture 3">
            <a:extLst>
              <a:ext uri="{FF2B5EF4-FFF2-40B4-BE49-F238E27FC236}">
                <a16:creationId xmlns:a16="http://schemas.microsoft.com/office/drawing/2014/main" id="{AD3D96F8-24D1-E866-70B0-6F92AA015E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04809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a:t>Click</a:t>
            </a:r>
            <a:endParaRPr lang="en-US"/>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82717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CDCCF562-DB63-A020-9152-8879317F6B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278825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702" r:id="rId4"/>
    <p:sldLayoutId id="2147483706" r:id="rId5"/>
    <p:sldLayoutId id="2147483704" r:id="rId6"/>
    <p:sldLayoutId id="2147483705" r:id="rId7"/>
    <p:sldLayoutId id="2147483695" r:id="rId8"/>
    <p:sldLayoutId id="2147483690" r:id="rId9"/>
    <p:sldLayoutId id="2147483663" r:id="rId10"/>
    <p:sldLayoutId id="2147483667" r:id="rId11"/>
    <p:sldLayoutId id="2147483668" r:id="rId12"/>
    <p:sldLayoutId id="2147483669" r:id="rId13"/>
    <p:sldLayoutId id="2147483670" r:id="rId14"/>
    <p:sldLayoutId id="2147483671" r:id="rId15"/>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4" pos="244" userDrawn="1">
          <p15:clr>
            <a:srgbClr val="F26B43"/>
          </p15:clr>
        </p15:guide>
        <p15:guide id="5" orient="horz" pos="907" userDrawn="1">
          <p15:clr>
            <a:srgbClr val="F26B43"/>
          </p15:clr>
        </p15:guide>
        <p15:guide id="6" orient="horz" pos="14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9/7/2023</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20.svg"/><Relationship Id="rId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image" Target="../media/image25.sv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95418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lvl="0" indent="0" algn="ctr" rtl="0">
              <a:lnSpc>
                <a:spcPct val="100000"/>
              </a:lnSpc>
              <a:spcBef>
                <a:spcPts val="0"/>
              </a:spcBef>
              <a:spcAft>
                <a:spcPts val="0"/>
              </a:spcAft>
              <a:buSzPct val="100000"/>
              <a:buNone/>
            </a:pPr>
            <a:r>
              <a:rPr lang="en-GB" dirty="0"/>
              <a:t>Engineering</a:t>
            </a:r>
          </a:p>
          <a:p>
            <a:pPr marL="0" lvl="0" indent="0" algn="ctr" rtl="0">
              <a:lnSpc>
                <a:spcPct val="100000"/>
              </a:lnSpc>
              <a:spcBef>
                <a:spcPts val="0"/>
              </a:spcBef>
              <a:spcAft>
                <a:spcPts val="0"/>
              </a:spcAft>
              <a:buSzPct val="100000"/>
              <a:buNone/>
            </a:pPr>
            <a:r>
              <a:rPr lang="en-GB" dirty="0"/>
              <a:t>materials</a:t>
            </a:r>
            <a:endParaRPr lang="en-NZ" dirty="0"/>
          </a:p>
          <a:p>
            <a:pPr marL="0" lvl="0" indent="0" algn="ctr" rtl="0">
              <a:lnSpc>
                <a:spcPct val="100000"/>
              </a:lnSpc>
              <a:spcBef>
                <a:spcPts val="1200"/>
              </a:spcBef>
              <a:spcAft>
                <a:spcPts val="0"/>
              </a:spcAft>
              <a:buSzPct val="100000"/>
              <a:buNone/>
            </a:pPr>
            <a:r>
              <a:rPr lang="en-GB" sz="2500" b="0" dirty="0"/>
              <a:t>4. Smart materials</a:t>
            </a:r>
            <a:endParaRPr lang="en-US" sz="2500" b="0" dirty="0"/>
          </a:p>
          <a:p>
            <a:pPr>
              <a:lnSpc>
                <a:spcPts val="5500"/>
              </a:lnSpc>
              <a:spcBef>
                <a:spcPts val="0"/>
              </a:spcBef>
            </a:pPr>
            <a:endParaRPr lang="en-NZ" sz="2500" b="0" dirty="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3408-89BF-E281-D99B-31E249800A3D}"/>
              </a:ext>
            </a:extLst>
          </p:cNvPr>
          <p:cNvSpPr>
            <a:spLocks noGrp="1"/>
          </p:cNvSpPr>
          <p:nvPr>
            <p:ph type="title"/>
          </p:nvPr>
        </p:nvSpPr>
        <p:spPr>
          <a:xfrm>
            <a:off x="411858" y="1445908"/>
            <a:ext cx="5531742" cy="728133"/>
          </a:xfrm>
        </p:spPr>
        <p:txBody>
          <a:bodyPr/>
          <a:lstStyle/>
          <a:p>
            <a:r>
              <a:rPr lang="en"/>
              <a:t>Key smart materials</a:t>
            </a:r>
            <a:endParaRPr lang="en-US"/>
          </a:p>
        </p:txBody>
      </p:sp>
      <p:sp>
        <p:nvSpPr>
          <p:cNvPr id="5" name="Content Placeholder 11">
            <a:extLst>
              <a:ext uri="{FF2B5EF4-FFF2-40B4-BE49-F238E27FC236}">
                <a16:creationId xmlns:a16="http://schemas.microsoft.com/office/drawing/2014/main" id="{E033171B-A1FF-EA28-7502-430B120005B6}"/>
              </a:ext>
            </a:extLst>
          </p:cNvPr>
          <p:cNvSpPr txBox="1">
            <a:spLocks/>
          </p:cNvSpPr>
          <p:nvPr/>
        </p:nvSpPr>
        <p:spPr>
          <a:xfrm>
            <a:off x="840310" y="3062483"/>
            <a:ext cx="7083519" cy="4518146"/>
          </a:xfrm>
          <a:prstGeom prst="rect">
            <a:avLst/>
          </a:prstGeom>
          <a:ln w="28575">
            <a:gradFill flip="none" rotWithShape="1">
              <a:gsLst>
                <a:gs pos="15000">
                  <a:srgbClr val="FF750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15000"/>
              </a:lnSpc>
              <a:spcBef>
                <a:spcPts val="0"/>
              </a:spcBef>
              <a:buSzPts val="1800"/>
            </a:pPr>
            <a:r>
              <a:rPr lang="en-GB" b="1">
                <a:solidFill>
                  <a:schemeClr val="dk1"/>
                </a:solidFill>
              </a:rPr>
              <a:t>Shape memory alloys</a:t>
            </a:r>
          </a:p>
          <a:p>
            <a:pPr marL="457200" indent="-311150">
              <a:lnSpc>
                <a:spcPct val="115000"/>
              </a:lnSpc>
              <a:spcBef>
                <a:spcPts val="1200"/>
              </a:spcBef>
              <a:buClr>
                <a:schemeClr val="dk1"/>
              </a:buClr>
              <a:buSzPct val="70000"/>
              <a:buFont typeface="Arial" panose="020B0604020202020204" pitchFamily="34" charset="0"/>
              <a:buChar char="•"/>
            </a:pPr>
            <a:r>
              <a:rPr lang="en-GB" sz="1800">
                <a:solidFill>
                  <a:schemeClr val="dk1"/>
                </a:solidFill>
              </a:rPr>
              <a:t>Shape memory alloys can be formed into </a:t>
            </a:r>
            <a:br>
              <a:rPr lang="en-GB" sz="1800">
                <a:solidFill>
                  <a:schemeClr val="dk1"/>
                </a:solidFill>
              </a:rPr>
            </a:br>
            <a:r>
              <a:rPr lang="en-GB" sz="1800">
                <a:solidFill>
                  <a:schemeClr val="dk1"/>
                </a:solidFill>
              </a:rPr>
              <a:t>a desired shape when hot.</a:t>
            </a:r>
          </a:p>
          <a:p>
            <a:pPr marL="457200" indent="-311150">
              <a:lnSpc>
                <a:spcPct val="115000"/>
              </a:lnSpc>
              <a:spcBef>
                <a:spcPts val="0"/>
              </a:spcBef>
              <a:buClr>
                <a:schemeClr val="dk1"/>
              </a:buClr>
              <a:buSzPct val="70000"/>
              <a:buFont typeface="Arial" panose="020B0604020202020204" pitchFamily="34" charset="0"/>
              <a:buChar char="•"/>
            </a:pPr>
            <a:r>
              <a:rPr lang="en-GB" sz="1800">
                <a:solidFill>
                  <a:schemeClr val="dk1"/>
                </a:solidFill>
              </a:rPr>
              <a:t>If deformed when cool, they retain their new shape.</a:t>
            </a:r>
          </a:p>
          <a:p>
            <a:pPr marL="457200" indent="-311150">
              <a:lnSpc>
                <a:spcPct val="115000"/>
              </a:lnSpc>
              <a:spcBef>
                <a:spcPts val="0"/>
              </a:spcBef>
              <a:buClr>
                <a:schemeClr val="dk1"/>
              </a:buClr>
              <a:buSzPct val="70000"/>
              <a:buFont typeface="Arial" panose="020B0604020202020204" pitchFamily="34" charset="0"/>
              <a:buChar char="•"/>
            </a:pPr>
            <a:r>
              <a:rPr lang="en-GB" sz="1800">
                <a:solidFill>
                  <a:schemeClr val="dk1"/>
                </a:solidFill>
              </a:rPr>
              <a:t>But when warmed again, they revert back to their </a:t>
            </a:r>
            <a:br>
              <a:rPr lang="en-GB" sz="1800">
                <a:solidFill>
                  <a:schemeClr val="dk1"/>
                </a:solidFill>
              </a:rPr>
            </a:br>
            <a:r>
              <a:rPr lang="en-GB" sz="1800">
                <a:solidFill>
                  <a:schemeClr val="dk1"/>
                </a:solidFill>
              </a:rPr>
              <a:t>original shape.</a:t>
            </a:r>
          </a:p>
          <a:p>
            <a:pPr>
              <a:lnSpc>
                <a:spcPct val="100000"/>
              </a:lnSpc>
              <a:spcBef>
                <a:spcPts val="1200"/>
              </a:spcBef>
              <a:buSzPts val="1800"/>
            </a:pPr>
            <a:r>
              <a:rPr lang="en-GB" sz="1800" b="1">
                <a:solidFill>
                  <a:schemeClr val="dk1"/>
                </a:solidFill>
              </a:rPr>
              <a:t>Applications:</a:t>
            </a:r>
          </a:p>
          <a:p>
            <a:pPr>
              <a:lnSpc>
                <a:spcPct val="100000"/>
              </a:lnSpc>
              <a:spcBef>
                <a:spcPts val="1200"/>
              </a:spcBef>
              <a:buSzPts val="1800"/>
            </a:pPr>
            <a:r>
              <a:rPr lang="en-GB" sz="1800">
                <a:solidFill>
                  <a:schemeClr val="dk1"/>
                </a:solidFill>
              </a:rPr>
              <a:t>Hydraulic or pneumatic actuators, airtight joints, medical </a:t>
            </a:r>
            <a:br>
              <a:rPr lang="en-GB" sz="1800">
                <a:solidFill>
                  <a:schemeClr val="dk1"/>
                </a:solidFill>
              </a:rPr>
            </a:br>
            <a:r>
              <a:rPr lang="en-GB" sz="1800">
                <a:solidFill>
                  <a:schemeClr val="dk1"/>
                </a:solidFill>
              </a:rPr>
              <a:t>stents and staples, crack sensing when embedded in </a:t>
            </a:r>
            <a:br>
              <a:rPr lang="en-GB" sz="1800">
                <a:solidFill>
                  <a:schemeClr val="dk1"/>
                </a:solidFill>
              </a:rPr>
            </a:br>
            <a:r>
              <a:rPr lang="en-GB" sz="1800">
                <a:solidFill>
                  <a:schemeClr val="dk1"/>
                </a:solidFill>
              </a:rPr>
              <a:t>other materials.</a:t>
            </a:r>
          </a:p>
        </p:txBody>
      </p:sp>
      <p:sp>
        <p:nvSpPr>
          <p:cNvPr id="6" name="Content Placeholder 11">
            <a:extLst>
              <a:ext uri="{FF2B5EF4-FFF2-40B4-BE49-F238E27FC236}">
                <a16:creationId xmlns:a16="http://schemas.microsoft.com/office/drawing/2014/main" id="{FFF237DC-CC75-C4B9-4FEA-11C0FF255D68}"/>
              </a:ext>
            </a:extLst>
          </p:cNvPr>
          <p:cNvSpPr txBox="1">
            <a:spLocks/>
          </p:cNvSpPr>
          <p:nvPr/>
        </p:nvSpPr>
        <p:spPr>
          <a:xfrm>
            <a:off x="8334922" y="3062484"/>
            <a:ext cx="7083519" cy="4518146"/>
          </a:xfrm>
          <a:prstGeom prst="rect">
            <a:avLst/>
          </a:prstGeom>
          <a:solidFill>
            <a:srgbClr val="ECECED"/>
          </a:solidFill>
          <a:ln w="28575">
            <a:gradFill flip="none" rotWithShape="1">
              <a:gsLst>
                <a:gs pos="15000">
                  <a:srgbClr val="FF750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15000"/>
              </a:lnSpc>
              <a:spcBef>
                <a:spcPts val="0"/>
              </a:spcBef>
              <a:buSzPct val="108108"/>
            </a:pPr>
            <a:r>
              <a:rPr lang="en-GB" b="1">
                <a:solidFill>
                  <a:schemeClr val="dk1"/>
                </a:solidFill>
              </a:rPr>
              <a:t>Quantum tunnelling composites (QTC)</a:t>
            </a:r>
          </a:p>
          <a:p>
            <a:pPr marL="457200" indent="-311150">
              <a:lnSpc>
                <a:spcPct val="115000"/>
              </a:lnSpc>
              <a:spcBef>
                <a:spcPts val="1200"/>
              </a:spcBef>
              <a:buClr>
                <a:schemeClr val="dk1"/>
              </a:buClr>
              <a:buSzPct val="70000"/>
              <a:buFont typeface="Arial" panose="020B0604020202020204" pitchFamily="34" charset="0"/>
              <a:buChar char="•"/>
            </a:pPr>
            <a:r>
              <a:rPr lang="en-GB" sz="1800">
                <a:solidFill>
                  <a:schemeClr val="dk1"/>
                </a:solidFill>
              </a:rPr>
              <a:t>QTCs are elastomers containing metal particles </a:t>
            </a:r>
            <a:br>
              <a:rPr lang="en-GB" sz="1800">
                <a:solidFill>
                  <a:schemeClr val="dk1"/>
                </a:solidFill>
              </a:rPr>
            </a:br>
            <a:r>
              <a:rPr lang="en-GB" sz="1800">
                <a:solidFill>
                  <a:schemeClr val="dk1"/>
                </a:solidFill>
              </a:rPr>
              <a:t>at a carefully designed density.</a:t>
            </a:r>
          </a:p>
          <a:p>
            <a:pPr marL="457200" indent="-311150">
              <a:lnSpc>
                <a:spcPct val="115000"/>
              </a:lnSpc>
              <a:spcBef>
                <a:spcPts val="0"/>
              </a:spcBef>
              <a:buClr>
                <a:schemeClr val="dk1"/>
              </a:buClr>
              <a:buSzPct val="70000"/>
              <a:buFont typeface="Arial" panose="020B0604020202020204" pitchFamily="34" charset="0"/>
              <a:buChar char="•"/>
            </a:pPr>
            <a:r>
              <a:rPr lang="en-GB" sz="1800">
                <a:solidFill>
                  <a:schemeClr val="dk1"/>
                </a:solidFill>
              </a:rPr>
              <a:t>In their natural state, they are insulators.</a:t>
            </a:r>
          </a:p>
          <a:p>
            <a:pPr marL="457200" indent="-311150">
              <a:lnSpc>
                <a:spcPct val="115000"/>
              </a:lnSpc>
              <a:spcBef>
                <a:spcPts val="0"/>
              </a:spcBef>
              <a:buClr>
                <a:schemeClr val="dk1"/>
              </a:buClr>
              <a:buSzPct val="70000"/>
              <a:buFont typeface="Arial" panose="020B0604020202020204" pitchFamily="34" charset="0"/>
              <a:buChar char="•"/>
            </a:pPr>
            <a:r>
              <a:rPr lang="en-GB" sz="1800">
                <a:solidFill>
                  <a:schemeClr val="dk1"/>
                </a:solidFill>
              </a:rPr>
              <a:t>When compressed so the metal particles come closer together, electrons can ‘tunnel’ from particle to particle to allow a current to flow.</a:t>
            </a:r>
          </a:p>
          <a:p>
            <a:pPr marL="457200" indent="-311150">
              <a:lnSpc>
                <a:spcPct val="115000"/>
              </a:lnSpc>
              <a:spcBef>
                <a:spcPts val="0"/>
              </a:spcBef>
              <a:buClr>
                <a:schemeClr val="dk1"/>
              </a:buClr>
              <a:buSzPct val="70000"/>
              <a:buFont typeface="Arial" panose="020B0604020202020204" pitchFamily="34" charset="0"/>
              <a:buChar char="•"/>
            </a:pPr>
            <a:r>
              <a:rPr lang="en-GB" sz="1800">
                <a:solidFill>
                  <a:schemeClr val="dk1"/>
                </a:solidFill>
              </a:rPr>
              <a:t>QTCs are extremely sensitive to changes in pressure.</a:t>
            </a:r>
          </a:p>
          <a:p>
            <a:pPr>
              <a:lnSpc>
                <a:spcPct val="100000"/>
              </a:lnSpc>
              <a:spcBef>
                <a:spcPts val="1200"/>
              </a:spcBef>
              <a:buSzPct val="149688"/>
            </a:pPr>
            <a:r>
              <a:rPr lang="en-GB" sz="1800" b="1">
                <a:solidFill>
                  <a:schemeClr val="dk1"/>
                </a:solidFill>
              </a:rPr>
              <a:t>Applications:</a:t>
            </a:r>
          </a:p>
          <a:p>
            <a:pPr>
              <a:lnSpc>
                <a:spcPct val="100000"/>
              </a:lnSpc>
              <a:spcBef>
                <a:spcPts val="1200"/>
              </a:spcBef>
              <a:buSzPct val="149688"/>
            </a:pPr>
            <a:r>
              <a:rPr lang="en-GB" sz="1800">
                <a:solidFill>
                  <a:schemeClr val="dk1"/>
                </a:solidFill>
              </a:rPr>
              <a:t>Touch controls, flexible controls, touch and pressure sensors.</a:t>
            </a:r>
          </a:p>
        </p:txBody>
      </p:sp>
      <p:sp>
        <p:nvSpPr>
          <p:cNvPr id="9" name="Slide Number Placeholder 5">
            <a:extLst>
              <a:ext uri="{FF2B5EF4-FFF2-40B4-BE49-F238E27FC236}">
                <a16:creationId xmlns:a16="http://schemas.microsoft.com/office/drawing/2014/main" id="{D3B42569-7E24-BC5D-7303-341BFF75232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a:solidFill>
                <a:schemeClr val="bg1"/>
              </a:solidFill>
            </a:endParaRPr>
          </a:p>
        </p:txBody>
      </p:sp>
      <p:sp>
        <p:nvSpPr>
          <p:cNvPr id="10" name="Footer Placeholder 3">
            <a:extLst>
              <a:ext uri="{FF2B5EF4-FFF2-40B4-BE49-F238E27FC236}">
                <a16:creationId xmlns:a16="http://schemas.microsoft.com/office/drawing/2014/main" id="{41437419-A6C2-E74B-EBB5-8D4541199696}"/>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Tree>
    <p:extLst>
      <p:ext uri="{BB962C8B-B14F-4D97-AF65-F5344CB8AC3E}">
        <p14:creationId xmlns:p14="http://schemas.microsoft.com/office/powerpoint/2010/main" val="200512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3408-89BF-E281-D99B-31E249800A3D}"/>
              </a:ext>
            </a:extLst>
          </p:cNvPr>
          <p:cNvSpPr>
            <a:spLocks noGrp="1"/>
          </p:cNvSpPr>
          <p:nvPr>
            <p:ph type="title"/>
          </p:nvPr>
        </p:nvSpPr>
        <p:spPr>
          <a:xfrm>
            <a:off x="411857" y="1445908"/>
            <a:ext cx="10120675" cy="728133"/>
          </a:xfrm>
        </p:spPr>
        <p:txBody>
          <a:bodyPr/>
          <a:lstStyle/>
          <a:p>
            <a:r>
              <a:rPr lang="en"/>
              <a:t>Key smart materials continued</a:t>
            </a:r>
            <a:endParaRPr lang="en-US"/>
          </a:p>
        </p:txBody>
      </p:sp>
      <p:sp>
        <p:nvSpPr>
          <p:cNvPr id="5" name="Content Placeholder 11">
            <a:extLst>
              <a:ext uri="{FF2B5EF4-FFF2-40B4-BE49-F238E27FC236}">
                <a16:creationId xmlns:a16="http://schemas.microsoft.com/office/drawing/2014/main" id="{E033171B-A1FF-EA28-7502-430B120005B6}"/>
              </a:ext>
            </a:extLst>
          </p:cNvPr>
          <p:cNvSpPr txBox="1">
            <a:spLocks/>
          </p:cNvSpPr>
          <p:nvPr/>
        </p:nvSpPr>
        <p:spPr>
          <a:xfrm>
            <a:off x="1331837" y="3135497"/>
            <a:ext cx="6569431" cy="4517389"/>
          </a:xfrm>
          <a:prstGeom prst="rect">
            <a:avLst/>
          </a:prstGeom>
          <a:ln w="28575">
            <a:gradFill flip="none" rotWithShape="1">
              <a:gsLst>
                <a:gs pos="15000">
                  <a:srgbClr val="FF7500"/>
                </a:gs>
                <a:gs pos="100000">
                  <a:srgbClr val="D91C5C"/>
                </a:gs>
              </a:gsLst>
              <a:lin ang="18900000" scaled="1"/>
              <a:tileRect/>
            </a:gradFill>
          </a:ln>
        </p:spPr>
        <p:txBody>
          <a:bodyPr vert="horz" lIns="288000" tIns="288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SzPts val="1800"/>
              <a:buNone/>
            </a:pPr>
            <a:r>
              <a:rPr lang="en-GB" b="1">
                <a:solidFill>
                  <a:schemeClr val="dk1"/>
                </a:solidFill>
              </a:rPr>
              <a:t>Thermochromic materials</a:t>
            </a:r>
          </a:p>
          <a:p>
            <a:pPr marL="457200" lvl="0" indent="-311150" algn="l" rtl="0">
              <a:lnSpc>
                <a:spcPct val="115000"/>
              </a:lnSpc>
              <a:spcBef>
                <a:spcPts val="1200"/>
              </a:spcBef>
              <a:spcAft>
                <a:spcPts val="0"/>
              </a:spcAft>
              <a:buClr>
                <a:schemeClr val="dk1"/>
              </a:buClr>
              <a:buSzPct val="70000"/>
              <a:buFont typeface="Arial" panose="020B0604020202020204" pitchFamily="34" charset="0"/>
              <a:buChar char="•"/>
            </a:pPr>
            <a:r>
              <a:rPr lang="en-GB" sz="1800">
                <a:solidFill>
                  <a:schemeClr val="dk1"/>
                </a:solidFill>
              </a:rPr>
              <a:t>Liquid crystals or dyes that change </a:t>
            </a:r>
            <a:br>
              <a:rPr lang="en-GB" sz="1800">
                <a:solidFill>
                  <a:schemeClr val="dk1"/>
                </a:solidFill>
              </a:rPr>
            </a:br>
            <a:r>
              <a:rPr lang="en-GB" sz="1800">
                <a:solidFill>
                  <a:schemeClr val="dk1"/>
                </a:solidFill>
              </a:rPr>
              <a:t>colour in response to temperature.</a:t>
            </a:r>
          </a:p>
          <a:p>
            <a:pPr marL="457200" lvl="0" indent="-311150"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Liquid crystals offer high precision and a range </a:t>
            </a:r>
            <a:br>
              <a:rPr lang="en-GB" sz="1800">
                <a:solidFill>
                  <a:schemeClr val="dk1"/>
                </a:solidFill>
              </a:rPr>
            </a:br>
            <a:r>
              <a:rPr lang="en-GB" sz="1800">
                <a:solidFill>
                  <a:schemeClr val="dk1"/>
                </a:solidFill>
              </a:rPr>
              <a:t>of colours.</a:t>
            </a:r>
          </a:p>
          <a:p>
            <a:pPr marL="457200" lvl="0" indent="-311150"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Dyes are less sensitive but usable in a wide range </a:t>
            </a:r>
            <a:br>
              <a:rPr lang="en-GB" sz="1800">
                <a:solidFill>
                  <a:schemeClr val="dk1"/>
                </a:solidFill>
              </a:rPr>
            </a:br>
            <a:r>
              <a:rPr lang="en-GB" sz="1800">
                <a:solidFill>
                  <a:schemeClr val="dk1"/>
                </a:solidFill>
              </a:rPr>
              <a:t>of applications.</a:t>
            </a:r>
          </a:p>
          <a:p>
            <a:pPr marL="0" lvl="0" indent="0" algn="l" rtl="0">
              <a:lnSpc>
                <a:spcPct val="100000"/>
              </a:lnSpc>
              <a:spcBef>
                <a:spcPts val="1200"/>
              </a:spcBef>
              <a:spcAft>
                <a:spcPts val="0"/>
              </a:spcAft>
              <a:buSzPts val="1800"/>
              <a:buNone/>
            </a:pPr>
            <a:r>
              <a:rPr lang="en-GB" sz="1800" b="1">
                <a:solidFill>
                  <a:schemeClr val="dk1"/>
                </a:solidFill>
              </a:rPr>
              <a:t>Applications:</a:t>
            </a:r>
          </a:p>
          <a:p>
            <a:pPr marL="0" lvl="0" indent="0" algn="l" rtl="0">
              <a:lnSpc>
                <a:spcPct val="100000"/>
              </a:lnSpc>
              <a:spcBef>
                <a:spcPts val="1200"/>
              </a:spcBef>
              <a:spcAft>
                <a:spcPts val="0"/>
              </a:spcAft>
              <a:buSzPts val="1800"/>
              <a:buNone/>
            </a:pPr>
            <a:r>
              <a:rPr lang="en-GB" sz="1800">
                <a:solidFill>
                  <a:schemeClr val="dk1"/>
                </a:solidFill>
              </a:rPr>
              <a:t>Battery strength indicator strips, flat thermometers, colour-changing clothes and mugs, baby bottles.</a:t>
            </a:r>
          </a:p>
        </p:txBody>
      </p:sp>
      <p:sp>
        <p:nvSpPr>
          <p:cNvPr id="6" name="Content Placeholder 11">
            <a:extLst>
              <a:ext uri="{FF2B5EF4-FFF2-40B4-BE49-F238E27FC236}">
                <a16:creationId xmlns:a16="http://schemas.microsoft.com/office/drawing/2014/main" id="{FFF237DC-CC75-C4B9-4FEA-11C0FF255D68}"/>
              </a:ext>
            </a:extLst>
          </p:cNvPr>
          <p:cNvSpPr txBox="1">
            <a:spLocks/>
          </p:cNvSpPr>
          <p:nvPr/>
        </p:nvSpPr>
        <p:spPr>
          <a:xfrm>
            <a:off x="8356322" y="3135495"/>
            <a:ext cx="6569431" cy="4517389"/>
          </a:xfrm>
          <a:prstGeom prst="rect">
            <a:avLst/>
          </a:prstGeom>
          <a:solidFill>
            <a:srgbClr val="ECECED"/>
          </a:solidFill>
          <a:ln w="28575">
            <a:gradFill flip="none" rotWithShape="1">
              <a:gsLst>
                <a:gs pos="15000">
                  <a:srgbClr val="FF750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SzPts val="1800"/>
              <a:buNone/>
            </a:pPr>
            <a:r>
              <a:rPr lang="en-GB" b="1">
                <a:solidFill>
                  <a:schemeClr val="dk1"/>
                </a:solidFill>
              </a:rPr>
              <a:t>Photochromic materials</a:t>
            </a:r>
          </a:p>
          <a:p>
            <a:pPr marL="457200" lvl="0" indent="-311150" algn="l" rtl="0">
              <a:lnSpc>
                <a:spcPct val="115000"/>
              </a:lnSpc>
              <a:spcBef>
                <a:spcPts val="1200"/>
              </a:spcBef>
              <a:spcAft>
                <a:spcPts val="0"/>
              </a:spcAft>
              <a:buClr>
                <a:schemeClr val="dk1"/>
              </a:buClr>
              <a:buSzPct val="70000"/>
              <a:buFont typeface="Arial" panose="020B0604020202020204" pitchFamily="34" charset="0"/>
              <a:buChar char="•"/>
            </a:pPr>
            <a:r>
              <a:rPr lang="en-GB" sz="1800">
                <a:solidFill>
                  <a:schemeClr val="dk1"/>
                </a:solidFill>
              </a:rPr>
              <a:t>Glass or plastic that darkens when </a:t>
            </a:r>
            <a:br>
              <a:rPr lang="en-GB" sz="1800">
                <a:solidFill>
                  <a:schemeClr val="dk1"/>
                </a:solidFill>
              </a:rPr>
            </a:br>
            <a:r>
              <a:rPr lang="en-GB" sz="1800">
                <a:solidFill>
                  <a:schemeClr val="dk1"/>
                </a:solidFill>
              </a:rPr>
              <a:t>exposed to ultraviolet (UV) light.</a:t>
            </a:r>
          </a:p>
          <a:p>
            <a:pPr marL="457200" lvl="0" indent="-311150"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Glass uses silver halide, which UV converts to free silver molecules.</a:t>
            </a:r>
          </a:p>
          <a:p>
            <a:pPr marL="457200" lvl="0" indent="-311150"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Works better in cold conditions than in hot.</a:t>
            </a:r>
          </a:p>
          <a:p>
            <a:pPr marL="0" lvl="0" indent="0" algn="l" rtl="0">
              <a:lnSpc>
                <a:spcPct val="115000"/>
              </a:lnSpc>
              <a:spcBef>
                <a:spcPts val="1200"/>
              </a:spcBef>
              <a:spcAft>
                <a:spcPts val="0"/>
              </a:spcAft>
              <a:buSzPts val="1800"/>
              <a:buNone/>
            </a:pPr>
            <a:r>
              <a:rPr lang="en-GB" sz="1800" b="1">
                <a:solidFill>
                  <a:schemeClr val="dk1"/>
                </a:solidFill>
              </a:rPr>
              <a:t>Applications:</a:t>
            </a:r>
          </a:p>
          <a:p>
            <a:pPr marL="0" lvl="0" indent="0" algn="l" rtl="0">
              <a:lnSpc>
                <a:spcPct val="115000"/>
              </a:lnSpc>
              <a:spcBef>
                <a:spcPts val="1200"/>
              </a:spcBef>
              <a:buSzPts val="1800"/>
              <a:buNone/>
            </a:pPr>
            <a:r>
              <a:rPr lang="en-GB" sz="1800">
                <a:solidFill>
                  <a:schemeClr val="dk1"/>
                </a:solidFill>
              </a:rPr>
              <a:t>Darkening spectacle lenses.</a:t>
            </a:r>
          </a:p>
        </p:txBody>
      </p:sp>
      <p:sp>
        <p:nvSpPr>
          <p:cNvPr id="4" name="Slide Number Placeholder 5">
            <a:extLst>
              <a:ext uri="{FF2B5EF4-FFF2-40B4-BE49-F238E27FC236}">
                <a16:creationId xmlns:a16="http://schemas.microsoft.com/office/drawing/2014/main" id="{C67DFA13-1ED1-D6EB-76E8-6036776C3DAA}"/>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a:solidFill>
                <a:schemeClr val="bg1"/>
              </a:solidFill>
            </a:endParaRPr>
          </a:p>
        </p:txBody>
      </p:sp>
      <p:sp>
        <p:nvSpPr>
          <p:cNvPr id="9" name="Footer Placeholder 3">
            <a:extLst>
              <a:ext uri="{FF2B5EF4-FFF2-40B4-BE49-F238E27FC236}">
                <a16:creationId xmlns:a16="http://schemas.microsoft.com/office/drawing/2014/main" id="{E66B9F3D-3380-D4FD-FA2E-32215716E3D3}"/>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Tree>
    <p:extLst>
      <p:ext uri="{BB962C8B-B14F-4D97-AF65-F5344CB8AC3E}">
        <p14:creationId xmlns:p14="http://schemas.microsoft.com/office/powerpoint/2010/main" val="3005567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3408-89BF-E281-D99B-31E249800A3D}"/>
              </a:ext>
            </a:extLst>
          </p:cNvPr>
          <p:cNvSpPr>
            <a:spLocks noGrp="1"/>
          </p:cNvSpPr>
          <p:nvPr>
            <p:ph type="title"/>
          </p:nvPr>
        </p:nvSpPr>
        <p:spPr>
          <a:xfrm>
            <a:off x="411857" y="1445908"/>
            <a:ext cx="10120675" cy="728133"/>
          </a:xfrm>
        </p:spPr>
        <p:txBody>
          <a:bodyPr/>
          <a:lstStyle/>
          <a:p>
            <a:r>
              <a:rPr lang="en"/>
              <a:t>Key smart materials continued</a:t>
            </a:r>
            <a:endParaRPr lang="en-US"/>
          </a:p>
        </p:txBody>
      </p:sp>
      <p:sp>
        <p:nvSpPr>
          <p:cNvPr id="5" name="Content Placeholder 11">
            <a:extLst>
              <a:ext uri="{FF2B5EF4-FFF2-40B4-BE49-F238E27FC236}">
                <a16:creationId xmlns:a16="http://schemas.microsoft.com/office/drawing/2014/main" id="{E033171B-A1FF-EA28-7502-430B120005B6}"/>
              </a:ext>
            </a:extLst>
          </p:cNvPr>
          <p:cNvSpPr txBox="1">
            <a:spLocks/>
          </p:cNvSpPr>
          <p:nvPr/>
        </p:nvSpPr>
        <p:spPr>
          <a:xfrm>
            <a:off x="549017" y="3178633"/>
            <a:ext cx="6569431" cy="3481247"/>
          </a:xfrm>
          <a:prstGeom prst="rect">
            <a:avLst/>
          </a:prstGeom>
          <a:ln w="28575">
            <a:gradFill flip="none" rotWithShape="1">
              <a:gsLst>
                <a:gs pos="15000">
                  <a:srgbClr val="FF7500"/>
                </a:gs>
                <a:gs pos="100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SzPct val="108108"/>
              <a:buNone/>
            </a:pPr>
            <a:r>
              <a:rPr lang="en-GB" b="1">
                <a:solidFill>
                  <a:schemeClr val="dk1"/>
                </a:solidFill>
              </a:rPr>
              <a:t>Piezoelectric materials</a:t>
            </a:r>
          </a:p>
          <a:p>
            <a:pPr marL="457200" lvl="0" indent="-304989" algn="l" rtl="0">
              <a:lnSpc>
                <a:spcPct val="115000"/>
              </a:lnSpc>
              <a:spcBef>
                <a:spcPts val="1200"/>
              </a:spcBef>
              <a:spcAft>
                <a:spcPts val="0"/>
              </a:spcAft>
              <a:buClr>
                <a:schemeClr val="dk1"/>
              </a:buClr>
              <a:buSzPct val="70000"/>
              <a:buFont typeface="Arial" panose="020B0604020202020204" pitchFamily="34" charset="0"/>
              <a:buChar char="•"/>
            </a:pPr>
            <a:r>
              <a:rPr lang="en-GB" sz="1800">
                <a:solidFill>
                  <a:schemeClr val="dk1"/>
                </a:solidFill>
              </a:rPr>
              <a:t>Crystal or other materials that accumulate </a:t>
            </a:r>
            <a:br>
              <a:rPr lang="en-GB" sz="1800">
                <a:solidFill>
                  <a:schemeClr val="dk1"/>
                </a:solidFill>
              </a:rPr>
            </a:br>
            <a:r>
              <a:rPr lang="en-GB" sz="1800">
                <a:solidFill>
                  <a:schemeClr val="dk1"/>
                </a:solidFill>
              </a:rPr>
              <a:t>a charge when exposed to a stress or strain.</a:t>
            </a:r>
          </a:p>
          <a:p>
            <a:pPr marL="457200" lvl="0" indent="-304989"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This force generates a voltage that can be sensed or used to do useful work.</a:t>
            </a:r>
          </a:p>
          <a:p>
            <a:pPr marL="0" lvl="0" indent="0" algn="l" rtl="0">
              <a:lnSpc>
                <a:spcPct val="100000"/>
              </a:lnSpc>
              <a:spcBef>
                <a:spcPts val="1200"/>
              </a:spcBef>
              <a:spcAft>
                <a:spcPts val="0"/>
              </a:spcAft>
              <a:buSzPct val="149688"/>
              <a:buNone/>
            </a:pPr>
            <a:r>
              <a:rPr lang="en-GB" sz="1800" b="1">
                <a:solidFill>
                  <a:schemeClr val="dk1"/>
                </a:solidFill>
              </a:rPr>
              <a:t>Applications: </a:t>
            </a:r>
            <a:r>
              <a:rPr lang="en-GB" sz="1800">
                <a:solidFill>
                  <a:schemeClr val="dk1"/>
                </a:solidFill>
              </a:rPr>
              <a:t>Stress and strain sensors, </a:t>
            </a:r>
            <a:r>
              <a:rPr lang="en-GB" sz="1800" err="1">
                <a:solidFill>
                  <a:schemeClr val="dk1"/>
                </a:solidFill>
              </a:rPr>
              <a:t>sparkers</a:t>
            </a:r>
            <a:r>
              <a:rPr lang="en-GB" sz="1800">
                <a:solidFill>
                  <a:schemeClr val="dk1"/>
                </a:solidFill>
              </a:rPr>
              <a:t>, microphones and buzzers, distance sensors, tilt sensing, printer ink and vehicle fuel injection, ultrasound.</a:t>
            </a:r>
          </a:p>
        </p:txBody>
      </p:sp>
      <p:sp>
        <p:nvSpPr>
          <p:cNvPr id="6" name="Content Placeholder 11">
            <a:extLst>
              <a:ext uri="{FF2B5EF4-FFF2-40B4-BE49-F238E27FC236}">
                <a16:creationId xmlns:a16="http://schemas.microsoft.com/office/drawing/2014/main" id="{FFF237DC-CC75-C4B9-4FEA-11C0FF255D68}"/>
              </a:ext>
            </a:extLst>
          </p:cNvPr>
          <p:cNvSpPr txBox="1">
            <a:spLocks/>
          </p:cNvSpPr>
          <p:nvPr/>
        </p:nvSpPr>
        <p:spPr>
          <a:xfrm>
            <a:off x="7517272" y="2430664"/>
            <a:ext cx="6396280" cy="2659496"/>
          </a:xfrm>
          <a:prstGeom prst="rect">
            <a:avLst/>
          </a:prstGeom>
          <a:solidFill>
            <a:srgbClr val="ECECED"/>
          </a:solidFill>
          <a:ln w="28575">
            <a:gradFill flip="none" rotWithShape="1">
              <a:gsLst>
                <a:gs pos="15000">
                  <a:srgbClr val="FF7500"/>
                </a:gs>
                <a:gs pos="100000">
                  <a:srgbClr val="D91C5C"/>
                </a:gs>
              </a:gsLst>
              <a:lin ang="18900000" scaled="1"/>
              <a:tileRect/>
            </a:gradFill>
          </a:ln>
        </p:spPr>
        <p:txBody>
          <a:bodyPr vert="horz" lIns="288000" tIns="360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SzPts val="1800"/>
              <a:buNone/>
            </a:pPr>
            <a:r>
              <a:rPr lang="en-GB" b="1">
                <a:solidFill>
                  <a:schemeClr val="dk1"/>
                </a:solidFill>
              </a:rPr>
              <a:t>Electroactive polymers</a:t>
            </a:r>
          </a:p>
          <a:p>
            <a:pPr marL="457200" lvl="0" indent="-311150" algn="l" rtl="0">
              <a:lnSpc>
                <a:spcPct val="115000"/>
              </a:lnSpc>
              <a:spcBef>
                <a:spcPts val="1200"/>
              </a:spcBef>
              <a:spcAft>
                <a:spcPts val="0"/>
              </a:spcAft>
              <a:buClr>
                <a:schemeClr val="dk1"/>
              </a:buClr>
              <a:buSzPts val="1300"/>
              <a:buFont typeface="Arial" panose="020B0604020202020204" pitchFamily="34" charset="0"/>
              <a:buChar char="•"/>
            </a:pPr>
            <a:r>
              <a:rPr lang="en-GB" sz="1800">
                <a:solidFill>
                  <a:schemeClr val="dk1"/>
                </a:solidFill>
              </a:rPr>
              <a:t>Polymers that change shape with a large deformation when an electric field is applied.</a:t>
            </a:r>
          </a:p>
          <a:p>
            <a:pPr marL="0" lvl="0" indent="0" algn="l" rtl="0">
              <a:lnSpc>
                <a:spcPct val="100000"/>
              </a:lnSpc>
              <a:spcBef>
                <a:spcPts val="1200"/>
              </a:spcBef>
              <a:buSzPts val="1800"/>
              <a:buNone/>
            </a:pPr>
            <a:r>
              <a:rPr lang="en-GB" sz="1800" b="1">
                <a:solidFill>
                  <a:schemeClr val="dk1"/>
                </a:solidFill>
              </a:rPr>
              <a:t>Applications: </a:t>
            </a:r>
            <a:r>
              <a:rPr lang="en-GB" sz="1800">
                <a:solidFill>
                  <a:schemeClr val="dk1"/>
                </a:solidFill>
              </a:rPr>
              <a:t>soft grippers, bio-mimicking ‘muscles’, soft robots, soft pumps, braille displays.</a:t>
            </a:r>
          </a:p>
        </p:txBody>
      </p:sp>
      <p:sp>
        <p:nvSpPr>
          <p:cNvPr id="3" name="Content Placeholder 11">
            <a:extLst>
              <a:ext uri="{FF2B5EF4-FFF2-40B4-BE49-F238E27FC236}">
                <a16:creationId xmlns:a16="http://schemas.microsoft.com/office/drawing/2014/main" id="{AB1B4280-2BCC-5B4C-9F8F-93D88AC997B2}"/>
              </a:ext>
            </a:extLst>
          </p:cNvPr>
          <p:cNvSpPr txBox="1">
            <a:spLocks/>
          </p:cNvSpPr>
          <p:nvPr/>
        </p:nvSpPr>
        <p:spPr>
          <a:xfrm>
            <a:off x="7517272" y="5524942"/>
            <a:ext cx="6396280" cy="3207578"/>
          </a:xfrm>
          <a:prstGeom prst="rect">
            <a:avLst/>
          </a:prstGeom>
          <a:solidFill>
            <a:srgbClr val="ECECED"/>
          </a:solidFill>
          <a:ln w="28575">
            <a:gradFill flip="none" rotWithShape="1">
              <a:gsLst>
                <a:gs pos="15000">
                  <a:srgbClr val="FF7500"/>
                </a:gs>
                <a:gs pos="100000">
                  <a:srgbClr val="D91C5C"/>
                </a:gs>
              </a:gsLst>
              <a:lin ang="18900000" scaled="1"/>
              <a:tileRect/>
            </a:gradFill>
          </a:ln>
        </p:spPr>
        <p:txBody>
          <a:bodyPr vert="horz" lIns="288000" tIns="360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15000"/>
              </a:lnSpc>
              <a:spcBef>
                <a:spcPts val="0"/>
              </a:spcBef>
              <a:spcAft>
                <a:spcPts val="0"/>
              </a:spcAft>
              <a:buSzPct val="108108"/>
              <a:buNone/>
            </a:pPr>
            <a:r>
              <a:rPr lang="en-GB" b="1">
                <a:solidFill>
                  <a:schemeClr val="dk1"/>
                </a:solidFill>
              </a:rPr>
              <a:t>Self-healing materials</a:t>
            </a:r>
          </a:p>
          <a:p>
            <a:pPr marL="457200" lvl="0" indent="-311150" algn="l" rtl="0">
              <a:lnSpc>
                <a:spcPct val="115000"/>
              </a:lnSpc>
              <a:spcBef>
                <a:spcPts val="1200"/>
              </a:spcBef>
              <a:spcAft>
                <a:spcPts val="0"/>
              </a:spcAft>
              <a:buClr>
                <a:schemeClr val="dk1"/>
              </a:buClr>
              <a:buSzPct val="70000"/>
              <a:buFont typeface="Arial" panose="020B0604020202020204" pitchFamily="34" charset="0"/>
              <a:buChar char="•"/>
            </a:pPr>
            <a:r>
              <a:rPr lang="en-GB" sz="1800">
                <a:solidFill>
                  <a:schemeClr val="dk1"/>
                </a:solidFill>
              </a:rPr>
              <a:t>Materials that can repair micro-damage before larger cracks etc. appear.</a:t>
            </a:r>
          </a:p>
          <a:p>
            <a:pPr marL="457200" lvl="0" indent="-311150" algn="l" rtl="0">
              <a:lnSpc>
                <a:spcPct val="115000"/>
              </a:lnSpc>
              <a:spcBef>
                <a:spcPts val="0"/>
              </a:spcBef>
              <a:spcAft>
                <a:spcPts val="0"/>
              </a:spcAft>
              <a:buClr>
                <a:schemeClr val="dk1"/>
              </a:buClr>
              <a:buSzPct val="70000"/>
              <a:buFont typeface="Arial" panose="020B0604020202020204" pitchFamily="34" charset="0"/>
              <a:buChar char="•"/>
            </a:pPr>
            <a:r>
              <a:rPr lang="en-GB" sz="1800">
                <a:solidFill>
                  <a:schemeClr val="dk1"/>
                </a:solidFill>
              </a:rPr>
              <a:t>Can be polymers or materials containing micro-capsules of ‘repair’ materials.</a:t>
            </a:r>
          </a:p>
          <a:p>
            <a:pPr marL="0" lvl="0" indent="0" algn="l" rtl="0">
              <a:lnSpc>
                <a:spcPct val="100000"/>
              </a:lnSpc>
              <a:spcBef>
                <a:spcPts val="1200"/>
              </a:spcBef>
              <a:buSzPct val="149688"/>
              <a:buNone/>
            </a:pPr>
            <a:r>
              <a:rPr lang="en-GB" sz="1800" b="1">
                <a:solidFill>
                  <a:schemeClr val="dk1"/>
                </a:solidFill>
              </a:rPr>
              <a:t>Applications: </a:t>
            </a:r>
            <a:r>
              <a:rPr lang="en-GB" sz="1800">
                <a:solidFill>
                  <a:schemeClr val="dk1"/>
                </a:solidFill>
              </a:rPr>
              <a:t>coatings, metal and polymer parts exposed to stress, building materials.</a:t>
            </a:r>
          </a:p>
        </p:txBody>
      </p:sp>
      <p:sp>
        <p:nvSpPr>
          <p:cNvPr id="9" name="Slide Number Placeholder 5">
            <a:extLst>
              <a:ext uri="{FF2B5EF4-FFF2-40B4-BE49-F238E27FC236}">
                <a16:creationId xmlns:a16="http://schemas.microsoft.com/office/drawing/2014/main" id="{A6D2BB08-D497-8B50-9B7F-02564D18215E}"/>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a:solidFill>
                <a:schemeClr val="bg1"/>
              </a:solidFill>
            </a:endParaRPr>
          </a:p>
        </p:txBody>
      </p:sp>
      <p:sp>
        <p:nvSpPr>
          <p:cNvPr id="10" name="Footer Placeholder 3">
            <a:extLst>
              <a:ext uri="{FF2B5EF4-FFF2-40B4-BE49-F238E27FC236}">
                <a16:creationId xmlns:a16="http://schemas.microsoft.com/office/drawing/2014/main" id="{944B97E5-9AEA-180E-1111-843FB7A450CB}"/>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Tree>
    <p:extLst>
      <p:ext uri="{BB962C8B-B14F-4D97-AF65-F5344CB8AC3E}">
        <p14:creationId xmlns:p14="http://schemas.microsoft.com/office/powerpoint/2010/main" val="125405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11">
            <a:extLst>
              <a:ext uri="{FF2B5EF4-FFF2-40B4-BE49-F238E27FC236}">
                <a16:creationId xmlns:a16="http://schemas.microsoft.com/office/drawing/2014/main" id="{E1BF96F2-FC44-890D-8BBA-8173DE5BE190}"/>
              </a:ext>
            </a:extLst>
          </p:cNvPr>
          <p:cNvSpPr txBox="1">
            <a:spLocks/>
          </p:cNvSpPr>
          <p:nvPr/>
        </p:nvSpPr>
        <p:spPr>
          <a:xfrm>
            <a:off x="8991254" y="3249507"/>
            <a:ext cx="6718436" cy="5132381"/>
          </a:xfrm>
          <a:prstGeom prst="rect">
            <a:avLst/>
          </a:prstGeom>
          <a:solidFill>
            <a:srgbClr val="ECECED"/>
          </a:solidFill>
          <a:ln w="28575">
            <a:gradFill flip="none" rotWithShape="1">
              <a:gsLst>
                <a:gs pos="15000">
                  <a:srgbClr val="FF7500"/>
                </a:gs>
                <a:gs pos="99000">
                  <a:srgbClr val="D91C5C"/>
                </a:gs>
              </a:gsLst>
              <a:lin ang="18900000" scaled="0"/>
              <a:tileRect/>
            </a:gradFill>
            <a:prstDash val="dash"/>
          </a:ln>
        </p:spPr>
        <p:txBody>
          <a:bodyPr vert="horz" lIns="288000" tIns="288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20650" lvl="0">
              <a:lnSpc>
                <a:spcPct val="100000"/>
              </a:lnSpc>
              <a:spcBef>
                <a:spcPts val="0"/>
              </a:spcBef>
              <a:buSzPts val="1700"/>
            </a:pPr>
            <a:endParaRPr lang="en-GB" sz="1800"/>
          </a:p>
        </p:txBody>
      </p:sp>
      <p:sp>
        <p:nvSpPr>
          <p:cNvPr id="2" name="Title 1">
            <a:extLst>
              <a:ext uri="{FF2B5EF4-FFF2-40B4-BE49-F238E27FC236}">
                <a16:creationId xmlns:a16="http://schemas.microsoft.com/office/drawing/2014/main" id="{5FBDC903-5538-51B8-9DE9-DAAE2F1CF8F4}"/>
              </a:ext>
            </a:extLst>
          </p:cNvPr>
          <p:cNvSpPr>
            <a:spLocks noGrp="1"/>
          </p:cNvSpPr>
          <p:nvPr>
            <p:ph type="title"/>
          </p:nvPr>
        </p:nvSpPr>
        <p:spPr/>
        <p:txBody>
          <a:bodyPr/>
          <a:lstStyle/>
          <a:p>
            <a:r>
              <a:rPr lang="en"/>
              <a:t>Smart materials and sustainability</a:t>
            </a:r>
            <a:endParaRPr lang="en-US"/>
          </a:p>
        </p:txBody>
      </p:sp>
      <p:sp>
        <p:nvSpPr>
          <p:cNvPr id="3" name="Rectangle 2">
            <a:extLst>
              <a:ext uri="{FF2B5EF4-FFF2-40B4-BE49-F238E27FC236}">
                <a16:creationId xmlns:a16="http://schemas.microsoft.com/office/drawing/2014/main" id="{E2903741-DC76-40F9-12AF-08D565DB9D95}"/>
              </a:ext>
            </a:extLst>
          </p:cNvPr>
          <p:cNvSpPr/>
          <p:nvPr/>
        </p:nvSpPr>
        <p:spPr>
          <a:xfrm>
            <a:off x="411858" y="2291752"/>
            <a:ext cx="14022169" cy="646331"/>
          </a:xfrm>
          <a:prstGeom prst="rect">
            <a:avLst/>
          </a:prstGeom>
        </p:spPr>
        <p:txBody>
          <a:bodyPr wrap="square" lIns="91440" tIns="45720" rIns="91440" bIns="45720" anchor="t">
            <a:spAutoFit/>
          </a:bodyPr>
          <a:lstStyle/>
          <a:p>
            <a:r>
              <a:rPr lang="en-GB">
                <a:solidFill>
                  <a:schemeClr val="dk1"/>
                </a:solidFill>
                <a:latin typeface="Arial"/>
                <a:cs typeface="Arial"/>
              </a:rPr>
              <a:t>Smart materials contribute to greater sustainability by helping smart factories to reduce resource and energy use</a:t>
            </a:r>
            <a:endParaRPr lang="en-US">
              <a:solidFill>
                <a:schemeClr val="dk1"/>
              </a:solidFill>
            </a:endParaRPr>
          </a:p>
          <a:p>
            <a:r>
              <a:rPr lang="en-GB">
                <a:solidFill>
                  <a:schemeClr val="dk1"/>
                </a:solidFill>
                <a:latin typeface="Arial"/>
                <a:cs typeface="Arial"/>
              </a:rPr>
              <a:t>and by being integrated into the smart products they produce, which can be self-monitoring, adaptive and self-healing.</a:t>
            </a:r>
            <a:endParaRPr lang="en-GB">
              <a:solidFill>
                <a:schemeClr val="dk1"/>
              </a:solidFill>
            </a:endParaRPr>
          </a:p>
        </p:txBody>
      </p:sp>
      <p:sp>
        <p:nvSpPr>
          <p:cNvPr id="8" name="Google Shape;165;g1abae974793_0_0">
            <a:extLst>
              <a:ext uri="{FF2B5EF4-FFF2-40B4-BE49-F238E27FC236}">
                <a16:creationId xmlns:a16="http://schemas.microsoft.com/office/drawing/2014/main" id="{84358B9B-9B97-4A63-D831-E56E795FB257}"/>
              </a:ext>
            </a:extLst>
          </p:cNvPr>
          <p:cNvSpPr txBox="1"/>
          <p:nvPr/>
        </p:nvSpPr>
        <p:spPr>
          <a:xfrm>
            <a:off x="881094" y="3344920"/>
            <a:ext cx="6752157"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Smart, sustainable factories </a:t>
            </a:r>
            <a:r>
              <a:rPr lang="en" dirty="0">
                <a:latin typeface="Arial" panose="020B0604020202020204" pitchFamily="34" charset="0"/>
                <a:cs typeface="Arial" panose="020B0604020202020204" pitchFamily="34" charset="0"/>
              </a:rPr>
              <a:t>designed around the </a:t>
            </a:r>
            <a:r>
              <a:rPr lang="en-GB" dirty="0">
                <a:latin typeface="Arial" panose="020B0604020202020204" pitchFamily="34" charset="0"/>
                <a:cs typeface="Arial" panose="020B0604020202020204" pitchFamily="34" charset="0"/>
              </a:rPr>
              <a:t>Industry</a:t>
            </a:r>
            <a:r>
              <a:rPr lang="en" dirty="0">
                <a:latin typeface="Arial" panose="020B0604020202020204" pitchFamily="34" charset="0"/>
                <a:cs typeface="Arial" panose="020B0604020202020204" pitchFamily="34" charset="0"/>
              </a:rPr>
              <a:t> 4.0 technologies below reduce energy and resource use and contribute towards progress to a ‘net zero’ economy</a:t>
            </a:r>
            <a:endParaRPr dirty="0">
              <a:latin typeface="Arial" panose="020B0604020202020204" pitchFamily="34" charset="0"/>
              <a:cs typeface="Arial" panose="020B0604020202020204" pitchFamily="34" charset="0"/>
            </a:endParaRPr>
          </a:p>
        </p:txBody>
      </p:sp>
      <p:sp>
        <p:nvSpPr>
          <p:cNvPr id="14" name="Google Shape;167;g1abae974793_0_0">
            <a:extLst>
              <a:ext uri="{FF2B5EF4-FFF2-40B4-BE49-F238E27FC236}">
                <a16:creationId xmlns:a16="http://schemas.microsoft.com/office/drawing/2014/main" id="{ADF44ED0-3276-0FDC-A6C7-7CE242B33DF4}"/>
              </a:ext>
            </a:extLst>
          </p:cNvPr>
          <p:cNvSpPr txBox="1"/>
          <p:nvPr/>
        </p:nvSpPr>
        <p:spPr>
          <a:xfrm>
            <a:off x="10060976" y="3344920"/>
            <a:ext cx="483826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Smart, sustainable products and systems </a:t>
            </a:r>
            <a:r>
              <a:rPr lang="en" dirty="0">
                <a:latin typeface="Arial" panose="020B0604020202020204" pitchFamily="34" charset="0"/>
                <a:cs typeface="Arial" panose="020B0604020202020204" pitchFamily="34" charset="0"/>
              </a:rPr>
              <a:t>reduce energy use and extend lifecycles</a:t>
            </a:r>
            <a:endParaRPr dirty="0">
              <a:latin typeface="Arial" panose="020B0604020202020204" pitchFamily="34" charset="0"/>
              <a:cs typeface="Arial" panose="020B0604020202020204" pitchFamily="34" charset="0"/>
            </a:endParaRPr>
          </a:p>
        </p:txBody>
      </p:sp>
      <p:sp>
        <p:nvSpPr>
          <p:cNvPr id="15" name="Content Placeholder 11">
            <a:extLst>
              <a:ext uri="{FF2B5EF4-FFF2-40B4-BE49-F238E27FC236}">
                <a16:creationId xmlns:a16="http://schemas.microsoft.com/office/drawing/2014/main" id="{267EE4AD-4D2A-39F6-9EA8-E3BC32F4EC05}"/>
              </a:ext>
            </a:extLst>
          </p:cNvPr>
          <p:cNvSpPr txBox="1">
            <a:spLocks/>
          </p:cNvSpPr>
          <p:nvPr/>
        </p:nvSpPr>
        <p:spPr>
          <a:xfrm>
            <a:off x="881095" y="4564955"/>
            <a:ext cx="3141001" cy="1582138"/>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600"/>
              </a:spcAft>
              <a:buClr>
                <a:srgbClr val="000000"/>
              </a:buClr>
              <a:buSzPts val="1400"/>
              <a:buFont typeface="Arial"/>
              <a:buNone/>
            </a:pPr>
            <a:r>
              <a:rPr lang="en-GB" sz="1800" b="1" i="0" u="none" strike="noStrike" cap="none">
                <a:solidFill>
                  <a:srgbClr val="000000"/>
                </a:solidFill>
                <a:latin typeface="Arial"/>
                <a:ea typeface="Arial"/>
                <a:cs typeface="Arial"/>
                <a:sym typeface="Arial"/>
              </a:rPr>
              <a:t>Cyber-physical systems</a:t>
            </a:r>
          </a:p>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rgbClr val="000000"/>
                </a:solidFill>
                <a:latin typeface="Arial"/>
                <a:ea typeface="Arial"/>
                <a:cs typeface="Arial"/>
                <a:sym typeface="Arial"/>
              </a:rPr>
              <a:t>Networked machines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and robots that interact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and adapt.</a:t>
            </a:r>
          </a:p>
        </p:txBody>
      </p:sp>
      <p:sp>
        <p:nvSpPr>
          <p:cNvPr id="19" name="Content Placeholder 11">
            <a:extLst>
              <a:ext uri="{FF2B5EF4-FFF2-40B4-BE49-F238E27FC236}">
                <a16:creationId xmlns:a16="http://schemas.microsoft.com/office/drawing/2014/main" id="{836D8748-61AA-A4A1-3C3D-385FB26F26C7}"/>
              </a:ext>
            </a:extLst>
          </p:cNvPr>
          <p:cNvSpPr txBox="1">
            <a:spLocks/>
          </p:cNvSpPr>
          <p:nvPr/>
        </p:nvSpPr>
        <p:spPr>
          <a:xfrm>
            <a:off x="4272917" y="4563111"/>
            <a:ext cx="3141001" cy="1612213"/>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Internet of things (IoT)</a:t>
            </a:r>
          </a:p>
          <a:p>
            <a:pPr marL="0" marR="0" lvl="0" indent="0" rtl="0">
              <a:lnSpc>
                <a:spcPct val="100000"/>
              </a:lnSpc>
              <a:spcBef>
                <a:spcPts val="0"/>
              </a:spcBef>
              <a:spcAft>
                <a:spcPts val="0"/>
              </a:spcAft>
              <a:buClr>
                <a:srgbClr val="000000"/>
              </a:buClr>
              <a:buSzPts val="1200"/>
              <a:buFont typeface="Arial"/>
              <a:buNone/>
            </a:pPr>
            <a:r>
              <a:rPr lang="en-GB" sz="1800" b="0" i="0" u="none" strike="noStrike" cap="none">
                <a:solidFill>
                  <a:srgbClr val="000000"/>
                </a:solidFill>
                <a:latin typeface="Arial"/>
                <a:ea typeface="Arial"/>
                <a:cs typeface="Arial"/>
                <a:sym typeface="Arial"/>
              </a:rPr>
              <a:t>Connected objects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that gather and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exchange data.</a:t>
            </a:r>
          </a:p>
        </p:txBody>
      </p:sp>
      <p:sp>
        <p:nvSpPr>
          <p:cNvPr id="20" name="Content Placeholder 11">
            <a:extLst>
              <a:ext uri="{FF2B5EF4-FFF2-40B4-BE49-F238E27FC236}">
                <a16:creationId xmlns:a16="http://schemas.microsoft.com/office/drawing/2014/main" id="{04B43046-527A-0877-18E4-5BB4B7BA36B5}"/>
              </a:ext>
            </a:extLst>
          </p:cNvPr>
          <p:cNvSpPr txBox="1">
            <a:spLocks/>
          </p:cNvSpPr>
          <p:nvPr/>
        </p:nvSpPr>
        <p:spPr>
          <a:xfrm>
            <a:off x="881095" y="6433506"/>
            <a:ext cx="3141001" cy="1582138"/>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r>
              <a:rPr lang="en-GB" sz="1800" b="1"/>
              <a:t>A</a:t>
            </a:r>
            <a:r>
              <a:rPr lang="en-GB" sz="1800" b="1" i="0" u="none" strike="noStrike" cap="none">
                <a:solidFill>
                  <a:srgbClr val="000000"/>
                </a:solidFill>
                <a:latin typeface="Arial"/>
                <a:ea typeface="Arial"/>
                <a:cs typeface="Arial"/>
                <a:sym typeface="Arial"/>
              </a:rPr>
              <a:t>rtificial intelligence (AI)</a:t>
            </a:r>
          </a:p>
          <a:p>
            <a:pPr marL="0" marR="0" lvl="0" indent="0" algn="l" rtl="0">
              <a:lnSpc>
                <a:spcPct val="100000"/>
              </a:lnSpc>
              <a:spcBef>
                <a:spcPts val="0"/>
              </a:spcBef>
              <a:spcAft>
                <a:spcPts val="0"/>
              </a:spcAft>
              <a:buClr>
                <a:srgbClr val="000000"/>
              </a:buClr>
              <a:buSzPts val="1200"/>
              <a:buFont typeface="Arial"/>
              <a:buNone/>
            </a:pPr>
            <a:r>
              <a:rPr lang="en-GB" sz="1800">
                <a:solidFill>
                  <a:schemeClr val="dk1"/>
                </a:solidFill>
              </a:rPr>
              <a:t>Patterns and trend detection</a:t>
            </a:r>
            <a:r>
              <a:rPr lang="en-GB" sz="1800" b="0" i="0" u="none" strike="noStrike" cap="none">
                <a:solidFill>
                  <a:srgbClr val="000000"/>
                </a:solidFill>
                <a:latin typeface="Arial"/>
                <a:ea typeface="Arial"/>
                <a:cs typeface="Arial"/>
                <a:sym typeface="Arial"/>
              </a:rPr>
              <a:t> for predictive responses.</a:t>
            </a:r>
          </a:p>
        </p:txBody>
      </p:sp>
      <p:sp>
        <p:nvSpPr>
          <p:cNvPr id="21" name="Content Placeholder 11">
            <a:extLst>
              <a:ext uri="{FF2B5EF4-FFF2-40B4-BE49-F238E27FC236}">
                <a16:creationId xmlns:a16="http://schemas.microsoft.com/office/drawing/2014/main" id="{2DAB78D9-835C-74B4-D6D9-5729185ADC39}"/>
              </a:ext>
            </a:extLst>
          </p:cNvPr>
          <p:cNvSpPr txBox="1">
            <a:spLocks/>
          </p:cNvSpPr>
          <p:nvPr/>
        </p:nvSpPr>
        <p:spPr>
          <a:xfrm>
            <a:off x="4272918" y="6418696"/>
            <a:ext cx="3141001" cy="1608602"/>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r>
              <a:rPr lang="en-GB" sz="1800" b="1" i="0" u="none" strike="noStrike" cap="none">
                <a:solidFill>
                  <a:srgbClr val="000000"/>
                </a:solidFill>
                <a:latin typeface="Arial"/>
                <a:ea typeface="Arial"/>
                <a:cs typeface="Arial"/>
                <a:sym typeface="Arial"/>
              </a:rPr>
              <a:t>Additive manufacturing</a:t>
            </a:r>
          </a:p>
          <a:p>
            <a:pPr marL="0" marR="0" lvl="0" indent="0" algn="l" rtl="0">
              <a:lnSpc>
                <a:spcPct val="100000"/>
              </a:lnSpc>
              <a:spcBef>
                <a:spcPts val="0"/>
              </a:spcBef>
              <a:spcAft>
                <a:spcPts val="0"/>
              </a:spcAft>
              <a:buClr>
                <a:srgbClr val="000000"/>
              </a:buClr>
              <a:buSzPts val="1200"/>
              <a:buFont typeface="Arial"/>
              <a:buNone/>
            </a:pPr>
            <a:r>
              <a:rPr lang="en-GB" sz="1800" b="0" i="0" u="none" strike="noStrike" cap="none">
                <a:solidFill>
                  <a:srgbClr val="000000"/>
                </a:solidFill>
                <a:latin typeface="Arial"/>
                <a:ea typeface="Arial"/>
                <a:cs typeface="Arial"/>
                <a:sym typeface="Arial"/>
              </a:rPr>
              <a:t>3D printing and other methods that add only what material is needed.</a:t>
            </a:r>
          </a:p>
          <a:p>
            <a:pPr marL="0" marR="0" lvl="0" indent="0" algn="l" rtl="0">
              <a:lnSpc>
                <a:spcPct val="100000"/>
              </a:lnSpc>
              <a:spcBef>
                <a:spcPts val="0"/>
              </a:spcBef>
              <a:spcAft>
                <a:spcPts val="0"/>
              </a:spcAft>
              <a:buClr>
                <a:srgbClr val="000000"/>
              </a:buClr>
              <a:buSzPts val="1200"/>
              <a:buFont typeface="Arial"/>
              <a:buNone/>
            </a:pPr>
            <a:endParaRPr lang="en-GB" sz="1800"/>
          </a:p>
        </p:txBody>
      </p:sp>
      <p:sp>
        <p:nvSpPr>
          <p:cNvPr id="22" name="Content Placeholder 11">
            <a:extLst>
              <a:ext uri="{FF2B5EF4-FFF2-40B4-BE49-F238E27FC236}">
                <a16:creationId xmlns:a16="http://schemas.microsoft.com/office/drawing/2014/main" id="{9626B337-3B14-74D4-B20E-B0E64B2915DA}"/>
              </a:ext>
            </a:extLst>
          </p:cNvPr>
          <p:cNvSpPr txBox="1">
            <a:spLocks/>
          </p:cNvSpPr>
          <p:nvPr/>
        </p:nvSpPr>
        <p:spPr>
          <a:xfrm>
            <a:off x="9402694" y="4200911"/>
            <a:ext cx="2824563" cy="1737439"/>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r>
              <a:rPr lang="en-GB" sz="1800" b="1"/>
              <a:t>Self-monitoring</a:t>
            </a:r>
            <a:endParaRPr lang="en-GB"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800"/>
              <a:t>Machines self-monitor for greater efficiency and safety.</a:t>
            </a:r>
            <a:endParaRPr lang="en-GB" sz="1800" b="0" i="0" u="none" strike="noStrike" cap="none">
              <a:solidFill>
                <a:srgbClr val="000000"/>
              </a:solidFill>
              <a:latin typeface="Arial"/>
              <a:ea typeface="Arial"/>
              <a:cs typeface="Arial"/>
              <a:sym typeface="Arial"/>
            </a:endParaRPr>
          </a:p>
        </p:txBody>
      </p:sp>
      <p:sp>
        <p:nvSpPr>
          <p:cNvPr id="23" name="Content Placeholder 11">
            <a:extLst>
              <a:ext uri="{FF2B5EF4-FFF2-40B4-BE49-F238E27FC236}">
                <a16:creationId xmlns:a16="http://schemas.microsoft.com/office/drawing/2014/main" id="{5606A62B-3784-91F7-8FDF-6B80182CB065}"/>
              </a:ext>
            </a:extLst>
          </p:cNvPr>
          <p:cNvSpPr txBox="1">
            <a:spLocks/>
          </p:cNvSpPr>
          <p:nvPr/>
        </p:nvSpPr>
        <p:spPr>
          <a:xfrm>
            <a:off x="12498640" y="4195607"/>
            <a:ext cx="2824563" cy="1737439"/>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r>
              <a:rPr lang="en-GB" sz="1800" b="1"/>
              <a:t>Adaptive</a:t>
            </a:r>
            <a:endParaRPr lang="en-GB"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sz="1800"/>
              <a:t>Machines change how they work in response to changing conditions.</a:t>
            </a:r>
            <a:endParaRPr lang="en-GB" sz="1800" b="0" i="0" u="none" strike="noStrike" cap="none">
              <a:solidFill>
                <a:srgbClr val="000000"/>
              </a:solidFill>
              <a:latin typeface="Arial"/>
              <a:ea typeface="Arial"/>
              <a:cs typeface="Arial"/>
              <a:sym typeface="Arial"/>
            </a:endParaRPr>
          </a:p>
        </p:txBody>
      </p:sp>
      <p:sp>
        <p:nvSpPr>
          <p:cNvPr id="24" name="Content Placeholder 11">
            <a:extLst>
              <a:ext uri="{FF2B5EF4-FFF2-40B4-BE49-F238E27FC236}">
                <a16:creationId xmlns:a16="http://schemas.microsoft.com/office/drawing/2014/main" id="{AC516EEB-700F-F6B3-B1EB-08527ACCBFD2}"/>
              </a:ext>
            </a:extLst>
          </p:cNvPr>
          <p:cNvSpPr txBox="1">
            <a:spLocks/>
          </p:cNvSpPr>
          <p:nvPr/>
        </p:nvSpPr>
        <p:spPr>
          <a:xfrm>
            <a:off x="9402693" y="6212224"/>
            <a:ext cx="2824563" cy="1734177"/>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400"/>
              <a:buFont typeface="Arial"/>
              <a:buNone/>
            </a:pPr>
            <a:r>
              <a:rPr lang="en-GB" sz="1800" b="1"/>
              <a:t>Self-healing</a:t>
            </a:r>
            <a:endParaRPr lang="en-GB" sz="1800" b="1" i="0" u="none" strike="noStrike" cap="none">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200"/>
              <a:buFont typeface="Arial"/>
              <a:buNone/>
            </a:pPr>
            <a:r>
              <a:rPr lang="en-GB" sz="1800">
                <a:solidFill>
                  <a:schemeClr val="dk1"/>
                </a:solidFill>
              </a:rPr>
              <a:t>Composites and other materials can self-repair, extending their working life.</a:t>
            </a:r>
            <a:endParaRPr lang="en-GB" sz="1800" b="0" i="0" u="none" strike="noStrike" cap="none">
              <a:solidFill>
                <a:srgbClr val="000000"/>
              </a:solidFill>
              <a:latin typeface="Arial"/>
              <a:ea typeface="Arial"/>
              <a:cs typeface="Arial"/>
              <a:sym typeface="Arial"/>
            </a:endParaRPr>
          </a:p>
        </p:txBody>
      </p:sp>
      <p:cxnSp>
        <p:nvCxnSpPr>
          <p:cNvPr id="25" name="Straight Arrow Connector 24">
            <a:extLst>
              <a:ext uri="{FF2B5EF4-FFF2-40B4-BE49-F238E27FC236}">
                <a16:creationId xmlns:a16="http://schemas.microsoft.com/office/drawing/2014/main" id="{1228A81D-3DB7-FFEF-35CB-8208142836C4}"/>
              </a:ext>
            </a:extLst>
          </p:cNvPr>
          <p:cNvCxnSpPr>
            <a:cxnSpLocks/>
          </p:cNvCxnSpPr>
          <p:nvPr/>
        </p:nvCxnSpPr>
        <p:spPr>
          <a:xfrm>
            <a:off x="8038854" y="5705502"/>
            <a:ext cx="715291" cy="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Content Placeholder 11">
            <a:extLst>
              <a:ext uri="{FF2B5EF4-FFF2-40B4-BE49-F238E27FC236}">
                <a16:creationId xmlns:a16="http://schemas.microsoft.com/office/drawing/2014/main" id="{EA2A2C8A-D32A-42A2-F2C8-D5E412B92DC0}"/>
              </a:ext>
            </a:extLst>
          </p:cNvPr>
          <p:cNvSpPr txBox="1">
            <a:spLocks/>
          </p:cNvSpPr>
          <p:nvPr/>
        </p:nvSpPr>
        <p:spPr>
          <a:xfrm>
            <a:off x="514217" y="3253860"/>
            <a:ext cx="7287528" cy="5132391"/>
          </a:xfrm>
          <a:prstGeom prst="rect">
            <a:avLst/>
          </a:prstGeom>
          <a:ln w="28575">
            <a:gradFill flip="none" rotWithShape="1">
              <a:gsLst>
                <a:gs pos="15000">
                  <a:srgbClr val="FF7500"/>
                </a:gs>
                <a:gs pos="99000">
                  <a:srgbClr val="D91C5C"/>
                </a:gs>
              </a:gsLst>
              <a:lin ang="18900000" scaled="0"/>
              <a:tileRect/>
            </a:gradFill>
            <a:prstDash val="dash"/>
          </a:ln>
        </p:spPr>
        <p:txBody>
          <a:bodyPr vert="horz" lIns="288000" tIns="288000" rIns="288000" bIns="288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20650" lvl="0">
              <a:lnSpc>
                <a:spcPct val="100000"/>
              </a:lnSpc>
              <a:spcBef>
                <a:spcPts val="0"/>
              </a:spcBef>
              <a:buSzPts val="1700"/>
            </a:pPr>
            <a:endParaRPr lang="en-GB" sz="1800"/>
          </a:p>
        </p:txBody>
      </p:sp>
      <p:sp>
        <p:nvSpPr>
          <p:cNvPr id="33" name="Slide Number Placeholder 5">
            <a:extLst>
              <a:ext uri="{FF2B5EF4-FFF2-40B4-BE49-F238E27FC236}">
                <a16:creationId xmlns:a16="http://schemas.microsoft.com/office/drawing/2014/main" id="{C8CB78BC-2536-9233-ACA5-BEBA4A5F7A9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a:solidFill>
                <a:schemeClr val="bg1"/>
              </a:solidFill>
            </a:endParaRPr>
          </a:p>
        </p:txBody>
      </p:sp>
      <p:sp>
        <p:nvSpPr>
          <p:cNvPr id="34" name="Footer Placeholder 3">
            <a:extLst>
              <a:ext uri="{FF2B5EF4-FFF2-40B4-BE49-F238E27FC236}">
                <a16:creationId xmlns:a16="http://schemas.microsoft.com/office/drawing/2014/main" id="{3A868A5E-50C9-3900-E400-44C2814AC96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5" name="TextBox 4">
            <a:extLst>
              <a:ext uri="{FF2B5EF4-FFF2-40B4-BE49-F238E27FC236}">
                <a16:creationId xmlns:a16="http://schemas.microsoft.com/office/drawing/2014/main" id="{279C4F11-3D6F-3E52-F22D-22FD5360B1C3}"/>
              </a:ext>
            </a:extLst>
          </p:cNvPr>
          <p:cNvSpPr txBox="1"/>
          <p:nvPr/>
        </p:nvSpPr>
        <p:spPr>
          <a:xfrm>
            <a:off x="7860570" y="5829645"/>
            <a:ext cx="1143782" cy="374563"/>
          </a:xfrm>
          <a:prstGeom prst="rect">
            <a:avLst/>
          </a:prstGeom>
          <a:noFill/>
        </p:spPr>
        <p:txBody>
          <a:bodyPr wrap="square">
            <a:spAutoFit/>
          </a:bodyPr>
          <a:lstStyle/>
          <a:p>
            <a:r>
              <a:rPr lang="en-GB" sz="1800" b="1">
                <a:latin typeface="Arial" panose="020B0604020202020204" pitchFamily="34" charset="0"/>
                <a:cs typeface="Arial" panose="020B0604020202020204" pitchFamily="34" charset="0"/>
              </a:rPr>
              <a:t>Produce</a:t>
            </a:r>
            <a:endParaRPr lang="en-US">
              <a:latin typeface="Arial" panose="020B0604020202020204" pitchFamily="34" charset="0"/>
              <a:cs typeface="Arial" panose="020B0604020202020204" pitchFamily="34" charset="0"/>
            </a:endParaRPr>
          </a:p>
        </p:txBody>
      </p:sp>
      <p:sp>
        <p:nvSpPr>
          <p:cNvPr id="4" name="Content Placeholder 11">
            <a:extLst>
              <a:ext uri="{FF2B5EF4-FFF2-40B4-BE49-F238E27FC236}">
                <a16:creationId xmlns:a16="http://schemas.microsoft.com/office/drawing/2014/main" id="{616F6142-C206-6C58-16AB-2922AF6FE4A8}"/>
              </a:ext>
            </a:extLst>
          </p:cNvPr>
          <p:cNvSpPr txBox="1">
            <a:spLocks/>
          </p:cNvSpPr>
          <p:nvPr/>
        </p:nvSpPr>
        <p:spPr>
          <a:xfrm>
            <a:off x="12551930" y="6203796"/>
            <a:ext cx="2824563" cy="1734177"/>
          </a:xfrm>
          <a:prstGeom prst="rect">
            <a:avLst/>
          </a:prstGeom>
          <a:ln w="28575">
            <a:gradFill flip="none" rotWithShape="1">
              <a:gsLst>
                <a:gs pos="15000">
                  <a:srgbClr val="FF7500"/>
                </a:gs>
                <a:gs pos="100000">
                  <a:srgbClr val="D91C5C"/>
                </a:gs>
              </a:gsLst>
              <a:lin ang="18900000" scaled="1"/>
              <a:tileRect/>
            </a:gradFill>
          </a:ln>
        </p:spPr>
        <p:txBody>
          <a:bodyPr vert="horz" lIns="216000" tIns="180000" rIns="216000" bIns="216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400"/>
              <a:buFont typeface="Arial"/>
              <a:buNone/>
            </a:pPr>
            <a:r>
              <a:rPr lang="en-GB" sz="1800" b="1" dirty="0"/>
              <a:t>Efficient</a:t>
            </a:r>
            <a:endParaRPr lang="en-GB" sz="1800" b="1"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Clr>
                <a:srgbClr val="000000"/>
              </a:buClr>
              <a:buSzPts val="1200"/>
              <a:buFont typeface="Arial"/>
              <a:buNone/>
            </a:pPr>
            <a:r>
              <a:rPr lang="en-GB" sz="1800" dirty="0">
                <a:solidFill>
                  <a:schemeClr val="dk1"/>
                </a:solidFill>
              </a:rPr>
              <a:t>Reduced material and energy use can minimise climate impacts.</a:t>
            </a:r>
            <a:endParaRPr lang="en-GB" sz="1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68927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903-5538-51B8-9DE9-DAAE2F1CF8F4}"/>
              </a:ext>
            </a:extLst>
          </p:cNvPr>
          <p:cNvSpPr>
            <a:spLocks noGrp="1"/>
          </p:cNvSpPr>
          <p:nvPr>
            <p:ph type="title"/>
          </p:nvPr>
        </p:nvSpPr>
        <p:spPr/>
        <p:txBody>
          <a:bodyPr/>
          <a:lstStyle/>
          <a:p>
            <a:r>
              <a:rPr lang="en"/>
              <a:t>Smart materials and sustainability</a:t>
            </a:r>
            <a:endParaRPr lang="en-US"/>
          </a:p>
        </p:txBody>
      </p:sp>
      <p:sp>
        <p:nvSpPr>
          <p:cNvPr id="3" name="Rectangle 2">
            <a:extLst>
              <a:ext uri="{FF2B5EF4-FFF2-40B4-BE49-F238E27FC236}">
                <a16:creationId xmlns:a16="http://schemas.microsoft.com/office/drawing/2014/main" id="{E2903741-DC76-40F9-12AF-08D565DB9D95}"/>
              </a:ext>
            </a:extLst>
          </p:cNvPr>
          <p:cNvSpPr/>
          <p:nvPr/>
        </p:nvSpPr>
        <p:spPr>
          <a:xfrm>
            <a:off x="411858" y="2291752"/>
            <a:ext cx="14022169" cy="646331"/>
          </a:xfrm>
          <a:prstGeom prst="rect">
            <a:avLst/>
          </a:prstGeom>
        </p:spPr>
        <p:txBody>
          <a:bodyPr wrap="square">
            <a:spAutoFit/>
          </a:bodyPr>
          <a:lstStyle/>
          <a:p>
            <a:pPr marL="0" lvl="0" indent="0" algn="l" rtl="0">
              <a:spcBef>
                <a:spcPts val="0"/>
              </a:spcBef>
              <a:spcAft>
                <a:spcPts val="0"/>
              </a:spcAft>
              <a:buSzPts val="935"/>
              <a:buNone/>
            </a:pPr>
            <a:r>
              <a:rPr lang="en-GB" sz="1800">
                <a:solidFill>
                  <a:schemeClr val="dk1"/>
                </a:solidFill>
                <a:latin typeface="Arial" panose="020B0604020202020204" pitchFamily="34" charset="0"/>
                <a:cs typeface="Arial" panose="020B0604020202020204" pitchFamily="34" charset="0"/>
              </a:rPr>
              <a:t>Smart materials work alongside sustainable and modern materials like recycled metals or </a:t>
            </a:r>
            <a:r>
              <a:rPr lang="en-GB" sz="1800" err="1">
                <a:solidFill>
                  <a:schemeClr val="dk1"/>
                </a:solidFill>
                <a:latin typeface="Arial" panose="020B0604020202020204" pitchFamily="34" charset="0"/>
                <a:cs typeface="Arial" panose="020B0604020202020204" pitchFamily="34" charset="0"/>
              </a:rPr>
              <a:t>biocomposites</a:t>
            </a:r>
            <a:r>
              <a:rPr lang="en-GB" sz="1800">
                <a:solidFill>
                  <a:schemeClr val="dk1"/>
                </a:solidFill>
                <a:latin typeface="Arial" panose="020B0604020202020204" pitchFamily="34" charset="0"/>
                <a:cs typeface="Arial" panose="020B0604020202020204" pitchFamily="34" charset="0"/>
              </a:rPr>
              <a:t>. They can make circular economies more efficient by extending working lives, self-repairing and reporting the need for replacement only when necessary.</a:t>
            </a:r>
          </a:p>
        </p:txBody>
      </p:sp>
      <p:sp>
        <p:nvSpPr>
          <p:cNvPr id="15" name="Content Placeholder 11">
            <a:extLst>
              <a:ext uri="{FF2B5EF4-FFF2-40B4-BE49-F238E27FC236}">
                <a16:creationId xmlns:a16="http://schemas.microsoft.com/office/drawing/2014/main" id="{267EE4AD-4D2A-39F6-9EA8-E3BC32F4EC05}"/>
              </a:ext>
            </a:extLst>
          </p:cNvPr>
          <p:cNvSpPr txBox="1">
            <a:spLocks/>
          </p:cNvSpPr>
          <p:nvPr/>
        </p:nvSpPr>
        <p:spPr>
          <a:xfrm>
            <a:off x="1465711" y="3771137"/>
            <a:ext cx="3271180" cy="1993359"/>
          </a:xfrm>
          <a:prstGeom prst="rect">
            <a:avLst/>
          </a:prstGeom>
          <a:ln w="28575">
            <a:gradFill flip="none" rotWithShape="1">
              <a:gsLst>
                <a:gs pos="15000">
                  <a:srgbClr val="FF7500"/>
                </a:gs>
                <a:gs pos="100000">
                  <a:srgbClr val="D91C5C"/>
                </a:gs>
              </a:gsLst>
              <a:lin ang="18900000" scaled="1"/>
              <a:tileRect/>
            </a:gradFill>
          </a:ln>
        </p:spPr>
        <p:txBody>
          <a:bodyPr vert="horz" lIns="251999" tIns="180000" rIns="180000"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r>
              <a:rPr lang="en-GB" sz="1800" b="1" i="0" u="none" strike="noStrike" cap="none">
                <a:solidFill>
                  <a:schemeClr val="dk1"/>
                </a:solidFill>
                <a:latin typeface="Arial"/>
                <a:ea typeface="Arial"/>
                <a:cs typeface="Arial"/>
                <a:sym typeface="Arial"/>
              </a:rPr>
              <a:t>Scenario</a:t>
            </a:r>
          </a:p>
          <a:p>
            <a:pPr marL="0" marR="0" lvl="0" indent="0" algn="l" rtl="0">
              <a:lnSpc>
                <a:spcPct val="100000"/>
              </a:lnSpc>
              <a:spcBef>
                <a:spcPts val="0"/>
              </a:spcBef>
              <a:spcAft>
                <a:spcPts val="0"/>
              </a:spcAft>
              <a:buClr>
                <a:srgbClr val="000000"/>
              </a:buClr>
              <a:buSzPts val="1400"/>
              <a:buFont typeface="Arial"/>
              <a:buNone/>
            </a:pPr>
            <a:r>
              <a:rPr lang="en-GB" sz="1800"/>
              <a:t>How could a process</a:t>
            </a:r>
            <a:r>
              <a:rPr lang="en-GB" sz="1800" b="0" i="0" u="none" strike="noStrike" cap="none">
                <a:solidFill>
                  <a:srgbClr val="000000"/>
                </a:solidFill>
                <a:latin typeface="Arial"/>
                <a:ea typeface="Arial"/>
                <a:cs typeface="Arial"/>
                <a:sym typeface="Arial"/>
              </a:rPr>
              <a:t> or product </a:t>
            </a:r>
            <a:r>
              <a:rPr lang="en-GB" sz="1800"/>
              <a:t>become more sustainable by</a:t>
            </a:r>
            <a:r>
              <a:rPr lang="en-GB" sz="1800" b="0" i="0" u="none" strike="noStrike" cap="none">
                <a:solidFill>
                  <a:srgbClr val="000000"/>
                </a:solidFill>
                <a:latin typeface="Arial"/>
                <a:ea typeface="Arial"/>
                <a:cs typeface="Arial"/>
                <a:sym typeface="Arial"/>
              </a:rPr>
              <a:t> </a:t>
            </a:r>
            <a:r>
              <a:rPr lang="en-GB" sz="1800"/>
              <a:t>including</a:t>
            </a:r>
            <a:br>
              <a:rPr lang="en-GB" sz="1800"/>
            </a:br>
            <a:r>
              <a:rPr lang="en-GB" sz="1800" b="0" i="0" u="none" strike="noStrike" cap="none">
                <a:solidFill>
                  <a:srgbClr val="000000"/>
                </a:solidFill>
                <a:latin typeface="Arial"/>
                <a:ea typeface="Arial"/>
                <a:cs typeface="Arial"/>
                <a:sym typeface="Arial"/>
              </a:rPr>
              <a:t>a smart material?</a:t>
            </a:r>
          </a:p>
        </p:txBody>
      </p:sp>
      <p:cxnSp>
        <p:nvCxnSpPr>
          <p:cNvPr id="25" name="Straight Arrow Connector 24">
            <a:extLst>
              <a:ext uri="{FF2B5EF4-FFF2-40B4-BE49-F238E27FC236}">
                <a16:creationId xmlns:a16="http://schemas.microsoft.com/office/drawing/2014/main" id="{1228A81D-3DB7-FFEF-35CB-8208142836C4}"/>
              </a:ext>
            </a:extLst>
          </p:cNvPr>
          <p:cNvCxnSpPr>
            <a:cxnSpLocks/>
          </p:cNvCxnSpPr>
          <p:nvPr/>
        </p:nvCxnSpPr>
        <p:spPr>
          <a:xfrm>
            <a:off x="5070802" y="4718968"/>
            <a:ext cx="715291" cy="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C8CB78BC-2536-9233-ACA5-BEBA4A5F7A9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a:solidFill>
                <a:schemeClr val="bg1"/>
              </a:solidFill>
            </a:endParaRPr>
          </a:p>
        </p:txBody>
      </p:sp>
      <p:sp>
        <p:nvSpPr>
          <p:cNvPr id="34" name="Footer Placeholder 3">
            <a:extLst>
              <a:ext uri="{FF2B5EF4-FFF2-40B4-BE49-F238E27FC236}">
                <a16:creationId xmlns:a16="http://schemas.microsoft.com/office/drawing/2014/main" id="{3A868A5E-50C9-3900-E400-44C2814AC96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5" name="Content Placeholder 11">
            <a:extLst>
              <a:ext uri="{FF2B5EF4-FFF2-40B4-BE49-F238E27FC236}">
                <a16:creationId xmlns:a16="http://schemas.microsoft.com/office/drawing/2014/main" id="{33FABC1A-A4A8-FBC1-D3D6-774A47F4A349}"/>
              </a:ext>
            </a:extLst>
          </p:cNvPr>
          <p:cNvSpPr txBox="1">
            <a:spLocks/>
          </p:cNvSpPr>
          <p:nvPr/>
        </p:nvSpPr>
        <p:spPr>
          <a:xfrm>
            <a:off x="6052701" y="3771137"/>
            <a:ext cx="3286170" cy="1993359"/>
          </a:xfrm>
          <a:prstGeom prst="rect">
            <a:avLst/>
          </a:prstGeom>
          <a:ln w="28575">
            <a:gradFill flip="none" rotWithShape="1">
              <a:gsLst>
                <a:gs pos="15000">
                  <a:srgbClr val="FF7500"/>
                </a:gs>
                <a:gs pos="100000">
                  <a:srgbClr val="D91C5C"/>
                </a:gs>
              </a:gsLst>
              <a:lin ang="18900000" scaled="1"/>
              <a:tileRect/>
            </a:gradFill>
          </a:ln>
        </p:spPr>
        <p:txBody>
          <a:bodyPr vert="horz" lIns="251999" tIns="180000" rIns="180000"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r>
              <a:rPr lang="en-GB" sz="1800" b="1" i="0" u="none" strike="noStrike" cap="none">
                <a:solidFill>
                  <a:schemeClr val="dk1"/>
                </a:solidFill>
                <a:latin typeface="Arial"/>
                <a:ea typeface="Arial"/>
                <a:cs typeface="Arial"/>
                <a:sym typeface="Arial"/>
              </a:rPr>
              <a:t>Stimulus</a:t>
            </a: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What sma</a:t>
            </a:r>
            <a:r>
              <a:rPr lang="en-GB" sz="1800"/>
              <a:t>rt material </a:t>
            </a:r>
            <a:r>
              <a:rPr lang="en-GB" sz="1800" b="0" i="0" u="none" strike="noStrike" cap="none">
                <a:solidFill>
                  <a:srgbClr val="000000"/>
                </a:solidFill>
                <a:latin typeface="Arial"/>
                <a:ea typeface="Arial"/>
                <a:cs typeface="Arial"/>
                <a:sym typeface="Arial"/>
              </a:rPr>
              <a:t>might help </a:t>
            </a:r>
            <a:r>
              <a:rPr lang="en-GB" sz="1800"/>
              <a:t>the process or product</a:t>
            </a:r>
            <a:r>
              <a:rPr lang="en-GB" sz="1800" b="0" i="0" u="none" strike="noStrike" cap="none">
                <a:solidFill>
                  <a:srgbClr val="000000"/>
                </a:solidFill>
                <a:latin typeface="Arial"/>
                <a:ea typeface="Arial"/>
                <a:cs typeface="Arial"/>
                <a:sym typeface="Arial"/>
              </a:rPr>
              <a:t> to detect or monitor an important </a:t>
            </a:r>
            <a:r>
              <a:rPr lang="en-GB" sz="1800"/>
              <a:t>condition</a:t>
            </a:r>
            <a:r>
              <a:rPr lang="en-GB" sz="1800" b="0" i="0" u="none" strike="noStrike" cap="none">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lang="en-GB" sz="1800" b="0" i="0" u="none" strike="noStrike" cap="none">
              <a:solidFill>
                <a:srgbClr val="000000"/>
              </a:solidFill>
              <a:latin typeface="Arial"/>
              <a:ea typeface="Arial"/>
              <a:cs typeface="Arial"/>
              <a:sym typeface="Arial"/>
            </a:endParaRPr>
          </a:p>
        </p:txBody>
      </p:sp>
      <p:sp>
        <p:nvSpPr>
          <p:cNvPr id="6" name="Content Placeholder 11">
            <a:extLst>
              <a:ext uri="{FF2B5EF4-FFF2-40B4-BE49-F238E27FC236}">
                <a16:creationId xmlns:a16="http://schemas.microsoft.com/office/drawing/2014/main" id="{C915A438-F3BC-D88A-0725-CEA6A41FFFD3}"/>
              </a:ext>
            </a:extLst>
          </p:cNvPr>
          <p:cNvSpPr txBox="1">
            <a:spLocks/>
          </p:cNvSpPr>
          <p:nvPr/>
        </p:nvSpPr>
        <p:spPr>
          <a:xfrm>
            <a:off x="10654681" y="3771137"/>
            <a:ext cx="3286170" cy="1993359"/>
          </a:xfrm>
          <a:prstGeom prst="rect">
            <a:avLst/>
          </a:prstGeom>
          <a:ln w="28575">
            <a:gradFill flip="none" rotWithShape="1">
              <a:gsLst>
                <a:gs pos="15000">
                  <a:srgbClr val="FF7500"/>
                </a:gs>
                <a:gs pos="100000">
                  <a:srgbClr val="D91C5C"/>
                </a:gs>
              </a:gsLst>
              <a:lin ang="18900000" scaled="1"/>
              <a:tileRect/>
            </a:gradFill>
          </a:ln>
        </p:spPr>
        <p:txBody>
          <a:bodyPr vert="horz" lIns="251999" tIns="180000" rIns="180000"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rtl="0">
              <a:lnSpc>
                <a:spcPct val="100000"/>
              </a:lnSpc>
              <a:spcBef>
                <a:spcPts val="0"/>
              </a:spcBef>
              <a:spcAft>
                <a:spcPts val="1200"/>
              </a:spcAft>
              <a:buClr>
                <a:srgbClr val="000000"/>
              </a:buClr>
              <a:buSzPts val="1400"/>
              <a:buFont typeface="Arial"/>
              <a:buNone/>
            </a:pPr>
            <a:r>
              <a:rPr lang="en-GB" sz="1800" b="1" i="0" u="none" strike="noStrike" cap="none">
                <a:solidFill>
                  <a:srgbClr val="000000"/>
                </a:solidFill>
                <a:latin typeface="Arial"/>
                <a:ea typeface="Arial"/>
                <a:cs typeface="Arial"/>
                <a:sym typeface="Arial"/>
              </a:rPr>
              <a:t>Controlled response</a:t>
            </a:r>
          </a:p>
          <a:p>
            <a:pPr marL="0" marR="0" lvl="0" indent="0" algn="l" rtl="0">
              <a:lnSpc>
                <a:spcPct val="100000"/>
              </a:lnSpc>
              <a:spcBef>
                <a:spcPts val="0"/>
              </a:spcBef>
              <a:spcAft>
                <a:spcPts val="0"/>
              </a:spcAft>
              <a:buClr>
                <a:srgbClr val="000000"/>
              </a:buClr>
              <a:buSzPts val="1400"/>
              <a:buFont typeface="Arial"/>
              <a:buNone/>
            </a:pPr>
            <a:r>
              <a:rPr lang="en-GB" sz="1800" b="0" i="0" u="none" strike="noStrike" cap="none">
                <a:solidFill>
                  <a:srgbClr val="000000"/>
                </a:solidFill>
                <a:latin typeface="Arial"/>
                <a:ea typeface="Arial"/>
                <a:cs typeface="Arial"/>
                <a:sym typeface="Arial"/>
              </a:rPr>
              <a:t>What change in your smart material will </a:t>
            </a:r>
            <a:r>
              <a:rPr lang="en-GB" sz="1800"/>
              <a:t>this change in condition create</a:t>
            </a:r>
            <a:r>
              <a:rPr lang="en-GB" sz="1800" b="0" i="0" u="none" strike="noStrike" cap="none">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lang="en-GB" sz="1800"/>
          </a:p>
          <a:p>
            <a:pPr marL="0" marR="0" lvl="0" indent="0" algn="l" rtl="0">
              <a:lnSpc>
                <a:spcPct val="100000"/>
              </a:lnSpc>
              <a:spcBef>
                <a:spcPts val="0"/>
              </a:spcBef>
              <a:spcAft>
                <a:spcPts val="0"/>
              </a:spcAft>
              <a:buClr>
                <a:srgbClr val="000000"/>
              </a:buClr>
              <a:buSzPts val="1400"/>
              <a:buFont typeface="Arial"/>
              <a:buNone/>
            </a:pPr>
            <a:endParaRPr lang="en-GB" sz="1800"/>
          </a:p>
        </p:txBody>
      </p:sp>
      <p:sp>
        <p:nvSpPr>
          <p:cNvPr id="7" name="Content Placeholder 11">
            <a:extLst>
              <a:ext uri="{FF2B5EF4-FFF2-40B4-BE49-F238E27FC236}">
                <a16:creationId xmlns:a16="http://schemas.microsoft.com/office/drawing/2014/main" id="{220AC16E-07DF-27D3-AF24-004BC2F95C02}"/>
              </a:ext>
            </a:extLst>
          </p:cNvPr>
          <p:cNvSpPr txBox="1">
            <a:spLocks/>
          </p:cNvSpPr>
          <p:nvPr/>
        </p:nvSpPr>
        <p:spPr>
          <a:xfrm>
            <a:off x="3273097" y="6730776"/>
            <a:ext cx="8239350" cy="1277717"/>
          </a:xfrm>
          <a:prstGeom prst="rect">
            <a:avLst/>
          </a:prstGeom>
          <a:ln w="28575">
            <a:gradFill flip="none" rotWithShape="1">
              <a:gsLst>
                <a:gs pos="21000">
                  <a:srgbClr val="FF7500"/>
                </a:gs>
                <a:gs pos="98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9700" marR="0" lvl="0" algn="l" rtl="0">
              <a:lnSpc>
                <a:spcPct val="100000"/>
              </a:lnSpc>
              <a:spcBef>
                <a:spcPts val="0"/>
              </a:spcBef>
              <a:spcAft>
                <a:spcPts val="0"/>
              </a:spcAft>
              <a:buClr>
                <a:srgbClr val="000000"/>
              </a:buClr>
              <a:buSzPts val="1400"/>
            </a:pPr>
            <a:r>
              <a:rPr lang="en-GB" sz="1800" dirty="0"/>
              <a:t>Generate three ideas for how a smart material can make</a:t>
            </a:r>
          </a:p>
          <a:p>
            <a:pPr marL="139700" marR="0" lvl="0" algn="l" rtl="0">
              <a:lnSpc>
                <a:spcPct val="100000"/>
              </a:lnSpc>
              <a:spcBef>
                <a:spcPts val="0"/>
              </a:spcBef>
              <a:spcAft>
                <a:spcPts val="0"/>
              </a:spcAft>
              <a:buClr>
                <a:srgbClr val="000000"/>
              </a:buClr>
              <a:buSzPts val="1400"/>
            </a:pPr>
            <a:r>
              <a:rPr lang="en-GB" sz="1800" dirty="0"/>
              <a:t>an engineering machine, process or product more sustainable.</a:t>
            </a:r>
          </a:p>
        </p:txBody>
      </p:sp>
      <p:cxnSp>
        <p:nvCxnSpPr>
          <p:cNvPr id="10" name="Straight Arrow Connector 9">
            <a:extLst>
              <a:ext uri="{FF2B5EF4-FFF2-40B4-BE49-F238E27FC236}">
                <a16:creationId xmlns:a16="http://schemas.microsoft.com/office/drawing/2014/main" id="{A87FDDDC-4894-9267-C30F-B118DA76813F}"/>
              </a:ext>
            </a:extLst>
          </p:cNvPr>
          <p:cNvCxnSpPr>
            <a:cxnSpLocks/>
          </p:cNvCxnSpPr>
          <p:nvPr/>
        </p:nvCxnSpPr>
        <p:spPr>
          <a:xfrm>
            <a:off x="9663383" y="4718968"/>
            <a:ext cx="715291" cy="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6B3602-01AB-87E3-AC4C-DE4CD6B34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9407" y="281261"/>
            <a:ext cx="962798" cy="930161"/>
          </a:xfrm>
          <a:prstGeom prst="rect">
            <a:avLst/>
          </a:prstGeom>
        </p:spPr>
      </p:pic>
      <p:pic>
        <p:nvPicPr>
          <p:cNvPr id="4" name="Graphic 3">
            <a:extLst>
              <a:ext uri="{FF2B5EF4-FFF2-40B4-BE49-F238E27FC236}">
                <a16:creationId xmlns:a16="http://schemas.microsoft.com/office/drawing/2014/main" id="{73FC1143-C0BA-A2A5-7F14-1E9268C60B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5459" y="6205918"/>
            <a:ext cx="994826" cy="961665"/>
          </a:xfrm>
          <a:prstGeom prst="rect">
            <a:avLst/>
          </a:prstGeom>
        </p:spPr>
      </p:pic>
    </p:spTree>
    <p:extLst>
      <p:ext uri="{BB962C8B-B14F-4D97-AF65-F5344CB8AC3E}">
        <p14:creationId xmlns:p14="http://schemas.microsoft.com/office/powerpoint/2010/main" val="122168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F9B8-672B-B2E7-1BE2-C6F5F5C31E7A}"/>
              </a:ext>
            </a:extLst>
          </p:cNvPr>
          <p:cNvSpPr>
            <a:spLocks noGrp="1"/>
          </p:cNvSpPr>
          <p:nvPr>
            <p:ph type="title"/>
          </p:nvPr>
        </p:nvSpPr>
        <p:spPr/>
        <p:txBody>
          <a:bodyPr/>
          <a:lstStyle/>
          <a:p>
            <a:r>
              <a:rPr lang="en" dirty="0">
                <a:latin typeface="Arial"/>
                <a:cs typeface="Arial"/>
              </a:rPr>
              <a:t>Smart materials and sustainability – examples </a:t>
            </a:r>
            <a:endParaRPr lang="en-US" dirty="0"/>
          </a:p>
        </p:txBody>
      </p:sp>
      <p:sp>
        <p:nvSpPr>
          <p:cNvPr id="3" name="Google Shape;207;p16">
            <a:extLst>
              <a:ext uri="{FF2B5EF4-FFF2-40B4-BE49-F238E27FC236}">
                <a16:creationId xmlns:a16="http://schemas.microsoft.com/office/drawing/2014/main" id="{6446226A-D326-2169-22D8-2950F21ED7D5}"/>
              </a:ext>
            </a:extLst>
          </p:cNvPr>
          <p:cNvSpPr txBox="1"/>
          <p:nvPr/>
        </p:nvSpPr>
        <p:spPr>
          <a:xfrm>
            <a:off x="5596434" y="3239493"/>
            <a:ext cx="4135984" cy="154845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a:solidFill>
                  <a:schemeClr val="dk1"/>
                </a:solidFill>
                <a:latin typeface="Arial" panose="020B0604020202020204" pitchFamily="34" charset="0"/>
                <a:ea typeface="Arial"/>
                <a:cs typeface="Arial" panose="020B0604020202020204" pitchFamily="34" charset="0"/>
                <a:sym typeface="Arial"/>
              </a:rPr>
              <a:t>Stimulus</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QTC sensors could detect minute changes in drive belt tension.</a:t>
            </a:r>
          </a:p>
          <a:p>
            <a:pPr marL="0" marR="0" lvl="0" indent="0" algn="l" rtl="0">
              <a:lnSpc>
                <a:spcPct val="100000"/>
              </a:lnSpc>
              <a:spcBef>
                <a:spcPts val="0"/>
              </a:spcBef>
              <a:spcAft>
                <a:spcPts val="0"/>
              </a:spcAft>
              <a:buClr>
                <a:srgbClr val="000000"/>
              </a:buClr>
              <a:buSzPts val="1400"/>
              <a:buFont typeface="Arial"/>
              <a:buNone/>
            </a:pPr>
            <a:endParaRPr lang="en">
              <a:latin typeface="Arial" panose="020B0604020202020204" pitchFamily="34" charset="0"/>
              <a:cs typeface="Arial" panose="020B0604020202020204" pitchFamily="34" charset="0"/>
            </a:endParaRPr>
          </a:p>
        </p:txBody>
      </p:sp>
      <p:sp>
        <p:nvSpPr>
          <p:cNvPr id="4" name="Google Shape;208;p16">
            <a:extLst>
              <a:ext uri="{FF2B5EF4-FFF2-40B4-BE49-F238E27FC236}">
                <a16:creationId xmlns:a16="http://schemas.microsoft.com/office/drawing/2014/main" id="{C7723976-887C-FB1D-EEFB-75DEF603EE93}"/>
              </a:ext>
            </a:extLst>
          </p:cNvPr>
          <p:cNvSpPr txBox="1"/>
          <p:nvPr/>
        </p:nvSpPr>
        <p:spPr>
          <a:xfrm>
            <a:off x="11154441" y="3233912"/>
            <a:ext cx="4135984" cy="1555071"/>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dirty="0">
                <a:solidFill>
                  <a:srgbClr val="000000"/>
                </a:solidFill>
                <a:latin typeface="Arial" panose="020B0604020202020204" pitchFamily="34" charset="0"/>
                <a:ea typeface="Arial"/>
                <a:cs typeface="Arial" panose="020B0604020202020204" pitchFamily="34" charset="0"/>
                <a:sym typeface="Arial"/>
              </a:rPr>
              <a:t>Controlled response</a:t>
            </a:r>
            <a:endParaRPr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dirty="0">
                <a:latin typeface="Arial" panose="020B0604020202020204" pitchFamily="34" charset="0"/>
                <a:cs typeface="Arial" panose="020B0604020202020204" pitchFamily="34" charset="0"/>
              </a:rPr>
              <a:t>A change in current signifies when </a:t>
            </a:r>
            <a:br>
              <a:rPr lang="en" dirty="0">
                <a:latin typeface="Arial" panose="020B0604020202020204" pitchFamily="34" charset="0"/>
                <a:cs typeface="Arial" panose="020B0604020202020204" pitchFamily="34" charset="0"/>
              </a:rPr>
            </a:br>
            <a:r>
              <a:rPr lang="en" dirty="0">
                <a:latin typeface="Arial" panose="020B0604020202020204" pitchFamily="34" charset="0"/>
                <a:cs typeface="Arial" panose="020B0604020202020204" pitchFamily="34" charset="0"/>
              </a:rPr>
              <a:t>to change the drive belt, which </a:t>
            </a:r>
            <a:br>
              <a:rPr lang="en" dirty="0">
                <a:latin typeface="Arial" panose="020B0604020202020204" pitchFamily="34" charset="0"/>
                <a:cs typeface="Arial" panose="020B0604020202020204" pitchFamily="34" charset="0"/>
              </a:rPr>
            </a:br>
            <a:r>
              <a:rPr lang="en" dirty="0">
                <a:latin typeface="Arial" panose="020B0604020202020204" pitchFamily="34" charset="0"/>
                <a:cs typeface="Arial" panose="020B0604020202020204" pitchFamily="34" charset="0"/>
              </a:rPr>
              <a:t>might be automated using a robot.</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 name="Google Shape;209;p16">
            <a:extLst>
              <a:ext uri="{FF2B5EF4-FFF2-40B4-BE49-F238E27FC236}">
                <a16:creationId xmlns:a16="http://schemas.microsoft.com/office/drawing/2014/main" id="{E3B2711F-4A3C-21CC-B6A5-AB6AE6969FC8}"/>
              </a:ext>
            </a:extLst>
          </p:cNvPr>
          <p:cNvSpPr txBox="1"/>
          <p:nvPr/>
        </p:nvSpPr>
        <p:spPr>
          <a:xfrm>
            <a:off x="508131" y="3267016"/>
            <a:ext cx="3717560" cy="154845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a:solidFill>
                  <a:schemeClr val="dk1"/>
                </a:solidFill>
                <a:latin typeface="Arial" panose="020B0604020202020204" pitchFamily="34" charset="0"/>
                <a:ea typeface="Arial"/>
                <a:cs typeface="Arial" panose="020B0604020202020204" pitchFamily="34" charset="0"/>
                <a:sym typeface="Arial"/>
              </a:rPr>
              <a:t>Scenario</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A CNC machine’s drive belts need to be replaced when worn, but this is hard to detect.</a:t>
            </a:r>
          </a:p>
        </p:txBody>
      </p:sp>
      <p:cxnSp>
        <p:nvCxnSpPr>
          <p:cNvPr id="19" name="Straight Arrow Connector 18">
            <a:extLst>
              <a:ext uri="{FF2B5EF4-FFF2-40B4-BE49-F238E27FC236}">
                <a16:creationId xmlns:a16="http://schemas.microsoft.com/office/drawing/2014/main" id="{47DD4F68-1796-004B-54D7-126471C84F0C}"/>
              </a:ext>
            </a:extLst>
          </p:cNvPr>
          <p:cNvCxnSpPr>
            <a:cxnSpLocks/>
          </p:cNvCxnSpPr>
          <p:nvPr/>
        </p:nvCxnSpPr>
        <p:spPr>
          <a:xfrm>
            <a:off x="4543159" y="4024563"/>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59AA259F-1C87-0F46-8390-84B9FA098CF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a:solidFill>
                <a:schemeClr val="bg1"/>
              </a:solidFill>
            </a:endParaRPr>
          </a:p>
        </p:txBody>
      </p:sp>
      <p:sp>
        <p:nvSpPr>
          <p:cNvPr id="24" name="Footer Placeholder 3">
            <a:extLst>
              <a:ext uri="{FF2B5EF4-FFF2-40B4-BE49-F238E27FC236}">
                <a16:creationId xmlns:a16="http://schemas.microsoft.com/office/drawing/2014/main" id="{3DC2F6CE-6CC1-DF53-C066-87F12466469D}"/>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cxnSp>
        <p:nvCxnSpPr>
          <p:cNvPr id="25" name="Straight Arrow Connector 24">
            <a:extLst>
              <a:ext uri="{FF2B5EF4-FFF2-40B4-BE49-F238E27FC236}">
                <a16:creationId xmlns:a16="http://schemas.microsoft.com/office/drawing/2014/main" id="{F852B205-1E95-CE20-3D36-DA3B49728C90}"/>
              </a:ext>
            </a:extLst>
          </p:cNvPr>
          <p:cNvCxnSpPr>
            <a:cxnSpLocks/>
          </p:cNvCxnSpPr>
          <p:nvPr/>
        </p:nvCxnSpPr>
        <p:spPr>
          <a:xfrm>
            <a:off x="10044549" y="4024563"/>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1" name="Google Shape;207;p16">
            <a:extLst>
              <a:ext uri="{FF2B5EF4-FFF2-40B4-BE49-F238E27FC236}">
                <a16:creationId xmlns:a16="http://schemas.microsoft.com/office/drawing/2014/main" id="{AEB10B1D-A636-6123-4C79-0AA1F4505508}"/>
              </a:ext>
            </a:extLst>
          </p:cNvPr>
          <p:cNvSpPr txBox="1"/>
          <p:nvPr/>
        </p:nvSpPr>
        <p:spPr>
          <a:xfrm>
            <a:off x="5596434" y="5783764"/>
            <a:ext cx="4135984" cy="2102453"/>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dirty="0">
                <a:solidFill>
                  <a:schemeClr val="dk1"/>
                </a:solidFill>
                <a:latin typeface="Arial" panose="020B0604020202020204" pitchFamily="34" charset="0"/>
                <a:ea typeface="Arial"/>
                <a:cs typeface="Arial" panose="020B0604020202020204" pitchFamily="34" charset="0"/>
                <a:sym typeface="Arial"/>
              </a:rPr>
              <a:t>Stimulus</a:t>
            </a:r>
            <a:endParaRPr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a:buClr>
                <a:srgbClr val="000000"/>
              </a:buClr>
              <a:buSzPts val="1400"/>
            </a:pPr>
            <a:r>
              <a:rPr lang="en" dirty="0">
                <a:latin typeface="Arial"/>
                <a:cs typeface="Arial"/>
              </a:rPr>
              <a:t>Self-healing polymer strands in the composite can react to the p</a:t>
            </a:r>
            <a:r>
              <a:rPr lang="en-GB" dirty="0">
                <a:latin typeface="Arial"/>
                <a:cs typeface="Arial"/>
              </a:rPr>
              <a:t>re</a:t>
            </a:r>
            <a:r>
              <a:rPr lang="en" dirty="0" err="1">
                <a:latin typeface="Arial"/>
                <a:cs typeface="Arial"/>
              </a:rPr>
              <a:t>sence</a:t>
            </a:r>
            <a:r>
              <a:rPr lang="en" dirty="0">
                <a:latin typeface="Arial"/>
                <a:cs typeface="Arial"/>
              </a:rPr>
              <a:t> of excess strain that would cause microfractures.</a:t>
            </a:r>
          </a:p>
          <a:p>
            <a:pPr marL="0" marR="0" lvl="0" indent="0" algn="l" rtl="0">
              <a:lnSpc>
                <a:spcPct val="100000"/>
              </a:lnSpc>
              <a:spcBef>
                <a:spcPts val="0"/>
              </a:spcBef>
              <a:spcAft>
                <a:spcPts val="0"/>
              </a:spcAft>
              <a:buClr>
                <a:srgbClr val="000000"/>
              </a:buClr>
              <a:buSzPts val="1400"/>
              <a:buFont typeface="Arial"/>
              <a:buNone/>
            </a:pPr>
            <a:endParaRPr lang="en" dirty="0">
              <a:latin typeface="Arial" panose="020B0604020202020204" pitchFamily="34" charset="0"/>
              <a:cs typeface="Arial" panose="020B0604020202020204" pitchFamily="34" charset="0"/>
            </a:endParaRPr>
          </a:p>
        </p:txBody>
      </p:sp>
      <p:sp>
        <p:nvSpPr>
          <p:cNvPr id="22" name="Google Shape;208;p16">
            <a:extLst>
              <a:ext uri="{FF2B5EF4-FFF2-40B4-BE49-F238E27FC236}">
                <a16:creationId xmlns:a16="http://schemas.microsoft.com/office/drawing/2014/main" id="{A2BF5312-C692-D50E-4C95-81A3E9CF82B7}"/>
              </a:ext>
            </a:extLst>
          </p:cNvPr>
          <p:cNvSpPr txBox="1"/>
          <p:nvPr/>
        </p:nvSpPr>
        <p:spPr>
          <a:xfrm>
            <a:off x="11154441" y="5778183"/>
            <a:ext cx="4135984" cy="2102453"/>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dirty="0">
                <a:solidFill>
                  <a:srgbClr val="000000"/>
                </a:solidFill>
                <a:latin typeface="Arial" panose="020B0604020202020204" pitchFamily="34" charset="0"/>
                <a:ea typeface="Arial"/>
                <a:cs typeface="Arial" panose="020B0604020202020204" pitchFamily="34" charset="0"/>
                <a:sym typeface="Arial"/>
              </a:rPr>
              <a:t>Controlled response</a:t>
            </a:r>
            <a:endParaRPr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a:buClr>
                <a:srgbClr val="000000"/>
              </a:buClr>
              <a:buSzPts val="1400"/>
            </a:pPr>
            <a:r>
              <a:rPr lang="en" dirty="0">
                <a:latin typeface="Arial"/>
                <a:cs typeface="Arial"/>
              </a:rPr>
              <a:t>The polymer strands form new cross-link bonds in respond to strain, repairing microfractures before they can grow and extending the life of the blade before repairs are needed.</a:t>
            </a:r>
          </a:p>
        </p:txBody>
      </p:sp>
      <p:sp>
        <p:nvSpPr>
          <p:cNvPr id="26" name="Google Shape;209;p16">
            <a:extLst>
              <a:ext uri="{FF2B5EF4-FFF2-40B4-BE49-F238E27FC236}">
                <a16:creationId xmlns:a16="http://schemas.microsoft.com/office/drawing/2014/main" id="{FD7A7949-4884-BE67-6B92-6E1191887C1A}"/>
              </a:ext>
            </a:extLst>
          </p:cNvPr>
          <p:cNvSpPr txBox="1"/>
          <p:nvPr/>
        </p:nvSpPr>
        <p:spPr>
          <a:xfrm>
            <a:off x="508131" y="5811287"/>
            <a:ext cx="3717560" cy="2102453"/>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dirty="0">
                <a:solidFill>
                  <a:schemeClr val="dk1"/>
                </a:solidFill>
                <a:latin typeface="Arial" panose="020B0604020202020204" pitchFamily="34" charset="0"/>
                <a:ea typeface="Arial"/>
                <a:cs typeface="Arial" panose="020B0604020202020204" pitchFamily="34" charset="0"/>
                <a:sym typeface="Arial"/>
              </a:rPr>
              <a:t>Scenario</a:t>
            </a:r>
            <a:endParaRPr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dirty="0">
                <a:latin typeface="Arial" panose="020B0604020202020204" pitchFamily="34" charset="0"/>
                <a:cs typeface="Arial" panose="020B0604020202020204" pitchFamily="34" charset="0"/>
              </a:rPr>
              <a:t>The leading edge of a wind turbine blade experiences microfractures over time, and on-site repair is difficult and expensive. </a:t>
            </a:r>
          </a:p>
        </p:txBody>
      </p:sp>
      <p:cxnSp>
        <p:nvCxnSpPr>
          <p:cNvPr id="27" name="Straight Arrow Connector 26">
            <a:extLst>
              <a:ext uri="{FF2B5EF4-FFF2-40B4-BE49-F238E27FC236}">
                <a16:creationId xmlns:a16="http://schemas.microsoft.com/office/drawing/2014/main" id="{F506E4C7-5507-8F27-D149-D74D2F902CA4}"/>
              </a:ext>
            </a:extLst>
          </p:cNvPr>
          <p:cNvCxnSpPr>
            <a:cxnSpLocks/>
          </p:cNvCxnSpPr>
          <p:nvPr/>
        </p:nvCxnSpPr>
        <p:spPr>
          <a:xfrm>
            <a:off x="4543159" y="6568834"/>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46ECD83-68C0-B974-C3C4-A75A7C854D94}"/>
              </a:ext>
            </a:extLst>
          </p:cNvPr>
          <p:cNvCxnSpPr>
            <a:cxnSpLocks/>
          </p:cNvCxnSpPr>
          <p:nvPr/>
        </p:nvCxnSpPr>
        <p:spPr>
          <a:xfrm>
            <a:off x="10044549" y="6568834"/>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9" name="Google Shape;196;g1abae974793_0_20">
            <a:extLst>
              <a:ext uri="{FF2B5EF4-FFF2-40B4-BE49-F238E27FC236}">
                <a16:creationId xmlns:a16="http://schemas.microsoft.com/office/drawing/2014/main" id="{B7FC052E-07CE-53F1-9BC3-C2C38EB969D7}"/>
              </a:ext>
            </a:extLst>
          </p:cNvPr>
          <p:cNvSpPr txBox="1"/>
          <p:nvPr/>
        </p:nvSpPr>
        <p:spPr>
          <a:xfrm>
            <a:off x="411858" y="5316548"/>
            <a:ext cx="4001445" cy="461635"/>
          </a:xfrm>
          <a:prstGeom prst="rect">
            <a:avLst/>
          </a:prstGeom>
          <a:noFill/>
          <a:ln>
            <a:noFill/>
          </a:ln>
        </p:spPr>
        <p:txBody>
          <a:bodyPr spcFirstLastPara="1" wrap="square" lIns="91425" tIns="91425" rIns="91425" bIns="91425" anchor="t" anchorCtr="0">
            <a:spAutoFit/>
          </a:bodyPr>
          <a:lstStyle/>
          <a:p>
            <a:r>
              <a:rPr lang="en" b="1" dirty="0">
                <a:latin typeface="Arial"/>
                <a:cs typeface="Arial"/>
              </a:rPr>
              <a:t>Self-repair for sustainability:</a:t>
            </a:r>
            <a:endParaRPr b="1" dirty="0">
              <a:latin typeface="Arial" panose="020B0604020202020204" pitchFamily="34" charset="0"/>
              <a:cs typeface="Arial" panose="020B0604020202020204" pitchFamily="34" charset="0"/>
            </a:endParaRPr>
          </a:p>
        </p:txBody>
      </p:sp>
      <p:sp>
        <p:nvSpPr>
          <p:cNvPr id="30" name="Google Shape;196;g1abae974793_0_20">
            <a:extLst>
              <a:ext uri="{FF2B5EF4-FFF2-40B4-BE49-F238E27FC236}">
                <a16:creationId xmlns:a16="http://schemas.microsoft.com/office/drawing/2014/main" id="{C63B6678-DEBF-90B3-DB7A-4D54CEB7DB48}"/>
              </a:ext>
            </a:extLst>
          </p:cNvPr>
          <p:cNvSpPr txBox="1"/>
          <p:nvPr/>
        </p:nvSpPr>
        <p:spPr>
          <a:xfrm>
            <a:off x="452199" y="2755800"/>
            <a:ext cx="4149601" cy="461635"/>
          </a:xfrm>
          <a:prstGeom prst="rect">
            <a:avLst/>
          </a:prstGeom>
          <a:noFill/>
          <a:ln>
            <a:noFill/>
          </a:ln>
        </p:spPr>
        <p:txBody>
          <a:bodyPr spcFirstLastPara="1" wrap="square" lIns="91425" tIns="91425" rIns="91425" bIns="91425" anchor="t" anchorCtr="0">
            <a:spAutoFit/>
          </a:bodyPr>
          <a:lstStyle/>
          <a:p>
            <a:r>
              <a:rPr lang="en" b="1" dirty="0">
                <a:latin typeface="Arial"/>
                <a:cs typeface="Arial"/>
              </a:rPr>
              <a:t>Sensing for sustainability:</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048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7C36-B618-DFD9-466F-3FD647FBDEB6}"/>
              </a:ext>
            </a:extLst>
          </p:cNvPr>
          <p:cNvSpPr>
            <a:spLocks noGrp="1"/>
          </p:cNvSpPr>
          <p:nvPr>
            <p:ph type="title"/>
          </p:nvPr>
        </p:nvSpPr>
        <p:spPr/>
        <p:txBody>
          <a:bodyPr/>
          <a:lstStyle/>
          <a:p>
            <a:r>
              <a:rPr lang="en"/>
              <a:t>Smart materials and sustainability</a:t>
            </a:r>
            <a:endParaRPr lang="en-US"/>
          </a:p>
        </p:txBody>
      </p:sp>
      <p:pic>
        <p:nvPicPr>
          <p:cNvPr id="4" name="Graphic 3">
            <a:extLst>
              <a:ext uri="{FF2B5EF4-FFF2-40B4-BE49-F238E27FC236}">
                <a16:creationId xmlns:a16="http://schemas.microsoft.com/office/drawing/2014/main" id="{CB8DD297-6984-5A4B-5EA2-22E8E83461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9407" y="281262"/>
            <a:ext cx="962798" cy="930160"/>
          </a:xfrm>
          <a:prstGeom prst="rect">
            <a:avLst/>
          </a:prstGeom>
        </p:spPr>
      </p:pic>
      <p:sp>
        <p:nvSpPr>
          <p:cNvPr id="6" name="Content Placeholder 11">
            <a:extLst>
              <a:ext uri="{FF2B5EF4-FFF2-40B4-BE49-F238E27FC236}">
                <a16:creationId xmlns:a16="http://schemas.microsoft.com/office/drawing/2014/main" id="{70105765-F913-B677-D229-80DA2F8BCC9F}"/>
              </a:ext>
            </a:extLst>
          </p:cNvPr>
          <p:cNvSpPr txBox="1">
            <a:spLocks/>
          </p:cNvSpPr>
          <p:nvPr/>
        </p:nvSpPr>
        <p:spPr>
          <a:xfrm>
            <a:off x="1496851" y="7140786"/>
            <a:ext cx="8776259" cy="1438863"/>
          </a:xfrm>
          <a:prstGeom prst="rect">
            <a:avLst/>
          </a:prstGeom>
          <a:ln w="28575">
            <a:gradFill flip="none" rotWithShape="1">
              <a:gsLst>
                <a:gs pos="21000">
                  <a:srgbClr val="FF7500"/>
                </a:gs>
                <a:gs pos="98000">
                  <a:srgbClr val="D91C5C"/>
                </a:gs>
              </a:gsLst>
              <a:lin ang="18900000" scaled="1"/>
              <a:tileRect/>
            </a:gradFill>
          </a:ln>
        </p:spPr>
        <p:txBody>
          <a:bodyPr vert="horz" lIns="360000" tIns="360000" rIns="360000" bIns="360000" rtlCol="0" anchor="ctr" anchorCtr="0">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lnSpc>
                <a:spcPct val="100000"/>
              </a:lnSpc>
              <a:spcBef>
                <a:spcPts val="0"/>
              </a:spcBef>
              <a:spcAft>
                <a:spcPts val="0"/>
              </a:spcAft>
              <a:buClr>
                <a:schemeClr val="dk1"/>
              </a:buClr>
              <a:buSzPts val="1500"/>
            </a:pPr>
            <a:r>
              <a:rPr lang="en-GB" sz="1800" dirty="0">
                <a:solidFill>
                  <a:schemeClr val="dk1"/>
                </a:solidFill>
                <a:latin typeface="Arial"/>
                <a:cs typeface="Arial"/>
              </a:rPr>
              <a:t>Develop one of your ideas from Activity sheet 7 by describing how</a:t>
            </a:r>
          </a:p>
          <a:p>
            <a:pPr marL="133350" lvl="0" algn="l" rtl="0">
              <a:lnSpc>
                <a:spcPct val="100000"/>
              </a:lnSpc>
              <a:spcBef>
                <a:spcPts val="0"/>
              </a:spcBef>
              <a:spcAft>
                <a:spcPts val="0"/>
              </a:spcAft>
              <a:buClr>
                <a:schemeClr val="dk1"/>
              </a:buClr>
              <a:buSzPts val="1500"/>
            </a:pPr>
            <a:r>
              <a:rPr lang="en-GB" sz="1800" dirty="0">
                <a:solidFill>
                  <a:schemeClr val="dk1"/>
                </a:solidFill>
                <a:latin typeface="Arial"/>
                <a:cs typeface="Arial"/>
              </a:rPr>
              <a:t>the smart material can help engineers to apply some or all of the 6Rs </a:t>
            </a:r>
          </a:p>
          <a:p>
            <a:pPr marL="133350" lvl="0" algn="l" rtl="0">
              <a:lnSpc>
                <a:spcPct val="100000"/>
              </a:lnSpc>
              <a:spcBef>
                <a:spcPts val="0"/>
              </a:spcBef>
              <a:spcAft>
                <a:spcPts val="0"/>
              </a:spcAft>
              <a:buClr>
                <a:schemeClr val="dk1"/>
              </a:buClr>
              <a:buSzPts val="1500"/>
            </a:pPr>
            <a:r>
              <a:rPr lang="en-GB" sz="1800" dirty="0">
                <a:solidFill>
                  <a:schemeClr val="dk1"/>
                </a:solidFill>
                <a:latin typeface="Arial"/>
                <a:cs typeface="Arial"/>
              </a:rPr>
              <a:t>of sustainability and/or the idea of a circular economy.</a:t>
            </a:r>
          </a:p>
        </p:txBody>
      </p:sp>
      <p:sp>
        <p:nvSpPr>
          <p:cNvPr id="8" name="Google Shape;194;g1abae974793_0_20">
            <a:extLst>
              <a:ext uri="{FF2B5EF4-FFF2-40B4-BE49-F238E27FC236}">
                <a16:creationId xmlns:a16="http://schemas.microsoft.com/office/drawing/2014/main" id="{01B5A13A-5833-0D9C-E460-6CD4286157D5}"/>
              </a:ext>
            </a:extLst>
          </p:cNvPr>
          <p:cNvSpPr txBox="1"/>
          <p:nvPr/>
        </p:nvSpPr>
        <p:spPr>
          <a:xfrm>
            <a:off x="2914622" y="2527177"/>
            <a:ext cx="4637282" cy="427806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Rethink</a:t>
            </a:r>
            <a:r>
              <a:rPr lang="en">
                <a:solidFill>
                  <a:schemeClr val="dk1"/>
                </a:solidFill>
                <a:latin typeface="Arial" panose="020B0604020202020204" pitchFamily="34" charset="0"/>
                <a:cs typeface="Arial" panose="020B0604020202020204" pitchFamily="34" charset="0"/>
              </a:rPr>
              <a:t> - Design for sustainability as well as for people.</a:t>
            </a:r>
            <a:endParaRPr>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Reduce</a:t>
            </a:r>
            <a:r>
              <a:rPr lang="en">
                <a:solidFill>
                  <a:schemeClr val="dk1"/>
                </a:solidFill>
                <a:latin typeface="Arial" panose="020B0604020202020204" pitchFamily="34" charset="0"/>
                <a:cs typeface="Arial" panose="020B0604020202020204" pitchFamily="34" charset="0"/>
              </a:rPr>
              <a:t> - Cut down on the materials and energy used to make a product.</a:t>
            </a:r>
            <a:endParaRPr>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Refuse</a:t>
            </a:r>
            <a:r>
              <a:rPr lang="en">
                <a:solidFill>
                  <a:schemeClr val="dk1"/>
                </a:solidFill>
                <a:latin typeface="Arial" panose="020B0604020202020204" pitchFamily="34" charset="0"/>
                <a:cs typeface="Arial" panose="020B0604020202020204" pitchFamily="34" charset="0"/>
              </a:rPr>
              <a:t> - Don’t use materials if they are not needed or if they harm the environment.</a:t>
            </a:r>
            <a:endParaRPr>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Reuse</a:t>
            </a:r>
            <a:r>
              <a:rPr lang="en">
                <a:solidFill>
                  <a:schemeClr val="dk1"/>
                </a:solidFill>
                <a:latin typeface="Arial" panose="020B0604020202020204" pitchFamily="34" charset="0"/>
                <a:cs typeface="Arial" panose="020B0604020202020204" pitchFamily="34" charset="0"/>
              </a:rPr>
              <a:t> - Make something new using all or parts of a product.</a:t>
            </a:r>
            <a:endParaRPr>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Repair </a:t>
            </a:r>
            <a:r>
              <a:rPr lang="en">
                <a:solidFill>
                  <a:schemeClr val="dk1"/>
                </a:solidFill>
                <a:latin typeface="Arial" panose="020B0604020202020204" pitchFamily="34" charset="0"/>
                <a:cs typeface="Arial" panose="020B0604020202020204" pitchFamily="34" charset="0"/>
              </a:rPr>
              <a:t>- Design products so they can be fixed when they break down.</a:t>
            </a:r>
            <a:endParaRPr>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1000"/>
              </a:spcAft>
              <a:buNone/>
            </a:pPr>
            <a:r>
              <a:rPr lang="en" b="1">
                <a:solidFill>
                  <a:schemeClr val="dk1"/>
                </a:solidFill>
                <a:latin typeface="Arial" panose="020B0604020202020204" pitchFamily="34" charset="0"/>
                <a:cs typeface="Arial" panose="020B0604020202020204" pitchFamily="34" charset="0"/>
              </a:rPr>
              <a:t>Recycle</a:t>
            </a:r>
            <a:r>
              <a:rPr lang="en">
                <a:solidFill>
                  <a:schemeClr val="dk1"/>
                </a:solidFill>
                <a:latin typeface="Arial" panose="020B0604020202020204" pitchFamily="34" charset="0"/>
                <a:cs typeface="Arial" panose="020B0604020202020204" pitchFamily="34" charset="0"/>
              </a:rPr>
              <a:t> - Reprocess a product’s materials to make new things.</a:t>
            </a:r>
            <a:endParaRPr>
              <a:latin typeface="Arial" panose="020B0604020202020204" pitchFamily="34" charset="0"/>
              <a:cs typeface="Arial" panose="020B0604020202020204" pitchFamily="34" charset="0"/>
            </a:endParaRPr>
          </a:p>
        </p:txBody>
      </p:sp>
      <p:sp>
        <p:nvSpPr>
          <p:cNvPr id="9" name="Google Shape;196;g1abae974793_0_20">
            <a:extLst>
              <a:ext uri="{FF2B5EF4-FFF2-40B4-BE49-F238E27FC236}">
                <a16:creationId xmlns:a16="http://schemas.microsoft.com/office/drawing/2014/main" id="{4724429F-8B10-780E-2CC9-EA704A3D1397}"/>
              </a:ext>
            </a:extLst>
          </p:cNvPr>
          <p:cNvSpPr txBox="1"/>
          <p:nvPr/>
        </p:nvSpPr>
        <p:spPr>
          <a:xfrm>
            <a:off x="622594" y="3097336"/>
            <a:ext cx="1621082"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3Rs change how we think:</a:t>
            </a:r>
            <a:endParaRPr dirty="0">
              <a:latin typeface="Arial" panose="020B0604020202020204" pitchFamily="34" charset="0"/>
              <a:cs typeface="Arial" panose="020B0604020202020204" pitchFamily="34" charset="0"/>
            </a:endParaRPr>
          </a:p>
        </p:txBody>
      </p:sp>
      <p:sp>
        <p:nvSpPr>
          <p:cNvPr id="10" name="Google Shape;198;g1abae974793_0_20">
            <a:extLst>
              <a:ext uri="{FF2B5EF4-FFF2-40B4-BE49-F238E27FC236}">
                <a16:creationId xmlns:a16="http://schemas.microsoft.com/office/drawing/2014/main" id="{9DB39183-13A1-4838-9D85-721238063CB0}"/>
              </a:ext>
            </a:extLst>
          </p:cNvPr>
          <p:cNvSpPr txBox="1"/>
          <p:nvPr/>
        </p:nvSpPr>
        <p:spPr>
          <a:xfrm>
            <a:off x="8180068" y="5258451"/>
            <a:ext cx="1492668"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3Rs change how we act:</a:t>
            </a:r>
            <a:endParaRPr dirty="0">
              <a:latin typeface="Arial" panose="020B0604020202020204" pitchFamily="34" charset="0"/>
              <a:cs typeface="Arial" panose="020B0604020202020204" pitchFamily="34" charset="0"/>
            </a:endParaRPr>
          </a:p>
        </p:txBody>
      </p:sp>
      <p:sp>
        <p:nvSpPr>
          <p:cNvPr id="11" name="Google Shape;197;g1abae974793_0_20">
            <a:extLst>
              <a:ext uri="{FF2B5EF4-FFF2-40B4-BE49-F238E27FC236}">
                <a16:creationId xmlns:a16="http://schemas.microsoft.com/office/drawing/2014/main" id="{F1106D45-04B3-FD4F-3B16-B6C69984B8B3}"/>
              </a:ext>
            </a:extLst>
          </p:cNvPr>
          <p:cNvSpPr/>
          <p:nvPr/>
        </p:nvSpPr>
        <p:spPr>
          <a:xfrm>
            <a:off x="2350104" y="2622394"/>
            <a:ext cx="404400" cy="1644590"/>
          </a:xfrm>
          <a:prstGeom prst="leftBrace">
            <a:avLst>
              <a:gd name="adj1" fmla="val 50000"/>
              <a:gd name="adj2" fmla="val 49672"/>
            </a:avLst>
          </a:prstGeom>
          <a:noFill/>
          <a:ln w="28575" cap="flat" cmpd="sng">
            <a:solidFill>
              <a:srgbClr val="FF7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9;g1abae974793_0_20">
            <a:extLst>
              <a:ext uri="{FF2B5EF4-FFF2-40B4-BE49-F238E27FC236}">
                <a16:creationId xmlns:a16="http://schemas.microsoft.com/office/drawing/2014/main" id="{E2DB26D6-8CCA-4539-CFFC-AAAD109D5A4D}"/>
              </a:ext>
            </a:extLst>
          </p:cNvPr>
          <p:cNvSpPr/>
          <p:nvPr/>
        </p:nvSpPr>
        <p:spPr>
          <a:xfrm>
            <a:off x="7573544" y="4818810"/>
            <a:ext cx="444600" cy="1640599"/>
          </a:xfrm>
          <a:prstGeom prst="rightBrace">
            <a:avLst>
              <a:gd name="adj1" fmla="val 50000"/>
              <a:gd name="adj2" fmla="val 50000"/>
            </a:avLst>
          </a:prstGeom>
          <a:noFill/>
          <a:ln w="28575" cap="flat" cmpd="sng">
            <a:solidFill>
              <a:srgbClr val="FF75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93;p23">
            <a:extLst>
              <a:ext uri="{FF2B5EF4-FFF2-40B4-BE49-F238E27FC236}">
                <a16:creationId xmlns:a16="http://schemas.microsoft.com/office/drawing/2014/main" id="{CBC0BB16-AE39-71C4-AE4C-27F3FFD2BF6D}"/>
              </a:ext>
            </a:extLst>
          </p:cNvPr>
          <p:cNvCxnSpPr>
            <a:cxnSpLocks/>
          </p:cNvCxnSpPr>
          <p:nvPr/>
        </p:nvCxnSpPr>
        <p:spPr>
          <a:xfrm>
            <a:off x="11182278" y="4812293"/>
            <a:ext cx="157609" cy="520308"/>
          </a:xfrm>
          <a:prstGeom prst="straightConnector1">
            <a:avLst/>
          </a:prstGeom>
          <a:noFill/>
          <a:ln w="15875" cap="flat" cmpd="sng">
            <a:solidFill>
              <a:schemeClr val="dk1"/>
            </a:solidFill>
            <a:prstDash val="solid"/>
            <a:miter lim="800000"/>
            <a:headEnd type="none" w="sm" len="sm"/>
            <a:tailEnd type="stealth" w="med" len="med"/>
          </a:ln>
        </p:spPr>
      </p:cxnSp>
      <p:cxnSp>
        <p:nvCxnSpPr>
          <p:cNvPr id="15" name="Google Shape;94;p23">
            <a:extLst>
              <a:ext uri="{FF2B5EF4-FFF2-40B4-BE49-F238E27FC236}">
                <a16:creationId xmlns:a16="http://schemas.microsoft.com/office/drawing/2014/main" id="{49125492-BA9D-56AB-00EB-B7FC11D127C2}"/>
              </a:ext>
            </a:extLst>
          </p:cNvPr>
          <p:cNvCxnSpPr>
            <a:cxnSpLocks/>
          </p:cNvCxnSpPr>
          <p:nvPr/>
        </p:nvCxnSpPr>
        <p:spPr>
          <a:xfrm flipH="1">
            <a:off x="11366359" y="2643244"/>
            <a:ext cx="543806" cy="397205"/>
          </a:xfrm>
          <a:prstGeom prst="straightConnector1">
            <a:avLst/>
          </a:prstGeom>
          <a:noFill/>
          <a:ln w="15875" cap="flat" cmpd="sng">
            <a:solidFill>
              <a:schemeClr val="dk1"/>
            </a:solidFill>
            <a:prstDash val="solid"/>
            <a:miter lim="800000"/>
            <a:headEnd type="none" w="sm" len="sm"/>
            <a:tailEnd type="stealth" w="med" len="med"/>
          </a:ln>
        </p:spPr>
      </p:cxnSp>
      <p:cxnSp>
        <p:nvCxnSpPr>
          <p:cNvPr id="16" name="Google Shape;95;p23">
            <a:extLst>
              <a:ext uri="{FF2B5EF4-FFF2-40B4-BE49-F238E27FC236}">
                <a16:creationId xmlns:a16="http://schemas.microsoft.com/office/drawing/2014/main" id="{1C2E914C-9AA3-D919-3BB6-04D6DE218319}"/>
              </a:ext>
            </a:extLst>
          </p:cNvPr>
          <p:cNvCxnSpPr>
            <a:cxnSpLocks/>
          </p:cNvCxnSpPr>
          <p:nvPr/>
        </p:nvCxnSpPr>
        <p:spPr>
          <a:xfrm>
            <a:off x="13790825" y="2622394"/>
            <a:ext cx="543806" cy="397205"/>
          </a:xfrm>
          <a:prstGeom prst="straightConnector1">
            <a:avLst/>
          </a:prstGeom>
          <a:noFill/>
          <a:ln w="15875" cap="flat" cmpd="sng">
            <a:solidFill>
              <a:schemeClr val="dk1"/>
            </a:solidFill>
            <a:prstDash val="solid"/>
            <a:miter lim="800000"/>
            <a:headEnd type="stealth" w="med" len="med"/>
            <a:tailEnd type="none" w="sm" len="sm"/>
          </a:ln>
        </p:spPr>
      </p:cxnSp>
      <p:pic>
        <p:nvPicPr>
          <p:cNvPr id="17" name="Google Shape;671;p13">
            <a:extLst>
              <a:ext uri="{FF2B5EF4-FFF2-40B4-BE49-F238E27FC236}">
                <a16:creationId xmlns:a16="http://schemas.microsoft.com/office/drawing/2014/main" id="{74713B67-9B7C-0132-C970-02CE4E9B24E8}"/>
              </a:ext>
            </a:extLst>
          </p:cNvPr>
          <p:cNvPicPr preferRelativeResize="0">
            <a:picLocks/>
          </p:cNvPicPr>
          <p:nvPr/>
        </p:nvPicPr>
        <p:blipFill rotWithShape="1">
          <a:blip r:embed="rId5" cstate="email">
            <a:alphaModFix/>
            <a:extLst>
              <a:ext uri="{28A0092B-C50C-407E-A947-70E740481C1C}">
                <a14:useLocalDpi xmlns:a14="http://schemas.microsoft.com/office/drawing/2010/main"/>
              </a:ext>
            </a:extLst>
          </a:blip>
          <a:srcRect/>
          <a:stretch/>
        </p:blipFill>
        <p:spPr>
          <a:xfrm>
            <a:off x="11071134" y="5484465"/>
            <a:ext cx="1145436" cy="1114685"/>
          </a:xfrm>
          <a:prstGeom prst="heptagon">
            <a:avLst>
              <a:gd name="hf" fmla="val 102572"/>
              <a:gd name="vf" fmla="val 105210"/>
            </a:avLst>
          </a:prstGeom>
          <a:noFill/>
          <a:ln w="25400" cap="flat" cmpd="sng">
            <a:gradFill>
              <a:gsLst>
                <a:gs pos="21000">
                  <a:srgbClr val="FF7500"/>
                </a:gs>
                <a:gs pos="99000">
                  <a:srgbClr val="D91C5C"/>
                </a:gs>
              </a:gsLst>
              <a:lin ang="18900000" scaled="0"/>
            </a:gradFill>
            <a:prstDash val="solid"/>
            <a:round/>
            <a:headEnd type="none" w="sm" len="sm"/>
            <a:tailEnd type="none" w="sm" len="sm"/>
          </a:ln>
        </p:spPr>
      </p:pic>
      <p:pic>
        <p:nvPicPr>
          <p:cNvPr id="18" name="Google Shape;672;p13">
            <a:extLst>
              <a:ext uri="{FF2B5EF4-FFF2-40B4-BE49-F238E27FC236}">
                <a16:creationId xmlns:a16="http://schemas.microsoft.com/office/drawing/2014/main" id="{DBE0ABE1-6B50-6379-08BD-4319A2BCF820}"/>
              </a:ext>
            </a:extLst>
          </p:cNvPr>
          <p:cNvPicPr preferRelativeResize="0">
            <a:picLocks/>
          </p:cNvPicPr>
          <p:nvPr/>
        </p:nvPicPr>
        <p:blipFill rotWithShape="1">
          <a:blip r:embed="rId6" cstate="email">
            <a:alphaModFix/>
            <a:extLst>
              <a:ext uri="{28A0092B-C50C-407E-A947-70E740481C1C}">
                <a14:useLocalDpi xmlns:a14="http://schemas.microsoft.com/office/drawing/2010/main"/>
              </a:ext>
            </a:extLst>
          </a:blip>
          <a:srcRect/>
          <a:stretch/>
        </p:blipFill>
        <p:spPr>
          <a:xfrm>
            <a:off x="13618491" y="5447323"/>
            <a:ext cx="1146892" cy="1116104"/>
          </a:xfrm>
          <a:prstGeom prst="heptagon">
            <a:avLst>
              <a:gd name="hf" fmla="val 102572"/>
              <a:gd name="vf" fmla="val 105210"/>
            </a:avLst>
          </a:prstGeom>
          <a:noFill/>
          <a:ln w="25400" cap="flat" cmpd="sng">
            <a:gradFill>
              <a:gsLst>
                <a:gs pos="21000">
                  <a:srgbClr val="FF7500"/>
                </a:gs>
                <a:gs pos="99000">
                  <a:srgbClr val="D91C5C"/>
                </a:gs>
              </a:gsLst>
              <a:lin ang="18900000" scaled="0"/>
            </a:gradFill>
            <a:prstDash val="solid"/>
            <a:round/>
            <a:headEnd type="none" w="sm" len="sm"/>
            <a:tailEnd type="none" w="sm" len="sm"/>
          </a:ln>
        </p:spPr>
      </p:pic>
      <p:sp>
        <p:nvSpPr>
          <p:cNvPr id="19" name="Google Shape;673;p13">
            <a:extLst>
              <a:ext uri="{FF2B5EF4-FFF2-40B4-BE49-F238E27FC236}">
                <a16:creationId xmlns:a16="http://schemas.microsoft.com/office/drawing/2014/main" id="{1071A399-00ED-C2D4-4C53-DD8516D7E17A}"/>
              </a:ext>
            </a:extLst>
          </p:cNvPr>
          <p:cNvSpPr txBox="1">
            <a:spLocks/>
          </p:cNvSpPr>
          <p:nvPr/>
        </p:nvSpPr>
        <p:spPr>
          <a:xfrm>
            <a:off x="10733168" y="6666764"/>
            <a:ext cx="1931105" cy="525285"/>
          </a:xfrm>
          <a:prstGeom prst="rect">
            <a:avLst/>
          </a:prstGeom>
          <a:noFill/>
          <a:ln>
            <a:noFill/>
          </a:ln>
        </p:spPr>
        <p:txBody>
          <a:bodyPr spcFirstLastPara="1" wrap="square" lIns="90000" tIns="45700" rIns="91425" bIns="45700" anchor="t" anchorCtr="0">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buClr>
                <a:schemeClr val="dk1"/>
              </a:buClr>
              <a:buSzPts val="2000"/>
            </a:pPr>
            <a:r>
              <a:rPr lang="en-GB" sz="1800" b="1"/>
              <a:t>Production</a:t>
            </a:r>
            <a:endParaRPr lang="en-GB" sz="1800"/>
          </a:p>
        </p:txBody>
      </p:sp>
      <p:sp>
        <p:nvSpPr>
          <p:cNvPr id="20" name="Google Shape;674;p13">
            <a:extLst>
              <a:ext uri="{FF2B5EF4-FFF2-40B4-BE49-F238E27FC236}">
                <a16:creationId xmlns:a16="http://schemas.microsoft.com/office/drawing/2014/main" id="{72FC6613-138A-B586-9962-A7E50B8F55F4}"/>
              </a:ext>
            </a:extLst>
          </p:cNvPr>
          <p:cNvSpPr txBox="1">
            <a:spLocks/>
          </p:cNvSpPr>
          <p:nvPr/>
        </p:nvSpPr>
        <p:spPr>
          <a:xfrm>
            <a:off x="13164005" y="6685388"/>
            <a:ext cx="2055864" cy="525285"/>
          </a:xfrm>
          <a:prstGeom prst="rect">
            <a:avLst/>
          </a:prstGeom>
          <a:noFill/>
          <a:ln>
            <a:noFill/>
          </a:ln>
        </p:spPr>
        <p:txBody>
          <a:bodyPr spcFirstLastPara="1" wrap="square" lIns="90000" tIns="45700" rIns="91425" bIns="45700" anchor="t" anchorCtr="0">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buClr>
                <a:schemeClr val="dk1"/>
              </a:buClr>
              <a:buSzPts val="2000"/>
            </a:pPr>
            <a:r>
              <a:rPr lang="en-GB" sz="1800" b="1"/>
              <a:t>Consumption</a:t>
            </a:r>
            <a:endParaRPr lang="en-GB" sz="1800"/>
          </a:p>
        </p:txBody>
      </p:sp>
      <p:pic>
        <p:nvPicPr>
          <p:cNvPr id="21" name="Google Shape;676;p13">
            <a:extLst>
              <a:ext uri="{FF2B5EF4-FFF2-40B4-BE49-F238E27FC236}">
                <a16:creationId xmlns:a16="http://schemas.microsoft.com/office/drawing/2014/main" id="{41DFA55C-B51A-45FB-ED4E-5F825D94EB1A}"/>
              </a:ext>
            </a:extLst>
          </p:cNvPr>
          <p:cNvPicPr preferRelativeResize="0">
            <a:picLocks/>
          </p:cNvPicPr>
          <p:nvPr/>
        </p:nvPicPr>
        <p:blipFill rotWithShape="1">
          <a:blip r:embed="rId7" cstate="email">
            <a:alphaModFix/>
            <a:extLst>
              <a:ext uri="{28A0092B-C50C-407E-A947-70E740481C1C}">
                <a14:useLocalDpi xmlns:a14="http://schemas.microsoft.com/office/drawing/2010/main"/>
              </a:ext>
            </a:extLst>
          </a:blip>
          <a:srcRect/>
          <a:stretch/>
        </p:blipFill>
        <p:spPr>
          <a:xfrm>
            <a:off x="10376004" y="3211648"/>
            <a:ext cx="1145436" cy="1122296"/>
          </a:xfrm>
          <a:prstGeom prst="heptagon">
            <a:avLst>
              <a:gd name="hf" fmla="val 102572"/>
              <a:gd name="vf" fmla="val 105210"/>
            </a:avLst>
          </a:prstGeom>
          <a:noFill/>
          <a:ln w="25400" cap="flat" cmpd="sng">
            <a:gradFill>
              <a:gsLst>
                <a:gs pos="21000">
                  <a:srgbClr val="FF7500"/>
                </a:gs>
                <a:gs pos="99000">
                  <a:srgbClr val="D91C5C"/>
                </a:gs>
              </a:gsLst>
              <a:lin ang="18900000" scaled="0"/>
            </a:gradFill>
            <a:prstDash val="solid"/>
            <a:round/>
            <a:headEnd type="none" w="sm" len="sm"/>
            <a:tailEnd type="none" w="sm" len="sm"/>
          </a:ln>
        </p:spPr>
      </p:pic>
      <p:sp>
        <p:nvSpPr>
          <p:cNvPr id="22" name="Google Shape;677;p13">
            <a:extLst>
              <a:ext uri="{FF2B5EF4-FFF2-40B4-BE49-F238E27FC236}">
                <a16:creationId xmlns:a16="http://schemas.microsoft.com/office/drawing/2014/main" id="{368297F5-A28D-BBBF-763D-C5B718B3BA78}"/>
              </a:ext>
            </a:extLst>
          </p:cNvPr>
          <p:cNvSpPr txBox="1">
            <a:spLocks/>
          </p:cNvSpPr>
          <p:nvPr/>
        </p:nvSpPr>
        <p:spPr>
          <a:xfrm>
            <a:off x="10254504" y="4400298"/>
            <a:ext cx="1418888" cy="296920"/>
          </a:xfrm>
          <a:prstGeom prst="rect">
            <a:avLst/>
          </a:prstGeom>
          <a:noFill/>
          <a:ln>
            <a:noFill/>
          </a:ln>
        </p:spPr>
        <p:txBody>
          <a:bodyPr spcFirstLastPara="1" wrap="square" lIns="90000" tIns="45700" rIns="91425" bIns="45700" anchor="t" anchorCtr="0">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buClr>
                <a:schemeClr val="dk1"/>
              </a:buClr>
              <a:buSzPts val="2000"/>
            </a:pPr>
            <a:r>
              <a:rPr lang="en-GB" sz="1800" b="1" dirty="0"/>
              <a:t>Recycle</a:t>
            </a:r>
            <a:endParaRPr lang="en-GB" sz="1800" dirty="0"/>
          </a:p>
        </p:txBody>
      </p:sp>
      <p:pic>
        <p:nvPicPr>
          <p:cNvPr id="23" name="Google Shape;678;p13">
            <a:extLst>
              <a:ext uri="{FF2B5EF4-FFF2-40B4-BE49-F238E27FC236}">
                <a16:creationId xmlns:a16="http://schemas.microsoft.com/office/drawing/2014/main" id="{685A45FB-B474-69A5-A35B-DE06BAD60D91}"/>
              </a:ext>
            </a:extLst>
          </p:cNvPr>
          <p:cNvPicPr preferRelativeResize="0">
            <a:picLocks/>
          </p:cNvPicPr>
          <p:nvPr/>
        </p:nvPicPr>
        <p:blipFill rotWithShape="1">
          <a:blip r:embed="rId8" cstate="email">
            <a:alphaModFix/>
            <a:extLst>
              <a:ext uri="{28A0092B-C50C-407E-A947-70E740481C1C}">
                <a14:useLocalDpi xmlns:a14="http://schemas.microsoft.com/office/drawing/2010/main"/>
              </a:ext>
            </a:extLst>
          </a:blip>
          <a:srcRect/>
          <a:stretch/>
        </p:blipFill>
        <p:spPr>
          <a:xfrm>
            <a:off x="14192665" y="3217433"/>
            <a:ext cx="1145436" cy="1110725"/>
          </a:xfrm>
          <a:prstGeom prst="heptagon">
            <a:avLst>
              <a:gd name="hf" fmla="val 102572"/>
              <a:gd name="vf" fmla="val 105210"/>
            </a:avLst>
          </a:prstGeom>
          <a:noFill/>
          <a:ln w="25400" cap="flat" cmpd="sng">
            <a:gradFill>
              <a:gsLst>
                <a:gs pos="21000">
                  <a:srgbClr val="FF7500"/>
                </a:gs>
                <a:gs pos="99000">
                  <a:srgbClr val="D91C5C"/>
                </a:gs>
              </a:gsLst>
              <a:lin ang="18900000" scaled="0"/>
            </a:gradFill>
            <a:prstDash val="solid"/>
            <a:round/>
            <a:headEnd type="none" w="sm" len="sm"/>
            <a:tailEnd type="none" w="sm" len="sm"/>
          </a:ln>
        </p:spPr>
      </p:pic>
      <p:sp>
        <p:nvSpPr>
          <p:cNvPr id="24" name="Google Shape;679;p13">
            <a:extLst>
              <a:ext uri="{FF2B5EF4-FFF2-40B4-BE49-F238E27FC236}">
                <a16:creationId xmlns:a16="http://schemas.microsoft.com/office/drawing/2014/main" id="{488C8446-4E4B-B778-D437-D7F510B7B2CF}"/>
              </a:ext>
            </a:extLst>
          </p:cNvPr>
          <p:cNvSpPr txBox="1">
            <a:spLocks/>
          </p:cNvSpPr>
          <p:nvPr/>
        </p:nvSpPr>
        <p:spPr>
          <a:xfrm>
            <a:off x="14191937" y="4413066"/>
            <a:ext cx="1221483" cy="525285"/>
          </a:xfrm>
          <a:prstGeom prst="rect">
            <a:avLst/>
          </a:prstGeom>
          <a:noFill/>
          <a:ln>
            <a:noFill/>
          </a:ln>
        </p:spPr>
        <p:txBody>
          <a:bodyPr spcFirstLastPara="1" wrap="square" lIns="90000" tIns="45700" rIns="91425" bIns="45700" anchor="t" anchorCtr="0">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buClr>
                <a:schemeClr val="dk1"/>
              </a:buClr>
              <a:buSzPts val="2000"/>
            </a:pPr>
            <a:r>
              <a:rPr lang="en-GB" sz="1800" b="1" dirty="0"/>
              <a:t>Reuse</a:t>
            </a:r>
            <a:endParaRPr lang="en-GB" sz="1800" dirty="0"/>
          </a:p>
        </p:txBody>
      </p:sp>
      <p:pic>
        <p:nvPicPr>
          <p:cNvPr id="25" name="Google Shape;680;p13">
            <a:extLst>
              <a:ext uri="{FF2B5EF4-FFF2-40B4-BE49-F238E27FC236}">
                <a16:creationId xmlns:a16="http://schemas.microsoft.com/office/drawing/2014/main" id="{E8BE4D16-DA4C-19CD-F957-585A41594125}"/>
              </a:ext>
            </a:extLst>
          </p:cNvPr>
          <p:cNvPicPr preferRelativeResize="0">
            <a:picLocks/>
          </p:cNvPicPr>
          <p:nvPr/>
        </p:nvPicPr>
        <p:blipFill rotWithShape="1">
          <a:blip r:embed="rId9" cstate="email">
            <a:alphaModFix/>
            <a:extLst>
              <a:ext uri="{28A0092B-C50C-407E-A947-70E740481C1C}">
                <a14:useLocalDpi xmlns:a14="http://schemas.microsoft.com/office/drawing/2010/main"/>
              </a:ext>
            </a:extLst>
          </a:blip>
          <a:srcRect/>
          <a:stretch/>
        </p:blipFill>
        <p:spPr>
          <a:xfrm>
            <a:off x="12277777" y="1814055"/>
            <a:ext cx="1145436" cy="1110725"/>
          </a:xfrm>
          <a:prstGeom prst="heptagon">
            <a:avLst>
              <a:gd name="hf" fmla="val 102572"/>
              <a:gd name="vf" fmla="val 105210"/>
            </a:avLst>
          </a:prstGeom>
          <a:noFill/>
          <a:ln w="25400" cap="flat" cmpd="sng">
            <a:gradFill>
              <a:gsLst>
                <a:gs pos="21000">
                  <a:srgbClr val="FF7500"/>
                </a:gs>
                <a:gs pos="99000">
                  <a:srgbClr val="D91C5C"/>
                </a:gs>
              </a:gsLst>
              <a:lin ang="18900000" scaled="0"/>
            </a:gradFill>
            <a:prstDash val="solid"/>
            <a:round/>
            <a:headEnd type="none" w="sm" len="sm"/>
            <a:tailEnd type="none" w="sm" len="sm"/>
          </a:ln>
        </p:spPr>
      </p:pic>
      <p:sp>
        <p:nvSpPr>
          <p:cNvPr id="26" name="Google Shape;681;p13">
            <a:extLst>
              <a:ext uri="{FF2B5EF4-FFF2-40B4-BE49-F238E27FC236}">
                <a16:creationId xmlns:a16="http://schemas.microsoft.com/office/drawing/2014/main" id="{F53EDF16-F197-7C0C-9DE3-069A110F9D0B}"/>
              </a:ext>
            </a:extLst>
          </p:cNvPr>
          <p:cNvSpPr txBox="1">
            <a:spLocks/>
          </p:cNvSpPr>
          <p:nvPr/>
        </p:nvSpPr>
        <p:spPr>
          <a:xfrm>
            <a:off x="12297921" y="3025982"/>
            <a:ext cx="1221483" cy="525285"/>
          </a:xfrm>
          <a:prstGeom prst="rect">
            <a:avLst/>
          </a:prstGeom>
          <a:noFill/>
          <a:ln>
            <a:noFill/>
          </a:ln>
        </p:spPr>
        <p:txBody>
          <a:bodyPr spcFirstLastPara="1" vert="horz" wrap="square" lIns="90000" tIns="45700" rIns="91425" bIns="45700" rtlCol="0" anchor="t" anchorCtr="0">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spcBef>
                <a:spcPts val="0"/>
              </a:spcBef>
              <a:buClr>
                <a:schemeClr val="dk1"/>
              </a:buClr>
              <a:buSzPts val="2000"/>
            </a:pPr>
            <a:r>
              <a:rPr lang="en-GB" sz="1800" b="1"/>
              <a:t>Repair</a:t>
            </a:r>
            <a:endParaRPr lang="en-GB" sz="1800"/>
          </a:p>
        </p:txBody>
      </p:sp>
      <p:sp>
        <p:nvSpPr>
          <p:cNvPr id="29" name="Google Shape;198;g1abae974793_0_20">
            <a:extLst>
              <a:ext uri="{FF2B5EF4-FFF2-40B4-BE49-F238E27FC236}">
                <a16:creationId xmlns:a16="http://schemas.microsoft.com/office/drawing/2014/main" id="{0A261BAB-B58F-7FBF-3C9A-D2E6FA289E5C}"/>
              </a:ext>
            </a:extLst>
          </p:cNvPr>
          <p:cNvSpPr txBox="1"/>
          <p:nvPr/>
        </p:nvSpPr>
        <p:spPr>
          <a:xfrm>
            <a:off x="12159745" y="3864217"/>
            <a:ext cx="1616049"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rial" panose="020B0604020202020204" pitchFamily="34" charset="0"/>
                <a:cs typeface="Arial" panose="020B0604020202020204" pitchFamily="34" charset="0"/>
              </a:rPr>
              <a:t>Materials flow in a cycle that maximises their value </a:t>
            </a:r>
            <a:endParaRPr>
              <a:latin typeface="Arial" panose="020B0604020202020204" pitchFamily="34" charset="0"/>
              <a:cs typeface="Arial" panose="020B0604020202020204" pitchFamily="34" charset="0"/>
            </a:endParaRPr>
          </a:p>
        </p:txBody>
      </p:sp>
      <p:cxnSp>
        <p:nvCxnSpPr>
          <p:cNvPr id="35" name="Google Shape;93;p23">
            <a:extLst>
              <a:ext uri="{FF2B5EF4-FFF2-40B4-BE49-F238E27FC236}">
                <a16:creationId xmlns:a16="http://schemas.microsoft.com/office/drawing/2014/main" id="{57446702-BA19-6AEE-43A3-D870CFBD74CD}"/>
              </a:ext>
            </a:extLst>
          </p:cNvPr>
          <p:cNvCxnSpPr>
            <a:cxnSpLocks/>
          </p:cNvCxnSpPr>
          <p:nvPr/>
        </p:nvCxnSpPr>
        <p:spPr>
          <a:xfrm flipV="1">
            <a:off x="14463049" y="4818810"/>
            <a:ext cx="200620" cy="517343"/>
          </a:xfrm>
          <a:prstGeom prst="straightConnector1">
            <a:avLst/>
          </a:prstGeom>
          <a:noFill/>
          <a:ln w="15875" cap="flat" cmpd="sng">
            <a:solidFill>
              <a:schemeClr val="dk1"/>
            </a:solidFill>
            <a:prstDash val="solid"/>
            <a:miter lim="800000"/>
            <a:headEnd type="none" w="sm" len="sm"/>
            <a:tailEnd type="stealth" w="med" len="med"/>
          </a:ln>
        </p:spPr>
      </p:cxnSp>
      <p:cxnSp>
        <p:nvCxnSpPr>
          <p:cNvPr id="37" name="Google Shape;93;p23">
            <a:extLst>
              <a:ext uri="{FF2B5EF4-FFF2-40B4-BE49-F238E27FC236}">
                <a16:creationId xmlns:a16="http://schemas.microsoft.com/office/drawing/2014/main" id="{9D814F25-2D86-D164-3A08-351AAF7C65FE}"/>
              </a:ext>
            </a:extLst>
          </p:cNvPr>
          <p:cNvCxnSpPr>
            <a:cxnSpLocks/>
          </p:cNvCxnSpPr>
          <p:nvPr/>
        </p:nvCxnSpPr>
        <p:spPr>
          <a:xfrm>
            <a:off x="12613146" y="6085814"/>
            <a:ext cx="675091" cy="0"/>
          </a:xfrm>
          <a:prstGeom prst="straightConnector1">
            <a:avLst/>
          </a:prstGeom>
          <a:noFill/>
          <a:ln w="15875" cap="flat" cmpd="sng">
            <a:solidFill>
              <a:schemeClr val="dk1"/>
            </a:solidFill>
            <a:prstDash val="solid"/>
            <a:miter lim="800000"/>
            <a:headEnd type="none" w="sm" len="sm"/>
            <a:tailEnd type="stealth" w="med" len="med"/>
          </a:ln>
        </p:spPr>
      </p:cxnSp>
      <p:sp>
        <p:nvSpPr>
          <p:cNvPr id="40" name="Slide Number Placeholder 5">
            <a:extLst>
              <a:ext uri="{FF2B5EF4-FFF2-40B4-BE49-F238E27FC236}">
                <a16:creationId xmlns:a16="http://schemas.microsoft.com/office/drawing/2014/main" id="{B096B3B8-FD91-CA94-EF19-A8C4ACA9E76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16</a:t>
            </a:fld>
            <a:endParaRPr lang="en-US" b="0">
              <a:solidFill>
                <a:schemeClr val="bg1"/>
              </a:solidFill>
            </a:endParaRPr>
          </a:p>
        </p:txBody>
      </p:sp>
      <p:sp>
        <p:nvSpPr>
          <p:cNvPr id="41" name="Footer Placeholder 3">
            <a:extLst>
              <a:ext uri="{FF2B5EF4-FFF2-40B4-BE49-F238E27FC236}">
                <a16:creationId xmlns:a16="http://schemas.microsoft.com/office/drawing/2014/main" id="{EC3527C7-187F-90A1-093E-510583C025B4}"/>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pic>
        <p:nvPicPr>
          <p:cNvPr id="3" name="Graphic 2">
            <a:extLst>
              <a:ext uri="{FF2B5EF4-FFF2-40B4-BE49-F238E27FC236}">
                <a16:creationId xmlns:a16="http://schemas.microsoft.com/office/drawing/2014/main" id="{E4FAC9C5-B12C-59DB-501C-43FD0A2CDF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22952" y="6635726"/>
            <a:ext cx="994826" cy="961665"/>
          </a:xfrm>
          <a:prstGeom prst="rect">
            <a:avLst/>
          </a:prstGeom>
        </p:spPr>
      </p:pic>
    </p:spTree>
    <p:extLst>
      <p:ext uri="{BB962C8B-B14F-4D97-AF65-F5344CB8AC3E}">
        <p14:creationId xmlns:p14="http://schemas.microsoft.com/office/powerpoint/2010/main" val="400904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F9B8-672B-B2E7-1BE2-C6F5F5C31E7A}"/>
              </a:ext>
            </a:extLst>
          </p:cNvPr>
          <p:cNvSpPr>
            <a:spLocks noGrp="1"/>
          </p:cNvSpPr>
          <p:nvPr>
            <p:ph type="title"/>
          </p:nvPr>
        </p:nvSpPr>
        <p:spPr/>
        <p:txBody>
          <a:bodyPr/>
          <a:lstStyle/>
          <a:p>
            <a:r>
              <a:rPr lang="en"/>
              <a:t>Smart materials and sustainability - example</a:t>
            </a:r>
            <a:endParaRPr lang="en-US"/>
          </a:p>
        </p:txBody>
      </p:sp>
      <p:sp>
        <p:nvSpPr>
          <p:cNvPr id="3" name="Google Shape;207;p16">
            <a:extLst>
              <a:ext uri="{FF2B5EF4-FFF2-40B4-BE49-F238E27FC236}">
                <a16:creationId xmlns:a16="http://schemas.microsoft.com/office/drawing/2014/main" id="{6446226A-D326-2169-22D8-2950F21ED7D5}"/>
              </a:ext>
            </a:extLst>
          </p:cNvPr>
          <p:cNvSpPr txBox="1"/>
          <p:nvPr/>
        </p:nvSpPr>
        <p:spPr>
          <a:xfrm>
            <a:off x="5596434" y="2513355"/>
            <a:ext cx="4135984" cy="154845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a:solidFill>
                  <a:schemeClr val="dk1"/>
                </a:solidFill>
                <a:latin typeface="Arial" panose="020B0604020202020204" pitchFamily="34" charset="0"/>
                <a:ea typeface="Arial"/>
                <a:cs typeface="Arial" panose="020B0604020202020204" pitchFamily="34" charset="0"/>
                <a:sym typeface="Arial"/>
              </a:rPr>
              <a:t>Stimulus</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QTC sensors could detect minute changes in drive belt tension.</a:t>
            </a:r>
          </a:p>
          <a:p>
            <a:pPr marL="0" marR="0" lvl="0" indent="0" algn="l" rtl="0">
              <a:lnSpc>
                <a:spcPct val="100000"/>
              </a:lnSpc>
              <a:spcBef>
                <a:spcPts val="0"/>
              </a:spcBef>
              <a:spcAft>
                <a:spcPts val="0"/>
              </a:spcAft>
              <a:buClr>
                <a:srgbClr val="000000"/>
              </a:buClr>
              <a:buSzPts val="1400"/>
              <a:buFont typeface="Arial"/>
              <a:buNone/>
            </a:pPr>
            <a:endParaRPr lang="en">
              <a:latin typeface="Arial" panose="020B0604020202020204" pitchFamily="34" charset="0"/>
              <a:cs typeface="Arial" panose="020B0604020202020204" pitchFamily="34" charset="0"/>
            </a:endParaRPr>
          </a:p>
        </p:txBody>
      </p:sp>
      <p:sp>
        <p:nvSpPr>
          <p:cNvPr id="4" name="Google Shape;208;p16">
            <a:extLst>
              <a:ext uri="{FF2B5EF4-FFF2-40B4-BE49-F238E27FC236}">
                <a16:creationId xmlns:a16="http://schemas.microsoft.com/office/drawing/2014/main" id="{C7723976-887C-FB1D-EEFB-75DEF603EE93}"/>
              </a:ext>
            </a:extLst>
          </p:cNvPr>
          <p:cNvSpPr txBox="1"/>
          <p:nvPr/>
        </p:nvSpPr>
        <p:spPr>
          <a:xfrm>
            <a:off x="11154441" y="2507774"/>
            <a:ext cx="4135984" cy="1555071"/>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dirty="0">
                <a:solidFill>
                  <a:srgbClr val="000000"/>
                </a:solidFill>
                <a:latin typeface="Arial" panose="020B0604020202020204" pitchFamily="34" charset="0"/>
                <a:ea typeface="Arial"/>
                <a:cs typeface="Arial" panose="020B0604020202020204" pitchFamily="34" charset="0"/>
                <a:sym typeface="Arial"/>
              </a:rPr>
              <a:t>Controlled response</a:t>
            </a:r>
            <a:endParaRPr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dirty="0">
                <a:latin typeface="Arial" panose="020B0604020202020204" pitchFamily="34" charset="0"/>
                <a:cs typeface="Arial" panose="020B0604020202020204" pitchFamily="34" charset="0"/>
              </a:rPr>
              <a:t>A change in current signifies when </a:t>
            </a:r>
            <a:br>
              <a:rPr lang="en" dirty="0">
                <a:latin typeface="Arial" panose="020B0604020202020204" pitchFamily="34" charset="0"/>
                <a:cs typeface="Arial" panose="020B0604020202020204" pitchFamily="34" charset="0"/>
              </a:rPr>
            </a:br>
            <a:r>
              <a:rPr lang="en" dirty="0">
                <a:latin typeface="Arial" panose="020B0604020202020204" pitchFamily="34" charset="0"/>
                <a:cs typeface="Arial" panose="020B0604020202020204" pitchFamily="34" charset="0"/>
              </a:rPr>
              <a:t>to change the drive belt, which </a:t>
            </a:r>
            <a:br>
              <a:rPr lang="en" dirty="0">
                <a:latin typeface="Arial" panose="020B0604020202020204" pitchFamily="34" charset="0"/>
                <a:cs typeface="Arial" panose="020B0604020202020204" pitchFamily="34" charset="0"/>
              </a:rPr>
            </a:br>
            <a:r>
              <a:rPr lang="en" dirty="0">
                <a:latin typeface="Arial" panose="020B0604020202020204" pitchFamily="34" charset="0"/>
                <a:cs typeface="Arial" panose="020B0604020202020204" pitchFamily="34" charset="0"/>
              </a:rPr>
              <a:t>might be automated using a robot.</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5" name="Google Shape;209;p16">
            <a:extLst>
              <a:ext uri="{FF2B5EF4-FFF2-40B4-BE49-F238E27FC236}">
                <a16:creationId xmlns:a16="http://schemas.microsoft.com/office/drawing/2014/main" id="{E3B2711F-4A3C-21CC-B6A5-AB6AE6969FC8}"/>
              </a:ext>
            </a:extLst>
          </p:cNvPr>
          <p:cNvSpPr txBox="1"/>
          <p:nvPr/>
        </p:nvSpPr>
        <p:spPr>
          <a:xfrm>
            <a:off x="508131" y="2540878"/>
            <a:ext cx="3717560" cy="154845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180000" rIns="180000" bIns="180000" anchor="t" anchorCtr="0">
            <a:spAutoFit/>
          </a:bodyPr>
          <a:lstStyle/>
          <a:p>
            <a:pPr marL="0" marR="0" lvl="0" indent="0" algn="l" rtl="0">
              <a:lnSpc>
                <a:spcPct val="100000"/>
              </a:lnSpc>
              <a:spcBef>
                <a:spcPts val="0"/>
              </a:spcBef>
              <a:spcAft>
                <a:spcPts val="600"/>
              </a:spcAft>
              <a:buClr>
                <a:srgbClr val="000000"/>
              </a:buClr>
              <a:buSzPts val="1400"/>
              <a:buFont typeface="Arial"/>
              <a:buNone/>
            </a:pPr>
            <a:r>
              <a:rPr lang="en" b="1" i="0" u="none" strike="noStrike" cap="none">
                <a:solidFill>
                  <a:schemeClr val="dk1"/>
                </a:solidFill>
                <a:latin typeface="Arial" panose="020B0604020202020204" pitchFamily="34" charset="0"/>
                <a:ea typeface="Arial"/>
                <a:cs typeface="Arial" panose="020B0604020202020204" pitchFamily="34" charset="0"/>
                <a:sym typeface="Arial"/>
              </a:rPr>
              <a:t>Scenario</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A CNC machine’s drive belts need to be replaced when worn, but this is hard to detect.</a:t>
            </a:r>
          </a:p>
        </p:txBody>
      </p:sp>
      <p:sp>
        <p:nvSpPr>
          <p:cNvPr id="6" name="Google Shape;212;p16">
            <a:extLst>
              <a:ext uri="{FF2B5EF4-FFF2-40B4-BE49-F238E27FC236}">
                <a16:creationId xmlns:a16="http://schemas.microsoft.com/office/drawing/2014/main" id="{A8993B26-0492-9B1E-D473-50971E6FF5AA}"/>
              </a:ext>
            </a:extLst>
          </p:cNvPr>
          <p:cNvSpPr txBox="1"/>
          <p:nvPr/>
        </p:nvSpPr>
        <p:spPr>
          <a:xfrm>
            <a:off x="335641" y="5216231"/>
            <a:ext cx="4607532" cy="1616915"/>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dirty="0">
                <a:solidFill>
                  <a:schemeClr val="dk1"/>
                </a:solidFill>
                <a:latin typeface="Arial" panose="020B0604020202020204" pitchFamily="34" charset="0"/>
                <a:cs typeface="Arial" panose="020B0604020202020204" pitchFamily="34" charset="0"/>
              </a:rPr>
              <a:t>Rethink</a:t>
            </a:r>
            <a:endParaRPr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dirty="0">
                <a:latin typeface="Arial" panose="020B0604020202020204" pitchFamily="34" charset="0"/>
                <a:cs typeface="Arial" panose="020B0604020202020204" pitchFamily="34" charset="0"/>
              </a:rPr>
              <a:t>Smart materials can help to </a:t>
            </a:r>
            <a:r>
              <a:rPr lang="en" dirty="0" err="1">
                <a:latin typeface="Arial" panose="020B0604020202020204" pitchFamily="34" charset="0"/>
                <a:cs typeface="Arial" panose="020B0604020202020204" pitchFamily="34" charset="0"/>
              </a:rPr>
              <a:t>minimise</a:t>
            </a:r>
            <a:r>
              <a:rPr lang="en" dirty="0">
                <a:latin typeface="Arial" panose="020B0604020202020204" pitchFamily="34" charset="0"/>
                <a:cs typeface="Arial" panose="020B0604020202020204" pitchFamily="34" charset="0"/>
              </a:rPr>
              <a:t> and automate maintenance, reducing costs, materials and downtime.</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7" name="Google Shape;213;p16">
            <a:extLst>
              <a:ext uri="{FF2B5EF4-FFF2-40B4-BE49-F238E27FC236}">
                <a16:creationId xmlns:a16="http://schemas.microsoft.com/office/drawing/2014/main" id="{85AD3425-C55B-AA4B-578B-1822A9959F35}"/>
              </a:ext>
            </a:extLst>
          </p:cNvPr>
          <p:cNvSpPr txBox="1"/>
          <p:nvPr/>
        </p:nvSpPr>
        <p:spPr>
          <a:xfrm>
            <a:off x="5042893" y="5238209"/>
            <a:ext cx="4607532" cy="1339917"/>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Arial" panose="020B0604020202020204" pitchFamily="34" charset="0"/>
                <a:cs typeface="Arial" panose="020B0604020202020204" pitchFamily="34" charset="0"/>
              </a:rPr>
              <a:t>Reduce</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Smart materials reduce material use by ensuring drive belts are used efficiently.</a:t>
            </a:r>
            <a:endParaRPr>
              <a:latin typeface="Arial" panose="020B0604020202020204" pitchFamily="34" charset="0"/>
              <a:cs typeface="Arial" panose="020B0604020202020204" pitchFamily="34" charset="0"/>
            </a:endParaRPr>
          </a:p>
        </p:txBody>
      </p:sp>
      <p:sp>
        <p:nvSpPr>
          <p:cNvPr id="9" name="Google Shape;215;p16">
            <a:extLst>
              <a:ext uri="{FF2B5EF4-FFF2-40B4-BE49-F238E27FC236}">
                <a16:creationId xmlns:a16="http://schemas.microsoft.com/office/drawing/2014/main" id="{3BE9CEB8-4963-D661-A263-7A7781B6BF03}"/>
              </a:ext>
            </a:extLst>
          </p:cNvPr>
          <p:cNvSpPr txBox="1"/>
          <p:nvPr/>
        </p:nvSpPr>
        <p:spPr>
          <a:xfrm>
            <a:off x="311022" y="7470249"/>
            <a:ext cx="4607532" cy="1062918"/>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Arial" panose="020B0604020202020204" pitchFamily="34" charset="0"/>
                <a:cs typeface="Arial" panose="020B0604020202020204" pitchFamily="34" charset="0"/>
              </a:rPr>
              <a:t>Reuse</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Not directly applicable to this scenario.</a:t>
            </a:r>
            <a:endParaRPr>
              <a:latin typeface="Arial" panose="020B0604020202020204" pitchFamily="34" charset="0"/>
              <a:cs typeface="Arial" panose="020B0604020202020204" pitchFamily="34" charset="0"/>
            </a:endParaRPr>
          </a:p>
        </p:txBody>
      </p:sp>
      <p:sp>
        <p:nvSpPr>
          <p:cNvPr id="10" name="Google Shape;216;p16">
            <a:extLst>
              <a:ext uri="{FF2B5EF4-FFF2-40B4-BE49-F238E27FC236}">
                <a16:creationId xmlns:a16="http://schemas.microsoft.com/office/drawing/2014/main" id="{DCBBEE84-403C-55D9-D404-A9DC0F286976}"/>
              </a:ext>
            </a:extLst>
          </p:cNvPr>
          <p:cNvSpPr txBox="1"/>
          <p:nvPr/>
        </p:nvSpPr>
        <p:spPr>
          <a:xfrm>
            <a:off x="5042893" y="7498035"/>
            <a:ext cx="4949086" cy="1339917"/>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Arial" panose="020B0604020202020204" pitchFamily="34" charset="0"/>
                <a:cs typeface="Arial" panose="020B0604020202020204" pitchFamily="34" charset="0"/>
              </a:rPr>
              <a:t>Repair</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Smart materials combined with automation could make the machine self-repairing.</a:t>
            </a:r>
            <a:endParaRPr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pic>
        <p:nvPicPr>
          <p:cNvPr id="12" name="Google Shape;641;p12">
            <a:extLst>
              <a:ext uri="{FF2B5EF4-FFF2-40B4-BE49-F238E27FC236}">
                <a16:creationId xmlns:a16="http://schemas.microsoft.com/office/drawing/2014/main" id="{B35EA5EA-8D09-31D6-B92F-7704CB8E87B3}"/>
              </a:ext>
            </a:extLst>
          </p:cNvPr>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578573" y="4572000"/>
            <a:ext cx="792163" cy="768158"/>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pic>
        <p:nvPicPr>
          <p:cNvPr id="13" name="Google Shape;643;p12">
            <a:extLst>
              <a:ext uri="{FF2B5EF4-FFF2-40B4-BE49-F238E27FC236}">
                <a16:creationId xmlns:a16="http://schemas.microsoft.com/office/drawing/2014/main" id="{85249DB5-C4F3-394B-A036-981CAA258BB7}"/>
              </a:ext>
            </a:extLst>
          </p:cNvPr>
          <p:cNvPicPr preferRelativeResize="0">
            <a:picLocks/>
          </p:cNvPicPr>
          <p:nvPr/>
        </p:nvPicPr>
        <p:blipFill rotWithShape="1">
          <a:blip r:embed="rId4" cstate="email">
            <a:alphaModFix/>
            <a:extLst>
              <a:ext uri="{28A0092B-C50C-407E-A947-70E740481C1C}">
                <a14:useLocalDpi xmlns:a14="http://schemas.microsoft.com/office/drawing/2010/main"/>
              </a:ext>
            </a:extLst>
          </a:blip>
          <a:srcRect/>
          <a:stretch/>
        </p:blipFill>
        <p:spPr>
          <a:xfrm>
            <a:off x="537659" y="6819340"/>
            <a:ext cx="792163" cy="768158"/>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grpSp>
        <p:nvGrpSpPr>
          <p:cNvPr id="20" name="Group 19">
            <a:extLst>
              <a:ext uri="{FF2B5EF4-FFF2-40B4-BE49-F238E27FC236}">
                <a16:creationId xmlns:a16="http://schemas.microsoft.com/office/drawing/2014/main" id="{E2D7E447-02CE-3EA1-E171-DB43DE3E1D93}"/>
              </a:ext>
            </a:extLst>
          </p:cNvPr>
          <p:cNvGrpSpPr/>
          <p:nvPr/>
        </p:nvGrpSpPr>
        <p:grpSpPr>
          <a:xfrm>
            <a:off x="10212572" y="4587579"/>
            <a:ext cx="4949086" cy="1985440"/>
            <a:chOff x="10212572" y="6837522"/>
            <a:chExt cx="4949086" cy="1985440"/>
          </a:xfrm>
        </p:grpSpPr>
        <p:sp>
          <p:nvSpPr>
            <p:cNvPr id="8" name="Google Shape;214;p16">
              <a:extLst>
                <a:ext uri="{FF2B5EF4-FFF2-40B4-BE49-F238E27FC236}">
                  <a16:creationId xmlns:a16="http://schemas.microsoft.com/office/drawing/2014/main" id="{E14137D2-6A6D-B313-B602-C57E9E27FF20}"/>
                </a:ext>
              </a:extLst>
            </p:cNvPr>
            <p:cNvSpPr txBox="1"/>
            <p:nvPr/>
          </p:nvSpPr>
          <p:spPr>
            <a:xfrm>
              <a:off x="10212572" y="7483045"/>
              <a:ext cx="4949086" cy="1339917"/>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Arial" panose="020B0604020202020204" pitchFamily="34" charset="0"/>
                  <a:cs typeface="Arial" panose="020B0604020202020204" pitchFamily="34" charset="0"/>
                </a:rPr>
                <a:t>Refuse</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Smart materials ensure belts </a:t>
              </a:r>
              <a:br>
                <a:rPr lang="en">
                  <a:latin typeface="Arial" panose="020B0604020202020204" pitchFamily="34" charset="0"/>
                  <a:cs typeface="Arial" panose="020B0604020202020204" pitchFamily="34" charset="0"/>
                </a:rPr>
              </a:br>
              <a:r>
                <a:rPr lang="en">
                  <a:latin typeface="Arial" panose="020B0604020202020204" pitchFamily="34" charset="0"/>
                  <a:cs typeface="Arial" panose="020B0604020202020204" pitchFamily="34" charset="0"/>
                </a:rPr>
                <a:t>are not replaced until necessary.</a:t>
              </a:r>
              <a:endParaRPr>
                <a:latin typeface="Arial" panose="020B0604020202020204" pitchFamily="34" charset="0"/>
                <a:cs typeface="Arial" panose="020B0604020202020204" pitchFamily="34" charset="0"/>
              </a:endParaRPr>
            </a:p>
          </p:txBody>
        </p:sp>
        <p:pic>
          <p:nvPicPr>
            <p:cNvPr id="14" name="Google Shape;644;p12">
              <a:extLst>
                <a:ext uri="{FF2B5EF4-FFF2-40B4-BE49-F238E27FC236}">
                  <a16:creationId xmlns:a16="http://schemas.microsoft.com/office/drawing/2014/main" id="{1816F709-696F-DFB4-6C3E-960AFEFB268C}"/>
                </a:ext>
              </a:extLst>
            </p:cNvPr>
            <p:cNvPicPr preferRelativeResize="0">
              <a:picLocks/>
            </p:cNvPicPr>
            <p:nvPr/>
          </p:nvPicPr>
          <p:blipFill rotWithShape="1">
            <a:blip r:embed="rId5" cstate="email">
              <a:alphaModFix/>
              <a:extLst>
                <a:ext uri="{28A0092B-C50C-407E-A947-70E740481C1C}">
                  <a14:useLocalDpi xmlns:a14="http://schemas.microsoft.com/office/drawing/2010/main"/>
                </a:ext>
              </a:extLst>
            </a:blip>
            <a:srcRect/>
            <a:stretch/>
          </p:blipFill>
          <p:spPr>
            <a:xfrm>
              <a:off x="10433824" y="6837522"/>
              <a:ext cx="792163" cy="768158"/>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grpSp>
      <p:pic>
        <p:nvPicPr>
          <p:cNvPr id="15" name="Google Shape;645;p12">
            <a:extLst>
              <a:ext uri="{FF2B5EF4-FFF2-40B4-BE49-F238E27FC236}">
                <a16:creationId xmlns:a16="http://schemas.microsoft.com/office/drawing/2014/main" id="{B009C06D-00D5-8454-D23D-16FD35D0E3DD}"/>
              </a:ext>
            </a:extLst>
          </p:cNvPr>
          <p:cNvPicPr preferRelativeResize="0">
            <a:picLocks/>
          </p:cNvPicPr>
          <p:nvPr/>
        </p:nvPicPr>
        <p:blipFill rotWithShape="1">
          <a:blip r:embed="rId6" cstate="email">
            <a:alphaModFix/>
            <a:extLst>
              <a:ext uri="{28A0092B-C50C-407E-A947-70E740481C1C}">
                <a14:useLocalDpi xmlns:a14="http://schemas.microsoft.com/office/drawing/2010/main"/>
              </a:ext>
            </a:extLst>
          </a:blip>
          <a:srcRect/>
          <a:stretch/>
        </p:blipFill>
        <p:spPr>
          <a:xfrm>
            <a:off x="5269314" y="6835876"/>
            <a:ext cx="792163" cy="768158"/>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pic>
        <p:nvPicPr>
          <p:cNvPr id="16" name="Google Shape;646;p12">
            <a:extLst>
              <a:ext uri="{FF2B5EF4-FFF2-40B4-BE49-F238E27FC236}">
                <a16:creationId xmlns:a16="http://schemas.microsoft.com/office/drawing/2014/main" id="{1C723CA8-259A-BF1C-9BE1-266E11B66C1A}"/>
              </a:ext>
            </a:extLst>
          </p:cNvPr>
          <p:cNvPicPr preferRelativeResize="0">
            <a:picLocks/>
          </p:cNvPicPr>
          <p:nvPr/>
        </p:nvPicPr>
        <p:blipFill rotWithShape="1">
          <a:blip r:embed="rId7" cstate="email">
            <a:alphaModFix/>
            <a:extLst>
              <a:ext uri="{28A0092B-C50C-407E-A947-70E740481C1C}">
                <a14:useLocalDpi xmlns:a14="http://schemas.microsoft.com/office/drawing/2010/main"/>
              </a:ext>
            </a:extLst>
          </a:blip>
          <a:srcRect/>
          <a:stretch/>
        </p:blipFill>
        <p:spPr>
          <a:xfrm>
            <a:off x="5297252" y="4587579"/>
            <a:ext cx="792163" cy="776159"/>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grpSp>
        <p:nvGrpSpPr>
          <p:cNvPr id="18" name="Group 17">
            <a:extLst>
              <a:ext uri="{FF2B5EF4-FFF2-40B4-BE49-F238E27FC236}">
                <a16:creationId xmlns:a16="http://schemas.microsoft.com/office/drawing/2014/main" id="{3465AE4B-2B50-E5A1-02A6-16DACDB0AD9B}"/>
              </a:ext>
            </a:extLst>
          </p:cNvPr>
          <p:cNvGrpSpPr/>
          <p:nvPr/>
        </p:nvGrpSpPr>
        <p:grpSpPr>
          <a:xfrm>
            <a:off x="10212572" y="6830406"/>
            <a:ext cx="4949086" cy="2005121"/>
            <a:chOff x="10180377" y="4587579"/>
            <a:chExt cx="4949086" cy="2005121"/>
          </a:xfrm>
        </p:grpSpPr>
        <p:sp>
          <p:nvSpPr>
            <p:cNvPr id="11" name="Google Shape;217;p16">
              <a:extLst>
                <a:ext uri="{FF2B5EF4-FFF2-40B4-BE49-F238E27FC236}">
                  <a16:creationId xmlns:a16="http://schemas.microsoft.com/office/drawing/2014/main" id="{492D4BC1-9AB9-F996-4E0D-58A8FECD9925}"/>
                </a:ext>
              </a:extLst>
            </p:cNvPr>
            <p:cNvSpPr txBox="1"/>
            <p:nvPr/>
          </p:nvSpPr>
          <p:spPr>
            <a:xfrm>
              <a:off x="10180377" y="5252783"/>
              <a:ext cx="4949086" cy="1339917"/>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a:solidFill>
                    <a:schemeClr val="dk1"/>
                  </a:solidFill>
                  <a:latin typeface="Arial" panose="020B0604020202020204" pitchFamily="34" charset="0"/>
                  <a:cs typeface="Arial" panose="020B0604020202020204" pitchFamily="34" charset="0"/>
                </a:rPr>
                <a:t>Recycle</a:t>
              </a:r>
              <a:endParaRPr b="1" i="0" u="none" strike="noStrike" cap="none">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r>
                <a:rPr lang="en">
                  <a:latin typeface="Arial" panose="020B0604020202020204" pitchFamily="34" charset="0"/>
                  <a:cs typeface="Arial" panose="020B0604020202020204" pitchFamily="34" charset="0"/>
                </a:rPr>
                <a:t>Not directly applicable, but worn belts </a:t>
              </a:r>
              <a:br>
                <a:rPr lang="en">
                  <a:latin typeface="Arial" panose="020B0604020202020204" pitchFamily="34" charset="0"/>
                  <a:cs typeface="Arial" panose="020B0604020202020204" pitchFamily="34" charset="0"/>
                </a:rPr>
              </a:br>
              <a:r>
                <a:rPr lang="en">
                  <a:latin typeface="Arial" panose="020B0604020202020204" pitchFamily="34" charset="0"/>
                  <a:cs typeface="Arial" panose="020B0604020202020204" pitchFamily="34" charset="0"/>
                </a:rPr>
                <a:t>could be designed to be recyclable.</a:t>
              </a:r>
              <a:endParaRPr>
                <a:latin typeface="Arial" panose="020B0604020202020204" pitchFamily="34" charset="0"/>
                <a:cs typeface="Arial" panose="020B0604020202020204" pitchFamily="34" charset="0"/>
              </a:endParaRPr>
            </a:p>
          </p:txBody>
        </p:sp>
        <p:pic>
          <p:nvPicPr>
            <p:cNvPr id="17" name="Google Shape;647;p12">
              <a:extLst>
                <a:ext uri="{FF2B5EF4-FFF2-40B4-BE49-F238E27FC236}">
                  <a16:creationId xmlns:a16="http://schemas.microsoft.com/office/drawing/2014/main" id="{020B5E98-9616-3DCC-D9F0-960A72D113EE}"/>
                </a:ext>
              </a:extLst>
            </p:cNvPr>
            <p:cNvPicPr preferRelativeResize="0">
              <a:picLocks/>
            </p:cNvPicPr>
            <p:nvPr/>
          </p:nvPicPr>
          <p:blipFill rotWithShape="1">
            <a:blip r:embed="rId8" cstate="email">
              <a:alphaModFix/>
              <a:extLst>
                <a:ext uri="{28A0092B-C50C-407E-A947-70E740481C1C}">
                  <a14:useLocalDpi xmlns:a14="http://schemas.microsoft.com/office/drawing/2010/main"/>
                </a:ext>
              </a:extLst>
            </a:blip>
            <a:srcRect/>
            <a:stretch/>
          </p:blipFill>
          <p:spPr>
            <a:xfrm>
              <a:off x="10412012" y="4587579"/>
              <a:ext cx="792163" cy="776159"/>
            </a:xfrm>
            <a:prstGeom prst="heptagon">
              <a:avLst>
                <a:gd name="hf" fmla="val 102572"/>
                <a:gd name="vf" fmla="val 105210"/>
              </a:avLst>
            </a:prstGeom>
            <a:noFill/>
            <a:ln w="25400" cap="flat" cmpd="sng">
              <a:gradFill>
                <a:gsLst>
                  <a:gs pos="21000">
                    <a:srgbClr val="FF7500"/>
                  </a:gs>
                  <a:gs pos="100000">
                    <a:srgbClr val="D91C5C"/>
                  </a:gs>
                </a:gsLst>
                <a:lin ang="18900000" scaled="0"/>
              </a:gradFill>
              <a:prstDash val="solid"/>
              <a:round/>
              <a:headEnd type="none" w="sm" len="sm"/>
              <a:tailEnd type="none" w="sm" len="sm"/>
            </a:ln>
          </p:spPr>
        </p:pic>
      </p:grpSp>
      <p:cxnSp>
        <p:nvCxnSpPr>
          <p:cNvPr id="19" name="Straight Arrow Connector 18">
            <a:extLst>
              <a:ext uri="{FF2B5EF4-FFF2-40B4-BE49-F238E27FC236}">
                <a16:creationId xmlns:a16="http://schemas.microsoft.com/office/drawing/2014/main" id="{47DD4F68-1796-004B-54D7-126471C84F0C}"/>
              </a:ext>
            </a:extLst>
          </p:cNvPr>
          <p:cNvCxnSpPr>
            <a:cxnSpLocks/>
          </p:cNvCxnSpPr>
          <p:nvPr/>
        </p:nvCxnSpPr>
        <p:spPr>
          <a:xfrm>
            <a:off x="4543159" y="3298425"/>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59AA259F-1C87-0F46-8390-84B9FA098CF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17</a:t>
            </a:fld>
            <a:endParaRPr lang="en-US" b="0">
              <a:solidFill>
                <a:schemeClr val="bg1"/>
              </a:solidFill>
            </a:endParaRPr>
          </a:p>
        </p:txBody>
      </p:sp>
      <p:sp>
        <p:nvSpPr>
          <p:cNvPr id="24" name="Footer Placeholder 3">
            <a:extLst>
              <a:ext uri="{FF2B5EF4-FFF2-40B4-BE49-F238E27FC236}">
                <a16:creationId xmlns:a16="http://schemas.microsoft.com/office/drawing/2014/main" id="{3DC2F6CE-6CC1-DF53-C066-87F12466469D}"/>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cxnSp>
        <p:nvCxnSpPr>
          <p:cNvPr id="25" name="Straight Arrow Connector 24">
            <a:extLst>
              <a:ext uri="{FF2B5EF4-FFF2-40B4-BE49-F238E27FC236}">
                <a16:creationId xmlns:a16="http://schemas.microsoft.com/office/drawing/2014/main" id="{F852B205-1E95-CE20-3D36-DA3B49728C90}"/>
              </a:ext>
            </a:extLst>
          </p:cNvPr>
          <p:cNvCxnSpPr>
            <a:cxnSpLocks/>
          </p:cNvCxnSpPr>
          <p:nvPr/>
        </p:nvCxnSpPr>
        <p:spPr>
          <a:xfrm>
            <a:off x="10014569" y="3298425"/>
            <a:ext cx="771125"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982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oogle Shape;212;p16">
            <a:extLst>
              <a:ext uri="{FF2B5EF4-FFF2-40B4-BE49-F238E27FC236}">
                <a16:creationId xmlns:a16="http://schemas.microsoft.com/office/drawing/2014/main" id="{E6B3102C-798B-3BBA-EDAF-F05363E8CCA6}"/>
              </a:ext>
            </a:extLst>
          </p:cNvPr>
          <p:cNvSpPr txBox="1"/>
          <p:nvPr/>
        </p:nvSpPr>
        <p:spPr>
          <a:xfrm>
            <a:off x="411858" y="2865396"/>
            <a:ext cx="2903160" cy="1339917"/>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dirty="0">
                <a:latin typeface="Arial" panose="020B0604020202020204" pitchFamily="34" charset="0"/>
                <a:cs typeface="Arial" panose="020B0604020202020204" pitchFamily="34" charset="0"/>
              </a:rPr>
              <a:t>Non-polluting cooling systems based on </a:t>
            </a:r>
            <a:r>
              <a:rPr lang="en-GB" dirty="0" err="1">
                <a:latin typeface="Arial" panose="020B0604020202020204" pitchFamily="34" charset="0"/>
                <a:cs typeface="Arial" panose="020B0604020202020204" pitchFamily="34" charset="0"/>
              </a:rPr>
              <a:t>elastocaloric</a:t>
            </a:r>
            <a:r>
              <a:rPr lang="en-GB" dirty="0">
                <a:latin typeface="Arial" panose="020B0604020202020204" pitchFamily="34" charset="0"/>
                <a:cs typeface="Arial" panose="020B0604020202020204" pitchFamily="34" charset="0"/>
              </a:rPr>
              <a:t> cooling.</a:t>
            </a:r>
            <a:endParaRPr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F91CF9B8-672B-B2E7-1BE2-C6F5F5C31E7A}"/>
              </a:ext>
            </a:extLst>
          </p:cNvPr>
          <p:cNvSpPr>
            <a:spLocks noGrp="1"/>
          </p:cNvSpPr>
          <p:nvPr>
            <p:ph type="title"/>
          </p:nvPr>
        </p:nvSpPr>
        <p:spPr/>
        <p:txBody>
          <a:bodyPr/>
          <a:lstStyle/>
          <a:p>
            <a:r>
              <a:rPr lang="en" dirty="0"/>
              <a:t>Smart materials, Industry 4.0 and sustainability</a:t>
            </a:r>
            <a:endParaRPr lang="en-US" dirty="0"/>
          </a:p>
        </p:txBody>
      </p:sp>
      <p:sp>
        <p:nvSpPr>
          <p:cNvPr id="5" name="Google Shape;209;p16">
            <a:extLst>
              <a:ext uri="{FF2B5EF4-FFF2-40B4-BE49-F238E27FC236}">
                <a16:creationId xmlns:a16="http://schemas.microsoft.com/office/drawing/2014/main" id="{E3B2711F-4A3C-21CC-B6A5-AB6AE6969FC8}"/>
              </a:ext>
            </a:extLst>
          </p:cNvPr>
          <p:cNvSpPr txBox="1"/>
          <p:nvPr/>
        </p:nvSpPr>
        <p:spPr>
          <a:xfrm>
            <a:off x="4375275" y="5927334"/>
            <a:ext cx="3123661" cy="117621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180000" tIns="360000" rIns="180000" bIns="180000" anchor="t" anchorCtr="0">
            <a:spAutoFit/>
          </a:bodyPr>
          <a:lstStyle/>
          <a:p>
            <a:pPr marL="0" marR="0" lvl="0" indent="0" algn="ctr" rtl="0">
              <a:lnSpc>
                <a:spcPct val="100000"/>
              </a:lnSpc>
              <a:spcBef>
                <a:spcPts val="0"/>
              </a:spcBef>
              <a:spcAft>
                <a:spcPts val="600"/>
              </a:spcAft>
              <a:buClr>
                <a:srgbClr val="000000"/>
              </a:buClr>
              <a:buSzPts val="1400"/>
              <a:buFont typeface="Arial"/>
              <a:buNone/>
            </a:pPr>
            <a:r>
              <a:rPr lang="en-GB" b="1" dirty="0">
                <a:solidFill>
                  <a:schemeClr val="dk1"/>
                </a:solidFill>
                <a:latin typeface="Arial" panose="020B0604020202020204" pitchFamily="34" charset="0"/>
                <a:cs typeface="Arial" panose="020B0604020202020204" pitchFamily="34" charset="0"/>
                <a:sym typeface="Arial"/>
              </a:rPr>
              <a:t>Shape memory </a:t>
            </a:r>
            <a:br>
              <a:rPr lang="en-GB" b="1" dirty="0">
                <a:solidFill>
                  <a:schemeClr val="dk1"/>
                </a:solidFill>
                <a:latin typeface="Arial" panose="020B0604020202020204" pitchFamily="34" charset="0"/>
                <a:cs typeface="Arial" panose="020B0604020202020204" pitchFamily="34" charset="0"/>
                <a:sym typeface="Arial"/>
              </a:rPr>
            </a:br>
            <a:r>
              <a:rPr lang="en-GB" b="1" dirty="0">
                <a:solidFill>
                  <a:schemeClr val="dk1"/>
                </a:solidFill>
                <a:latin typeface="Arial" panose="020B0604020202020204" pitchFamily="34" charset="0"/>
                <a:cs typeface="Arial" panose="020B0604020202020204" pitchFamily="34" charset="0"/>
                <a:sym typeface="Arial"/>
              </a:rPr>
              <a:t>alloys</a:t>
            </a:r>
          </a:p>
        </p:txBody>
      </p:sp>
      <p:sp>
        <p:nvSpPr>
          <p:cNvPr id="23" name="Slide Number Placeholder 5">
            <a:extLst>
              <a:ext uri="{FF2B5EF4-FFF2-40B4-BE49-F238E27FC236}">
                <a16:creationId xmlns:a16="http://schemas.microsoft.com/office/drawing/2014/main" id="{59AA259F-1C87-0F46-8390-84B9FA098CF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18</a:t>
            </a:fld>
            <a:endParaRPr lang="en-US" b="0">
              <a:solidFill>
                <a:schemeClr val="bg1"/>
              </a:solidFill>
            </a:endParaRPr>
          </a:p>
        </p:txBody>
      </p:sp>
      <p:sp>
        <p:nvSpPr>
          <p:cNvPr id="24" name="Footer Placeholder 3">
            <a:extLst>
              <a:ext uri="{FF2B5EF4-FFF2-40B4-BE49-F238E27FC236}">
                <a16:creationId xmlns:a16="http://schemas.microsoft.com/office/drawing/2014/main" id="{3DC2F6CE-6CC1-DF53-C066-87F12466469D}"/>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22" name="Google Shape;209;p16">
            <a:extLst>
              <a:ext uri="{FF2B5EF4-FFF2-40B4-BE49-F238E27FC236}">
                <a16:creationId xmlns:a16="http://schemas.microsoft.com/office/drawing/2014/main" id="{C1D64A2C-2573-9CC8-8DB6-609960B141AF}"/>
              </a:ext>
            </a:extLst>
          </p:cNvPr>
          <p:cNvSpPr txBox="1"/>
          <p:nvPr/>
        </p:nvSpPr>
        <p:spPr>
          <a:xfrm>
            <a:off x="8108312" y="4109896"/>
            <a:ext cx="3123661" cy="117621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360000" rIns="180000" bIns="180000" anchor="t" anchorCtr="0">
            <a:spAutoFit/>
          </a:bodyPr>
          <a:lstStyle/>
          <a:p>
            <a:pPr marL="0" marR="0" lvl="0" indent="0" algn="ctr" rtl="0">
              <a:lnSpc>
                <a:spcPct val="100000"/>
              </a:lnSpc>
              <a:spcBef>
                <a:spcPts val="0"/>
              </a:spcBef>
              <a:spcAft>
                <a:spcPts val="600"/>
              </a:spcAft>
              <a:buClr>
                <a:srgbClr val="000000"/>
              </a:buClr>
              <a:buSzPts val="1400"/>
              <a:buFont typeface="Arial"/>
              <a:buNone/>
            </a:pPr>
            <a:r>
              <a:rPr lang="en-GB" b="1" dirty="0">
                <a:solidFill>
                  <a:schemeClr val="dk1"/>
                </a:solidFill>
                <a:latin typeface="Arial" panose="020B0604020202020204" pitchFamily="34" charset="0"/>
                <a:cs typeface="Arial" panose="020B0604020202020204" pitchFamily="34" charset="0"/>
                <a:sym typeface="Arial"/>
              </a:rPr>
              <a:t>Quantum tunnelling </a:t>
            </a:r>
            <a:br>
              <a:rPr lang="en-GB" b="1" dirty="0">
                <a:solidFill>
                  <a:schemeClr val="dk1"/>
                </a:solidFill>
                <a:latin typeface="Arial" panose="020B0604020202020204" pitchFamily="34" charset="0"/>
                <a:cs typeface="Arial" panose="020B0604020202020204" pitchFamily="34" charset="0"/>
                <a:sym typeface="Arial"/>
              </a:rPr>
            </a:br>
            <a:r>
              <a:rPr lang="en-GB" b="1" dirty="0">
                <a:solidFill>
                  <a:schemeClr val="dk1"/>
                </a:solidFill>
                <a:latin typeface="Arial" panose="020B0604020202020204" pitchFamily="34" charset="0"/>
                <a:cs typeface="Arial" panose="020B0604020202020204" pitchFamily="34" charset="0"/>
                <a:sym typeface="Arial"/>
              </a:rPr>
              <a:t>composites</a:t>
            </a:r>
            <a:endParaRPr lang="en" dirty="0">
              <a:latin typeface="Arial" panose="020B0604020202020204" pitchFamily="34" charset="0"/>
              <a:cs typeface="Arial" panose="020B0604020202020204" pitchFamily="34" charset="0"/>
            </a:endParaRPr>
          </a:p>
        </p:txBody>
      </p:sp>
      <p:sp>
        <p:nvSpPr>
          <p:cNvPr id="26" name="Google Shape;209;p16">
            <a:extLst>
              <a:ext uri="{FF2B5EF4-FFF2-40B4-BE49-F238E27FC236}">
                <a16:creationId xmlns:a16="http://schemas.microsoft.com/office/drawing/2014/main" id="{FA3EEB15-7027-AB2A-25B7-0512E3FDCE2F}"/>
              </a:ext>
            </a:extLst>
          </p:cNvPr>
          <p:cNvSpPr txBox="1"/>
          <p:nvPr/>
        </p:nvSpPr>
        <p:spPr>
          <a:xfrm>
            <a:off x="4375275" y="4109896"/>
            <a:ext cx="3123661" cy="1176215"/>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216000" tIns="360000" rIns="180000" bIns="180000" anchor="t" anchorCtr="0">
            <a:spAutoFit/>
          </a:bodyPr>
          <a:lstStyle/>
          <a:p>
            <a:pPr marL="0" marR="0" lvl="0" indent="0" algn="ctr" rtl="0">
              <a:lnSpc>
                <a:spcPct val="100000"/>
              </a:lnSpc>
              <a:spcBef>
                <a:spcPts val="0"/>
              </a:spcBef>
              <a:spcAft>
                <a:spcPts val="600"/>
              </a:spcAft>
              <a:buClr>
                <a:srgbClr val="000000"/>
              </a:buClr>
              <a:buSzPts val="1400"/>
              <a:buFont typeface="Arial"/>
              <a:buNone/>
            </a:pPr>
            <a:r>
              <a:rPr lang="en-GB" b="1" dirty="0">
                <a:solidFill>
                  <a:schemeClr val="dk1"/>
                </a:solidFill>
                <a:latin typeface="Arial" panose="020B0604020202020204" pitchFamily="34" charset="0"/>
                <a:cs typeface="Arial" panose="020B0604020202020204" pitchFamily="34" charset="0"/>
                <a:sym typeface="Arial"/>
              </a:rPr>
              <a:t>Electroactive </a:t>
            </a:r>
            <a:br>
              <a:rPr lang="en-GB" b="1" dirty="0">
                <a:solidFill>
                  <a:schemeClr val="dk1"/>
                </a:solidFill>
                <a:latin typeface="Arial" panose="020B0604020202020204" pitchFamily="34" charset="0"/>
                <a:cs typeface="Arial" panose="020B0604020202020204" pitchFamily="34" charset="0"/>
                <a:sym typeface="Arial"/>
              </a:rPr>
            </a:br>
            <a:r>
              <a:rPr lang="en-GB" b="1" dirty="0">
                <a:solidFill>
                  <a:schemeClr val="dk1"/>
                </a:solidFill>
                <a:latin typeface="Arial" panose="020B0604020202020204" pitchFamily="34" charset="0"/>
                <a:cs typeface="Arial" panose="020B0604020202020204" pitchFamily="34" charset="0"/>
                <a:sym typeface="Arial"/>
              </a:rPr>
              <a:t>polymers</a:t>
            </a:r>
            <a:endParaRPr lang="en" dirty="0">
              <a:latin typeface="Arial" panose="020B0604020202020204" pitchFamily="34" charset="0"/>
              <a:cs typeface="Arial" panose="020B0604020202020204" pitchFamily="34" charset="0"/>
            </a:endParaRPr>
          </a:p>
        </p:txBody>
      </p:sp>
      <p:sp>
        <p:nvSpPr>
          <p:cNvPr id="27" name="Google Shape;209;p16">
            <a:extLst>
              <a:ext uri="{FF2B5EF4-FFF2-40B4-BE49-F238E27FC236}">
                <a16:creationId xmlns:a16="http://schemas.microsoft.com/office/drawing/2014/main" id="{C0841D9B-43F9-A8C2-3DBC-E01154D4FE3C}"/>
              </a:ext>
            </a:extLst>
          </p:cNvPr>
          <p:cNvSpPr txBox="1"/>
          <p:nvPr/>
        </p:nvSpPr>
        <p:spPr>
          <a:xfrm>
            <a:off x="8128794" y="5927334"/>
            <a:ext cx="3123661" cy="1212567"/>
          </a:xfrm>
          <a:prstGeom prst="rect">
            <a:avLst/>
          </a:prstGeom>
          <a:noFill/>
          <a:ln w="28575" cap="flat" cmpd="sng">
            <a:gradFill>
              <a:gsLst>
                <a:gs pos="18000">
                  <a:srgbClr val="FF7500"/>
                </a:gs>
                <a:gs pos="100000">
                  <a:srgbClr val="D91C5C"/>
                </a:gs>
              </a:gsLst>
              <a:lin ang="18900000" scaled="0"/>
            </a:gradFill>
            <a:prstDash val="solid"/>
            <a:round/>
            <a:headEnd type="none" w="sm" len="sm"/>
            <a:tailEnd type="none" w="sm" len="sm"/>
          </a:ln>
        </p:spPr>
        <p:txBody>
          <a:bodyPr spcFirstLastPara="1" wrap="square" lIns="180000" tIns="396000" rIns="180000" bIns="180000" anchor="t" anchorCtr="0">
            <a:spAutoFit/>
          </a:bodyPr>
          <a:lstStyle/>
          <a:p>
            <a:pPr marL="0" marR="0" lvl="0" indent="0" algn="ctr" rtl="0">
              <a:lnSpc>
                <a:spcPct val="100000"/>
              </a:lnSpc>
              <a:spcBef>
                <a:spcPts val="0"/>
              </a:spcBef>
              <a:spcAft>
                <a:spcPts val="600"/>
              </a:spcAft>
              <a:buClr>
                <a:srgbClr val="000000"/>
              </a:buClr>
              <a:buSzPts val="1400"/>
              <a:buFont typeface="Arial"/>
              <a:buNone/>
            </a:pPr>
            <a:r>
              <a:rPr lang="en-GB" b="1" dirty="0">
                <a:solidFill>
                  <a:schemeClr val="dk1"/>
                </a:solidFill>
                <a:latin typeface="Arial" panose="020B0604020202020204" pitchFamily="34" charset="0"/>
                <a:cs typeface="Arial" panose="020B0604020202020204" pitchFamily="34" charset="0"/>
                <a:sym typeface="Arial"/>
              </a:rPr>
              <a:t>Piezoelectric </a:t>
            </a:r>
            <a:br>
              <a:rPr lang="en-GB" b="1" dirty="0">
                <a:solidFill>
                  <a:schemeClr val="dk1"/>
                </a:solidFill>
                <a:latin typeface="Arial" panose="020B0604020202020204" pitchFamily="34" charset="0"/>
                <a:cs typeface="Arial" panose="020B0604020202020204" pitchFamily="34" charset="0"/>
                <a:sym typeface="Arial"/>
              </a:rPr>
            </a:br>
            <a:r>
              <a:rPr lang="en-GB" b="1" dirty="0">
                <a:solidFill>
                  <a:schemeClr val="dk1"/>
                </a:solidFill>
                <a:latin typeface="Arial" panose="020B0604020202020204" pitchFamily="34" charset="0"/>
                <a:cs typeface="Arial" panose="020B0604020202020204" pitchFamily="34" charset="0"/>
                <a:sym typeface="Arial"/>
              </a:rPr>
              <a:t>materials</a:t>
            </a:r>
            <a:endParaRPr lang="en" dirty="0">
              <a:latin typeface="Arial" panose="020B0604020202020204" pitchFamily="34" charset="0"/>
              <a:cs typeface="Arial" panose="020B0604020202020204" pitchFamily="34" charset="0"/>
            </a:endParaRPr>
          </a:p>
        </p:txBody>
      </p:sp>
      <p:sp>
        <p:nvSpPr>
          <p:cNvPr id="47" name="Google Shape;212;p16">
            <a:extLst>
              <a:ext uri="{FF2B5EF4-FFF2-40B4-BE49-F238E27FC236}">
                <a16:creationId xmlns:a16="http://schemas.microsoft.com/office/drawing/2014/main" id="{61874B6B-E857-96E5-E0CC-ED7E9085E4FE}"/>
              </a:ext>
            </a:extLst>
          </p:cNvPr>
          <p:cNvSpPr txBox="1"/>
          <p:nvPr/>
        </p:nvSpPr>
        <p:spPr>
          <a:xfrm>
            <a:off x="411858" y="6455605"/>
            <a:ext cx="3574961" cy="1616915"/>
          </a:xfrm>
          <a:prstGeom prst="rect">
            <a:avLst/>
          </a:prstGeom>
          <a:noFill/>
          <a:ln w="28575" cap="flat" cmpd="sng">
            <a:noFill/>
            <a:prstDash val="solid"/>
            <a:round/>
            <a:headEnd type="none" w="sm" len="sm"/>
            <a:tailEnd type="none" w="sm" len="sm"/>
          </a:ln>
        </p:spPr>
        <p:txBody>
          <a:bodyPr spcFirstLastPara="1" wrap="square" lIns="251999" tIns="251999" rIns="251999" bIns="251999"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dirty="0">
                <a:latin typeface="Arial"/>
                <a:cs typeface="Arial"/>
              </a:rPr>
              <a:t>Soft grippers for manufacturing </a:t>
            </a:r>
            <a:br>
              <a:rPr lang="en-GB" dirty="0">
                <a:latin typeface="Arial" panose="020B0604020202020204" pitchFamily="34" charset="0"/>
                <a:cs typeface="Arial" panose="020B0604020202020204" pitchFamily="34" charset="0"/>
              </a:rPr>
            </a:br>
            <a:r>
              <a:rPr lang="en-GB" dirty="0">
                <a:latin typeface="Arial"/>
                <a:cs typeface="Arial"/>
              </a:rPr>
              <a:t>or manipulating </a:t>
            </a:r>
            <a:br>
              <a:rPr lang="en-GB" dirty="0">
                <a:latin typeface="Arial" panose="020B0604020202020204" pitchFamily="34" charset="0"/>
                <a:cs typeface="Arial" panose="020B0604020202020204" pitchFamily="34" charset="0"/>
              </a:rPr>
            </a:br>
            <a:r>
              <a:rPr lang="en-GB" dirty="0">
                <a:latin typeface="Arial"/>
                <a:cs typeface="Arial"/>
              </a:rPr>
              <a:t>delicate items.</a:t>
            </a:r>
            <a:endParaRPr b="0" i="0" u="none" strike="noStrike" cap="none" dirty="0">
              <a:solidFill>
                <a:srgbClr val="000000"/>
              </a:solidFill>
              <a:latin typeface="Arial"/>
              <a:ea typeface="Arial"/>
              <a:cs typeface="Arial"/>
              <a:sym typeface="Arial"/>
            </a:endParaRPr>
          </a:p>
        </p:txBody>
      </p:sp>
      <p:sp>
        <p:nvSpPr>
          <p:cNvPr id="50" name="TextBox 49">
            <a:extLst>
              <a:ext uri="{FF2B5EF4-FFF2-40B4-BE49-F238E27FC236}">
                <a16:creationId xmlns:a16="http://schemas.microsoft.com/office/drawing/2014/main" id="{F1C3CD0C-58E4-8017-1808-AD9DB818BEF5}"/>
              </a:ext>
            </a:extLst>
          </p:cNvPr>
          <p:cNvSpPr txBox="1"/>
          <p:nvPr/>
        </p:nvSpPr>
        <p:spPr>
          <a:xfrm>
            <a:off x="12789830" y="3073689"/>
            <a:ext cx="2903160" cy="923330"/>
          </a:xfrm>
          <a:prstGeom prst="rect">
            <a:avLst/>
          </a:prstGeom>
          <a:noFill/>
        </p:spPr>
        <p:txBody>
          <a:bodyPr wrap="square">
            <a:spAutoFit/>
          </a:bodyPr>
          <a:lstStyle/>
          <a:p>
            <a:r>
              <a:rPr lang="en-GB" b="0" i="0" u="none" strike="noStrike" dirty="0">
                <a:solidFill>
                  <a:srgbClr val="000000"/>
                </a:solidFill>
                <a:effectLst/>
                <a:latin typeface="Arial" panose="020B0604020202020204" pitchFamily="34" charset="0"/>
              </a:rPr>
              <a:t>‘Human quality’ pressure and feedback sensing for delicate gripping.</a:t>
            </a:r>
            <a:endParaRPr lang="en-US" dirty="0"/>
          </a:p>
        </p:txBody>
      </p:sp>
      <p:sp>
        <p:nvSpPr>
          <p:cNvPr id="52" name="TextBox 51">
            <a:extLst>
              <a:ext uri="{FF2B5EF4-FFF2-40B4-BE49-F238E27FC236}">
                <a16:creationId xmlns:a16="http://schemas.microsoft.com/office/drawing/2014/main" id="{8A5C6C73-EDEB-6482-3477-B90667FB0CE8}"/>
              </a:ext>
            </a:extLst>
          </p:cNvPr>
          <p:cNvSpPr txBox="1"/>
          <p:nvPr/>
        </p:nvSpPr>
        <p:spPr>
          <a:xfrm>
            <a:off x="12789830" y="6940898"/>
            <a:ext cx="2903161" cy="646331"/>
          </a:xfrm>
          <a:prstGeom prst="rect">
            <a:avLst/>
          </a:prstGeom>
          <a:noFill/>
        </p:spPr>
        <p:txBody>
          <a:bodyPr wrap="square">
            <a:spAutoFit/>
          </a:bodyPr>
          <a:lstStyle/>
          <a:p>
            <a:r>
              <a:rPr lang="en-GB" b="0" i="0" u="none" strike="noStrike" dirty="0">
                <a:solidFill>
                  <a:srgbClr val="000000"/>
                </a:solidFill>
                <a:effectLst/>
                <a:latin typeface="Arial" panose="020B0604020202020204" pitchFamily="34" charset="0"/>
              </a:rPr>
              <a:t>Energy generating </a:t>
            </a:r>
            <a:br>
              <a:rPr lang="en-GB" b="0" i="0" u="none" strike="noStrike" dirty="0">
                <a:solidFill>
                  <a:srgbClr val="000000"/>
                </a:solidFill>
                <a:effectLst/>
                <a:latin typeface="Arial" panose="020B0604020202020204" pitchFamily="34" charset="0"/>
              </a:rPr>
            </a:br>
            <a:r>
              <a:rPr lang="en-GB" b="0" i="0" u="none" strike="noStrike" dirty="0">
                <a:solidFill>
                  <a:srgbClr val="000000"/>
                </a:solidFill>
                <a:effectLst/>
                <a:latin typeface="Arial" panose="020B0604020202020204" pitchFamily="34" charset="0"/>
              </a:rPr>
              <a:t>floors and pavements. </a:t>
            </a:r>
            <a:endParaRPr lang="en-US" dirty="0"/>
          </a:p>
        </p:txBody>
      </p:sp>
      <p:cxnSp>
        <p:nvCxnSpPr>
          <p:cNvPr id="11" name="Straight Arrow Connector 10">
            <a:extLst>
              <a:ext uri="{FF2B5EF4-FFF2-40B4-BE49-F238E27FC236}">
                <a16:creationId xmlns:a16="http://schemas.microsoft.com/office/drawing/2014/main" id="{F705C26C-0C51-4903-6D29-B8B4F2FC78EA}"/>
              </a:ext>
            </a:extLst>
          </p:cNvPr>
          <p:cNvCxnSpPr>
            <a:cxnSpLocks/>
          </p:cNvCxnSpPr>
          <p:nvPr/>
        </p:nvCxnSpPr>
        <p:spPr>
          <a:xfrm flipH="1" flipV="1">
            <a:off x="3153874" y="3922715"/>
            <a:ext cx="931664" cy="69457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BE85814-0D23-AFDC-F22A-F67DDBEE3D74}"/>
              </a:ext>
            </a:extLst>
          </p:cNvPr>
          <p:cNvCxnSpPr>
            <a:cxnSpLocks/>
          </p:cNvCxnSpPr>
          <p:nvPr/>
        </p:nvCxnSpPr>
        <p:spPr>
          <a:xfrm flipH="1">
            <a:off x="3140376" y="6440200"/>
            <a:ext cx="931664" cy="69457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464C738-0C33-DD84-3281-C8C203BBBD31}"/>
              </a:ext>
            </a:extLst>
          </p:cNvPr>
          <p:cNvCxnSpPr>
            <a:cxnSpLocks/>
          </p:cNvCxnSpPr>
          <p:nvPr/>
        </p:nvCxnSpPr>
        <p:spPr>
          <a:xfrm flipV="1">
            <a:off x="11555690" y="4043688"/>
            <a:ext cx="931664" cy="69457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65EEC34-09F5-CB1F-DE23-0A1CBD056459}"/>
              </a:ext>
            </a:extLst>
          </p:cNvPr>
          <p:cNvCxnSpPr>
            <a:cxnSpLocks/>
          </p:cNvCxnSpPr>
          <p:nvPr/>
        </p:nvCxnSpPr>
        <p:spPr>
          <a:xfrm>
            <a:off x="11487855" y="6569494"/>
            <a:ext cx="931664" cy="69457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752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27C8AED-54DC-31D6-F677-276A9185DF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877632" y="6273250"/>
            <a:ext cx="2936832" cy="2215505"/>
          </a:xfrm>
          <a:prstGeom prst="rect">
            <a:avLst/>
          </a:prstGeom>
        </p:spPr>
      </p:pic>
      <p:pic>
        <p:nvPicPr>
          <p:cNvPr id="11" name="Graphic 10">
            <a:extLst>
              <a:ext uri="{FF2B5EF4-FFF2-40B4-BE49-F238E27FC236}">
                <a16:creationId xmlns:a16="http://schemas.microsoft.com/office/drawing/2014/main" id="{BC905281-63F4-97CB-849F-2BB2C04BB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072467" y="2956213"/>
            <a:ext cx="2936833" cy="2192106"/>
          </a:xfrm>
          <a:prstGeom prst="rect">
            <a:avLst/>
          </a:prstGeom>
        </p:spPr>
      </p:pic>
      <p:sp>
        <p:nvSpPr>
          <p:cNvPr id="2" name="Title 1">
            <a:extLst>
              <a:ext uri="{FF2B5EF4-FFF2-40B4-BE49-F238E27FC236}">
                <a16:creationId xmlns:a16="http://schemas.microsoft.com/office/drawing/2014/main" id="{A41DC3E7-3603-0941-EDD7-BE42B74244DE}"/>
              </a:ext>
            </a:extLst>
          </p:cNvPr>
          <p:cNvSpPr>
            <a:spLocks noGrp="1"/>
          </p:cNvSpPr>
          <p:nvPr>
            <p:ph type="title"/>
          </p:nvPr>
        </p:nvSpPr>
        <p:spPr/>
        <p:txBody>
          <a:bodyPr/>
          <a:lstStyle/>
          <a:p>
            <a:r>
              <a:rPr lang="en"/>
              <a:t>Smart materials, sustainability and you</a:t>
            </a:r>
            <a:endParaRPr lang="en-US"/>
          </a:p>
        </p:txBody>
      </p:sp>
      <p:sp>
        <p:nvSpPr>
          <p:cNvPr id="15" name="Graphic 24">
            <a:extLst>
              <a:ext uri="{FF2B5EF4-FFF2-40B4-BE49-F238E27FC236}">
                <a16:creationId xmlns:a16="http://schemas.microsoft.com/office/drawing/2014/main" id="{8DB72EC0-9D66-0F47-E49F-F18547C1DCFB}"/>
              </a:ext>
            </a:extLst>
          </p:cNvPr>
          <p:cNvSpPr/>
          <p:nvPr/>
        </p:nvSpPr>
        <p:spPr>
          <a:xfrm>
            <a:off x="6490864" y="3916522"/>
            <a:ext cx="3024548" cy="2928129"/>
          </a:xfrm>
          <a:custGeom>
            <a:avLst/>
            <a:gdLst>
              <a:gd name="connsiteX0" fmla="*/ 1221033 w 2442066"/>
              <a:gd name="connsiteY0" fmla="*/ 0 h 2364216"/>
              <a:gd name="connsiteX1" fmla="*/ 241786 w 2442066"/>
              <a:gd name="connsiteY1" fmla="*/ 468187 h 2364216"/>
              <a:gd name="connsiteX2" fmla="*/ 0 w 2442066"/>
              <a:gd name="connsiteY2" fmla="*/ 1520480 h 2364216"/>
              <a:gd name="connsiteX3" fmla="*/ 677708 w 2442066"/>
              <a:gd name="connsiteY3" fmla="*/ 2364217 h 2364216"/>
              <a:gd name="connsiteX4" fmla="*/ 1764359 w 2442066"/>
              <a:gd name="connsiteY4" fmla="*/ 2364217 h 2364216"/>
              <a:gd name="connsiteX5" fmla="*/ 2442067 w 2442066"/>
              <a:gd name="connsiteY5" fmla="*/ 1520480 h 2364216"/>
              <a:gd name="connsiteX6" fmla="*/ 2200280 w 2442066"/>
              <a:gd name="connsiteY6" fmla="*/ 468187 h 2364216"/>
              <a:gd name="connsiteX7" fmla="*/ 1221033 w 2442066"/>
              <a:gd name="connsiteY7" fmla="*/ 0 h 236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066" h="2364216">
                <a:moveTo>
                  <a:pt x="1221033" y="0"/>
                </a:moveTo>
                <a:lnTo>
                  <a:pt x="241786" y="468187"/>
                </a:lnTo>
                <a:lnTo>
                  <a:pt x="0" y="1520480"/>
                </a:lnTo>
                <a:lnTo>
                  <a:pt x="677708" y="2364217"/>
                </a:lnTo>
                <a:lnTo>
                  <a:pt x="1764359" y="2364217"/>
                </a:lnTo>
                <a:lnTo>
                  <a:pt x="2442067" y="1520480"/>
                </a:lnTo>
                <a:lnTo>
                  <a:pt x="2200280" y="468187"/>
                </a:lnTo>
                <a:lnTo>
                  <a:pt x="1221033" y="0"/>
                </a:lnTo>
                <a:close/>
              </a:path>
            </a:pathLst>
          </a:custGeom>
          <a:blipFill>
            <a:blip r:embed="rId5" cstate="email">
              <a:extLst>
                <a:ext uri="{28A0092B-C50C-407E-A947-70E740481C1C}">
                  <a14:useLocalDpi xmlns:a14="http://schemas.microsoft.com/office/drawing/2010/main"/>
                </a:ext>
              </a:extLst>
            </a:blip>
            <a:srcRect/>
            <a:stretch>
              <a:fillRect t="320"/>
            </a:stretch>
          </a:blipFill>
          <a:ln w="50415" cap="flat">
            <a:gradFill>
              <a:gsLst>
                <a:gs pos="0">
                  <a:srgbClr val="FF7500"/>
                </a:gs>
                <a:gs pos="18000">
                  <a:srgbClr val="FB6C08"/>
                </a:gs>
                <a:gs pos="47000">
                  <a:srgbClr val="F15421"/>
                </a:gs>
                <a:gs pos="84000">
                  <a:srgbClr val="E02E48"/>
                </a:gs>
                <a:gs pos="100000">
                  <a:srgbClr val="D91C5C"/>
                </a:gs>
              </a:gsLst>
              <a:lin ang="0" scaled="1"/>
            </a:gradFill>
            <a:prstDash val="solid"/>
            <a:miter/>
          </a:ln>
        </p:spPr>
        <p:txBody>
          <a:bodyPr rtlCol="0" anchor="ctr"/>
          <a:lstStyle/>
          <a:p>
            <a:endParaRPr lang="en-US"/>
          </a:p>
        </p:txBody>
      </p:sp>
      <p:sp>
        <p:nvSpPr>
          <p:cNvPr id="22" name="Rectangle 21">
            <a:extLst>
              <a:ext uri="{FF2B5EF4-FFF2-40B4-BE49-F238E27FC236}">
                <a16:creationId xmlns:a16="http://schemas.microsoft.com/office/drawing/2014/main" id="{C9000D4C-DFDC-449C-B959-B62F96B9B0E3}"/>
              </a:ext>
            </a:extLst>
          </p:cNvPr>
          <p:cNvSpPr/>
          <p:nvPr/>
        </p:nvSpPr>
        <p:spPr>
          <a:xfrm>
            <a:off x="411858" y="2305771"/>
            <a:ext cx="15198256" cy="710707"/>
          </a:xfrm>
          <a:prstGeom prst="rect">
            <a:avLst/>
          </a:prstGeom>
        </p:spPr>
        <p:txBody>
          <a:bodyPr wrap="square">
            <a:spAutoFit/>
          </a:bodyPr>
          <a:lstStyle/>
          <a:p>
            <a:pPr marL="0" lvl="0" indent="0" algn="l" rtl="0">
              <a:lnSpc>
                <a:spcPct val="115000"/>
              </a:lnSpc>
              <a:spcBef>
                <a:spcPts val="0"/>
              </a:spcBef>
              <a:spcAft>
                <a:spcPts val="1200"/>
              </a:spcAft>
              <a:buSzPts val="1800"/>
              <a:buNone/>
            </a:pPr>
            <a:r>
              <a:rPr lang="en-GB" sz="1800">
                <a:solidFill>
                  <a:schemeClr val="dk1"/>
                </a:solidFill>
                <a:latin typeface="Arial" panose="020B0604020202020204" pitchFamily="34" charset="0"/>
                <a:cs typeface="Arial" panose="020B0604020202020204" pitchFamily="34" charset="0"/>
              </a:rPr>
              <a:t>As smart materials become embedded in factories, equipment and products, you will </a:t>
            </a:r>
            <a:br>
              <a:rPr lang="en-GB" sz="1800">
                <a:solidFill>
                  <a:schemeClr val="dk1"/>
                </a:solidFill>
                <a:latin typeface="Arial" panose="020B0604020202020204" pitchFamily="34" charset="0"/>
                <a:cs typeface="Arial" panose="020B0604020202020204" pitchFamily="34" charset="0"/>
              </a:rPr>
            </a:br>
            <a:r>
              <a:rPr lang="en-GB" sz="1800">
                <a:solidFill>
                  <a:schemeClr val="dk1"/>
                </a:solidFill>
                <a:latin typeface="Arial" panose="020B0604020202020204" pitchFamily="34" charset="0"/>
                <a:cs typeface="Arial" panose="020B0604020202020204" pitchFamily="34" charset="0"/>
              </a:rPr>
              <a:t>need to understand how they help make your role and what you produce more sustainable.</a:t>
            </a:r>
          </a:p>
        </p:txBody>
      </p:sp>
      <p:pic>
        <p:nvPicPr>
          <p:cNvPr id="39" name="Graphic 38">
            <a:extLst>
              <a:ext uri="{FF2B5EF4-FFF2-40B4-BE49-F238E27FC236}">
                <a16:creationId xmlns:a16="http://schemas.microsoft.com/office/drawing/2014/main" id="{B8906577-B7A4-850B-4A41-1A0A771FC6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70542" y="6257271"/>
            <a:ext cx="3634772" cy="1716420"/>
          </a:xfrm>
          <a:prstGeom prst="rect">
            <a:avLst/>
          </a:prstGeom>
        </p:spPr>
      </p:pic>
      <p:pic>
        <p:nvPicPr>
          <p:cNvPr id="41" name="Graphic 40">
            <a:extLst>
              <a:ext uri="{FF2B5EF4-FFF2-40B4-BE49-F238E27FC236}">
                <a16:creationId xmlns:a16="http://schemas.microsoft.com/office/drawing/2014/main" id="{8291387D-F896-BEC4-007F-32E527AA5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3775" y="3455539"/>
            <a:ext cx="2879563" cy="2172302"/>
          </a:xfrm>
          <a:prstGeom prst="rect">
            <a:avLst/>
          </a:prstGeom>
        </p:spPr>
      </p:pic>
      <p:sp>
        <p:nvSpPr>
          <p:cNvPr id="45" name="TextBox 44">
            <a:extLst>
              <a:ext uri="{FF2B5EF4-FFF2-40B4-BE49-F238E27FC236}">
                <a16:creationId xmlns:a16="http://schemas.microsoft.com/office/drawing/2014/main" id="{6662E7A2-F593-58D1-8CA6-0B184B931C89}"/>
              </a:ext>
            </a:extLst>
          </p:cNvPr>
          <p:cNvSpPr txBox="1"/>
          <p:nvPr/>
        </p:nvSpPr>
        <p:spPr>
          <a:xfrm>
            <a:off x="10334687" y="7038313"/>
            <a:ext cx="2333680" cy="120032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a:latin typeface="Arial" panose="020B0604020202020204" pitchFamily="34" charset="0"/>
                <a:cs typeface="Arial" panose="020B0604020202020204" pitchFamily="34" charset="0"/>
              </a:rPr>
              <a:t>How might smart materials help this industry to become more sustainable</a:t>
            </a:r>
            <a:r>
              <a:rPr lang="en-GB" sz="1800" b="0" i="0" u="none" strike="noStrike" cap="none">
                <a:solidFill>
                  <a:srgbClr val="000000"/>
                </a:solidFill>
                <a:latin typeface="Arial" panose="020B0604020202020204" pitchFamily="34" charset="0"/>
                <a:ea typeface="Arial"/>
                <a:cs typeface="Arial" panose="020B0604020202020204" pitchFamily="34" charset="0"/>
                <a:sym typeface="Arial"/>
              </a:rPr>
              <a:t>?</a:t>
            </a:r>
          </a:p>
        </p:txBody>
      </p:sp>
      <p:sp>
        <p:nvSpPr>
          <p:cNvPr id="47" name="TextBox 46">
            <a:extLst>
              <a:ext uri="{FF2B5EF4-FFF2-40B4-BE49-F238E27FC236}">
                <a16:creationId xmlns:a16="http://schemas.microsoft.com/office/drawing/2014/main" id="{7C97286B-10A5-C613-2511-6B8AA450FCE5}"/>
              </a:ext>
            </a:extLst>
          </p:cNvPr>
          <p:cNvSpPr txBox="1"/>
          <p:nvPr/>
        </p:nvSpPr>
        <p:spPr>
          <a:xfrm>
            <a:off x="3248288" y="3953447"/>
            <a:ext cx="2564709" cy="64633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a:latin typeface="Arial" panose="020B0604020202020204" pitchFamily="34" charset="0"/>
                <a:cs typeface="Arial" panose="020B0604020202020204" pitchFamily="34" charset="0"/>
              </a:rPr>
              <a:t>In what industry might you like to work</a:t>
            </a:r>
            <a:r>
              <a:rPr lang="en-GB" sz="1800" b="0" i="0" u="none" strike="noStrike" cap="none">
                <a:solidFill>
                  <a:srgbClr val="000000"/>
                </a:solidFill>
                <a:latin typeface="Arial" panose="020B0604020202020204" pitchFamily="34" charset="0"/>
                <a:ea typeface="Arial"/>
                <a:cs typeface="Arial" panose="020B0604020202020204" pitchFamily="34" charset="0"/>
                <a:sym typeface="Arial"/>
              </a:rPr>
              <a:t>?</a:t>
            </a:r>
          </a:p>
        </p:txBody>
      </p:sp>
      <p:sp>
        <p:nvSpPr>
          <p:cNvPr id="3" name="Slide Number Placeholder 5">
            <a:extLst>
              <a:ext uri="{FF2B5EF4-FFF2-40B4-BE49-F238E27FC236}">
                <a16:creationId xmlns:a16="http://schemas.microsoft.com/office/drawing/2014/main" id="{8FFDB3B4-0F67-ED11-0755-DCD4DAB74A23}"/>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19</a:t>
            </a:fld>
            <a:endParaRPr lang="en-US" b="0">
              <a:solidFill>
                <a:schemeClr val="bg1"/>
              </a:solidFill>
            </a:endParaRPr>
          </a:p>
        </p:txBody>
      </p:sp>
      <p:sp>
        <p:nvSpPr>
          <p:cNvPr id="4" name="Footer Placeholder 3">
            <a:extLst>
              <a:ext uri="{FF2B5EF4-FFF2-40B4-BE49-F238E27FC236}">
                <a16:creationId xmlns:a16="http://schemas.microsoft.com/office/drawing/2014/main" id="{5F45E7AD-6CC5-E7CB-F9C0-3818CF49832B}"/>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6" name="Google Shape;539;p3">
            <a:extLst>
              <a:ext uri="{FF2B5EF4-FFF2-40B4-BE49-F238E27FC236}">
                <a16:creationId xmlns:a16="http://schemas.microsoft.com/office/drawing/2014/main" id="{4EA84806-04C7-ECC2-D647-25D3225CE0D2}"/>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
        <p:nvSpPr>
          <p:cNvPr id="5" name="TextBox 4">
            <a:extLst>
              <a:ext uri="{FF2B5EF4-FFF2-40B4-BE49-F238E27FC236}">
                <a16:creationId xmlns:a16="http://schemas.microsoft.com/office/drawing/2014/main" id="{BE1E4201-474B-101D-D691-5DFA769535E3}"/>
              </a:ext>
            </a:extLst>
          </p:cNvPr>
          <p:cNvSpPr txBox="1"/>
          <p:nvPr/>
        </p:nvSpPr>
        <p:spPr>
          <a:xfrm>
            <a:off x="2654427" y="6505799"/>
            <a:ext cx="2333680" cy="120032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a:latin typeface="Arial" panose="020B0604020202020204" pitchFamily="34" charset="0"/>
                <a:cs typeface="Arial" panose="020B0604020202020204" pitchFamily="34" charset="0"/>
              </a:rPr>
              <a:t>How might smart materials become embedded in the products you make?</a:t>
            </a:r>
            <a:endParaRPr lang="en-GB" sz="18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7" name="TextBox 6">
            <a:extLst>
              <a:ext uri="{FF2B5EF4-FFF2-40B4-BE49-F238E27FC236}">
                <a16:creationId xmlns:a16="http://schemas.microsoft.com/office/drawing/2014/main" id="{EC2F307E-1734-2CD9-AA28-ED68DF60C35F}"/>
              </a:ext>
            </a:extLst>
          </p:cNvPr>
          <p:cNvSpPr txBox="1"/>
          <p:nvPr/>
        </p:nvSpPr>
        <p:spPr>
          <a:xfrm>
            <a:off x="10495068" y="3197132"/>
            <a:ext cx="2374984" cy="120032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GB">
                <a:latin typeface="Arial" panose="020B0604020202020204" pitchFamily="34" charset="0"/>
                <a:cs typeface="Arial" panose="020B0604020202020204" pitchFamily="34" charset="0"/>
              </a:rPr>
              <a:t>How might smart materials become embedded in the equipment you use</a:t>
            </a:r>
            <a:r>
              <a:rPr lang="en-GB" sz="1800" b="0" i="0" u="none" strike="noStrike" cap="none">
                <a:solidFill>
                  <a:srgbClr val="000000"/>
                </a:solidFill>
                <a:latin typeface="Arial" panose="020B0604020202020204" pitchFamily="34" charset="0"/>
                <a:ea typeface="Arial"/>
                <a:cs typeface="Arial" panose="020B0604020202020204" pitchFamily="34" charset="0"/>
                <a:sym typeface="Arial"/>
              </a:rPr>
              <a:t>?</a:t>
            </a:r>
          </a:p>
        </p:txBody>
      </p:sp>
    </p:spTree>
    <p:extLst>
      <p:ext uri="{BB962C8B-B14F-4D97-AF65-F5344CB8AC3E}">
        <p14:creationId xmlns:p14="http://schemas.microsoft.com/office/powerpoint/2010/main" val="159307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472FF56-B2B4-9CD4-A75C-2E1D6CB5E14B}"/>
              </a:ext>
            </a:extLst>
          </p:cNvPr>
          <p:cNvSpPr>
            <a:spLocks noGrp="1"/>
          </p:cNvSpPr>
          <p:nvPr>
            <p:ph type="title"/>
          </p:nvPr>
        </p:nvSpPr>
        <p:spPr>
          <a:xfrm>
            <a:off x="4938729" y="1205419"/>
            <a:ext cx="6380130" cy="6910070"/>
          </a:xfrm>
        </p:spPr>
        <p:txBody>
          <a:bodyPr/>
          <a:lstStyle/>
          <a:p>
            <a:pPr>
              <a:lnSpc>
                <a:spcPct val="100000"/>
              </a:lnSpc>
              <a:spcBef>
                <a:spcPts val="0"/>
              </a:spcBef>
            </a:pPr>
            <a:r>
              <a:rPr lang="en-US"/>
              <a:t>Practitioner</a:t>
            </a:r>
            <a:br>
              <a:rPr lang="en-US"/>
            </a:br>
            <a:r>
              <a:rPr lang="en-US"/>
              <a:t>guide</a:t>
            </a:r>
            <a:br>
              <a:rPr lang="en-US"/>
            </a:br>
            <a:endParaRPr lang="en-US" sz="2500"/>
          </a:p>
        </p:txBody>
      </p:sp>
      <p:sp>
        <p:nvSpPr>
          <p:cNvPr id="6" name="Title 11">
            <a:extLst>
              <a:ext uri="{FF2B5EF4-FFF2-40B4-BE49-F238E27FC236}">
                <a16:creationId xmlns:a16="http://schemas.microsoft.com/office/drawing/2014/main" id="{30744565-5C1D-7F75-936E-CC42DB086210}"/>
              </a:ext>
            </a:extLst>
          </p:cNvPr>
          <p:cNvSpPr txBox="1">
            <a:spLocks/>
          </p:cNvSpPr>
          <p:nvPr/>
        </p:nvSpPr>
        <p:spPr>
          <a:xfrm>
            <a:off x="4920068" y="2079177"/>
            <a:ext cx="6380130" cy="6910070"/>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1200"/>
              </a:spcBef>
            </a:pPr>
            <a:br>
              <a:rPr lang="en-US"/>
            </a:br>
            <a:br>
              <a:rPr lang="en-US"/>
            </a:br>
            <a:r>
              <a:rPr lang="en-GB" sz="2500" b="0"/>
              <a:t>4. Smart materials</a:t>
            </a:r>
            <a:endParaRPr lang="en-US" sz="2500" b="0"/>
          </a:p>
          <a:p>
            <a:pPr>
              <a:lnSpc>
                <a:spcPct val="100000"/>
              </a:lnSpc>
              <a:spcBef>
                <a:spcPts val="1200"/>
              </a:spcBef>
            </a:pPr>
            <a:br>
              <a:rPr lang="en-US" sz="2500" b="0"/>
            </a:br>
            <a:endParaRPr lang="en-US" sz="2500"/>
          </a:p>
        </p:txBody>
      </p:sp>
      <p:sp>
        <p:nvSpPr>
          <p:cNvPr id="2" name="Slide Number Placeholder 5">
            <a:extLst>
              <a:ext uri="{FF2B5EF4-FFF2-40B4-BE49-F238E27FC236}">
                <a16:creationId xmlns:a16="http://schemas.microsoft.com/office/drawing/2014/main" id="{88B88D78-8628-907E-946B-3275ED8D93E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a:solidFill>
                <a:schemeClr val="bg1"/>
              </a:solidFill>
            </a:endParaRPr>
          </a:p>
        </p:txBody>
      </p:sp>
    </p:spTree>
    <p:extLst>
      <p:ext uri="{BB962C8B-B14F-4D97-AF65-F5344CB8AC3E}">
        <p14:creationId xmlns:p14="http://schemas.microsoft.com/office/powerpoint/2010/main" val="423848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Graphic 5">
            <a:extLst>
              <a:ext uri="{FF2B5EF4-FFF2-40B4-BE49-F238E27FC236}">
                <a16:creationId xmlns:a16="http://schemas.microsoft.com/office/drawing/2014/main" id="{BF405E5E-E38C-2246-17F5-8996E364D9D1}"/>
              </a:ext>
            </a:extLst>
          </p:cNvPr>
          <p:cNvSpPr/>
          <p:nvPr/>
        </p:nvSpPr>
        <p:spPr>
          <a:xfrm>
            <a:off x="2810382" y="5064102"/>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242" scaled="1"/>
            </a:gradFill>
            <a:prstDash val="solid"/>
            <a:miter/>
          </a:ln>
        </p:spPr>
        <p:txBody>
          <a:bodyPr tIns="90000" rIns="180000" bIns="0" rtlCol="0" anchor="ctr"/>
          <a:lstStyle/>
          <a:p>
            <a:pPr marL="114300" lvl="0" algn="ctr" rtl="0">
              <a:spcBef>
                <a:spcPts val="0"/>
              </a:spcBef>
              <a:spcAft>
                <a:spcPts val="0"/>
              </a:spcAft>
              <a:buClr>
                <a:schemeClr val="dk1"/>
              </a:buClr>
              <a:buSzPts val="1800"/>
            </a:pPr>
            <a:r>
              <a:rPr lang="en-GB" dirty="0">
                <a:solidFill>
                  <a:schemeClr val="dk1"/>
                </a:solidFill>
                <a:latin typeface="Arial" panose="020B0604020202020204" pitchFamily="34" charset="0"/>
                <a:cs typeface="Arial" panose="020B0604020202020204" pitchFamily="34" charset="0"/>
              </a:rPr>
              <a:t>Consider smart </a:t>
            </a:r>
            <a:br>
              <a:rPr lang="en-GB" dirty="0">
                <a:solidFill>
                  <a:schemeClr val="dk1"/>
                </a:solidFill>
                <a:latin typeface="Arial" panose="020B0604020202020204" pitchFamily="34" charset="0"/>
                <a:cs typeface="Arial" panose="020B0604020202020204" pitchFamily="34" charset="0"/>
              </a:rPr>
            </a:br>
            <a:r>
              <a:rPr lang="en-GB" dirty="0">
                <a:solidFill>
                  <a:schemeClr val="dk1"/>
                </a:solidFill>
                <a:latin typeface="Arial" panose="020B0604020202020204" pitchFamily="34" charset="0"/>
                <a:cs typeface="Arial" panose="020B0604020202020204" pitchFamily="34" charset="0"/>
              </a:rPr>
              <a:t>material applications in the context of achieving greater sustainability.</a:t>
            </a:r>
          </a:p>
        </p:txBody>
      </p:sp>
      <p:sp>
        <p:nvSpPr>
          <p:cNvPr id="8" name="Graphic 5">
            <a:extLst>
              <a:ext uri="{FF2B5EF4-FFF2-40B4-BE49-F238E27FC236}">
                <a16:creationId xmlns:a16="http://schemas.microsoft.com/office/drawing/2014/main" id="{0E4DD01D-04A9-BFA0-32B4-2C6147D809AD}"/>
              </a:ext>
            </a:extLst>
          </p:cNvPr>
          <p:cNvSpPr/>
          <p:nvPr/>
        </p:nvSpPr>
        <p:spPr>
          <a:xfrm>
            <a:off x="566897" y="2852917"/>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0" tIns="251999" rIns="72000" rtlCol="0" anchor="ctr"/>
          <a:lstStyle/>
          <a:p>
            <a:pPr marL="114300" lvl="0" algn="ctr" rtl="0">
              <a:lnSpc>
                <a:spcPct val="115000"/>
              </a:lnSpc>
              <a:spcBef>
                <a:spcPts val="1200"/>
              </a:spcBef>
              <a:spcAft>
                <a:spcPts val="0"/>
              </a:spcAft>
              <a:buClr>
                <a:schemeClr val="dk1"/>
              </a:buClr>
              <a:buSzPts val="1800"/>
            </a:pPr>
            <a:r>
              <a:rPr lang="en-GB">
                <a:solidFill>
                  <a:schemeClr val="dk1"/>
                </a:solidFill>
                <a:latin typeface="Arial" panose="020B0604020202020204" pitchFamily="34" charset="0"/>
                <a:cs typeface="Arial" panose="020B0604020202020204" pitchFamily="34" charset="0"/>
              </a:rPr>
              <a:t>Define a smart material.</a:t>
            </a:r>
          </a:p>
        </p:txBody>
      </p:sp>
      <p:sp>
        <p:nvSpPr>
          <p:cNvPr id="9" name="Graphic 5">
            <a:extLst>
              <a:ext uri="{FF2B5EF4-FFF2-40B4-BE49-F238E27FC236}">
                <a16:creationId xmlns:a16="http://schemas.microsoft.com/office/drawing/2014/main" id="{C0EAB24C-BB41-B9D9-099C-1F4B8351B4A4}"/>
              </a:ext>
            </a:extLst>
          </p:cNvPr>
          <p:cNvSpPr/>
          <p:nvPr/>
        </p:nvSpPr>
        <p:spPr>
          <a:xfrm>
            <a:off x="4970215" y="2809575"/>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242" scaled="1"/>
            </a:gradFill>
            <a:prstDash val="solid"/>
            <a:miter/>
          </a:ln>
        </p:spPr>
        <p:txBody>
          <a:bodyPr tIns="540000" rIns="180000" bIns="90000" rtlCol="0" anchor="ctr"/>
          <a:lstStyle/>
          <a:p>
            <a:pPr marL="114300" lvl="0" algn="ctr" rtl="0">
              <a:spcBef>
                <a:spcPts val="0"/>
              </a:spcBef>
              <a:spcAft>
                <a:spcPts val="0"/>
              </a:spcAft>
              <a:buClr>
                <a:schemeClr val="dk1"/>
              </a:buClr>
              <a:buSzPts val="1800"/>
            </a:pPr>
            <a:r>
              <a:rPr lang="en-GB" dirty="0">
                <a:solidFill>
                  <a:schemeClr val="dk1"/>
                </a:solidFill>
                <a:latin typeface="Arial" panose="020B0604020202020204" pitchFamily="34" charset="0"/>
                <a:cs typeface="Arial" panose="020B0604020202020204" pitchFamily="34" charset="0"/>
              </a:rPr>
              <a:t>Identify potential engineering applications for selected smart materials.</a:t>
            </a:r>
          </a:p>
        </p:txBody>
      </p:sp>
      <p:sp>
        <p:nvSpPr>
          <p:cNvPr id="13" name="Google Shape;539;p3">
            <a:extLst>
              <a:ext uri="{FF2B5EF4-FFF2-40B4-BE49-F238E27FC236}">
                <a16:creationId xmlns:a16="http://schemas.microsoft.com/office/drawing/2014/main" id="{2EDECC3A-3353-BC2B-4289-40DE5B847343}"/>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20</a:t>
            </a:fld>
            <a:endParaRPr lang="en-US" b="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4. Smart materials</a:t>
            </a:r>
            <a:endParaRPr lang="en-US">
              <a:solidFill>
                <a:schemeClr val="bg1"/>
              </a:solidFill>
            </a:endParaRPr>
          </a:p>
        </p:txBody>
      </p:sp>
      <p:sp>
        <p:nvSpPr>
          <p:cNvPr id="2" name="Graphic 5">
            <a:extLst>
              <a:ext uri="{FF2B5EF4-FFF2-40B4-BE49-F238E27FC236}">
                <a16:creationId xmlns:a16="http://schemas.microsoft.com/office/drawing/2014/main" id="{62E7102A-149E-4E9D-006A-53A2ED59CBC4}"/>
              </a:ext>
            </a:extLst>
          </p:cNvPr>
          <p:cNvSpPr/>
          <p:nvPr/>
        </p:nvSpPr>
        <p:spPr>
          <a:xfrm>
            <a:off x="7213700" y="5064102"/>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36000" tIns="251999" rIns="180000" bIns="0" rtlCol="0" anchor="ctr"/>
          <a:lstStyle/>
          <a:p>
            <a:pPr marL="165100" lvl="0" algn="ctr" rtl="0">
              <a:lnSpc>
                <a:spcPct val="100000"/>
              </a:lnSpc>
              <a:spcBef>
                <a:spcPts val="0"/>
              </a:spcBef>
              <a:spcAft>
                <a:spcPts val="0"/>
              </a:spcAft>
              <a:buClr>
                <a:schemeClr val="dk1"/>
              </a:buClr>
              <a:buSzPct val="70000"/>
            </a:pPr>
            <a:r>
              <a:rPr lang="en-GB" sz="1800" dirty="0">
                <a:solidFill>
                  <a:schemeClr val="dk1"/>
                </a:solidFill>
                <a:latin typeface="Arial" panose="020B0604020202020204" pitchFamily="34" charset="0"/>
                <a:cs typeface="Arial" panose="020B0604020202020204" pitchFamily="34" charset="0"/>
              </a:rPr>
              <a:t>Consider smart</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material applications</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in the context of Industry 4.0: autonomous</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production.</a:t>
            </a:r>
          </a:p>
        </p:txBody>
      </p:sp>
    </p:spTree>
    <p:extLst>
      <p:ext uri="{BB962C8B-B14F-4D97-AF65-F5344CB8AC3E}">
        <p14:creationId xmlns:p14="http://schemas.microsoft.com/office/powerpoint/2010/main" val="1097731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CD1-09F1-94A3-57E2-095EA57D7210}"/>
              </a:ext>
            </a:extLst>
          </p:cNvPr>
          <p:cNvSpPr>
            <a:spLocks noGrp="1"/>
          </p:cNvSpPr>
          <p:nvPr>
            <p:ph type="title"/>
          </p:nvPr>
        </p:nvSpPr>
        <p:spPr>
          <a:xfrm>
            <a:off x="411858" y="1445908"/>
            <a:ext cx="14022170" cy="728133"/>
          </a:xfrm>
        </p:spPr>
        <p:txBody>
          <a:bodyPr>
            <a:normAutofit/>
          </a:bodyPr>
          <a:lstStyle/>
          <a:p>
            <a:r>
              <a:rPr lang="en-NZ"/>
              <a:t>Introduction and overview</a:t>
            </a:r>
            <a:endParaRPr lang="en-US"/>
          </a:p>
        </p:txBody>
      </p:sp>
      <p:sp>
        <p:nvSpPr>
          <p:cNvPr id="4" name="Content Placeholder 3">
            <a:extLst>
              <a:ext uri="{FF2B5EF4-FFF2-40B4-BE49-F238E27FC236}">
                <a16:creationId xmlns:a16="http://schemas.microsoft.com/office/drawing/2014/main" id="{EC168DEF-4851-9EA4-624D-B8BADDE14C15}"/>
              </a:ext>
            </a:extLst>
          </p:cNvPr>
          <p:cNvSpPr>
            <a:spLocks noGrp="1"/>
          </p:cNvSpPr>
          <p:nvPr>
            <p:ph idx="4294967295"/>
          </p:nvPr>
        </p:nvSpPr>
        <p:spPr>
          <a:xfrm>
            <a:off x="411858" y="2408039"/>
            <a:ext cx="14893791" cy="1007118"/>
          </a:xfrm>
        </p:spPr>
        <p:txBody>
          <a:bodyPr>
            <a:noAutofit/>
          </a:bodyPr>
          <a:lstStyle/>
          <a:p>
            <a:pPr marL="0" marR="0" lvl="0" indent="0" algn="l" rtl="0">
              <a:lnSpc>
                <a:spcPct val="100000"/>
              </a:lnSpc>
              <a:spcBef>
                <a:spcPts val="0"/>
              </a:spcBef>
              <a:spcAft>
                <a:spcPts val="0"/>
              </a:spcAft>
              <a:buClr>
                <a:srgbClr val="000000"/>
              </a:buClr>
              <a:buSzPts val="1100"/>
              <a:buFont typeface="Arial"/>
              <a:buNone/>
            </a:pPr>
            <a:r>
              <a:rPr lang="en-GB" sz="1400" u="none" strike="noStrike" cap="none" dirty="0">
                <a:solidFill>
                  <a:srgbClr val="000000"/>
                </a:solidFill>
              </a:rPr>
              <a:t>These resources help practitioners to deliver the </a:t>
            </a:r>
            <a:r>
              <a:rPr lang="en-GB" sz="1400" u="none" strike="noStrike" cap="none" dirty="0"/>
              <a:t>materials</a:t>
            </a:r>
            <a:r>
              <a:rPr lang="en-GB" sz="1400" u="none" strike="noStrike" cap="none" dirty="0">
                <a:solidFill>
                  <a:srgbClr val="000000"/>
                </a:solidFill>
              </a:rPr>
              <a:t> components of engineering and manufacturing-related qualifications at levels 2 and 3. They introduce the topic and stimulate learners to explore and reflect on key concepts and are designed to complement and enhance practitioner</a:t>
            </a:r>
            <a:r>
              <a:rPr lang="en-GB" sz="1400" u="none" strike="noStrike" cap="none" dirty="0"/>
              <a:t>s’</a:t>
            </a:r>
            <a:r>
              <a:rPr lang="en-GB" sz="1400" u="none" strike="noStrike" cap="none" dirty="0">
                <a:solidFill>
                  <a:srgbClr val="000000"/>
                </a:solidFill>
              </a:rPr>
              <a:t> own lesson materials and schemes of work.</a:t>
            </a:r>
          </a:p>
        </p:txBody>
      </p:sp>
      <p:sp>
        <p:nvSpPr>
          <p:cNvPr id="5" name="Text Placeholder 4">
            <a:extLst>
              <a:ext uri="{FF2B5EF4-FFF2-40B4-BE49-F238E27FC236}">
                <a16:creationId xmlns:a16="http://schemas.microsoft.com/office/drawing/2014/main" id="{84FC9109-6995-618F-DD2B-0AC648071D83}"/>
              </a:ext>
            </a:extLst>
          </p:cNvPr>
          <p:cNvSpPr>
            <a:spLocks noGrp="1"/>
          </p:cNvSpPr>
          <p:nvPr>
            <p:ph type="body" sz="quarter" idx="4294967295"/>
          </p:nvPr>
        </p:nvSpPr>
        <p:spPr>
          <a:xfrm>
            <a:off x="411857" y="3021751"/>
            <a:ext cx="15119879" cy="741680"/>
          </a:xfrm>
        </p:spPr>
        <p:txBody>
          <a:bodyPr>
            <a:noAutofit/>
          </a:bodyPr>
          <a:lstStyle/>
          <a:p>
            <a:pPr marL="0" marR="0" lvl="0" indent="0" algn="l" rtl="0">
              <a:lnSpc>
                <a:spcPct val="100000"/>
              </a:lnSpc>
              <a:spcBef>
                <a:spcPts val="0"/>
              </a:spcBef>
              <a:spcAft>
                <a:spcPts val="0"/>
              </a:spcAft>
              <a:buClr>
                <a:srgbClr val="000000"/>
              </a:buClr>
              <a:buSzPts val="1100"/>
              <a:buFont typeface="Arial"/>
              <a:buNone/>
            </a:pPr>
            <a:r>
              <a:rPr lang="en-GB" sz="2000" b="1" u="none" strike="noStrike" cap="none" dirty="0">
                <a:solidFill>
                  <a:srgbClr val="000000"/>
                </a:solidFill>
              </a:rPr>
              <a:t>Resources summary</a:t>
            </a:r>
          </a:p>
          <a:p>
            <a:pPr marL="0" marR="0" lvl="0" indent="0" algn="l" rtl="0">
              <a:lnSpc>
                <a:spcPct val="100000"/>
              </a:lnSpc>
              <a:spcBef>
                <a:spcPts val="0"/>
              </a:spcBef>
              <a:spcAft>
                <a:spcPts val="0"/>
              </a:spcAft>
              <a:buClr>
                <a:schemeClr val="dk1"/>
              </a:buClr>
              <a:buSzPts val="1100"/>
              <a:buFont typeface="Arial"/>
              <a:buNone/>
            </a:pPr>
            <a:r>
              <a:rPr lang="en-GB" sz="1400" b="1" dirty="0">
                <a:solidFill>
                  <a:schemeClr val="dk1"/>
                </a:solidFill>
              </a:rPr>
              <a:t>Prerequisites</a:t>
            </a:r>
            <a:r>
              <a:rPr lang="en-GB" sz="2000" dirty="0">
                <a:solidFill>
                  <a:schemeClr val="dk1"/>
                </a:solidFill>
              </a:rPr>
              <a:t> </a:t>
            </a:r>
            <a:r>
              <a:rPr lang="en-GB" sz="1400" dirty="0">
                <a:solidFill>
                  <a:schemeClr val="dk1"/>
                </a:solidFill>
              </a:rPr>
              <a:t>– it is essential that learners complete the </a:t>
            </a:r>
            <a:r>
              <a:rPr lang="en-GB" sz="1400" b="1" dirty="0">
                <a:solidFill>
                  <a:schemeClr val="dk1"/>
                </a:solidFill>
              </a:rPr>
              <a:t>Sustainability </a:t>
            </a:r>
            <a:r>
              <a:rPr lang="en-GB" sz="1400" dirty="0">
                <a:solidFill>
                  <a:schemeClr val="dk1"/>
                </a:solidFill>
              </a:rPr>
              <a:t>module, helpful if they complete </a:t>
            </a:r>
            <a:r>
              <a:rPr lang="en-GB" sz="1400" b="1" dirty="0">
                <a:solidFill>
                  <a:schemeClr val="dk1"/>
                </a:solidFill>
              </a:rPr>
              <a:t>Innovation and emerging technologies </a:t>
            </a:r>
            <a:r>
              <a:rPr lang="en-GB" sz="1400" dirty="0">
                <a:solidFill>
                  <a:schemeClr val="dk1"/>
                </a:solidFill>
              </a:rPr>
              <a:t>module and recommended they complete </a:t>
            </a:r>
            <a:r>
              <a:rPr lang="en-GB" sz="1400" b="1" dirty="0">
                <a:solidFill>
                  <a:schemeClr val="dk1"/>
                </a:solidFill>
              </a:rPr>
              <a:t>1. Materials in engineering</a:t>
            </a:r>
            <a:r>
              <a:rPr lang="en-GB" sz="1400" dirty="0">
                <a:solidFill>
                  <a:schemeClr val="dk1"/>
                </a:solidFill>
              </a:rPr>
              <a:t> and </a:t>
            </a:r>
            <a:r>
              <a:rPr lang="en-GB" sz="1400" b="1" dirty="0">
                <a:solidFill>
                  <a:schemeClr val="dk1"/>
                </a:solidFill>
              </a:rPr>
              <a:t>2. Physical and mechanical properties </a:t>
            </a:r>
            <a:r>
              <a:rPr lang="en-GB" sz="1400" dirty="0">
                <a:solidFill>
                  <a:schemeClr val="dk1"/>
                </a:solidFill>
              </a:rPr>
              <a:t>and </a:t>
            </a:r>
            <a:r>
              <a:rPr lang="en-GB" sz="1400" b="1" u="none" strike="noStrike" cap="none" dirty="0">
                <a:solidFill>
                  <a:schemeClr val="dk1"/>
                </a:solidFill>
              </a:rPr>
              <a:t>3. Innovations and modern materials </a:t>
            </a:r>
            <a:r>
              <a:rPr lang="en-GB" sz="1400" u="none" strike="noStrike" cap="none" dirty="0">
                <a:solidFill>
                  <a:schemeClr val="dk1"/>
                </a:solidFill>
              </a:rPr>
              <a:t>before starting this resource.</a:t>
            </a:r>
            <a:endParaRPr lang="en-GB" sz="1800" u="none" strike="noStrike" cap="none" dirty="0">
              <a:solidFill>
                <a:srgbClr val="FF0000"/>
              </a:solidFill>
            </a:endParaRPr>
          </a:p>
          <a:p>
            <a:pPr marL="0" lvl="0" indent="0" algn="l" rtl="0">
              <a:lnSpc>
                <a:spcPct val="90000"/>
              </a:lnSpc>
              <a:spcBef>
                <a:spcPts val="0"/>
              </a:spcBef>
              <a:spcAft>
                <a:spcPts val="0"/>
              </a:spcAft>
              <a:buClr>
                <a:schemeClr val="dk1"/>
              </a:buClr>
              <a:buSzPts val="1100"/>
              <a:buFont typeface="Arial"/>
              <a:buNone/>
            </a:pPr>
            <a:endParaRPr lang="en-GB" sz="1400" b="1" dirty="0"/>
          </a:p>
        </p:txBody>
      </p:sp>
      <p:sp>
        <p:nvSpPr>
          <p:cNvPr id="6" name="Text Placeholder 5">
            <a:extLst>
              <a:ext uri="{FF2B5EF4-FFF2-40B4-BE49-F238E27FC236}">
                <a16:creationId xmlns:a16="http://schemas.microsoft.com/office/drawing/2014/main" id="{227327AC-94C5-0175-30D1-86F3D3996436}"/>
              </a:ext>
            </a:extLst>
          </p:cNvPr>
          <p:cNvSpPr>
            <a:spLocks noGrp="1"/>
          </p:cNvSpPr>
          <p:nvPr>
            <p:ph type="body" sz="quarter" idx="4294967295"/>
          </p:nvPr>
        </p:nvSpPr>
        <p:spPr>
          <a:xfrm>
            <a:off x="8302084" y="5451187"/>
            <a:ext cx="7229652" cy="4078017"/>
          </a:xfrm>
        </p:spPr>
        <p:txBody>
          <a:bodyPr>
            <a:normAutofit/>
          </a:bodyPr>
          <a:lstStyle/>
          <a:p>
            <a:pPr marL="0" lvl="0" indent="0" algn="l" rtl="0">
              <a:spcBef>
                <a:spcPts val="0"/>
              </a:spcBef>
              <a:spcAft>
                <a:spcPts val="0"/>
              </a:spcAft>
              <a:buClr>
                <a:schemeClr val="dk1"/>
              </a:buClr>
              <a:buSzPts val="1100"/>
              <a:buFont typeface="Arial"/>
              <a:buNone/>
            </a:pPr>
            <a:r>
              <a:rPr lang="en-GB" sz="1400">
                <a:solidFill>
                  <a:schemeClr val="dk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5"/>
                  </a:ext>
                </a:extLst>
              </a:rPr>
              <a:t>The Level 3 resources introduce physical and material properties, and material classifications. They help learners to understand the definitions of key properties and explore innovations in materials, including the potential applications of smart materials. Learners will also consider how engineering controls, administrative controls and PPE help to mitigate hazards from materials and material processing.</a:t>
            </a:r>
            <a:endParaRPr lang="en-GB" sz="1400">
              <a:solidFill>
                <a:schemeClr val="dk1"/>
              </a:solidFill>
            </a:endParaRPr>
          </a:p>
        </p:txBody>
      </p:sp>
      <p:graphicFrame>
        <p:nvGraphicFramePr>
          <p:cNvPr id="9" name="Table 9">
            <a:extLst>
              <a:ext uri="{FF2B5EF4-FFF2-40B4-BE49-F238E27FC236}">
                <a16:creationId xmlns:a16="http://schemas.microsoft.com/office/drawing/2014/main" id="{94E333A9-57E9-2930-08FC-2F5FAA06F171}"/>
              </a:ext>
            </a:extLst>
          </p:cNvPr>
          <p:cNvGraphicFramePr>
            <a:graphicFrameLocks noGrp="1"/>
          </p:cNvGraphicFramePr>
          <p:nvPr>
            <p:extLst>
              <p:ext uri="{D42A27DB-BD31-4B8C-83A1-F6EECF244321}">
                <p14:modId xmlns:p14="http://schemas.microsoft.com/office/powerpoint/2010/main" val="2342333871"/>
              </p:ext>
            </p:extLst>
          </p:nvPr>
        </p:nvGraphicFramePr>
        <p:xfrm>
          <a:off x="473222" y="4119496"/>
          <a:ext cx="15351960" cy="674399"/>
        </p:xfrm>
        <a:graphic>
          <a:graphicData uri="http://schemas.openxmlformats.org/drawingml/2006/table">
            <a:tbl>
              <a:tblPr firstRow="1" bandRow="1">
                <a:tableStyleId>{F2DE63D5-997A-4646-A377-4702673A728D}</a:tableStyleId>
              </a:tblPr>
              <a:tblGrid>
                <a:gridCol w="4454378">
                  <a:extLst>
                    <a:ext uri="{9D8B030D-6E8A-4147-A177-3AD203B41FA5}">
                      <a16:colId xmlns:a16="http://schemas.microsoft.com/office/drawing/2014/main" val="775593405"/>
                    </a:ext>
                  </a:extLst>
                </a:gridCol>
                <a:gridCol w="812800">
                  <a:extLst>
                    <a:ext uri="{9D8B030D-6E8A-4147-A177-3AD203B41FA5}">
                      <a16:colId xmlns:a16="http://schemas.microsoft.com/office/drawing/2014/main" val="1341920397"/>
                    </a:ext>
                  </a:extLst>
                </a:gridCol>
                <a:gridCol w="3572933">
                  <a:extLst>
                    <a:ext uri="{9D8B030D-6E8A-4147-A177-3AD203B41FA5}">
                      <a16:colId xmlns:a16="http://schemas.microsoft.com/office/drawing/2014/main" val="2584098693"/>
                    </a:ext>
                  </a:extLst>
                </a:gridCol>
                <a:gridCol w="2353734">
                  <a:extLst>
                    <a:ext uri="{9D8B030D-6E8A-4147-A177-3AD203B41FA5}">
                      <a16:colId xmlns:a16="http://schemas.microsoft.com/office/drawing/2014/main" val="4119896531"/>
                    </a:ext>
                  </a:extLst>
                </a:gridCol>
                <a:gridCol w="2048933">
                  <a:extLst>
                    <a:ext uri="{9D8B030D-6E8A-4147-A177-3AD203B41FA5}">
                      <a16:colId xmlns:a16="http://schemas.microsoft.com/office/drawing/2014/main" val="946961469"/>
                    </a:ext>
                  </a:extLst>
                </a:gridCol>
                <a:gridCol w="795867">
                  <a:extLst>
                    <a:ext uri="{9D8B030D-6E8A-4147-A177-3AD203B41FA5}">
                      <a16:colId xmlns:a16="http://schemas.microsoft.com/office/drawing/2014/main" val="2540207167"/>
                    </a:ext>
                  </a:extLst>
                </a:gridCol>
                <a:gridCol w="1313315">
                  <a:extLst>
                    <a:ext uri="{9D8B030D-6E8A-4147-A177-3AD203B41FA5}">
                      <a16:colId xmlns:a16="http://schemas.microsoft.com/office/drawing/2014/main" val="185756884"/>
                    </a:ext>
                  </a:extLst>
                </a:gridCol>
              </a:tblGrid>
              <a:tr h="339119">
                <a:tc>
                  <a:txBody>
                    <a:bodyPr/>
                    <a:lstStyle/>
                    <a:p>
                      <a:pPr algn="ctr"/>
                      <a:r>
                        <a:rPr lang="en-US" sz="1600">
                          <a:latin typeface="Arial" panose="020B0604020202020204" pitchFamily="34" charset="0"/>
                          <a:cs typeface="Arial" panose="020B0604020202020204" pitchFamily="34" charset="0"/>
                        </a:rPr>
                        <a:t>Resource name</a:t>
                      </a:r>
                    </a:p>
                  </a:txBody>
                  <a:tcP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PPT slides + notes - 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PPT slides -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247540">
                <a:tc>
                  <a:txBody>
                    <a:bodyPr/>
                    <a:lstStyle/>
                    <a:p>
                      <a:pPr marL="91440" marR="91440" lvl="0" indent="0" algn="l" rtl="0">
                        <a:lnSpc>
                          <a:spcPct val="100000"/>
                        </a:lnSpc>
                        <a:spcBef>
                          <a:spcPts val="0"/>
                        </a:spcBef>
                        <a:spcAft>
                          <a:spcPts val="0"/>
                        </a:spcAft>
                        <a:buClr>
                          <a:schemeClr val="dk1"/>
                        </a:buClr>
                        <a:buSzPts val="1100"/>
                        <a:buFont typeface="Arial"/>
                        <a:buNone/>
                      </a:pPr>
                      <a:r>
                        <a:rPr lang="en-GB" sz="1600" u="none" strike="noStrike" cap="none">
                          <a:solidFill>
                            <a:schemeClr val="dk1"/>
                          </a:solidFill>
                          <a:latin typeface="Arial" panose="020B0604020202020204" pitchFamily="34" charset="0"/>
                          <a:cs typeface="Arial" panose="020B0604020202020204" pitchFamily="34" charset="0"/>
                        </a:rPr>
                        <a:t>4. Smart materials</a:t>
                      </a:r>
                      <a:endParaRPr lang="en-GB" sz="1600" u="none" strike="noStrike" cap="none">
                        <a:solidFill>
                          <a:srgbClr val="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10" name="Rectangle 9">
            <a:extLst>
              <a:ext uri="{FF2B5EF4-FFF2-40B4-BE49-F238E27FC236}">
                <a16:creationId xmlns:a16="http://schemas.microsoft.com/office/drawing/2014/main" id="{B29B837E-AECA-25E9-AD7B-E6D21CE8C578}"/>
              </a:ext>
            </a:extLst>
          </p:cNvPr>
          <p:cNvSpPr/>
          <p:nvPr/>
        </p:nvSpPr>
        <p:spPr>
          <a:xfrm>
            <a:off x="411857" y="5052844"/>
            <a:ext cx="7367576" cy="3416320"/>
          </a:xfrm>
          <a:prstGeom prst="rect">
            <a:avLst/>
          </a:prstGeom>
        </p:spPr>
        <p:txBody>
          <a:bodyPr wrap="square">
            <a:spAutoFit/>
          </a:bodyPr>
          <a:lstStyle/>
          <a:p>
            <a:pPr>
              <a:spcAft>
                <a:spcPts val="600"/>
              </a:spcAft>
            </a:pPr>
            <a:r>
              <a:rPr lang="en-NZ" sz="2000" b="1" dirty="0">
                <a:latin typeface="Arial" panose="020B0604020202020204" pitchFamily="34" charset="0"/>
                <a:cs typeface="Arial" panose="020B0604020202020204" pitchFamily="34" charset="0"/>
              </a:rPr>
              <a:t>Delivery</a:t>
            </a:r>
          </a:p>
          <a:p>
            <a:pPr marL="0" marR="0" lvl="0" indent="0" algn="l" rtl="0">
              <a:lnSpc>
                <a:spcPct val="100000"/>
              </a:lnSpc>
              <a:spcBef>
                <a:spcPts val="0"/>
              </a:spcBef>
              <a:spcAft>
                <a:spcPts val="0"/>
              </a:spcAft>
              <a:buClr>
                <a:srgbClr val="000000"/>
              </a:buClr>
              <a:buSzPts val="1100"/>
              <a:buFont typeface="Arial"/>
              <a:buNone/>
            </a:pPr>
            <a:r>
              <a:rPr lang="en-GB" sz="1400" dirty="0">
                <a:latin typeface="Arial" panose="020B0604020202020204" pitchFamily="34" charset="0"/>
                <a:cs typeface="Arial" panose="020B0604020202020204" pitchFamily="34" charset="0"/>
              </a:rPr>
              <a:t>Delivery</a:t>
            </a:r>
            <a:r>
              <a:rPr lang="en-GB" sz="1400" u="none" strike="noStrike" cap="none" dirty="0">
                <a:solidFill>
                  <a:srgbClr val="000000"/>
                </a:solidFill>
                <a:latin typeface="Arial" panose="020B0604020202020204" pitchFamily="34" charset="0"/>
                <a:cs typeface="Arial" panose="020B0604020202020204" pitchFamily="34" charset="0"/>
              </a:rPr>
              <a:t>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a:spcBef>
                <a:spcPts val="1200"/>
              </a:spcBef>
              <a:spcAft>
                <a:spcPts val="600"/>
              </a:spcAft>
            </a:pPr>
            <a:r>
              <a:rPr lang="en-NZ" sz="2000" b="1" dirty="0">
                <a:latin typeface="Arial" panose="020B0604020202020204" pitchFamily="34" charset="0"/>
                <a:cs typeface="Arial" panose="020B0604020202020204" pitchFamily="34" charset="0"/>
              </a:rPr>
              <a:t>Overarching theme/big questions</a:t>
            </a:r>
          </a:p>
          <a:p>
            <a:pPr marL="0" marR="0" lvl="0" indent="0" algn="l" rtl="0">
              <a:lnSpc>
                <a:spcPct val="100000"/>
              </a:lnSpc>
              <a:spcBef>
                <a:spcPts val="0"/>
              </a:spcBef>
              <a:spcAft>
                <a:spcPts val="0"/>
              </a:spcAft>
              <a:buClr>
                <a:srgbClr val="000000"/>
              </a:buClr>
              <a:buSzPts val="1000"/>
              <a:buFont typeface="Arial"/>
              <a:buNone/>
            </a:pPr>
            <a:r>
              <a:rPr lang="en-GB" sz="1400" u="none" strike="noStrike" cap="none" dirty="0">
                <a:latin typeface="Arial" panose="020B0604020202020204" pitchFamily="34" charset="0"/>
                <a:cs typeface="Arial" panose="020B0604020202020204" pitchFamily="34" charset="0"/>
              </a:rPr>
              <a:t>How can engineers choose the right materials for the job?</a:t>
            </a:r>
          </a:p>
          <a:p>
            <a:pPr marL="0" marR="0" lvl="0" indent="0" algn="l" rtl="0">
              <a:lnSpc>
                <a:spcPct val="100000"/>
              </a:lnSpc>
              <a:spcBef>
                <a:spcPts val="0"/>
              </a:spcBef>
              <a:spcAft>
                <a:spcPts val="0"/>
              </a:spcAft>
              <a:buClr>
                <a:srgbClr val="000000"/>
              </a:buClr>
              <a:buSzPts val="1000"/>
              <a:buFont typeface="Arial"/>
              <a:buNone/>
            </a:pPr>
            <a:r>
              <a:rPr lang="en-GB" sz="1400" u="none" strike="noStrike" cap="none" dirty="0">
                <a:latin typeface="Arial" panose="020B0604020202020204" pitchFamily="34" charset="0"/>
                <a:cs typeface="Arial" panose="020B0604020202020204" pitchFamily="34" charset="0"/>
              </a:rPr>
              <a:t>How are innovations in materials changing what engineers can do?</a:t>
            </a:r>
          </a:p>
          <a:p>
            <a:pPr lvl="0">
              <a:spcBef>
                <a:spcPts val="1200"/>
              </a:spcBef>
              <a:buClr>
                <a:srgbClr val="000000"/>
              </a:buClr>
              <a:buSzPts val="1000"/>
            </a:pPr>
            <a:r>
              <a:rPr lang="en-NZ" sz="2000" b="1" dirty="0">
                <a:latin typeface="Arial" panose="020B0604020202020204" pitchFamily="34" charset="0"/>
                <a:cs typeface="Arial" panose="020B0604020202020204" pitchFamily="34" charset="0"/>
              </a:rPr>
              <a:t>Overview</a:t>
            </a:r>
          </a:p>
          <a:p>
            <a:pPr marL="0" lvl="0" indent="0" algn="l" rtl="0">
              <a:spcBef>
                <a:spcPts val="0"/>
              </a:spcBef>
              <a:spcAft>
                <a:spcPts val="0"/>
              </a:spcAft>
              <a:buClr>
                <a:schemeClr val="dk1"/>
              </a:buClr>
              <a:buSzPts val="1100"/>
              <a:buFont typeface="Arial"/>
              <a:buNone/>
            </a:pPr>
            <a:r>
              <a:rPr lang="en-GB" sz="1400" dirty="0">
                <a:solidFill>
                  <a:schemeClr val="dk1"/>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2"/>
                  </a:ext>
                </a:extLst>
              </a:rPr>
              <a:t>The Level 2 resource defines engineering materials and explores how engineers relate the properties of materials to their purpose. The resource introduces some key areas that later resources develop and, importantly, gauges any prior understanding.</a:t>
            </a:r>
            <a:endParaRPr lang="en-GB" sz="1400" dirty="0">
              <a:solidFill>
                <a:schemeClr val="dk1"/>
              </a:solidFill>
              <a:latin typeface="Arial" panose="020B0604020202020204" pitchFamily="34" charset="0"/>
              <a:cs typeface="Arial" panose="020B0604020202020204" pitchFamily="34" charset="0"/>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3"/>
                </a:ext>
              </a:extLst>
            </a:endParaRPr>
          </a:p>
        </p:txBody>
      </p:sp>
      <p:pic>
        <p:nvPicPr>
          <p:cNvPr id="14" name="Graphic 13" descr="Tick with solid fill">
            <a:extLst>
              <a:ext uri="{FF2B5EF4-FFF2-40B4-BE49-F238E27FC236}">
                <a16:creationId xmlns:a16="http://schemas.microsoft.com/office/drawing/2014/main" id="{B059E57B-E673-F052-24D0-E351EE0F72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61171" y="4465708"/>
            <a:ext cx="329406" cy="329406"/>
          </a:xfrm>
          <a:prstGeom prst="rect">
            <a:avLst/>
          </a:prstGeom>
        </p:spPr>
      </p:pic>
      <p:pic>
        <p:nvPicPr>
          <p:cNvPr id="18" name="Graphic 17" descr="Tick with solid fill">
            <a:extLst>
              <a:ext uri="{FF2B5EF4-FFF2-40B4-BE49-F238E27FC236}">
                <a16:creationId xmlns:a16="http://schemas.microsoft.com/office/drawing/2014/main" id="{F7F35B20-BFEA-2937-A5ED-B9B930C70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3750" y="4464367"/>
            <a:ext cx="329406" cy="329406"/>
          </a:xfrm>
          <a:prstGeom prst="rect">
            <a:avLst/>
          </a:prstGeom>
        </p:spPr>
      </p:pic>
      <p:sp>
        <p:nvSpPr>
          <p:cNvPr id="15" name="Slide Number Placeholder 5">
            <a:extLst>
              <a:ext uri="{FF2B5EF4-FFF2-40B4-BE49-F238E27FC236}">
                <a16:creationId xmlns:a16="http://schemas.microsoft.com/office/drawing/2014/main" id="{74243A20-BB5E-B9DF-99D5-85EC32CBB5B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21" name="Footer Placeholder 3">
            <a:extLst>
              <a:ext uri="{FF2B5EF4-FFF2-40B4-BE49-F238E27FC236}">
                <a16:creationId xmlns:a16="http://schemas.microsoft.com/office/drawing/2014/main" id="{3C337FED-F556-82F3-744A-0C046AF75A6A}"/>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 </a:t>
            </a:r>
            <a:r>
              <a:rPr lang="en-US"/>
              <a:t>| Practitioner guide</a:t>
            </a:r>
          </a:p>
        </p:txBody>
      </p:sp>
    </p:spTree>
    <p:extLst>
      <p:ext uri="{BB962C8B-B14F-4D97-AF65-F5344CB8AC3E}">
        <p14:creationId xmlns:p14="http://schemas.microsoft.com/office/powerpoint/2010/main" val="15251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a:xfrm>
            <a:off x="411858" y="1445908"/>
            <a:ext cx="14022170" cy="728133"/>
          </a:xfrm>
        </p:spPr>
        <p:txBody>
          <a:bodyPr/>
          <a:lstStyle/>
          <a:p>
            <a:r>
              <a:rPr lang="en-US"/>
              <a:t>Learning outcomes and resource links </a:t>
            </a:r>
          </a:p>
        </p:txBody>
      </p:sp>
      <p:sp>
        <p:nvSpPr>
          <p:cNvPr id="7" name="Text Placeholder 9">
            <a:extLst>
              <a:ext uri="{FF2B5EF4-FFF2-40B4-BE49-F238E27FC236}">
                <a16:creationId xmlns:a16="http://schemas.microsoft.com/office/drawing/2014/main" id="{33FEE8A9-8F83-D3F8-DDD1-F15E9A5938FE}"/>
              </a:ext>
            </a:extLst>
          </p:cNvPr>
          <p:cNvSpPr>
            <a:spLocks noGrp="1"/>
          </p:cNvSpPr>
          <p:nvPr>
            <p:ph type="body" sz="quarter" idx="4294967295"/>
          </p:nvPr>
        </p:nvSpPr>
        <p:spPr>
          <a:xfrm>
            <a:off x="411858" y="2715066"/>
            <a:ext cx="7543422" cy="5578036"/>
          </a:xfrm>
        </p:spPr>
        <p:txBody>
          <a:bodyPr/>
          <a:lstStyle/>
          <a:p>
            <a:pPr>
              <a:lnSpc>
                <a:spcPct val="100000"/>
              </a:lnSpc>
              <a:spcBef>
                <a:spcPts val="0"/>
              </a:spcBef>
              <a:spcAft>
                <a:spcPts val="1200"/>
              </a:spcAft>
            </a:pPr>
            <a:r>
              <a:rPr lang="en-GB" sz="2000" b="1" dirty="0">
                <a:solidFill>
                  <a:schemeClr val="dk1"/>
                </a:solidFill>
                <a:latin typeface="Arial"/>
                <a:cs typeface="Arial"/>
              </a:rPr>
              <a:t>Level 3 resource 3</a:t>
            </a:r>
            <a:endParaRPr lang="en-US" sz="2000" dirty="0">
              <a:solidFill>
                <a:schemeClr val="dk1"/>
              </a:solidFill>
              <a:latin typeface="Arial"/>
              <a:cs typeface="Arial"/>
            </a:endParaRPr>
          </a:p>
          <a:p>
            <a:pPr>
              <a:lnSpc>
                <a:spcPct val="100000"/>
              </a:lnSpc>
              <a:spcBef>
                <a:spcPts val="0"/>
              </a:spcBef>
              <a:spcAft>
                <a:spcPts val="1200"/>
              </a:spcAft>
            </a:pPr>
            <a:r>
              <a:rPr lang="en-GB" sz="2000" b="1" dirty="0">
                <a:solidFill>
                  <a:schemeClr val="dk1"/>
                </a:solidFill>
                <a:latin typeface="Arial"/>
                <a:cs typeface="Arial"/>
              </a:rPr>
              <a:t>Smart materials</a:t>
            </a:r>
            <a:endParaRPr lang="en-US" dirty="0">
              <a:solidFill>
                <a:schemeClr val="dk1"/>
              </a:solidFill>
            </a:endParaRPr>
          </a:p>
          <a:p>
            <a:pPr marL="508000" indent="-342900">
              <a:lnSpc>
                <a:spcPct val="100000"/>
              </a:lnSpc>
              <a:spcBef>
                <a:spcPts val="0"/>
              </a:spcBef>
              <a:spcAft>
                <a:spcPts val="1200"/>
              </a:spcAft>
              <a:buClr>
                <a:schemeClr val="dk1"/>
              </a:buClr>
              <a:buSzPct val="70000"/>
              <a:buFont typeface="Arial" panose="020B0604020202020204" pitchFamily="34" charset="0"/>
              <a:buChar char="•"/>
            </a:pPr>
            <a:r>
              <a:rPr lang="en-GB" sz="2000" dirty="0">
                <a:solidFill>
                  <a:schemeClr val="dk1"/>
                </a:solidFill>
                <a:latin typeface="Arial"/>
                <a:cs typeface="Arial"/>
              </a:rPr>
              <a:t>Define a smart material.</a:t>
            </a:r>
            <a:endParaRPr lang="en-GB" sz="2000" dirty="0">
              <a:solidFill>
                <a:schemeClr val="dk1"/>
              </a:solidFill>
            </a:endParaRPr>
          </a:p>
          <a:p>
            <a:pPr marL="508000" indent="-342900">
              <a:lnSpc>
                <a:spcPct val="100000"/>
              </a:lnSpc>
              <a:spcBef>
                <a:spcPts val="0"/>
              </a:spcBef>
              <a:spcAft>
                <a:spcPts val="1200"/>
              </a:spcAft>
              <a:buClr>
                <a:srgbClr val="000000"/>
              </a:buClr>
              <a:buSzPct val="70000"/>
              <a:buFont typeface="Arial" panose="020B0604020202020204" pitchFamily="34" charset="0"/>
              <a:buChar char="•"/>
            </a:pPr>
            <a:r>
              <a:rPr lang="en-GB" sz="2000" dirty="0">
                <a:solidFill>
                  <a:schemeClr val="dk1"/>
                </a:solidFill>
                <a:latin typeface="Arial"/>
                <a:cs typeface="Arial"/>
              </a:rPr>
              <a:t>Identify potential engineering applications for selected </a:t>
            </a:r>
            <a:br>
              <a:rPr lang="en-GB" sz="2000" dirty="0"/>
            </a:br>
            <a:r>
              <a:rPr lang="en-GB" sz="2000" dirty="0">
                <a:solidFill>
                  <a:schemeClr val="dk1"/>
                </a:solidFill>
                <a:latin typeface="Arial"/>
                <a:cs typeface="Arial"/>
              </a:rPr>
              <a:t>smart materials.</a:t>
            </a:r>
            <a:endParaRPr lang="en-GB" sz="2000" dirty="0">
              <a:solidFill>
                <a:schemeClr val="dk1"/>
              </a:solidFill>
            </a:endParaRPr>
          </a:p>
          <a:p>
            <a:pPr marL="508000" lvl="0" indent="-342900" algn="l" rtl="0">
              <a:lnSpc>
                <a:spcPct val="100000"/>
              </a:lnSpc>
              <a:spcBef>
                <a:spcPts val="0"/>
              </a:spcBef>
              <a:spcAft>
                <a:spcPts val="1200"/>
              </a:spcAft>
              <a:buClr>
                <a:srgbClr val="000000"/>
              </a:buClr>
              <a:buSzPct val="70000"/>
              <a:buFont typeface="Arial" panose="020B0604020202020204" pitchFamily="34" charset="0"/>
              <a:buChar char="•"/>
            </a:pPr>
            <a:r>
              <a:rPr lang="en-GB" sz="2000" dirty="0">
                <a:solidFill>
                  <a:schemeClr val="dk1"/>
                </a:solidFill>
                <a:latin typeface="Arial"/>
                <a:cs typeface="Arial"/>
              </a:rPr>
              <a:t>Consider smart material applications in the context of achieving greater sustainability.</a:t>
            </a:r>
            <a:endParaRPr lang="en-GB" dirty="0">
              <a:solidFill>
                <a:schemeClr val="dk1"/>
              </a:solidFill>
            </a:endParaRPr>
          </a:p>
          <a:p>
            <a:pPr marL="50800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dirty="0">
                <a:solidFill>
                  <a:schemeClr val="dk1"/>
                </a:solidFill>
              </a:rPr>
              <a:t>Consider smart material applications in the context of Industry 4.0: autonomous production.</a:t>
            </a:r>
          </a:p>
          <a:p>
            <a:pPr lvl="0">
              <a:lnSpc>
                <a:spcPct val="100000"/>
              </a:lnSpc>
              <a:spcBef>
                <a:spcPts val="1200"/>
              </a:spcBef>
              <a:buSzPct val="100000"/>
            </a:pPr>
            <a:endParaRPr lang="en-GB" sz="2000" dirty="0">
              <a:solidFill>
                <a:schemeClr val="dk1"/>
              </a:solidFill>
            </a:endParaRPr>
          </a:p>
        </p:txBody>
      </p:sp>
      <p:sp>
        <p:nvSpPr>
          <p:cNvPr id="8" name="Text Placeholder 10">
            <a:extLst>
              <a:ext uri="{FF2B5EF4-FFF2-40B4-BE49-F238E27FC236}">
                <a16:creationId xmlns:a16="http://schemas.microsoft.com/office/drawing/2014/main" id="{0BCFED62-256B-7F6F-6885-48013D2E5677}"/>
              </a:ext>
            </a:extLst>
          </p:cNvPr>
          <p:cNvSpPr>
            <a:spLocks noGrp="1"/>
          </p:cNvSpPr>
          <p:nvPr>
            <p:ph type="body" sz="quarter" idx="4294967295"/>
          </p:nvPr>
        </p:nvSpPr>
        <p:spPr>
          <a:xfrm>
            <a:off x="8245171" y="2715066"/>
            <a:ext cx="7716936" cy="5578036"/>
          </a:xfrm>
        </p:spPr>
        <p:txBody>
          <a:bodyPr/>
          <a:lstStyle/>
          <a:p>
            <a:pPr marL="0" marR="0" lvl="0" indent="0" algn="l" rtl="0">
              <a:lnSpc>
                <a:spcPct val="100000"/>
              </a:lnSpc>
              <a:spcBef>
                <a:spcPts val="0"/>
              </a:spcBef>
              <a:spcAft>
                <a:spcPts val="0"/>
              </a:spcAft>
              <a:buClr>
                <a:srgbClr val="000000"/>
              </a:buClr>
              <a:buSzPts val="1500"/>
              <a:buFont typeface="Arial"/>
              <a:buNone/>
            </a:pPr>
            <a:r>
              <a:rPr lang="en-GB" sz="2000" b="1" i="0" u="none" strike="noStrike" cap="none" dirty="0">
                <a:solidFill>
                  <a:srgbClr val="000000"/>
                </a:solidFill>
                <a:latin typeface="Arial"/>
                <a:ea typeface="Arial"/>
                <a:cs typeface="Arial"/>
                <a:sym typeface="Arial"/>
              </a:rPr>
              <a:t>Full resource list available for the topic of </a:t>
            </a:r>
            <a:br>
              <a:rPr lang="en-GB" sz="2000" b="1" i="0" u="none" strike="noStrike" cap="none" dirty="0">
                <a:latin typeface="Arial"/>
                <a:ea typeface="Arial"/>
                <a:cs typeface="Arial"/>
              </a:rPr>
            </a:br>
            <a:r>
              <a:rPr lang="en-GB" sz="2000" b="1" i="0" u="none" strike="noStrike" cap="none" dirty="0">
                <a:solidFill>
                  <a:srgbClr val="000000"/>
                </a:solidFill>
                <a:latin typeface="Arial"/>
                <a:ea typeface="Arial"/>
                <a:cs typeface="Arial"/>
                <a:sym typeface="Arial"/>
              </a:rPr>
              <a:t>Engineering materials:</a:t>
            </a:r>
            <a:br>
              <a:rPr lang="en-GB" sz="2000" b="1" i="0" u="none" strike="noStrike" cap="none" dirty="0">
                <a:latin typeface="Arial"/>
                <a:ea typeface="Arial"/>
                <a:cs typeface="Arial"/>
              </a:rPr>
            </a:br>
            <a:endParaRPr lang="en-GB"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dirty="0">
                <a:solidFill>
                  <a:schemeClr val="dk1"/>
                </a:solidFill>
                <a:latin typeface="Arial"/>
                <a:ea typeface="Arial"/>
                <a:cs typeface="Arial"/>
                <a:sym typeface="Arial"/>
              </a:rPr>
              <a:t>1. Materials in engineering (Level 2)</a:t>
            </a:r>
            <a:endParaRPr lang="en-GB" sz="2000" b="0" i="0" u="none" strike="noStrike" cap="none" dirty="0">
              <a:solidFill>
                <a:schemeClr val="dk1"/>
              </a:solidFill>
              <a:latin typeface="Arial"/>
              <a:ea typeface="Arial"/>
              <a:cs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dirty="0">
                <a:solidFill>
                  <a:schemeClr val="dk1"/>
                </a:solidFill>
                <a:latin typeface="Arial"/>
                <a:ea typeface="Arial"/>
                <a:cs typeface="Arial"/>
                <a:sym typeface="Arial"/>
              </a:rPr>
              <a:t>2. Physical and m</a:t>
            </a:r>
            <a:r>
              <a:rPr lang="en-GB" sz="2000" dirty="0">
                <a:solidFill>
                  <a:schemeClr val="dk1"/>
                </a:solidFill>
                <a:latin typeface="Arial"/>
                <a:cs typeface="Arial"/>
              </a:rPr>
              <a:t>echanical</a:t>
            </a:r>
            <a:r>
              <a:rPr lang="en-GB" sz="2000" b="0" i="0" u="none" strike="noStrike" cap="none" dirty="0">
                <a:solidFill>
                  <a:schemeClr val="dk1"/>
                </a:solidFill>
                <a:latin typeface="Arial"/>
                <a:ea typeface="Arial"/>
                <a:cs typeface="Arial"/>
                <a:sym typeface="Arial"/>
              </a:rPr>
              <a:t> properties of </a:t>
            </a:r>
            <a:r>
              <a:rPr lang="en-GB" sz="2000" dirty="0">
                <a:solidFill>
                  <a:schemeClr val="dk1"/>
                </a:solidFill>
                <a:latin typeface="Arial"/>
                <a:cs typeface="Arial"/>
              </a:rPr>
              <a:t>materials</a:t>
            </a:r>
            <a:r>
              <a:rPr lang="en-GB" sz="2000" b="0" i="0" u="none" strike="noStrike" cap="none" dirty="0">
                <a:solidFill>
                  <a:schemeClr val="dk1"/>
                </a:solidFill>
                <a:latin typeface="Arial"/>
                <a:ea typeface="Arial"/>
                <a:cs typeface="Arial"/>
                <a:sym typeface="Arial"/>
              </a:rPr>
              <a:t> (Level 3)</a:t>
            </a:r>
            <a:endParaRPr lang="en-GB" sz="2000" b="0" i="0" u="none" strike="noStrike" cap="none" dirty="0">
              <a:solidFill>
                <a:schemeClr val="dk1"/>
              </a:solidFill>
              <a:latin typeface="Arial"/>
              <a:ea typeface="Arial"/>
              <a:cs typeface="Arial"/>
            </a:endParaRPr>
          </a:p>
          <a:p>
            <a:pPr marL="0" marR="0" lvl="0" indent="0" algn="l" rtl="0">
              <a:lnSpc>
                <a:spcPct val="100000"/>
              </a:lnSpc>
              <a:spcBef>
                <a:spcPts val="0"/>
              </a:spcBef>
              <a:spcAft>
                <a:spcPts val="0"/>
              </a:spcAft>
              <a:buClr>
                <a:schemeClr val="dk1"/>
              </a:buClr>
              <a:buSzPts val="1100"/>
              <a:buFont typeface="Arial"/>
              <a:buNone/>
            </a:pPr>
            <a:r>
              <a:rPr lang="en-GB" sz="2000" b="0" i="0" u="none" strike="noStrike" cap="none" dirty="0">
                <a:solidFill>
                  <a:schemeClr val="dk1"/>
                </a:solidFill>
                <a:latin typeface="Arial"/>
                <a:ea typeface="Arial"/>
                <a:cs typeface="Arial"/>
                <a:sym typeface="Arial"/>
              </a:rPr>
              <a:t>3. Innovations and modern materials (Level 3)</a:t>
            </a:r>
            <a:endParaRPr lang="en-GB" sz="2000" b="0" i="0" u="none" strike="noStrike" cap="none" dirty="0">
              <a:solidFill>
                <a:schemeClr val="dk1"/>
              </a:solidFill>
              <a:latin typeface="Arial"/>
              <a:ea typeface="Arial"/>
              <a:cs typeface="Arial"/>
            </a:endParaRPr>
          </a:p>
          <a:p>
            <a:pPr marL="0" marR="0" lvl="0" indent="0" algn="l" rtl="0">
              <a:lnSpc>
                <a:spcPct val="100000"/>
              </a:lnSpc>
              <a:spcBef>
                <a:spcPts val="0"/>
              </a:spcBef>
              <a:spcAft>
                <a:spcPts val="0"/>
              </a:spcAft>
              <a:buClr>
                <a:schemeClr val="dk1"/>
              </a:buClr>
              <a:buSzPts val="1100"/>
              <a:buFont typeface="Arial"/>
              <a:buNone/>
            </a:pPr>
            <a:r>
              <a:rPr lang="en-GB" sz="2000" b="1" i="0" u="none" strike="noStrike" cap="none" dirty="0">
                <a:solidFill>
                  <a:schemeClr val="dk1"/>
                </a:solidFill>
                <a:latin typeface="Arial"/>
                <a:ea typeface="Arial"/>
                <a:cs typeface="Arial"/>
                <a:sym typeface="Arial"/>
              </a:rPr>
              <a:t>4. Smart materials (Level 3)</a:t>
            </a:r>
          </a:p>
          <a:p>
            <a:pPr marL="0" marR="0" lvl="0" indent="0" algn="l" rtl="0">
              <a:lnSpc>
                <a:spcPct val="100000"/>
              </a:lnSpc>
              <a:spcBef>
                <a:spcPts val="0"/>
              </a:spcBef>
              <a:spcAft>
                <a:spcPts val="0"/>
              </a:spcAft>
              <a:buClr>
                <a:schemeClr val="dk1"/>
              </a:buClr>
              <a:buSzPts val="1100"/>
              <a:buFont typeface="Arial"/>
              <a:buNone/>
            </a:pPr>
            <a:endParaRPr lang="en-GB" sz="2000" b="0" i="0" u="none" strike="noStrike" cap="none" dirty="0">
              <a:solidFill>
                <a:srgbClr val="000000"/>
              </a:solidFill>
              <a:latin typeface="Arial"/>
              <a:ea typeface="Arial"/>
              <a:cs typeface="Arial"/>
              <a:sym typeface="Arial"/>
            </a:endParaRPr>
          </a:p>
          <a:p>
            <a:pPr lvl="0">
              <a:spcBef>
                <a:spcPts val="0"/>
              </a:spcBef>
            </a:pPr>
            <a:r>
              <a:rPr lang="en-GB" sz="2000" b="1" dirty="0">
                <a:solidFill>
                  <a:schemeClr val="dk1"/>
                </a:solidFill>
                <a:latin typeface="Arial"/>
                <a:cs typeface="Arial"/>
              </a:rPr>
              <a:t>Links to other supported topics</a:t>
            </a:r>
          </a:p>
          <a:p>
            <a:pPr>
              <a:spcBef>
                <a:spcPts val="0"/>
              </a:spcBef>
            </a:pPr>
            <a:endParaRPr lang="en-GB" sz="20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2000" b="0" i="0" u="none" strike="noStrike" cap="none" dirty="0">
                <a:solidFill>
                  <a:schemeClr val="dk1"/>
                </a:solidFill>
                <a:latin typeface="Arial"/>
                <a:ea typeface="Arial"/>
                <a:cs typeface="Arial"/>
                <a:sym typeface="Arial"/>
              </a:rPr>
              <a:t>Battery technologies,</a:t>
            </a:r>
            <a:r>
              <a:rPr lang="en-GB" sz="2000" b="0" i="0" u="none" strike="noStrike" cap="none" dirty="0">
                <a:solidFill>
                  <a:srgbClr val="000000"/>
                </a:solidFill>
                <a:latin typeface="Arial"/>
                <a:ea typeface="Arial"/>
                <a:cs typeface="Arial"/>
                <a:sym typeface="Arial"/>
              </a:rPr>
              <a:t> Electrical machines, </a:t>
            </a:r>
            <a:r>
              <a:rPr lang="en-GB" sz="2000" b="0" i="0" u="none" strike="noStrike" cap="none" dirty="0">
                <a:solidFill>
                  <a:schemeClr val="dk1"/>
                </a:solidFill>
                <a:latin typeface="Arial"/>
                <a:ea typeface="Arial"/>
                <a:cs typeface="Arial"/>
                <a:sym typeface="Arial"/>
              </a:rPr>
              <a:t>Innovation and emerging technologies, Renewable energy, </a:t>
            </a:r>
            <a:r>
              <a:rPr lang="en-GB" sz="2000" b="0" i="0" u="none" strike="noStrike" cap="none" dirty="0">
                <a:solidFill>
                  <a:srgbClr val="000000"/>
                </a:solidFill>
                <a:latin typeface="Arial"/>
                <a:ea typeface="Arial"/>
                <a:cs typeface="Arial"/>
                <a:sym typeface="Arial"/>
              </a:rPr>
              <a:t>Sustainability</a:t>
            </a:r>
            <a:r>
              <a:rPr lang="en-GB" sz="2000" dirty="0">
                <a:solidFill>
                  <a:srgbClr val="000000"/>
                </a:solidFill>
                <a:latin typeface="Arial"/>
                <a:ea typeface="Arial"/>
                <a:cs typeface="Arial"/>
                <a:sym typeface="Arial"/>
              </a:rPr>
              <a:t>.</a:t>
            </a:r>
            <a:endParaRPr lang="en-GB" sz="2000" b="1" i="0" u="none" strike="noStrike" cap="none" dirty="0">
              <a:solidFill>
                <a:srgbClr val="000000"/>
              </a:solidFill>
              <a:latin typeface="Arial"/>
              <a:ea typeface="Arial"/>
              <a:cs typeface="Arial"/>
              <a:sym typeface="Arial"/>
            </a:endParaRPr>
          </a:p>
        </p:txBody>
      </p:sp>
      <p:sp>
        <p:nvSpPr>
          <p:cNvPr id="5" name="Slide Number Placeholder 5">
            <a:extLst>
              <a:ext uri="{FF2B5EF4-FFF2-40B4-BE49-F238E27FC236}">
                <a16:creationId xmlns:a16="http://schemas.microsoft.com/office/drawing/2014/main" id="{4DB3F62C-BD37-6289-8D6B-F67FC43747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a:solidFill>
                <a:schemeClr val="bg1"/>
              </a:solidFill>
            </a:endParaRPr>
          </a:p>
        </p:txBody>
      </p:sp>
      <p:sp>
        <p:nvSpPr>
          <p:cNvPr id="6" name="Footer Placeholder 3">
            <a:extLst>
              <a:ext uri="{FF2B5EF4-FFF2-40B4-BE49-F238E27FC236}">
                <a16:creationId xmlns:a16="http://schemas.microsoft.com/office/drawing/2014/main" id="{F3DE16F0-666D-5E6B-90A0-05D5177F948F}"/>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 </a:t>
            </a:r>
            <a:r>
              <a:rPr lang="en-US"/>
              <a:t>| Practitioner guide</a:t>
            </a:r>
          </a:p>
        </p:txBody>
      </p:sp>
    </p:spTree>
    <p:extLst>
      <p:ext uri="{BB962C8B-B14F-4D97-AF65-F5344CB8AC3E}">
        <p14:creationId xmlns:p14="http://schemas.microsoft.com/office/powerpoint/2010/main" val="3957326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a:xfrm>
            <a:off x="411858" y="1445908"/>
            <a:ext cx="14022170" cy="728133"/>
          </a:xfrm>
        </p:spPr>
        <p:txBody>
          <a:bodyPr>
            <a:normAutofit/>
          </a:bodyPr>
          <a:lstStyle/>
          <a:p>
            <a:r>
              <a:rPr lang="en-NZ"/>
              <a:t>Subject coverage</a:t>
            </a:r>
            <a:endParaRPr lang="en-US"/>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a:solidFill>
                <a:schemeClr val="bg1"/>
              </a:solidFill>
            </a:endParaRPr>
          </a:p>
        </p:txBody>
      </p:sp>
      <p:sp>
        <p:nvSpPr>
          <p:cNvPr id="6" name="Text Placeholder 4">
            <a:extLst>
              <a:ext uri="{FF2B5EF4-FFF2-40B4-BE49-F238E27FC236}">
                <a16:creationId xmlns:a16="http://schemas.microsoft.com/office/drawing/2014/main" id="{3BC1F492-A997-0CC5-F746-D1BDD82CCE23}"/>
              </a:ext>
            </a:extLst>
          </p:cNvPr>
          <p:cNvSpPr txBox="1">
            <a:spLocks/>
          </p:cNvSpPr>
          <p:nvPr/>
        </p:nvSpPr>
        <p:spPr>
          <a:xfrm>
            <a:off x="469685" y="2751003"/>
            <a:ext cx="8038883"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GB" sz="2200" b="1" dirty="0">
                <a:solidFill>
                  <a:schemeClr val="dk1"/>
                </a:solidFill>
              </a:rPr>
              <a:t>Materials</a:t>
            </a:r>
          </a:p>
          <a:p>
            <a:pPr>
              <a:spcBef>
                <a:spcPts val="0"/>
              </a:spcBef>
            </a:pPr>
            <a:endParaRPr lang="en-GB" sz="2000" dirty="0">
              <a:solidFill>
                <a:schemeClr val="dk1"/>
              </a:solidFill>
            </a:endParaRP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dirty="0">
                <a:solidFill>
                  <a:schemeClr val="dk1"/>
                </a:solidFill>
              </a:rPr>
              <a:t>Innovations in materials</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dirty="0">
                <a:solidFill>
                  <a:schemeClr val="dk1"/>
                </a:solidFill>
              </a:rPr>
              <a:t>Smart materials</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u="none" strike="noStrike" cap="none" dirty="0">
                <a:solidFill>
                  <a:schemeClr val="dk1"/>
                </a:solidFill>
              </a:rPr>
              <a:t>Materials and sustainability</a:t>
            </a:r>
          </a:p>
          <a:p>
            <a:pPr marL="501650" marR="0" lvl="0" indent="-342900" algn="l" rtl="0">
              <a:lnSpc>
                <a:spcPct val="100000"/>
              </a:lnSpc>
              <a:spcBef>
                <a:spcPts val="0"/>
              </a:spcBef>
              <a:spcAft>
                <a:spcPts val="1200"/>
              </a:spcAft>
              <a:buClr>
                <a:schemeClr val="dk1"/>
              </a:buClr>
              <a:buSzPct val="70000"/>
              <a:buFont typeface="Arial" panose="020B0604020202020204" pitchFamily="34" charset="0"/>
              <a:buChar char="•"/>
            </a:pPr>
            <a:r>
              <a:rPr lang="en-GB" sz="2000" dirty="0">
                <a:solidFill>
                  <a:schemeClr val="dk1"/>
                </a:solidFill>
              </a:rPr>
              <a:t>Industry</a:t>
            </a:r>
            <a:r>
              <a:rPr lang="en-GB" sz="2000" u="none" strike="noStrike" cap="none" dirty="0">
                <a:solidFill>
                  <a:schemeClr val="dk1"/>
                </a:solidFill>
              </a:rPr>
              <a:t> 4.0</a:t>
            </a:r>
          </a:p>
          <a:p>
            <a:pPr marL="501650" lvl="0" indent="-342900">
              <a:lnSpc>
                <a:spcPct val="100000"/>
              </a:lnSpc>
              <a:spcBef>
                <a:spcPts val="0"/>
              </a:spcBef>
              <a:buClr>
                <a:srgbClr val="000000"/>
              </a:buClr>
              <a:buSzPct val="70000"/>
              <a:buFont typeface="Arial" panose="020B0604020202020204" pitchFamily="34" charset="0"/>
              <a:buChar char="•"/>
            </a:pPr>
            <a:endParaRPr lang="en-GB" sz="2000" dirty="0">
              <a:solidFill>
                <a:srgbClr val="000000"/>
              </a:solidFill>
            </a:endParaRPr>
          </a:p>
        </p:txBody>
      </p:sp>
      <p:sp>
        <p:nvSpPr>
          <p:cNvPr id="3" name="Text Placeholder 4">
            <a:extLst>
              <a:ext uri="{FF2B5EF4-FFF2-40B4-BE49-F238E27FC236}">
                <a16:creationId xmlns:a16="http://schemas.microsoft.com/office/drawing/2014/main" id="{A3D6C862-3CDC-D248-3D30-6AE6DFE43F0F}"/>
              </a:ext>
            </a:extLst>
          </p:cNvPr>
          <p:cNvSpPr txBox="1">
            <a:spLocks/>
          </p:cNvSpPr>
          <p:nvPr/>
        </p:nvSpPr>
        <p:spPr>
          <a:xfrm>
            <a:off x="6295265" y="2735763"/>
            <a:ext cx="829062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spcBef>
                <a:spcPts val="0"/>
              </a:spcBef>
            </a:pPr>
            <a:r>
              <a:rPr lang="en-GB" sz="2200" b="1">
                <a:solidFill>
                  <a:schemeClr val="dk1"/>
                </a:solidFill>
              </a:rPr>
              <a:t>Including careers</a:t>
            </a:r>
          </a:p>
          <a:p>
            <a:pPr>
              <a:spcBef>
                <a:spcPts val="0"/>
              </a:spcBef>
            </a:pPr>
            <a:endParaRPr lang="en-GB" sz="2000">
              <a:solidFill>
                <a:schemeClr val="dk1"/>
              </a:solidFill>
            </a:endParaRPr>
          </a:p>
          <a:p>
            <a:pPr marL="501650" lvl="0" indent="-342900" algn="l" rtl="0">
              <a:lnSpc>
                <a:spcPct val="115000"/>
              </a:lnSpc>
              <a:spcBef>
                <a:spcPts val="0"/>
              </a:spcBef>
              <a:spcAft>
                <a:spcPts val="0"/>
              </a:spcAft>
              <a:buClr>
                <a:schemeClr val="dk1"/>
              </a:buClr>
              <a:buSzPct val="70000"/>
              <a:buFont typeface="Arial" panose="020B0604020202020204" pitchFamily="34" charset="0"/>
              <a:buChar char="•"/>
            </a:pPr>
            <a:r>
              <a:rPr lang="en-GB" sz="2000">
                <a:solidFill>
                  <a:schemeClr val="dk1"/>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xmlns="" textRoundtripDataId="9"/>
                  </a:ext>
                </a:extLst>
              </a:rPr>
              <a:t>Impacts of smart materials on future career</a:t>
            </a:r>
            <a:endParaRPr lang="en-GB" sz="2000" b="1">
              <a:solidFill>
                <a:schemeClr val="dk1"/>
              </a:solidFill>
            </a:endParaRPr>
          </a:p>
          <a:p>
            <a:pPr marL="501650" lvl="0" indent="-342900">
              <a:lnSpc>
                <a:spcPct val="100000"/>
              </a:lnSpc>
              <a:spcBef>
                <a:spcPts val="0"/>
              </a:spcBef>
              <a:buClr>
                <a:srgbClr val="000000"/>
              </a:buClr>
              <a:buSzPct val="70000"/>
              <a:buFont typeface="Arial" panose="020B0604020202020204" pitchFamily="34" charset="0"/>
              <a:buChar char="•"/>
            </a:pPr>
            <a:endParaRPr lang="en-GB" sz="2000">
              <a:solidFill>
                <a:srgbClr val="000000"/>
              </a:solidFill>
            </a:endParaRPr>
          </a:p>
        </p:txBody>
      </p:sp>
      <p:sp>
        <p:nvSpPr>
          <p:cNvPr id="7" name="Footer Placeholder 3">
            <a:extLst>
              <a:ext uri="{FF2B5EF4-FFF2-40B4-BE49-F238E27FC236}">
                <a16:creationId xmlns:a16="http://schemas.microsoft.com/office/drawing/2014/main" id="{F91E08FC-9A26-1B8B-E773-E78B4EF09322}"/>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 </a:t>
            </a:r>
            <a:r>
              <a:rPr lang="en-US"/>
              <a:t>| Practitioner guide</a:t>
            </a:r>
          </a:p>
        </p:txBody>
      </p:sp>
    </p:spTree>
    <p:extLst>
      <p:ext uri="{BB962C8B-B14F-4D97-AF65-F5344CB8AC3E}">
        <p14:creationId xmlns:p14="http://schemas.microsoft.com/office/powerpoint/2010/main" val="2563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25DB53-4CAF-1D86-EBBB-0F6A8CF266B0}"/>
              </a:ext>
            </a:extLst>
          </p:cNvPr>
          <p:cNvSpPr>
            <a:spLocks noGrp="1"/>
          </p:cNvSpPr>
          <p:nvPr>
            <p:ph type="title"/>
          </p:nvPr>
        </p:nvSpPr>
        <p:spPr>
          <a:xfrm>
            <a:off x="4922687" y="1263853"/>
            <a:ext cx="6380130" cy="6910070"/>
          </a:xfrm>
        </p:spPr>
        <p:txBody>
          <a:bodyPr>
            <a:normAutofit/>
          </a:bodyPr>
          <a:lstStyle/>
          <a:p>
            <a:pPr>
              <a:lnSpc>
                <a:spcPct val="100000"/>
              </a:lnSpc>
              <a:spcBef>
                <a:spcPts val="1200"/>
              </a:spcBef>
            </a:pPr>
            <a:r>
              <a:rPr lang="en-GB" sz="5000"/>
              <a:t>4. Smart materials</a:t>
            </a:r>
            <a:endParaRPr lang="en-US" sz="5000"/>
          </a:p>
        </p:txBody>
      </p:sp>
      <p:sp>
        <p:nvSpPr>
          <p:cNvPr id="2" name="Slide Number Placeholder 5">
            <a:extLst>
              <a:ext uri="{FF2B5EF4-FFF2-40B4-BE49-F238E27FC236}">
                <a16:creationId xmlns:a16="http://schemas.microsoft.com/office/drawing/2014/main" id="{B43D2945-F1DD-97FA-08BE-3E3AA1860EDF}"/>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a:solidFill>
                <a:schemeClr val="bg1"/>
              </a:solidFill>
            </a:endParaRPr>
          </a:p>
        </p:txBody>
      </p:sp>
    </p:spTree>
    <p:extLst>
      <p:ext uri="{BB962C8B-B14F-4D97-AF65-F5344CB8AC3E}">
        <p14:creationId xmlns:p14="http://schemas.microsoft.com/office/powerpoint/2010/main" val="1245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 name="Graphic 5">
            <a:extLst>
              <a:ext uri="{FF2B5EF4-FFF2-40B4-BE49-F238E27FC236}">
                <a16:creationId xmlns:a16="http://schemas.microsoft.com/office/drawing/2014/main" id="{BF405E5E-E38C-2246-17F5-8996E364D9D1}"/>
              </a:ext>
            </a:extLst>
          </p:cNvPr>
          <p:cNvSpPr/>
          <p:nvPr/>
        </p:nvSpPr>
        <p:spPr>
          <a:xfrm>
            <a:off x="2810382" y="5064102"/>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242" scaled="1"/>
            </a:gradFill>
            <a:prstDash val="solid"/>
            <a:miter/>
          </a:ln>
        </p:spPr>
        <p:txBody>
          <a:bodyPr tIns="90000" rIns="180000" bIns="0" rtlCol="0" anchor="ctr"/>
          <a:lstStyle/>
          <a:p>
            <a:pPr marL="114300" lvl="0" algn="ctr" rtl="0">
              <a:spcBef>
                <a:spcPts val="0"/>
              </a:spcBef>
              <a:spcAft>
                <a:spcPts val="0"/>
              </a:spcAft>
              <a:buClr>
                <a:schemeClr val="dk1"/>
              </a:buClr>
              <a:buSzPts val="1800"/>
            </a:pPr>
            <a:r>
              <a:rPr lang="en-GB" dirty="0">
                <a:solidFill>
                  <a:schemeClr val="dk1"/>
                </a:solidFill>
                <a:latin typeface="Arial" panose="020B0604020202020204" pitchFamily="34" charset="0"/>
                <a:cs typeface="Arial" panose="020B0604020202020204" pitchFamily="34" charset="0"/>
              </a:rPr>
              <a:t>Consider smart </a:t>
            </a:r>
            <a:br>
              <a:rPr lang="en-GB" dirty="0">
                <a:solidFill>
                  <a:schemeClr val="dk1"/>
                </a:solidFill>
                <a:latin typeface="Arial" panose="020B0604020202020204" pitchFamily="34" charset="0"/>
                <a:cs typeface="Arial" panose="020B0604020202020204" pitchFamily="34" charset="0"/>
              </a:rPr>
            </a:br>
            <a:r>
              <a:rPr lang="en-GB" dirty="0">
                <a:solidFill>
                  <a:schemeClr val="dk1"/>
                </a:solidFill>
                <a:latin typeface="Arial" panose="020B0604020202020204" pitchFamily="34" charset="0"/>
                <a:cs typeface="Arial" panose="020B0604020202020204" pitchFamily="34" charset="0"/>
              </a:rPr>
              <a:t>material applications in the context of achieving greater sustainability.</a:t>
            </a:r>
          </a:p>
        </p:txBody>
      </p:sp>
      <p:sp>
        <p:nvSpPr>
          <p:cNvPr id="8" name="Graphic 5">
            <a:extLst>
              <a:ext uri="{FF2B5EF4-FFF2-40B4-BE49-F238E27FC236}">
                <a16:creationId xmlns:a16="http://schemas.microsoft.com/office/drawing/2014/main" id="{0E4DD01D-04A9-BFA0-32B4-2C6147D809AD}"/>
              </a:ext>
            </a:extLst>
          </p:cNvPr>
          <p:cNvSpPr/>
          <p:nvPr/>
        </p:nvSpPr>
        <p:spPr>
          <a:xfrm>
            <a:off x="566897" y="2852917"/>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0" tIns="251999" rIns="72000" rtlCol="0" anchor="ctr"/>
          <a:lstStyle/>
          <a:p>
            <a:pPr marL="114300" lvl="0" algn="ctr" rtl="0">
              <a:lnSpc>
                <a:spcPct val="115000"/>
              </a:lnSpc>
              <a:spcBef>
                <a:spcPts val="1200"/>
              </a:spcBef>
              <a:spcAft>
                <a:spcPts val="0"/>
              </a:spcAft>
              <a:buClr>
                <a:schemeClr val="dk1"/>
              </a:buClr>
              <a:buSzPts val="1800"/>
            </a:pPr>
            <a:r>
              <a:rPr lang="en-GB">
                <a:solidFill>
                  <a:schemeClr val="dk1"/>
                </a:solidFill>
                <a:latin typeface="Arial" panose="020B0604020202020204" pitchFamily="34" charset="0"/>
                <a:cs typeface="Arial" panose="020B0604020202020204" pitchFamily="34" charset="0"/>
              </a:rPr>
              <a:t>Define a smart material.</a:t>
            </a:r>
          </a:p>
        </p:txBody>
      </p:sp>
      <p:sp>
        <p:nvSpPr>
          <p:cNvPr id="9" name="Graphic 5">
            <a:extLst>
              <a:ext uri="{FF2B5EF4-FFF2-40B4-BE49-F238E27FC236}">
                <a16:creationId xmlns:a16="http://schemas.microsoft.com/office/drawing/2014/main" id="{C0EAB24C-BB41-B9D9-099C-1F4B8351B4A4}"/>
              </a:ext>
            </a:extLst>
          </p:cNvPr>
          <p:cNvSpPr/>
          <p:nvPr/>
        </p:nvSpPr>
        <p:spPr>
          <a:xfrm>
            <a:off x="4970215" y="2809575"/>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242" scaled="1"/>
            </a:gradFill>
            <a:prstDash val="solid"/>
            <a:miter/>
          </a:ln>
        </p:spPr>
        <p:txBody>
          <a:bodyPr tIns="540000" rIns="180000" bIns="90000" rtlCol="0" anchor="ctr"/>
          <a:lstStyle/>
          <a:p>
            <a:pPr marL="114300" lvl="0" algn="ctr" rtl="0">
              <a:spcBef>
                <a:spcPts val="0"/>
              </a:spcBef>
              <a:spcAft>
                <a:spcPts val="0"/>
              </a:spcAft>
              <a:buClr>
                <a:schemeClr val="dk1"/>
              </a:buClr>
              <a:buSzPts val="1800"/>
            </a:pPr>
            <a:r>
              <a:rPr lang="en-GB" dirty="0">
                <a:solidFill>
                  <a:schemeClr val="dk1"/>
                </a:solidFill>
                <a:latin typeface="Arial" panose="020B0604020202020204" pitchFamily="34" charset="0"/>
                <a:cs typeface="Arial" panose="020B0604020202020204" pitchFamily="34" charset="0"/>
              </a:rPr>
              <a:t>Identify potential engineering applications for selected smart materials.</a:t>
            </a:r>
          </a:p>
        </p:txBody>
      </p:sp>
      <p:sp>
        <p:nvSpPr>
          <p:cNvPr id="13" name="Google Shape;539;p3">
            <a:extLst>
              <a:ext uri="{FF2B5EF4-FFF2-40B4-BE49-F238E27FC236}">
                <a16:creationId xmlns:a16="http://schemas.microsoft.com/office/drawing/2014/main" id="{2EDECC3A-3353-BC2B-4289-40DE5B847343}"/>
              </a:ext>
            </a:extLst>
          </p:cNvPr>
          <p:cNvSpPr txBox="1"/>
          <p:nvPr/>
        </p:nvSpPr>
        <p:spPr>
          <a:xfrm>
            <a:off x="443118"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
        <p:nvSpPr>
          <p:cNvPr id="14" name="Slide Number Placeholder 5">
            <a:extLst>
              <a:ext uri="{FF2B5EF4-FFF2-40B4-BE49-F238E27FC236}">
                <a16:creationId xmlns:a16="http://schemas.microsoft.com/office/drawing/2014/main" id="{184F7A0B-7B24-5B87-DB91-3DB3643AB4D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a:solidFill>
                <a:schemeClr val="bg1"/>
              </a:solidFill>
            </a:endParaRPr>
          </a:p>
        </p:txBody>
      </p:sp>
      <p:sp>
        <p:nvSpPr>
          <p:cNvPr id="10" name="Footer Placeholder 3">
            <a:extLst>
              <a:ext uri="{FF2B5EF4-FFF2-40B4-BE49-F238E27FC236}">
                <a16:creationId xmlns:a16="http://schemas.microsoft.com/office/drawing/2014/main" id="{E5178B76-5A69-5E1D-EBD4-4DE6A50E6B6E}"/>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bg1"/>
                </a:solidFill>
                <a:latin typeface="Arial"/>
                <a:ea typeface="Arial"/>
                <a:cs typeface="Arial"/>
                <a:sym typeface="Arial"/>
              </a:rPr>
              <a:t>4. Smart materials</a:t>
            </a:r>
            <a:endParaRPr lang="en-US">
              <a:solidFill>
                <a:schemeClr val="bg1"/>
              </a:solidFill>
            </a:endParaRPr>
          </a:p>
        </p:txBody>
      </p:sp>
      <p:sp>
        <p:nvSpPr>
          <p:cNvPr id="2" name="Graphic 5">
            <a:extLst>
              <a:ext uri="{FF2B5EF4-FFF2-40B4-BE49-F238E27FC236}">
                <a16:creationId xmlns:a16="http://schemas.microsoft.com/office/drawing/2014/main" id="{62E7102A-149E-4E9D-006A-53A2ED59CBC4}"/>
              </a:ext>
            </a:extLst>
          </p:cNvPr>
          <p:cNvSpPr/>
          <p:nvPr/>
        </p:nvSpPr>
        <p:spPr>
          <a:xfrm>
            <a:off x="7213700" y="5064102"/>
            <a:ext cx="2942123" cy="2887242"/>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135048"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36000" tIns="251999" rIns="180000" bIns="0" rtlCol="0" anchor="ctr"/>
          <a:lstStyle/>
          <a:p>
            <a:pPr marL="165100" lvl="0" algn="ctr" rtl="0">
              <a:lnSpc>
                <a:spcPct val="100000"/>
              </a:lnSpc>
              <a:spcBef>
                <a:spcPts val="0"/>
              </a:spcBef>
              <a:spcAft>
                <a:spcPts val="0"/>
              </a:spcAft>
              <a:buClr>
                <a:schemeClr val="dk1"/>
              </a:buClr>
              <a:buSzPct val="70000"/>
            </a:pPr>
            <a:r>
              <a:rPr lang="en-GB" sz="1800" dirty="0">
                <a:solidFill>
                  <a:schemeClr val="dk1"/>
                </a:solidFill>
                <a:latin typeface="Arial" panose="020B0604020202020204" pitchFamily="34" charset="0"/>
                <a:cs typeface="Arial" panose="020B0604020202020204" pitchFamily="34" charset="0"/>
              </a:rPr>
              <a:t>Consider smart</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material applications</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in the context of </a:t>
            </a:r>
            <a:r>
              <a:rPr lang="en-GB" sz="1800" dirty="0">
                <a:solidFill>
                  <a:schemeClr val="dk1"/>
                </a:solidFill>
              </a:rPr>
              <a:t>Industry</a:t>
            </a:r>
            <a:r>
              <a:rPr lang="en-GB" sz="1800" dirty="0">
                <a:solidFill>
                  <a:schemeClr val="dk1"/>
                </a:solidFill>
                <a:latin typeface="Arial" panose="020B0604020202020204" pitchFamily="34" charset="0"/>
                <a:cs typeface="Arial" panose="020B0604020202020204" pitchFamily="34" charset="0"/>
              </a:rPr>
              <a:t> 4.0: autonomous</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production.</a:t>
            </a:r>
          </a:p>
        </p:txBody>
      </p:sp>
    </p:spTree>
    <p:extLst>
      <p:ext uri="{BB962C8B-B14F-4D97-AF65-F5344CB8AC3E}">
        <p14:creationId xmlns:p14="http://schemas.microsoft.com/office/powerpoint/2010/main" val="397597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224EF-5EF8-0C67-D3D4-D11D34491C54}"/>
              </a:ext>
            </a:extLst>
          </p:cNvPr>
          <p:cNvSpPr>
            <a:spLocks noGrp="1"/>
          </p:cNvSpPr>
          <p:nvPr>
            <p:ph type="title"/>
          </p:nvPr>
        </p:nvSpPr>
        <p:spPr/>
        <p:txBody>
          <a:bodyPr/>
          <a:lstStyle/>
          <a:p>
            <a:r>
              <a:rPr lang="en"/>
              <a:t>What’s interesting about this material?</a:t>
            </a:r>
            <a:endParaRPr lang="en-US"/>
          </a:p>
        </p:txBody>
      </p:sp>
      <p:sp>
        <p:nvSpPr>
          <p:cNvPr id="3" name="Rectangle 2">
            <a:extLst>
              <a:ext uri="{FF2B5EF4-FFF2-40B4-BE49-F238E27FC236}">
                <a16:creationId xmlns:a16="http://schemas.microsoft.com/office/drawing/2014/main" id="{C4BB347F-7515-7BCC-3920-5A52542DEC01}"/>
              </a:ext>
            </a:extLst>
          </p:cNvPr>
          <p:cNvSpPr/>
          <p:nvPr/>
        </p:nvSpPr>
        <p:spPr>
          <a:xfrm>
            <a:off x="411858" y="2305771"/>
            <a:ext cx="10435436" cy="702308"/>
          </a:xfrm>
          <a:prstGeom prst="rect">
            <a:avLst/>
          </a:prstGeom>
        </p:spPr>
        <p:txBody>
          <a:bodyPr wrap="square">
            <a:spAutoFit/>
          </a:bodyPr>
          <a:lstStyle/>
          <a:p>
            <a:pPr marL="0" lvl="0" indent="0" algn="l" rtl="0">
              <a:lnSpc>
                <a:spcPct val="115000"/>
              </a:lnSpc>
              <a:spcBef>
                <a:spcPts val="0"/>
              </a:spcBef>
              <a:spcAft>
                <a:spcPts val="1200"/>
              </a:spcAft>
              <a:buSzPts val="1800"/>
              <a:buNone/>
            </a:pPr>
            <a:r>
              <a:rPr lang="en-GB">
                <a:latin typeface="Arial" panose="020B0604020202020204" pitchFamily="34" charset="0"/>
                <a:cs typeface="Arial" panose="020B0604020202020204" pitchFamily="34" charset="0"/>
              </a:rPr>
              <a:t>This is a stent - a metal tube a surgeon can insert into an artery to keep it open and make sure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plenty of blood can reach a patient’s heart. The stent is made from Nitinol, a nickel-titanium alloy.</a:t>
            </a:r>
          </a:p>
        </p:txBody>
      </p:sp>
      <p:sp>
        <p:nvSpPr>
          <p:cNvPr id="13" name="Content Placeholder 11">
            <a:extLst>
              <a:ext uri="{FF2B5EF4-FFF2-40B4-BE49-F238E27FC236}">
                <a16:creationId xmlns:a16="http://schemas.microsoft.com/office/drawing/2014/main" id="{B53039A6-218D-12CE-8A38-B129DAC0764D}"/>
              </a:ext>
            </a:extLst>
          </p:cNvPr>
          <p:cNvSpPr txBox="1">
            <a:spLocks/>
          </p:cNvSpPr>
          <p:nvPr/>
        </p:nvSpPr>
        <p:spPr>
          <a:xfrm>
            <a:off x="3674141" y="6869751"/>
            <a:ext cx="8514112" cy="1221470"/>
          </a:xfrm>
          <a:prstGeom prst="rect">
            <a:avLst/>
          </a:prstGeom>
          <a:ln w="28575">
            <a:gradFill flip="none" rotWithShape="1">
              <a:gsLst>
                <a:gs pos="21000">
                  <a:srgbClr val="FF7500"/>
                </a:gs>
                <a:gs pos="98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9700" marR="0" lvl="0" rtl="0">
              <a:lnSpc>
                <a:spcPct val="100000"/>
              </a:lnSpc>
              <a:spcBef>
                <a:spcPts val="0"/>
              </a:spcBef>
              <a:spcAft>
                <a:spcPts val="0"/>
              </a:spcAft>
              <a:buClr>
                <a:srgbClr val="000000"/>
              </a:buClr>
              <a:buSzPts val="1400"/>
            </a:pPr>
            <a:r>
              <a:rPr lang="en-GB" sz="1800" b="0" i="0" u="none" strike="noStrike" cap="none">
                <a:solidFill>
                  <a:srgbClr val="000000"/>
                </a:solidFill>
                <a:latin typeface="Arial"/>
                <a:ea typeface="Arial"/>
                <a:cs typeface="Arial"/>
                <a:sym typeface="Arial"/>
              </a:rPr>
              <a:t>The stent is made from a </a:t>
            </a:r>
            <a:r>
              <a:rPr lang="en-GB" sz="1800" b="1" i="0" u="none" strike="noStrike" cap="none">
                <a:solidFill>
                  <a:srgbClr val="000000"/>
                </a:solidFill>
                <a:latin typeface="Arial"/>
                <a:ea typeface="Arial"/>
                <a:cs typeface="Arial"/>
                <a:sym typeface="Arial"/>
              </a:rPr>
              <a:t>smart material</a:t>
            </a:r>
            <a:r>
              <a:rPr lang="en-GB" sz="1800" b="0" i="0" u="none" strike="noStrike" cap="none">
                <a:solidFill>
                  <a:srgbClr val="000000"/>
                </a:solidFill>
                <a:latin typeface="Arial"/>
                <a:ea typeface="Arial"/>
                <a:cs typeface="Arial"/>
                <a:sym typeface="Arial"/>
              </a:rPr>
              <a:t>. Use the information </a:t>
            </a:r>
            <a:br>
              <a:rPr lang="en-GB" sz="1800" b="0" i="0" u="none" strike="noStrike" cap="none">
                <a:solidFill>
                  <a:srgbClr val="000000"/>
                </a:solidFill>
                <a:latin typeface="Arial"/>
                <a:ea typeface="Arial"/>
                <a:cs typeface="Arial"/>
                <a:sym typeface="Arial"/>
              </a:rPr>
            </a:br>
            <a:r>
              <a:rPr lang="en-GB" sz="1800" b="0" i="0" u="none" strike="noStrike" cap="none">
                <a:solidFill>
                  <a:srgbClr val="000000"/>
                </a:solidFill>
                <a:latin typeface="Arial"/>
                <a:ea typeface="Arial"/>
                <a:cs typeface="Arial"/>
                <a:sym typeface="Arial"/>
              </a:rPr>
              <a:t>on this slide to discuss a definition of a smart material.</a:t>
            </a:r>
          </a:p>
        </p:txBody>
      </p:sp>
      <p:sp>
        <p:nvSpPr>
          <p:cNvPr id="21" name="Slide Number Placeholder 5">
            <a:extLst>
              <a:ext uri="{FF2B5EF4-FFF2-40B4-BE49-F238E27FC236}">
                <a16:creationId xmlns:a16="http://schemas.microsoft.com/office/drawing/2014/main" id="{C1F44572-808D-C73B-83F9-BD874526054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a:solidFill>
                <a:schemeClr val="bg1"/>
              </a:solidFill>
            </a:endParaRPr>
          </a:p>
        </p:txBody>
      </p:sp>
      <p:sp>
        <p:nvSpPr>
          <p:cNvPr id="4" name="Footer Placeholder 3">
            <a:extLst>
              <a:ext uri="{FF2B5EF4-FFF2-40B4-BE49-F238E27FC236}">
                <a16:creationId xmlns:a16="http://schemas.microsoft.com/office/drawing/2014/main" id="{8909424E-3844-DA5A-D101-956631E0DD26}"/>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5" name="Google Shape;107;p8">
            <a:extLst>
              <a:ext uri="{FF2B5EF4-FFF2-40B4-BE49-F238E27FC236}">
                <a16:creationId xmlns:a16="http://schemas.microsoft.com/office/drawing/2014/main" id="{F777D252-34FA-BB37-60AD-70815049E3F5}"/>
              </a:ext>
            </a:extLst>
          </p:cNvPr>
          <p:cNvSpPr txBox="1"/>
          <p:nvPr/>
        </p:nvSpPr>
        <p:spPr>
          <a:xfrm>
            <a:off x="1223604" y="4048124"/>
            <a:ext cx="4037942"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chemeClr val="dk1"/>
                </a:solidFill>
                <a:latin typeface="Arial"/>
                <a:ea typeface="Arial"/>
                <a:cs typeface="Arial"/>
                <a:sym typeface="Arial"/>
              </a:rPr>
              <a:t>The stent is first manufactured at </a:t>
            </a:r>
            <a:br>
              <a:rPr lang="en" b="0" i="0" u="none" strike="noStrike" cap="none">
                <a:solidFill>
                  <a:schemeClr val="dk1"/>
                </a:solidFill>
                <a:latin typeface="Arial"/>
                <a:ea typeface="Arial"/>
                <a:cs typeface="Arial"/>
                <a:sym typeface="Arial"/>
              </a:rPr>
            </a:br>
            <a:r>
              <a:rPr lang="en" b="0" i="0" u="none" strike="noStrike" cap="none">
                <a:solidFill>
                  <a:schemeClr val="dk1"/>
                </a:solidFill>
                <a:latin typeface="Arial"/>
                <a:ea typeface="Arial"/>
                <a:cs typeface="Arial"/>
                <a:sym typeface="Arial"/>
              </a:rPr>
              <a:t>its working diameter, then pulled lengthways to make it narrow, and finally chilled until use.</a:t>
            </a:r>
            <a:endParaRPr b="0" i="0" u="none" strike="noStrike" cap="none">
              <a:solidFill>
                <a:srgbClr val="000000"/>
              </a:solidFill>
              <a:latin typeface="Arial"/>
              <a:ea typeface="Arial"/>
              <a:cs typeface="Arial"/>
              <a:sym typeface="Arial"/>
            </a:endParaRPr>
          </a:p>
        </p:txBody>
      </p:sp>
      <p:sp>
        <p:nvSpPr>
          <p:cNvPr id="6" name="Google Shape;108;p8">
            <a:extLst>
              <a:ext uri="{FF2B5EF4-FFF2-40B4-BE49-F238E27FC236}">
                <a16:creationId xmlns:a16="http://schemas.microsoft.com/office/drawing/2014/main" id="{8BF3EB47-4EA9-37F5-104E-9A0A8AD0FFFB}"/>
              </a:ext>
            </a:extLst>
          </p:cNvPr>
          <p:cNvSpPr txBox="1"/>
          <p:nvPr/>
        </p:nvSpPr>
        <p:spPr>
          <a:xfrm>
            <a:off x="10710775" y="4015600"/>
            <a:ext cx="3888290"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0" i="0" u="none" strike="noStrike" cap="none">
                <a:solidFill>
                  <a:schemeClr val="dk1"/>
                </a:solidFill>
                <a:latin typeface="Arial"/>
                <a:ea typeface="Arial"/>
                <a:cs typeface="Arial"/>
                <a:sym typeface="Arial"/>
              </a:rPr>
              <a:t>When inserted into an artery in </a:t>
            </a:r>
            <a:br>
              <a:rPr lang="en" b="0" i="0" u="none" strike="noStrike" cap="none">
                <a:solidFill>
                  <a:schemeClr val="dk1"/>
                </a:solidFill>
                <a:latin typeface="Arial"/>
                <a:ea typeface="Arial"/>
                <a:cs typeface="Arial"/>
                <a:sym typeface="Arial"/>
              </a:rPr>
            </a:br>
            <a:r>
              <a:rPr lang="en" b="0" i="0" u="none" strike="noStrike" cap="none">
                <a:solidFill>
                  <a:schemeClr val="dk1"/>
                </a:solidFill>
                <a:latin typeface="Arial"/>
                <a:ea typeface="Arial"/>
                <a:cs typeface="Arial"/>
                <a:sym typeface="Arial"/>
              </a:rPr>
              <a:t>a patient’s warm body, the stent warms, shrinking lengthways </a:t>
            </a:r>
            <a:br>
              <a:rPr lang="en" b="0" i="0" u="none" strike="noStrike" cap="none">
                <a:solidFill>
                  <a:schemeClr val="dk1"/>
                </a:solidFill>
                <a:latin typeface="Arial"/>
                <a:ea typeface="Arial"/>
                <a:cs typeface="Arial"/>
                <a:sym typeface="Arial"/>
              </a:rPr>
            </a:br>
            <a:r>
              <a:rPr lang="en" b="0" i="0" u="none" strike="noStrike" cap="none">
                <a:solidFill>
                  <a:schemeClr val="dk1"/>
                </a:solidFill>
                <a:latin typeface="Arial"/>
                <a:ea typeface="Arial"/>
                <a:cs typeface="Arial"/>
                <a:sym typeface="Arial"/>
              </a:rPr>
              <a:t>and expanding back to its </a:t>
            </a:r>
            <a:br>
              <a:rPr lang="en" b="0" i="0" u="none" strike="noStrike" cap="none">
                <a:solidFill>
                  <a:schemeClr val="dk1"/>
                </a:solidFill>
                <a:latin typeface="Arial"/>
                <a:ea typeface="Arial"/>
                <a:cs typeface="Arial"/>
                <a:sym typeface="Arial"/>
              </a:rPr>
            </a:br>
            <a:r>
              <a:rPr lang="en" b="0" i="0" u="none" strike="noStrike" cap="none">
                <a:solidFill>
                  <a:schemeClr val="dk1"/>
                </a:solidFill>
                <a:latin typeface="Arial"/>
                <a:ea typeface="Arial"/>
                <a:cs typeface="Arial"/>
                <a:sym typeface="Arial"/>
              </a:rPr>
              <a:t>original diameter, opening the patient’s artery.</a:t>
            </a:r>
            <a:endParaRPr b="0" i="0" u="none" strike="noStrike" cap="none">
              <a:solidFill>
                <a:srgbClr val="000000"/>
              </a:solidFill>
              <a:latin typeface="Arial"/>
              <a:ea typeface="Arial"/>
              <a:cs typeface="Arial"/>
              <a:sym typeface="Arial"/>
            </a:endParaRPr>
          </a:p>
        </p:txBody>
      </p:sp>
      <p:pic>
        <p:nvPicPr>
          <p:cNvPr id="7" name="Graphic 6">
            <a:extLst>
              <a:ext uri="{FF2B5EF4-FFF2-40B4-BE49-F238E27FC236}">
                <a16:creationId xmlns:a16="http://schemas.microsoft.com/office/drawing/2014/main" id="{DE9CCF22-9048-5379-0CBF-9382E696B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0775" y="6388917"/>
            <a:ext cx="994826" cy="961665"/>
          </a:xfrm>
          <a:prstGeom prst="rect">
            <a:avLst/>
          </a:prstGeom>
        </p:spPr>
      </p:pic>
      <p:sp>
        <p:nvSpPr>
          <p:cNvPr id="8" name="Graphic 24">
            <a:extLst>
              <a:ext uri="{FF2B5EF4-FFF2-40B4-BE49-F238E27FC236}">
                <a16:creationId xmlns:a16="http://schemas.microsoft.com/office/drawing/2014/main" id="{C02594FE-CD38-BF7B-E508-0A9673651CC9}"/>
              </a:ext>
            </a:extLst>
          </p:cNvPr>
          <p:cNvSpPr/>
          <p:nvPr/>
        </p:nvSpPr>
        <p:spPr>
          <a:xfrm>
            <a:off x="6159170" y="3315886"/>
            <a:ext cx="3024548" cy="2928129"/>
          </a:xfrm>
          <a:custGeom>
            <a:avLst/>
            <a:gdLst>
              <a:gd name="connsiteX0" fmla="*/ 1221033 w 2442066"/>
              <a:gd name="connsiteY0" fmla="*/ 0 h 2364216"/>
              <a:gd name="connsiteX1" fmla="*/ 241786 w 2442066"/>
              <a:gd name="connsiteY1" fmla="*/ 468187 h 2364216"/>
              <a:gd name="connsiteX2" fmla="*/ 0 w 2442066"/>
              <a:gd name="connsiteY2" fmla="*/ 1520480 h 2364216"/>
              <a:gd name="connsiteX3" fmla="*/ 677708 w 2442066"/>
              <a:gd name="connsiteY3" fmla="*/ 2364217 h 2364216"/>
              <a:gd name="connsiteX4" fmla="*/ 1764359 w 2442066"/>
              <a:gd name="connsiteY4" fmla="*/ 2364217 h 2364216"/>
              <a:gd name="connsiteX5" fmla="*/ 2442067 w 2442066"/>
              <a:gd name="connsiteY5" fmla="*/ 1520480 h 2364216"/>
              <a:gd name="connsiteX6" fmla="*/ 2200280 w 2442066"/>
              <a:gd name="connsiteY6" fmla="*/ 468187 h 2364216"/>
              <a:gd name="connsiteX7" fmla="*/ 1221033 w 2442066"/>
              <a:gd name="connsiteY7" fmla="*/ 0 h 236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2066" h="2364216">
                <a:moveTo>
                  <a:pt x="1221033" y="0"/>
                </a:moveTo>
                <a:lnTo>
                  <a:pt x="241786" y="468187"/>
                </a:lnTo>
                <a:lnTo>
                  <a:pt x="0" y="1520480"/>
                </a:lnTo>
                <a:lnTo>
                  <a:pt x="677708" y="2364217"/>
                </a:lnTo>
                <a:lnTo>
                  <a:pt x="1764359" y="2364217"/>
                </a:lnTo>
                <a:lnTo>
                  <a:pt x="2442067" y="1520480"/>
                </a:lnTo>
                <a:lnTo>
                  <a:pt x="2200280" y="468187"/>
                </a:lnTo>
                <a:lnTo>
                  <a:pt x="1221033" y="0"/>
                </a:lnTo>
                <a:close/>
              </a:path>
            </a:pathLst>
          </a:custGeom>
          <a:blipFill>
            <a:blip r:embed="rId5"/>
            <a:srcRect/>
            <a:stretch>
              <a:fillRect l="-35283" r="-9971"/>
            </a:stretch>
          </a:blipFill>
          <a:ln w="50415" cap="flat">
            <a:gradFill>
              <a:gsLst>
                <a:gs pos="0">
                  <a:srgbClr val="FF7500"/>
                </a:gs>
                <a:gs pos="18000">
                  <a:srgbClr val="FB6C08"/>
                </a:gs>
                <a:gs pos="47000">
                  <a:srgbClr val="F15421"/>
                </a:gs>
                <a:gs pos="84000">
                  <a:srgbClr val="E02E48"/>
                </a:gs>
                <a:gs pos="100000">
                  <a:srgbClr val="D91C5C"/>
                </a:gs>
              </a:gsLst>
              <a:lin ang="0" scaled="1"/>
            </a:gradFill>
            <a:prstDash val="solid"/>
            <a:miter/>
          </a:ln>
        </p:spPr>
        <p:txBody>
          <a:bodyPr rtlCol="0" anchor="ctr"/>
          <a:lstStyle/>
          <a:p>
            <a:endParaRPr lang="en-US" dirty="0"/>
          </a:p>
        </p:txBody>
      </p:sp>
    </p:spTree>
    <p:extLst>
      <p:ext uri="{BB962C8B-B14F-4D97-AF65-F5344CB8AC3E}">
        <p14:creationId xmlns:p14="http://schemas.microsoft.com/office/powerpoint/2010/main" val="846805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0A67-44FD-AF2D-60ED-BE644C6FBA00}"/>
              </a:ext>
            </a:extLst>
          </p:cNvPr>
          <p:cNvSpPr>
            <a:spLocks noGrp="1"/>
          </p:cNvSpPr>
          <p:nvPr>
            <p:ph type="title"/>
          </p:nvPr>
        </p:nvSpPr>
        <p:spPr/>
        <p:txBody>
          <a:bodyPr/>
          <a:lstStyle/>
          <a:p>
            <a:r>
              <a:rPr lang="en"/>
              <a:t>What makes a material ‘smart’?</a:t>
            </a:r>
            <a:endParaRPr lang="en-US"/>
          </a:p>
        </p:txBody>
      </p:sp>
      <p:sp>
        <p:nvSpPr>
          <p:cNvPr id="3" name="Rectangle 2">
            <a:extLst>
              <a:ext uri="{FF2B5EF4-FFF2-40B4-BE49-F238E27FC236}">
                <a16:creationId xmlns:a16="http://schemas.microsoft.com/office/drawing/2014/main" id="{7503D33C-6659-097F-A759-F04C26BED6D6}"/>
              </a:ext>
            </a:extLst>
          </p:cNvPr>
          <p:cNvSpPr/>
          <p:nvPr/>
        </p:nvSpPr>
        <p:spPr>
          <a:xfrm>
            <a:off x="411858" y="2305771"/>
            <a:ext cx="7951092" cy="383759"/>
          </a:xfrm>
          <a:prstGeom prst="rect">
            <a:avLst/>
          </a:prstGeom>
        </p:spPr>
        <p:txBody>
          <a:bodyPr wrap="square">
            <a:spAutoFit/>
          </a:bodyPr>
          <a:lstStyle/>
          <a:p>
            <a:pPr marL="0" lvl="0" indent="0" algn="l" rtl="0">
              <a:lnSpc>
                <a:spcPct val="115000"/>
              </a:lnSpc>
              <a:spcBef>
                <a:spcPts val="0"/>
              </a:spcBef>
              <a:spcAft>
                <a:spcPts val="0"/>
              </a:spcAft>
              <a:buSzPts val="4500"/>
              <a:buNone/>
            </a:pPr>
            <a:r>
              <a:rPr lang="en-GB" sz="1800">
                <a:solidFill>
                  <a:schemeClr val="dk1"/>
                </a:solidFill>
                <a:latin typeface="Arial" panose="020B0604020202020204" pitchFamily="34" charset="0"/>
                <a:cs typeface="Arial" panose="020B0604020202020204" pitchFamily="34" charset="0"/>
              </a:rPr>
              <a:t>A smart material will change in a controlled way in response to a stimulus.</a:t>
            </a:r>
          </a:p>
        </p:txBody>
      </p:sp>
      <p:sp>
        <p:nvSpPr>
          <p:cNvPr id="6" name="Google Shape;120;p9">
            <a:extLst>
              <a:ext uri="{FF2B5EF4-FFF2-40B4-BE49-F238E27FC236}">
                <a16:creationId xmlns:a16="http://schemas.microsoft.com/office/drawing/2014/main" id="{EADA08FD-9B86-8EC8-2FA0-D294DAD5D92C}"/>
              </a:ext>
            </a:extLst>
          </p:cNvPr>
          <p:cNvSpPr txBox="1">
            <a:spLocks/>
          </p:cNvSpPr>
          <p:nvPr/>
        </p:nvSpPr>
        <p:spPr>
          <a:xfrm>
            <a:off x="411858" y="7531951"/>
            <a:ext cx="10242000" cy="991480"/>
          </a:xfrm>
          <a:prstGeom prst="rect">
            <a:avLst/>
          </a:prstGeom>
          <a:noFill/>
          <a:ln>
            <a:noFill/>
          </a:ln>
        </p:spPr>
        <p:txBody>
          <a:bodyPr spcFirstLastPara="1" wrap="square" lIns="91425" tIns="91425" rIns="91425" bIns="91425" anchor="t" anchorCtr="0">
            <a:norm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15000"/>
              </a:lnSpc>
              <a:spcBef>
                <a:spcPts val="0"/>
              </a:spcBef>
              <a:buSzPts val="4500"/>
            </a:pPr>
            <a:r>
              <a:rPr lang="en-GB" sz="1800">
                <a:solidFill>
                  <a:srgbClr val="000000"/>
                </a:solidFill>
              </a:rPr>
              <a:t>Smart materials allow objects to become systems - connected things that work together.</a:t>
            </a:r>
          </a:p>
        </p:txBody>
      </p:sp>
      <p:cxnSp>
        <p:nvCxnSpPr>
          <p:cNvPr id="7" name="Straight Arrow Connector 6">
            <a:extLst>
              <a:ext uri="{FF2B5EF4-FFF2-40B4-BE49-F238E27FC236}">
                <a16:creationId xmlns:a16="http://schemas.microsoft.com/office/drawing/2014/main" id="{DE4EA24E-53F5-D638-1C95-664B77B2AEC7}"/>
              </a:ext>
            </a:extLst>
          </p:cNvPr>
          <p:cNvCxnSpPr>
            <a:cxnSpLocks/>
          </p:cNvCxnSpPr>
          <p:nvPr/>
        </p:nvCxnSpPr>
        <p:spPr>
          <a:xfrm>
            <a:off x="7271916" y="5342045"/>
            <a:ext cx="1713757" cy="0"/>
          </a:xfrm>
          <a:prstGeom prst="straightConnector1">
            <a:avLst/>
          </a:prstGeom>
          <a:ln w="19050">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91B29932-B5BA-927D-4CC8-837124D8531F}"/>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a:solidFill>
                <a:schemeClr val="bg1"/>
              </a:solidFill>
            </a:endParaRPr>
          </a:p>
        </p:txBody>
      </p:sp>
      <p:sp>
        <p:nvSpPr>
          <p:cNvPr id="18" name="Footer Placeholder 3">
            <a:extLst>
              <a:ext uri="{FF2B5EF4-FFF2-40B4-BE49-F238E27FC236}">
                <a16:creationId xmlns:a16="http://schemas.microsoft.com/office/drawing/2014/main" id="{B509DE72-990D-CC9E-F1F0-71D67A332244}"/>
              </a:ext>
            </a:extLst>
          </p:cNvPr>
          <p:cNvSpPr txBox="1">
            <a:spLocks/>
          </p:cNvSpPr>
          <p:nvPr/>
        </p:nvSpPr>
        <p:spPr>
          <a:xfrm>
            <a:off x="9484659" y="757747"/>
            <a:ext cx="6340523"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sz="1600" b="0" i="0" u="none" strike="noStrike" cap="none">
                <a:solidFill>
                  <a:schemeClr val="dk1"/>
                </a:solidFill>
                <a:latin typeface="Arial"/>
                <a:ea typeface="Arial"/>
                <a:cs typeface="Arial"/>
                <a:sym typeface="Arial"/>
              </a:rPr>
              <a:t>4. Smart materials</a:t>
            </a:r>
            <a:endParaRPr lang="en-US"/>
          </a:p>
        </p:txBody>
      </p:sp>
      <p:sp>
        <p:nvSpPr>
          <p:cNvPr id="4" name="Graphic 5">
            <a:extLst>
              <a:ext uri="{FF2B5EF4-FFF2-40B4-BE49-F238E27FC236}">
                <a16:creationId xmlns:a16="http://schemas.microsoft.com/office/drawing/2014/main" id="{B33D5679-127F-FC8A-8222-DC4FED6DB2FF}"/>
              </a:ext>
            </a:extLst>
          </p:cNvPr>
          <p:cNvSpPr/>
          <p:nvPr/>
        </p:nvSpPr>
        <p:spPr>
          <a:xfrm>
            <a:off x="2785241" y="3194598"/>
            <a:ext cx="3987688" cy="3913304"/>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34925"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72000" tIns="540000" rIns="72000" bIns="0" rtlCol="0" anchor="ctr"/>
          <a:lstStyle/>
          <a:p>
            <a:pPr marL="0" marR="0" lvl="0" indent="0" algn="ctr" rtl="0">
              <a:lnSpc>
                <a:spcPct val="100000"/>
              </a:lnSpc>
              <a:spcBef>
                <a:spcPts val="0"/>
              </a:spcBef>
              <a:spcAft>
                <a:spcPts val="0"/>
              </a:spcAft>
              <a:buClr>
                <a:srgbClr val="000000"/>
              </a:buClr>
              <a:buSzPts val="1400"/>
              <a:buFont typeface="Arial"/>
              <a:buNone/>
            </a:pPr>
            <a:r>
              <a:rPr lang="en-GB" b="1" i="0" u="none" strike="noStrike" cap="none">
                <a:solidFill>
                  <a:srgbClr val="000000"/>
                </a:solidFill>
                <a:latin typeface="Arial"/>
                <a:ea typeface="Arial"/>
                <a:cs typeface="Arial"/>
                <a:sym typeface="Arial"/>
              </a:rPr>
              <a:t>Stimulus</a:t>
            </a:r>
          </a:p>
          <a:p>
            <a:pPr marL="0" marR="0" lvl="0" indent="0" algn="ctr" rtl="0">
              <a:lnSpc>
                <a:spcPct val="100000"/>
              </a:lnSpc>
              <a:spcBef>
                <a:spcPts val="0"/>
              </a:spcBef>
              <a:spcAft>
                <a:spcPts val="0"/>
              </a:spcAft>
              <a:buClr>
                <a:srgbClr val="000000"/>
              </a:buClr>
              <a:buSzPts val="1400"/>
              <a:buFont typeface="Arial"/>
              <a:buNone/>
            </a:pPr>
            <a:endParaRPr lang="en-GB"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Chemical compounds</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Electric or magnetic field</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Force (stress/strain/bend)</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Light</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Moisture</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pH</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Temperature</a:t>
            </a:r>
          </a:p>
          <a:p>
            <a:pPr marL="0" marR="0" lvl="0" indent="0" algn="ctr" rtl="0">
              <a:lnSpc>
                <a:spcPct val="100000"/>
              </a:lnSpc>
              <a:spcBef>
                <a:spcPts val="0"/>
              </a:spcBef>
              <a:spcAft>
                <a:spcPts val="0"/>
              </a:spcAft>
              <a:buClr>
                <a:srgbClr val="000000"/>
              </a:buClr>
              <a:buSzPts val="1400"/>
              <a:buFont typeface="Arial"/>
              <a:buNone/>
            </a:pPr>
            <a:endParaRPr lang="en-GB" sz="1600" b="0" i="0" u="none" strike="noStrike" cap="none">
              <a:solidFill>
                <a:srgbClr val="000000"/>
              </a:solidFill>
              <a:latin typeface="Arial"/>
              <a:ea typeface="Arial"/>
              <a:cs typeface="Arial"/>
              <a:sym typeface="Arial"/>
            </a:endParaRPr>
          </a:p>
        </p:txBody>
      </p:sp>
      <p:sp>
        <p:nvSpPr>
          <p:cNvPr id="5" name="Graphic 5">
            <a:extLst>
              <a:ext uri="{FF2B5EF4-FFF2-40B4-BE49-F238E27FC236}">
                <a16:creationId xmlns:a16="http://schemas.microsoft.com/office/drawing/2014/main" id="{A097A562-0F3F-A4F6-FFE1-1EED0E2290DA}"/>
              </a:ext>
            </a:extLst>
          </p:cNvPr>
          <p:cNvSpPr/>
          <p:nvPr/>
        </p:nvSpPr>
        <p:spPr>
          <a:xfrm>
            <a:off x="9484659" y="3194598"/>
            <a:ext cx="3987688" cy="3913304"/>
          </a:xfrm>
          <a:custGeom>
            <a:avLst/>
            <a:gdLst>
              <a:gd name="connsiteX0" fmla="*/ 1638583 w 3277164"/>
              <a:gd name="connsiteY0" fmla="*/ 0 h 3216033"/>
              <a:gd name="connsiteX1" fmla="*/ 324807 w 3277164"/>
              <a:gd name="connsiteY1" fmla="*/ 636872 h 3216033"/>
              <a:gd name="connsiteX2" fmla="*/ 0 w 3277164"/>
              <a:gd name="connsiteY2" fmla="*/ 2068301 h 3216033"/>
              <a:gd name="connsiteX3" fmla="*/ 909459 w 3277164"/>
              <a:gd name="connsiteY3" fmla="*/ 3216033 h 3216033"/>
              <a:gd name="connsiteX4" fmla="*/ 2367706 w 3277164"/>
              <a:gd name="connsiteY4" fmla="*/ 3216033 h 3216033"/>
              <a:gd name="connsiteX5" fmla="*/ 3277165 w 3277164"/>
              <a:gd name="connsiteY5" fmla="*/ 2068301 h 3216033"/>
              <a:gd name="connsiteX6" fmla="*/ 2952697 w 3277164"/>
              <a:gd name="connsiteY6" fmla="*/ 636872 h 3216033"/>
              <a:gd name="connsiteX7" fmla="*/ 1638583 w 3277164"/>
              <a:gd name="connsiteY7" fmla="*/ 0 h 32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7164" h="3216033">
                <a:moveTo>
                  <a:pt x="1638583" y="0"/>
                </a:moveTo>
                <a:lnTo>
                  <a:pt x="324807" y="636872"/>
                </a:lnTo>
                <a:lnTo>
                  <a:pt x="0" y="2068301"/>
                </a:lnTo>
                <a:lnTo>
                  <a:pt x="909459" y="3216033"/>
                </a:lnTo>
                <a:lnTo>
                  <a:pt x="2367706" y="3216033"/>
                </a:lnTo>
                <a:lnTo>
                  <a:pt x="3277165" y="2068301"/>
                </a:lnTo>
                <a:lnTo>
                  <a:pt x="2952697" y="636872"/>
                </a:lnTo>
                <a:lnTo>
                  <a:pt x="1638583" y="0"/>
                </a:lnTo>
                <a:close/>
              </a:path>
            </a:pathLst>
          </a:custGeom>
          <a:solidFill>
            <a:srgbClr val="EBEBEB"/>
          </a:solidFill>
          <a:ln w="34925" cap="flat">
            <a:gradFill>
              <a:gsLst>
                <a:gs pos="0">
                  <a:srgbClr val="FF7500"/>
                </a:gs>
                <a:gs pos="18000">
                  <a:srgbClr val="FB6C08"/>
                </a:gs>
                <a:gs pos="47000">
                  <a:srgbClr val="F15421"/>
                </a:gs>
                <a:gs pos="84000">
                  <a:srgbClr val="E02E48"/>
                </a:gs>
                <a:gs pos="100000">
                  <a:srgbClr val="D91C5C"/>
                </a:gs>
              </a:gsLst>
              <a:lin ang="18900000" scaled="0"/>
            </a:gradFill>
            <a:prstDash val="solid"/>
            <a:miter/>
          </a:ln>
        </p:spPr>
        <p:txBody>
          <a:bodyPr lIns="72000" tIns="540000" rIns="72000" bIns="0" rtlCol="0" anchor="ctr"/>
          <a:lstStyle/>
          <a:p>
            <a:pPr marL="0" marR="0" lvl="0" indent="0" algn="ctr" rtl="0">
              <a:lnSpc>
                <a:spcPct val="100000"/>
              </a:lnSpc>
              <a:spcBef>
                <a:spcPts val="0"/>
              </a:spcBef>
              <a:spcAft>
                <a:spcPts val="0"/>
              </a:spcAft>
              <a:buClr>
                <a:srgbClr val="000000"/>
              </a:buClr>
              <a:buSzPts val="1400"/>
              <a:buFont typeface="Arial"/>
              <a:buNone/>
            </a:pPr>
            <a:r>
              <a:rPr lang="en-GB" b="1" i="0" u="none" strike="noStrike" cap="none">
                <a:solidFill>
                  <a:srgbClr val="000000"/>
                </a:solidFill>
                <a:latin typeface="Arial"/>
                <a:ea typeface="Arial"/>
                <a:cs typeface="Arial"/>
                <a:sym typeface="Arial"/>
              </a:rPr>
              <a:t>Response</a:t>
            </a:r>
          </a:p>
          <a:p>
            <a:pPr marL="0" marR="0" lvl="0" indent="0" algn="ctr" rtl="0">
              <a:lnSpc>
                <a:spcPct val="100000"/>
              </a:lnSpc>
              <a:spcBef>
                <a:spcPts val="0"/>
              </a:spcBef>
              <a:spcAft>
                <a:spcPts val="0"/>
              </a:spcAft>
              <a:buClr>
                <a:srgbClr val="000000"/>
              </a:buClr>
              <a:buSzPts val="1400"/>
              <a:buFont typeface="Arial"/>
              <a:buNone/>
            </a:pPr>
            <a:endParaRPr lang="en-GB"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Colour</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Current</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Deformation (change in shape)</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Force</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Voltage</a:t>
            </a:r>
          </a:p>
          <a:p>
            <a:pPr marL="0" marR="0" lvl="0" indent="0" algn="ctr" rtl="0">
              <a:lnSpc>
                <a:spcPct val="100000"/>
              </a:lnSpc>
              <a:spcBef>
                <a:spcPts val="0"/>
              </a:spcBef>
              <a:spcAft>
                <a:spcPts val="600"/>
              </a:spcAft>
              <a:buClr>
                <a:srgbClr val="000000"/>
              </a:buClr>
              <a:buSzPts val="1400"/>
              <a:buFont typeface="Arial"/>
              <a:buNone/>
            </a:pPr>
            <a:r>
              <a:rPr lang="en-GB" sz="1800" b="0" i="0" u="none" strike="noStrike" cap="none">
                <a:solidFill>
                  <a:srgbClr val="000000"/>
                </a:solidFill>
                <a:latin typeface="Arial"/>
                <a:ea typeface="Arial"/>
                <a:cs typeface="Arial"/>
                <a:sym typeface="Arial"/>
              </a:rPr>
              <a:t>Volume</a:t>
            </a:r>
          </a:p>
          <a:p>
            <a:pPr marL="0" marR="0" lvl="0" indent="0" algn="ctr" rtl="0">
              <a:lnSpc>
                <a:spcPct val="100000"/>
              </a:lnSpc>
              <a:spcBef>
                <a:spcPts val="0"/>
              </a:spcBef>
              <a:spcAft>
                <a:spcPts val="0"/>
              </a:spcAft>
              <a:buClr>
                <a:srgbClr val="000000"/>
              </a:buClr>
              <a:buSzPts val="1400"/>
              <a:buFont typeface="Arial"/>
              <a:buNone/>
            </a:pPr>
            <a:endParaRPr lang="en-GB"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631605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c2123c-08af-4259-afd9-327c11a3f8fe">
      <Terms xmlns="http://schemas.microsoft.com/office/infopath/2007/PartnerControls"/>
    </lcf76f155ced4ddcb4097134ff3c332f>
    <TaxCatchAll xmlns="d89c1b2d-70bc-4028-a552-56ef7d93df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271370A8D5F84984EAE15DB732DB6C" ma:contentTypeVersion="17" ma:contentTypeDescription="Create a new document." ma:contentTypeScope="" ma:versionID="77cc91c51cad387ebd814b66518c13a7">
  <xsd:schema xmlns:xsd="http://www.w3.org/2001/XMLSchema" xmlns:xs="http://www.w3.org/2001/XMLSchema" xmlns:p="http://schemas.microsoft.com/office/2006/metadata/properties" xmlns:ns2="94c2123c-08af-4259-afd9-327c11a3f8fe" xmlns:ns3="d89c1b2d-70bc-4028-a552-56ef7d93dfa4" targetNamespace="http://schemas.microsoft.com/office/2006/metadata/properties" ma:root="true" ma:fieldsID="23f814211c9022776c446bd2b5cba1b3" ns2:_="" ns3:_="">
    <xsd:import namespace="94c2123c-08af-4259-afd9-327c11a3f8fe"/>
    <xsd:import namespace="d89c1b2d-70bc-4028-a552-56ef7d93df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2123c-08af-4259-afd9-327c11a3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c1b2d-70bc-4028-a552-56ef7d93df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fe45d-e1cc-4125-a718-5efafb3beb06}" ma:internalName="TaxCatchAll" ma:showField="CatchAllData" ma:web="d89c1b2d-70bc-4028-a552-56ef7d93d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6D3D15-4D34-491A-B51B-946335993E97}">
  <ds:schemaRefs>
    <ds:schemaRef ds:uri="http://schemas.microsoft.com/sharepoint/v3/contenttype/forms"/>
  </ds:schemaRefs>
</ds:datastoreItem>
</file>

<file path=customXml/itemProps2.xml><?xml version="1.0" encoding="utf-8"?>
<ds:datastoreItem xmlns:ds="http://schemas.openxmlformats.org/officeDocument/2006/customXml" ds:itemID="{CDA5C3DC-4A19-411B-A325-32C3C6BA2570}">
  <ds:schemaRefs>
    <ds:schemaRef ds:uri="1ccdc7b9-4b6b-4ed9-8fc5-54a67669b5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0edf7d78-1330-49f6-bffc-7239953f04fe"/>
    <ds:schemaRef ds:uri="f97151d3-a763-4fee-95d1-c0b0132eac99"/>
    <ds:schemaRef ds:uri="94c2123c-08af-4259-afd9-327c11a3f8fe"/>
    <ds:schemaRef ds:uri="d89c1b2d-70bc-4028-a552-56ef7d93dfa4"/>
  </ds:schemaRefs>
</ds:datastoreItem>
</file>

<file path=customXml/itemProps3.xml><?xml version="1.0" encoding="utf-8"?>
<ds:datastoreItem xmlns:ds="http://schemas.openxmlformats.org/officeDocument/2006/customXml" ds:itemID="{DB98E7EA-B72B-415A-8F4B-E8AC0DE9AA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2123c-08af-4259-afd9-327c11a3f8fe"/>
    <ds:schemaRef ds:uri="d89c1b2d-70bc-4028-a552-56ef7d93d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331</TotalTime>
  <Words>3664</Words>
  <Application>Microsoft Office PowerPoint</Application>
  <PresentationFormat>Custom</PresentationFormat>
  <Paragraphs>419</Paragraphs>
  <Slides>20</Slides>
  <Notes>20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Custom Design</vt:lpstr>
      <vt:lpstr>PowerPoint Presentation</vt:lpstr>
      <vt:lpstr>Practitioner guide </vt:lpstr>
      <vt:lpstr>Introduction and overview</vt:lpstr>
      <vt:lpstr>Learning outcomes and resource links </vt:lpstr>
      <vt:lpstr>Subject coverage</vt:lpstr>
      <vt:lpstr>4. Smart materials</vt:lpstr>
      <vt:lpstr>Learning outcomes</vt:lpstr>
      <vt:lpstr>What’s interesting about this material?</vt:lpstr>
      <vt:lpstr>What makes a material ‘smart’?</vt:lpstr>
      <vt:lpstr>Key smart materials</vt:lpstr>
      <vt:lpstr>Key smart materials continued</vt:lpstr>
      <vt:lpstr>Key smart materials continued</vt:lpstr>
      <vt:lpstr>Smart materials and sustainability</vt:lpstr>
      <vt:lpstr>Smart materials and sustainability</vt:lpstr>
      <vt:lpstr>Smart materials and sustainability – examples </vt:lpstr>
      <vt:lpstr>Smart materials and sustainability</vt:lpstr>
      <vt:lpstr>Smart materials and sustainability - example</vt:lpstr>
      <vt:lpstr>Smart materials, Industry 4.0 and sustainability</vt:lpstr>
      <vt:lpstr>Smart materials, sustainability and you</vt:lpstr>
      <vt:lpstr>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Stephen Winterburn</cp:lastModifiedBy>
  <cp:revision>62</cp:revision>
  <dcterms:created xsi:type="dcterms:W3CDTF">2022-05-23T15:11:33Z</dcterms:created>
  <dcterms:modified xsi:type="dcterms:W3CDTF">2023-09-07T15:41:55Z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ies>
</file>