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22"/>
  </p:notesMasterIdLst>
  <p:sldIdLst>
    <p:sldId id="256" r:id="rId6"/>
    <p:sldId id="267" r:id="rId7"/>
    <p:sldId id="284" r:id="rId8"/>
    <p:sldId id="281" r:id="rId9"/>
    <p:sldId id="257" r:id="rId10"/>
    <p:sldId id="272" r:id="rId11"/>
    <p:sldId id="275" r:id="rId12"/>
    <p:sldId id="312" r:id="rId13"/>
    <p:sldId id="313" r:id="rId14"/>
    <p:sldId id="314" r:id="rId15"/>
    <p:sldId id="315" r:id="rId16"/>
    <p:sldId id="316" r:id="rId17"/>
    <p:sldId id="317" r:id="rId18"/>
    <p:sldId id="305" r:id="rId19"/>
    <p:sldId id="318" r:id="rId20"/>
    <p:sldId id="319" r:id="rId21"/>
  </p:sldIdLst>
  <p:sldSz cx="16257588" cy="9144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49" userDrawn="1">
          <p15:clr>
            <a:srgbClr val="A4A3A4"/>
          </p15:clr>
        </p15:guide>
        <p15:guide id="2" pos="51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2E3E04-DFCD-009C-E7C8-C19ACA976B3D}" name="Sidney Yanney" initials="SY" userId="d447cc76b536347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hael Guilmant-Cush" initials="MGC" lastIdx="3" clrIdx="6">
    <p:extLst>
      <p:ext uri="{19B8F6BF-5375-455C-9EA6-DF929625EA0E}">
        <p15:presenceInfo xmlns:p15="http://schemas.microsoft.com/office/powerpoint/2012/main" userId="S::mike@mgcwriting.onmicrosoft.com::1f83a091-1871-4096-b5ea-a3285935905c" providerId="AD"/>
      </p:ext>
    </p:extLst>
  </p:cmAuthor>
  <p:cmAuthor id="1" name="Minna Down" initials="MD" lastIdx="13" clrIdx="0">
    <p:extLst>
      <p:ext uri="{19B8F6BF-5375-455C-9EA6-DF929625EA0E}">
        <p15:presenceInfo xmlns:p15="http://schemas.microsoft.com/office/powerpoint/2012/main" userId="f49f9c9fde2637aa" providerId="Windows Live"/>
      </p:ext>
    </p:extLst>
  </p:cmAuthor>
  <p:cmAuthor id="8" name="V-Mike Guilmant-Cush" initials="VG" lastIdx="2" clrIdx="7">
    <p:extLst>
      <p:ext uri="{19B8F6BF-5375-455C-9EA6-DF929625EA0E}">
        <p15:presenceInfo xmlns:p15="http://schemas.microsoft.com/office/powerpoint/2012/main" userId="S::mike.guilmant-cush@blackbaud.me::3c7f021d-b981-41a2-afc2-8c0dc9565e5f" providerId="AD"/>
      </p:ext>
    </p:extLst>
  </p:cmAuthor>
  <p:cmAuthor id="2" name="Bryony" initials="B" lastIdx="34" clrIdx="1">
    <p:extLst>
      <p:ext uri="{19B8F6BF-5375-455C-9EA6-DF929625EA0E}">
        <p15:presenceInfo xmlns:p15="http://schemas.microsoft.com/office/powerpoint/2012/main" userId="fe1aad7348244552" providerId="Windows Live"/>
      </p:ext>
    </p:extLst>
  </p:cmAuthor>
  <p:cmAuthor id="3" name="Mike Guilmant-Cush" initials="MG" lastIdx="6" clrIdx="2">
    <p:extLst>
      <p:ext uri="{19B8F6BF-5375-455C-9EA6-DF929625EA0E}">
        <p15:presenceInfo xmlns:p15="http://schemas.microsoft.com/office/powerpoint/2012/main" userId="Mike Guilmant-Cush" providerId="None"/>
      </p:ext>
    </p:extLst>
  </p:cmAuthor>
  <p:cmAuthor id="4" name="Karen Wadsworth" initials="KW" lastIdx="31" clrIdx="3">
    <p:extLst>
      <p:ext uri="{19B8F6BF-5375-455C-9EA6-DF929625EA0E}">
        <p15:presenceInfo xmlns:p15="http://schemas.microsoft.com/office/powerpoint/2012/main" userId="Karen Wadsworth" providerId="None"/>
      </p:ext>
    </p:extLst>
  </p:cmAuthor>
  <p:cmAuthor id="5" name="Estelle Lloyd" initials="EL" lastIdx="10" clrIdx="4">
    <p:extLst>
      <p:ext uri="{19B8F6BF-5375-455C-9EA6-DF929625EA0E}">
        <p15:presenceInfo xmlns:p15="http://schemas.microsoft.com/office/powerpoint/2012/main" userId="Estelle Lloyd" providerId="None"/>
      </p:ext>
    </p:extLst>
  </p:cmAuthor>
  <p:cmAuthor id="6" name="Stylli Charalampous" initials="SC" lastIdx="4" clrIdx="5">
    <p:extLst>
      <p:ext uri="{19B8F6BF-5375-455C-9EA6-DF929625EA0E}">
        <p15:presenceInfo xmlns:p15="http://schemas.microsoft.com/office/powerpoint/2012/main" userId="S::stylli.charalampous@raeng.org.uk::6ccdb83b-cc4f-4a44-90c9-2db0e32692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1C5C"/>
    <a:srgbClr val="FF7500"/>
    <a:srgbClr val="ECECED"/>
    <a:srgbClr val="21176B"/>
    <a:srgbClr val="3DB876"/>
    <a:srgbClr val="00F291"/>
    <a:srgbClr val="24D6D1"/>
    <a:srgbClr val="22166B"/>
    <a:srgbClr val="F1D408"/>
    <a:srgbClr val="D2CF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9327A2-42C5-518B-B9B8-73B4A7B13F95}" v="1" dt="2023-02-17T08:59:55.900"/>
    <p1510:client id="{D4CADB49-7D5C-01EF-2EA3-5C03AFDF65FB}" v="3" dt="2023-02-16T09:22:25.357"/>
    <p1510:client id="{DD0F4DF4-F194-11FC-5598-D5A9EB44183C}" v="20" dt="2023-02-21T10:31:48.754"/>
    <p1510:client id="{F9C9F235-2664-B1A8-33EB-1E17FB128906}" v="2" dt="2023-02-21T10:47:27.297"/>
    <p1510:client id="{FBF50AE0-4C75-4355-A8A8-991859D1FA7F}" v="3" dt="2023-02-13T08:59:40.3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49"/>
    <p:restoredTop sz="68301" autoAdjust="0"/>
  </p:normalViewPr>
  <p:slideViewPr>
    <p:cSldViewPr snapToGrid="0" snapToObjects="1">
      <p:cViewPr varScale="1">
        <p:scale>
          <a:sx n="32" d="100"/>
          <a:sy n="32" d="100"/>
        </p:scale>
        <p:origin x="896" y="40"/>
      </p:cViewPr>
      <p:guideLst>
        <p:guide orient="horz" pos="4649"/>
        <p:guide pos="5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6177F610-3751-F945-A338-751CC6F6B176}" type="datetimeFigureOut">
              <a:rPr lang="en-US" smtClean="0"/>
              <a:t>3/8/2023</a:t>
            </a:fld>
            <a:endParaRPr lang="en-US"/>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D7713ECE-1B03-7F4B-8F63-1FC03E6A284A}" type="slidenum">
              <a:rPr lang="en-US" smtClean="0"/>
              <a:t>‹#›</a:t>
            </a:fld>
            <a:endParaRPr lang="en-US"/>
          </a:p>
        </p:txBody>
      </p:sp>
    </p:spTree>
    <p:extLst>
      <p:ext uri="{BB962C8B-B14F-4D97-AF65-F5344CB8AC3E}">
        <p14:creationId xmlns:p14="http://schemas.microsoft.com/office/powerpoint/2010/main" val="1196721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1</a:t>
            </a:fld>
            <a:endParaRPr lang="en-US" dirty="0"/>
          </a:p>
        </p:txBody>
      </p:sp>
    </p:spTree>
    <p:extLst>
      <p:ext uri="{BB962C8B-B14F-4D97-AF65-F5344CB8AC3E}">
        <p14:creationId xmlns:p14="http://schemas.microsoft.com/office/powerpoint/2010/main" val="1021879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Practitioner delivery notes</a:t>
            </a:r>
          </a:p>
          <a:p>
            <a:pPr marL="0" lvl="0" indent="0" algn="l" rtl="0">
              <a:lnSpc>
                <a:spcPct val="100000"/>
              </a:lnSpc>
              <a:spcBef>
                <a:spcPts val="0"/>
              </a:spcBef>
              <a:spcAft>
                <a:spcPts val="0"/>
              </a:spcAft>
              <a:buSzPts val="1100"/>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You may wish to have a ‘mystery block’ to hold for visual impact during this activity.</a:t>
            </a:r>
          </a:p>
          <a:p>
            <a:pPr marL="0" lvl="0" indent="0" algn="l" rtl="0">
              <a:lnSpc>
                <a:spcPct val="100000"/>
              </a:lnSpc>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Activity</a:t>
            </a:r>
          </a:p>
          <a:p>
            <a:pPr marL="0" lvl="0" indent="0" algn="l" rtl="0">
              <a:lnSpc>
                <a:spcPct val="100000"/>
              </a:lnSpc>
              <a:spcBef>
                <a:spcPts val="0"/>
              </a:spcBef>
              <a:spcAft>
                <a:spcPts val="0"/>
              </a:spcAft>
              <a:buSzPts val="1100"/>
              <a:buNone/>
            </a:pPr>
            <a:endParaRPr lang="en-GB" dirty="0">
              <a:solidFill>
                <a:schemeClr val="dk1"/>
              </a:solidFill>
              <a:latin typeface="Arial" panose="020B0604020202020204" pitchFamily="34" charset="0"/>
              <a:cs typeface="Arial" panose="020B0604020202020204" pitchFamily="34" charset="0"/>
            </a:endParaRP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Ask learners to imagine they have been given a block of material. They don’t know what it is and it’s not possible to tell from its visible features. All they can do right now is measure its dimensions and calculate its volume.</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As engineers, they would want to know what material this is and what it might be used for. What questions might they ask which would help to identify what it is and match it to the right engineering applications? Learners suggest ideas, which you may wish to write on your board.</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Help learners to develop their questions from qualitative (“Is it heavy?”) to quantitative (“What is its density?”). Establish that engineers can carry out tests to get quantitative answers to these questions - and this means they are measuring some of the properties of the material.</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Introduce the idea of physical and mechanical properties.</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Learners can suggest examples of properties they have heard of. Do this as a group, or learners can discuss in pairs. Learners can share what they already know about each property and then decide whether they think it is physical or mechanical, based on the definitions.</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Optionally, discuss how a material will also have chemical and electrical properties. Can learners define these types of properties and how they differ from, or are part of, a material’s physical or mechanical properties?</a:t>
            </a:r>
          </a:p>
          <a:p>
            <a:pPr marL="0" lvl="0" indent="0" algn="l" rtl="0">
              <a:lnSpc>
                <a:spcPct val="100000"/>
              </a:lnSpc>
              <a:spcBef>
                <a:spcPts val="0"/>
              </a:spcBef>
              <a:spcAft>
                <a:spcPts val="0"/>
              </a:spcAft>
              <a:buSzPts val="1100"/>
              <a:buNone/>
            </a:pPr>
            <a:endParaRPr lang="en-GB" b="1"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Example answers</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How heavy is it?</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Is it hard or soft?</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Does it conduct electricity?</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Will it melt?</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Can we bend it?</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How brittle is it?</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For example properties and their definitions, see following activity.</a:t>
            </a:r>
          </a:p>
          <a:p>
            <a:pPr marL="0" lvl="0" indent="0" algn="l" rtl="0">
              <a:lnSpc>
                <a:spcPct val="100000"/>
              </a:lnSpc>
              <a:spcBef>
                <a:spcPts val="0"/>
              </a:spcBef>
              <a:spcAft>
                <a:spcPts val="0"/>
              </a:spcAft>
              <a:buSzPts val="1100"/>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A material’s chemical properties describe how it changes in response to a chemical reaction. These are therefore a distinct class of properties.</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A material’s electrical properties describe how it allows an electrical current to flow or a field to pass through it. These can be thought of as part of the material’s physical properties.</a:t>
            </a:r>
          </a:p>
          <a:p>
            <a:pPr marL="0" lvl="0" indent="0" algn="l" rtl="0">
              <a:lnSpc>
                <a:spcPct val="100000"/>
              </a:lnSpc>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Assessment</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Suggested questions.</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Discussion.</a:t>
            </a:r>
          </a:p>
          <a:p>
            <a:pPr marL="0" lvl="0" indent="0" algn="l" rtl="0">
              <a:lnSpc>
                <a:spcPct val="100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Written definitions.</a:t>
            </a:r>
          </a:p>
          <a:p>
            <a:pPr marL="0" lvl="0" indent="0" algn="l" rtl="0">
              <a:lnSpc>
                <a:spcPct val="100000"/>
              </a:lnSpc>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Extension </a:t>
            </a:r>
          </a:p>
          <a:p>
            <a:pPr marL="0" lvl="0" indent="0" algn="l"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For an alternative approach learners could work in small groups or pairs and use the internet or a textbook to research a brief definition of several properties. They can read these to the rest of their group or partner and decide together whether this is a physical or mechanical property.</a:t>
            </a:r>
          </a:p>
          <a:p>
            <a:pPr marL="0" lvl="0" indent="0" algn="l" rtl="0">
              <a:lnSpc>
                <a:spcPct val="100000"/>
              </a:lnSpc>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10</a:t>
            </a:fld>
            <a:endParaRPr lang="en-US"/>
          </a:p>
        </p:txBody>
      </p:sp>
    </p:spTree>
    <p:extLst>
      <p:ext uri="{BB962C8B-B14F-4D97-AF65-F5344CB8AC3E}">
        <p14:creationId xmlns:p14="http://schemas.microsoft.com/office/powerpoint/2010/main" val="2899742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GB" b="1" dirty="0">
                <a:latin typeface="Arial" panose="020B0604020202020204" pitchFamily="34" charset="0"/>
                <a:cs typeface="Arial" panose="020B0604020202020204" pitchFamily="34" charset="0"/>
              </a:rPr>
              <a:t>Practitioner delivery notes</a:t>
            </a:r>
          </a:p>
          <a:p>
            <a:pPr marL="0" lvl="0" indent="0" algn="l" rtl="0">
              <a:lnSpc>
                <a:spcPct val="100000"/>
              </a:lnSpc>
              <a:spcBef>
                <a:spcPts val="0"/>
              </a:spcBef>
              <a:spcAft>
                <a:spcPts val="0"/>
              </a:spcAft>
              <a:buSzPts val="1100"/>
              <a:buNone/>
            </a:pPr>
            <a:endParaRPr lang="en-GB"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dirty="0">
                <a:latin typeface="Arial" panose="020B0604020202020204" pitchFamily="34" charset="0"/>
                <a:cs typeface="Arial" panose="020B0604020202020204" pitchFamily="34" charset="0"/>
              </a:rPr>
              <a:t>Learners will need internet access to use the </a:t>
            </a:r>
            <a:r>
              <a:rPr lang="en-GB" b="1" dirty="0">
                <a:latin typeface="Arial" panose="020B0604020202020204" pitchFamily="34" charset="0"/>
                <a:cs typeface="Arial" panose="020B0604020202020204" pitchFamily="34" charset="0"/>
              </a:rPr>
              <a:t>Engineering materials interactive tool</a:t>
            </a:r>
            <a:r>
              <a:rPr lang="en-GB" dirty="0">
                <a:latin typeface="Arial" panose="020B0604020202020204" pitchFamily="34" charset="0"/>
                <a:cs typeface="Arial" panose="020B0604020202020204" pitchFamily="34" charset="0"/>
              </a:rPr>
              <a:t>.</a:t>
            </a:r>
          </a:p>
          <a:p>
            <a:pPr marL="0" lvl="0" indent="0" algn="l" rtl="0">
              <a:lnSpc>
                <a:spcPct val="100000"/>
              </a:lnSpc>
              <a:spcBef>
                <a:spcPts val="0"/>
              </a:spcBef>
              <a:spcAft>
                <a:spcPts val="0"/>
              </a:spcAft>
              <a:buSzPts val="1100"/>
              <a:buNone/>
            </a:pPr>
            <a:endParaRPr lang="en-GB"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latin typeface="Arial" panose="020B0604020202020204" pitchFamily="34" charset="0"/>
                <a:cs typeface="Arial" panose="020B0604020202020204" pitchFamily="34" charset="0"/>
              </a:rPr>
              <a:t>Activity</a:t>
            </a:r>
          </a:p>
          <a:p>
            <a:pPr marL="457200" lvl="0" indent="-298450" algn="l" rtl="0">
              <a:lnSpc>
                <a:spcPct val="100000"/>
              </a:lnSpc>
              <a:spcBef>
                <a:spcPts val="0"/>
              </a:spcBef>
              <a:spcAft>
                <a:spcPts val="0"/>
              </a:spcAft>
              <a:buSzPts val="1100"/>
              <a:buChar char="●"/>
            </a:pPr>
            <a:r>
              <a:rPr lang="en-GB" dirty="0">
                <a:latin typeface="Arial" panose="020B0604020202020204" pitchFamily="34" charset="0"/>
                <a:cs typeface="Arial" panose="020B0604020202020204" pitchFamily="34" charset="0"/>
              </a:rPr>
              <a:t>Review with learners how to use the interactive tool. Each engineer will describe a scenario where a material property matters - either that it is desired, or needs to be avoided. After choosing an engineer, learners read the description of the material property and match it to a name.</a:t>
            </a:r>
          </a:p>
          <a:p>
            <a:pPr marL="457200" indent="-298450">
              <a:buSzPts val="1100"/>
              <a:buChar char="●"/>
            </a:pPr>
            <a:r>
              <a:rPr lang="en-GB" dirty="0">
                <a:latin typeface="Arial"/>
                <a:cs typeface="Arial"/>
              </a:rPr>
              <a:t>Note that the arrow on the screenshot of the interactive does not point to the correct answer for the scenario shown.</a:t>
            </a:r>
          </a:p>
          <a:p>
            <a:pPr marL="0" lvl="0" indent="0" algn="l" rtl="0">
              <a:lnSpc>
                <a:spcPct val="100000"/>
              </a:lnSpc>
              <a:spcBef>
                <a:spcPts val="0"/>
              </a:spcBef>
              <a:spcAft>
                <a:spcPts val="0"/>
              </a:spcAft>
              <a:buSzPts val="1100"/>
              <a:buNone/>
            </a:pPr>
            <a:endParaRPr lang="en-GB"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latin typeface="Arial" panose="020B0604020202020204" pitchFamily="34" charset="0"/>
                <a:cs typeface="Arial" panose="020B0604020202020204" pitchFamily="34" charset="0"/>
              </a:rPr>
              <a:t>Activity sheet</a:t>
            </a:r>
          </a:p>
          <a:p>
            <a:pPr marL="0" lvl="0" indent="0" algn="l" rtl="0">
              <a:lnSpc>
                <a:spcPct val="100000"/>
              </a:lnSpc>
              <a:spcBef>
                <a:spcPts val="0"/>
              </a:spcBef>
              <a:spcAft>
                <a:spcPts val="0"/>
              </a:spcAft>
              <a:buSzPts val="1100"/>
              <a:buNone/>
            </a:pPr>
            <a:r>
              <a:rPr lang="en-GB" dirty="0">
                <a:latin typeface="Arial" panose="020B0604020202020204" pitchFamily="34" charset="0"/>
                <a:cs typeface="Arial" panose="020B0604020202020204" pitchFamily="34" charset="0"/>
              </a:rPr>
              <a:t>Learners write the correct description next to each material property on </a:t>
            </a:r>
            <a:r>
              <a:rPr lang="en-GB" b="1" dirty="0">
                <a:latin typeface="Arial" panose="020B0604020202020204" pitchFamily="34" charset="0"/>
                <a:cs typeface="Arial" panose="020B0604020202020204" pitchFamily="34" charset="0"/>
              </a:rPr>
              <a:t>Engineering materials - Activity sheet 3</a:t>
            </a:r>
            <a:r>
              <a:rPr lang="en-GB" dirty="0">
                <a:latin typeface="Arial" panose="020B0604020202020204" pitchFamily="34" charset="0"/>
                <a:cs typeface="Arial" panose="020B0604020202020204" pitchFamily="34" charset="0"/>
              </a:rPr>
              <a:t> and choose whether each is physical or mechanical. Please note that this activity sheet is two pages long.</a:t>
            </a:r>
          </a:p>
          <a:p>
            <a:pPr marL="0" lvl="0" indent="0" algn="l" rtl="0">
              <a:lnSpc>
                <a:spcPct val="100000"/>
              </a:lnSpc>
              <a:spcBef>
                <a:spcPts val="0"/>
              </a:spcBef>
              <a:spcAft>
                <a:spcPts val="0"/>
              </a:spcAft>
              <a:buSzPts val="1100"/>
              <a:buNone/>
            </a:pPr>
            <a:endParaRPr lang="en-GB"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latin typeface="Arial" panose="020B0604020202020204" pitchFamily="34" charset="0"/>
                <a:cs typeface="Arial" panose="020B0604020202020204" pitchFamily="34" charset="0"/>
              </a:rPr>
              <a:t>Example answers</a:t>
            </a:r>
          </a:p>
          <a:p>
            <a:pPr marL="0" lvl="0" indent="0" algn="l" rtl="0">
              <a:lnSpc>
                <a:spcPct val="100000"/>
              </a:lnSpc>
              <a:spcBef>
                <a:spcPts val="0"/>
              </a:spcBef>
              <a:spcAft>
                <a:spcPts val="0"/>
              </a:spcAft>
              <a:buSzPts val="1100"/>
              <a:buNone/>
            </a:pPr>
            <a:r>
              <a:rPr lang="en-GB" dirty="0">
                <a:latin typeface="Arial" panose="020B0604020202020204" pitchFamily="34" charset="0"/>
                <a:cs typeface="Arial" panose="020B0604020202020204" pitchFamily="34" charset="0"/>
              </a:rPr>
              <a:t>Please see the next slide.</a:t>
            </a:r>
          </a:p>
          <a:p>
            <a:pPr marL="0" lvl="0" indent="0" algn="l" rtl="0">
              <a:lnSpc>
                <a:spcPct val="100000"/>
              </a:lnSpc>
              <a:spcBef>
                <a:spcPts val="0"/>
              </a:spcBef>
              <a:spcAft>
                <a:spcPts val="0"/>
              </a:spcAft>
              <a:buSzPts val="1100"/>
              <a:buNone/>
            </a:pPr>
            <a:endParaRPr lang="en-GB"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latin typeface="Arial" panose="020B0604020202020204" pitchFamily="34" charset="0"/>
                <a:cs typeface="Arial" panose="020B0604020202020204" pitchFamily="34" charset="0"/>
              </a:rPr>
              <a:t>Assessment</a:t>
            </a:r>
          </a:p>
          <a:p>
            <a:pPr marL="0" lvl="0" indent="0" algn="l" rtl="0">
              <a:lnSpc>
                <a:spcPct val="100000"/>
              </a:lnSpc>
              <a:spcBef>
                <a:spcPts val="0"/>
              </a:spcBef>
              <a:spcAft>
                <a:spcPts val="0"/>
              </a:spcAft>
              <a:buSzPts val="1100"/>
              <a:buNone/>
            </a:pPr>
            <a:r>
              <a:rPr lang="en-GB" dirty="0">
                <a:latin typeface="Arial" panose="020B0604020202020204" pitchFamily="34" charset="0"/>
                <a:cs typeface="Arial" panose="020B0604020202020204" pitchFamily="34" charset="0"/>
              </a:rPr>
              <a:t>Written work.</a:t>
            </a:r>
          </a:p>
          <a:p>
            <a:pPr marL="0" lvl="0" indent="0" algn="l" rtl="0">
              <a:lnSpc>
                <a:spcPct val="100000"/>
              </a:lnSpc>
              <a:spcBef>
                <a:spcPts val="0"/>
              </a:spcBef>
              <a:spcAft>
                <a:spcPts val="0"/>
              </a:spcAft>
              <a:buSzPts val="1100"/>
              <a:buNone/>
            </a:pPr>
            <a:r>
              <a:rPr lang="en-GB" dirty="0">
                <a:latin typeface="Arial" panose="020B0604020202020204" pitchFamily="34" charset="0"/>
                <a:cs typeface="Arial" panose="020B0604020202020204" pitchFamily="34" charset="0"/>
              </a:rPr>
              <a:t>Discussion.</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11</a:t>
            </a:fld>
            <a:endParaRPr lang="en-US"/>
          </a:p>
        </p:txBody>
      </p:sp>
    </p:spTree>
    <p:extLst>
      <p:ext uri="{BB962C8B-B14F-4D97-AF65-F5344CB8AC3E}">
        <p14:creationId xmlns:p14="http://schemas.microsoft.com/office/powerpoint/2010/main" val="4279805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GB" b="1" dirty="0">
                <a:latin typeface="Arial" panose="020B0604020202020204" pitchFamily="34" charset="0"/>
                <a:cs typeface="Arial" panose="020B0604020202020204" pitchFamily="34" charset="0"/>
              </a:rPr>
              <a:t>Practitioner delivery notes</a:t>
            </a:r>
          </a:p>
          <a:p>
            <a:pPr marL="0" lvl="0" indent="0" algn="l" rtl="0">
              <a:lnSpc>
                <a:spcPct val="100000"/>
              </a:lnSpc>
              <a:spcBef>
                <a:spcPts val="0"/>
              </a:spcBef>
              <a:spcAft>
                <a:spcPts val="0"/>
              </a:spcAft>
              <a:buSzPts val="1100"/>
              <a:buNone/>
            </a:pPr>
            <a:endParaRPr lang="en-GB"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latin typeface="Arial" panose="020B0604020202020204" pitchFamily="34" charset="0"/>
                <a:cs typeface="Arial" panose="020B0604020202020204" pitchFamily="34" charset="0"/>
              </a:rPr>
              <a:t>Activity</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Review the definitions and classifications of properties.</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Highlight that any material is a combination of all of these properties. Engineers often don’t need to consider them all, but need to prioritise which are most important to include or avoid in order to deliver safe and functional performance.</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Explain to learners that material data tables provide essential information about a material’s key properties, to help engineers make informed choices.</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Ask if learners can think of any ways that might make comparing materials quicker and easier - at least when initially narrowing down choices.</a:t>
            </a:r>
          </a:p>
          <a:p>
            <a:pPr marL="0" lvl="0" indent="0" algn="l" rtl="0">
              <a:lnSpc>
                <a:spcPct val="100000"/>
              </a:lnSpc>
              <a:spcBef>
                <a:spcPts val="0"/>
              </a:spcBef>
              <a:spcAft>
                <a:spcPts val="0"/>
              </a:spcAft>
              <a:buSzPts val="1100"/>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solidFill>
                  <a:schemeClr val="dk1"/>
                </a:solidFill>
                <a:latin typeface="Arial" panose="020B0604020202020204" pitchFamily="34" charset="0"/>
                <a:cs typeface="Arial" panose="020B0604020202020204" pitchFamily="34" charset="0"/>
              </a:rPr>
              <a:t>Example answers</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Learners may suggest a range of visual tools for comparing material data including charts and graphs, or some may suggest software like a database or app.</a:t>
            </a:r>
          </a:p>
          <a:p>
            <a:pPr marL="0" lvl="0" indent="0" algn="l" rtl="0">
              <a:lnSpc>
                <a:spcPct val="100000"/>
              </a:lnSpc>
              <a:spcBef>
                <a:spcPts val="0"/>
              </a:spcBef>
              <a:spcAft>
                <a:spcPts val="0"/>
              </a:spcAft>
              <a:buSzPts val="1100"/>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solidFill>
                  <a:schemeClr val="dk1"/>
                </a:solidFill>
                <a:latin typeface="Arial" panose="020B0604020202020204" pitchFamily="34" charset="0"/>
                <a:cs typeface="Arial" panose="020B0604020202020204" pitchFamily="34" charset="0"/>
              </a:rPr>
              <a:t>Assessment</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Discussion.</a:t>
            </a:r>
            <a:endParaRPr lang="en-GB"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solidFill>
                  <a:schemeClr val="dk1"/>
                </a:solidFill>
                <a:latin typeface="Arial" panose="020B0604020202020204" pitchFamily="34" charset="0"/>
                <a:cs typeface="Arial" panose="020B0604020202020204" pitchFamily="34" charset="0"/>
              </a:rPr>
              <a:t>Extension</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Density is a key material property. Using material density data, learners calculate the length of one side of a cube of a range of materials from osmium (the densest known material on earth and a member of the same group of metals as platinum) to </a:t>
            </a:r>
            <a:r>
              <a:rPr lang="en-GB" dirty="0" err="1">
                <a:solidFill>
                  <a:schemeClr val="dk1"/>
                </a:solidFill>
                <a:latin typeface="Arial" panose="020B0604020202020204" pitchFamily="34" charset="0"/>
                <a:cs typeface="Arial" panose="020B0604020202020204" pitchFamily="34" charset="0"/>
              </a:rPr>
              <a:t>aerographene</a:t>
            </a:r>
            <a:r>
              <a:rPr lang="en-GB" dirty="0">
                <a:solidFill>
                  <a:schemeClr val="dk1"/>
                </a:solidFill>
                <a:latin typeface="Arial" panose="020B0604020202020204" pitchFamily="34" charset="0"/>
                <a:cs typeface="Arial" panose="020B0604020202020204" pitchFamily="34" charset="0"/>
              </a:rPr>
              <a:t> (which has a density of 0.16 kg per m</a:t>
            </a:r>
            <a:r>
              <a:rPr lang="en-GB" baseline="30000" dirty="0">
                <a:solidFill>
                  <a:schemeClr val="dk1"/>
                </a:solidFill>
                <a:latin typeface="Arial" panose="020B0604020202020204" pitchFamily="34" charset="0"/>
                <a:cs typeface="Arial" panose="020B0604020202020204" pitchFamily="34" charset="0"/>
              </a:rPr>
              <a:t>3</a:t>
            </a:r>
            <a:r>
              <a:rPr lang="en-GB" dirty="0">
                <a:solidFill>
                  <a:schemeClr val="dk1"/>
                </a:solidFill>
                <a:latin typeface="Arial" panose="020B0604020202020204" pitchFamily="34" charset="0"/>
                <a:cs typeface="Arial" panose="020B0604020202020204" pitchFamily="34" charset="0"/>
              </a:rPr>
              <a:t>).</a:t>
            </a:r>
          </a:p>
          <a:p>
            <a:pPr marL="0" lvl="0" indent="0" algn="l" rtl="0">
              <a:lnSpc>
                <a:spcPct val="100000"/>
              </a:lnSpc>
              <a:spcBef>
                <a:spcPts val="0"/>
              </a:spcBef>
              <a:spcAft>
                <a:spcPts val="0"/>
              </a:spcAft>
              <a:buSzPts val="1100"/>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Discuss or demonstrate tests that are used to determine each type of mechanical strength:</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Tensile test rigs</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Compression test rigs</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Fatigue testing</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Torsion testing</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Nick break testing</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Creep testing</a:t>
            </a:r>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12</a:t>
            </a:fld>
            <a:endParaRPr lang="en-US"/>
          </a:p>
        </p:txBody>
      </p:sp>
    </p:spTree>
    <p:extLst>
      <p:ext uri="{BB962C8B-B14F-4D97-AF65-F5344CB8AC3E}">
        <p14:creationId xmlns:p14="http://schemas.microsoft.com/office/powerpoint/2010/main" val="551118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Practitioner delivery notes</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This chart shows some examples of how a pure metal (iron) can be chemically and physically processed to change its mechanical properties. The chart is simplified as it excludes detailed information on carbon content and the presence of other elements in carbon steels, which learners can research and summarise as an optional extension activity.</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Activity</a:t>
            </a:r>
          </a:p>
          <a:p>
            <a:pPr marL="457200" lvl="0" indent="-298450" algn="l" rtl="0">
              <a:spcBef>
                <a:spcPts val="0"/>
              </a:spcBef>
              <a:spcAft>
                <a:spcPts val="0"/>
              </a:spcAft>
              <a:buSzPts val="1100"/>
              <a:buChar char="●"/>
            </a:pPr>
            <a:r>
              <a:rPr lang="en-GB" dirty="0">
                <a:latin typeface="Arial" panose="020B0604020202020204" pitchFamily="34" charset="0"/>
                <a:cs typeface="Arial" panose="020B0604020202020204" pitchFamily="34" charset="0"/>
              </a:rPr>
              <a:t>Explain that this chart shows not only some ways in which a material can be processed but also how engineers’ metallurgical skills have evolved (this links to the next resource on modern materials). Stainless steel and HSS are 20th century inventions.</a:t>
            </a:r>
          </a:p>
          <a:p>
            <a:pPr marL="457200" lvl="0" indent="-298450" algn="l" rtl="0">
              <a:spcBef>
                <a:spcPts val="0"/>
              </a:spcBef>
              <a:spcAft>
                <a:spcPts val="0"/>
              </a:spcAft>
              <a:buSzPts val="1100"/>
              <a:buChar char="●"/>
            </a:pPr>
            <a:r>
              <a:rPr lang="en-GB" dirty="0">
                <a:latin typeface="Arial" panose="020B0604020202020204" pitchFamily="34" charset="0"/>
                <a:cs typeface="Arial" panose="020B0604020202020204" pitchFamily="34" charset="0"/>
              </a:rPr>
              <a:t>Highlight that wrought and cast iron have a long history - both contain carbon from the smelting process (cast iron contains more carbon than wrought iron).</a:t>
            </a:r>
          </a:p>
          <a:p>
            <a:pPr marL="457200" lvl="0" indent="-298450" algn="l" rtl="0">
              <a:spcBef>
                <a:spcPts val="0"/>
              </a:spcBef>
              <a:spcAft>
                <a:spcPts val="0"/>
              </a:spcAft>
              <a:buSzPts val="1100"/>
              <a:buChar char="●"/>
            </a:pPr>
            <a:r>
              <a:rPr lang="en-GB" dirty="0">
                <a:solidFill>
                  <a:schemeClr val="dk1"/>
                </a:solidFill>
                <a:latin typeface="Arial" panose="020B0604020202020204" pitchFamily="34" charset="0"/>
                <a:cs typeface="Arial" panose="020B0604020202020204" pitchFamily="34" charset="0"/>
              </a:rPr>
              <a:t>Remind learners that an alloy is a mixture of metals, or a metal and non-metallic element such as carbon, which changes the metal’s mechanical properties.</a:t>
            </a:r>
            <a:endParaRPr lang="en-GB" dirty="0">
              <a:latin typeface="Arial" panose="020B0604020202020204" pitchFamily="34" charset="0"/>
              <a:cs typeface="Arial" panose="020B0604020202020204" pitchFamily="34" charset="0"/>
            </a:endParaRPr>
          </a:p>
          <a:p>
            <a:pPr marL="457200" lvl="0" indent="-298450" algn="l" rtl="0">
              <a:spcBef>
                <a:spcPts val="0"/>
              </a:spcBef>
              <a:spcAft>
                <a:spcPts val="0"/>
              </a:spcAft>
              <a:buSzPts val="1100"/>
              <a:buChar char="●"/>
            </a:pPr>
            <a:r>
              <a:rPr lang="en-GB" dirty="0">
                <a:latin typeface="Arial" panose="020B0604020202020204" pitchFamily="34" charset="0"/>
                <a:cs typeface="Arial" panose="020B0604020202020204" pitchFamily="34" charset="0"/>
              </a:rPr>
              <a:t>Some processing is a physical process, such as hammering or annealing.</a:t>
            </a:r>
          </a:p>
          <a:p>
            <a:pPr marL="457200" lvl="0" indent="-298450" algn="l" rtl="0">
              <a:spcBef>
                <a:spcPts val="0"/>
              </a:spcBef>
              <a:spcAft>
                <a:spcPts val="0"/>
              </a:spcAft>
              <a:buSzPts val="1100"/>
              <a:buChar char="●"/>
            </a:pPr>
            <a:r>
              <a:rPr lang="en-GB" dirty="0">
                <a:latin typeface="Arial" panose="020B0604020202020204" pitchFamily="34" charset="0"/>
                <a:cs typeface="Arial" panose="020B0604020202020204" pitchFamily="34" charset="0"/>
              </a:rPr>
              <a:t>Some is a chemical process, such as adding other elements to form an alloy, or exposing to carbon or nitrogen to case harden.</a:t>
            </a:r>
          </a:p>
          <a:p>
            <a:pPr marL="457200" lvl="0" indent="-298450" algn="l" rtl="0">
              <a:spcBef>
                <a:spcPts val="0"/>
              </a:spcBef>
              <a:spcAft>
                <a:spcPts val="0"/>
              </a:spcAft>
              <a:buSzPts val="1100"/>
              <a:buChar char="●"/>
            </a:pPr>
            <a:r>
              <a:rPr lang="en-GB" dirty="0">
                <a:latin typeface="Arial" panose="020B0604020202020204" pitchFamily="34" charset="0"/>
                <a:cs typeface="Arial" panose="020B0604020202020204" pitchFamily="34" charset="0"/>
              </a:rPr>
              <a:t>Ask if learners can identify a correlation between the carbon content of steel and its hardness.</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Example answers</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Generally speaking, steel with a higher carbon content (and cast iron) is harder but more brittle.</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Extension</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Learners can research different types of steel and create a table to show the range of alloy compositions as percentages of each additional element, or research other alloys such as types of aluminium, bronze, brass etc.</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13</a:t>
            </a:fld>
            <a:endParaRPr lang="en-US"/>
          </a:p>
        </p:txBody>
      </p:sp>
    </p:spTree>
    <p:extLst>
      <p:ext uri="{BB962C8B-B14F-4D97-AF65-F5344CB8AC3E}">
        <p14:creationId xmlns:p14="http://schemas.microsoft.com/office/powerpoint/2010/main" val="1435775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GB" b="1" dirty="0">
                <a:latin typeface="Arial" panose="020B0604020202020204" pitchFamily="34" charset="0"/>
                <a:cs typeface="Arial" panose="020B0604020202020204" pitchFamily="34" charset="0"/>
              </a:rPr>
              <a:t>Practitioner delivery notes</a:t>
            </a:r>
          </a:p>
          <a:p>
            <a:pPr marL="0" lvl="0" indent="0" algn="l" rtl="0">
              <a:lnSpc>
                <a:spcPct val="100000"/>
              </a:lnSpc>
              <a:spcBef>
                <a:spcPts val="0"/>
              </a:spcBef>
              <a:spcAft>
                <a:spcPts val="0"/>
              </a:spcAft>
              <a:buSzPts val="1100"/>
              <a:buNone/>
            </a:pPr>
            <a:endParaRPr lang="en-GB"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dirty="0">
                <a:latin typeface="Arial" panose="020B0604020202020204" pitchFamily="34" charset="0"/>
                <a:cs typeface="Arial" panose="020B0604020202020204" pitchFamily="34" charset="0"/>
              </a:rPr>
              <a:t>This activity builds on learners’ consideration of PPE in the Level 2 resource </a:t>
            </a:r>
            <a:r>
              <a:rPr lang="en-GB" b="1" dirty="0">
                <a:latin typeface="Arial" panose="020B0604020202020204" pitchFamily="34" charset="0"/>
                <a:cs typeface="Arial" panose="020B0604020202020204" pitchFamily="34" charset="0"/>
              </a:rPr>
              <a:t>1. Materials in engineering</a:t>
            </a:r>
            <a:r>
              <a:rPr lang="en-GB" dirty="0">
                <a:latin typeface="Arial" panose="020B0604020202020204" pitchFamily="34" charset="0"/>
                <a:cs typeface="Arial" panose="020B0604020202020204" pitchFamily="34" charset="0"/>
              </a:rPr>
              <a:t>. Link this to your wider teaching about health and safety and the relevant legislation.</a:t>
            </a:r>
          </a:p>
          <a:p>
            <a:pPr marL="0" lvl="0" indent="0" algn="l" rtl="0">
              <a:lnSpc>
                <a:spcPct val="100000"/>
              </a:lnSpc>
              <a:spcBef>
                <a:spcPts val="0"/>
              </a:spcBef>
              <a:spcAft>
                <a:spcPts val="0"/>
              </a:spcAft>
              <a:buSzPts val="1100"/>
              <a:buNone/>
            </a:pPr>
            <a:endParaRPr lang="en-GB"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latin typeface="Arial" panose="020B0604020202020204" pitchFamily="34" charset="0"/>
                <a:cs typeface="Arial" panose="020B0604020202020204" pitchFamily="34" charset="0"/>
              </a:rPr>
              <a:t>Activity</a:t>
            </a:r>
          </a:p>
          <a:p>
            <a:pPr marL="457200" lvl="0" indent="-298450" algn="l" rtl="0">
              <a:lnSpc>
                <a:spcPct val="100000"/>
              </a:lnSpc>
              <a:spcBef>
                <a:spcPts val="0"/>
              </a:spcBef>
              <a:spcAft>
                <a:spcPts val="0"/>
              </a:spcAft>
              <a:buSzPts val="1100"/>
              <a:buChar char="●"/>
            </a:pPr>
            <a:r>
              <a:rPr lang="en-GB" dirty="0">
                <a:latin typeface="Arial" panose="020B0604020202020204" pitchFamily="34" charset="0"/>
                <a:cs typeface="Arial" panose="020B0604020202020204" pitchFamily="34" charset="0"/>
              </a:rPr>
              <a:t>Explain to learners, if necessary, that a hazard is something that could cause harm, like an electric current, a moving part, a sharp blade or a corrosive chemical. A risk is the chance that a hazard may cause that potential harm.</a:t>
            </a:r>
          </a:p>
          <a:p>
            <a:pPr marL="457200" indent="-298450">
              <a:buSzPts val="1100"/>
              <a:buChar char="●"/>
            </a:pPr>
            <a:r>
              <a:rPr lang="en-GB" dirty="0">
                <a:latin typeface="Arial"/>
                <a:cs typeface="Arial"/>
              </a:rPr>
              <a:t>The law obliges employers to use a range of methods to control risks and these must be applied in order. The first tasks are to try to eliminate the risk or if this can’t be done, to substitute it for a less or non-hazardous alternative.</a:t>
            </a:r>
          </a:p>
          <a:p>
            <a:pPr marL="457200" lvl="0" indent="-298450" algn="l" rtl="0">
              <a:lnSpc>
                <a:spcPct val="100000"/>
              </a:lnSpc>
              <a:spcBef>
                <a:spcPts val="0"/>
              </a:spcBef>
              <a:spcAft>
                <a:spcPts val="0"/>
              </a:spcAft>
              <a:buSzPts val="1100"/>
              <a:buChar char="●"/>
            </a:pPr>
            <a:r>
              <a:rPr lang="en-GB" dirty="0">
                <a:latin typeface="Arial" panose="020B0604020202020204" pitchFamily="34" charset="0"/>
                <a:cs typeface="Arial" panose="020B0604020202020204" pitchFamily="34" charset="0"/>
              </a:rPr>
              <a:t>If neither is possible then the next priority is to apply engineering controls that use design to isolate workers from the hazard. A design might be of a specific machine, a workstation, a working area or an entire factory. Discuss some design features that can isolate someone from a hazard.</a:t>
            </a:r>
          </a:p>
          <a:p>
            <a:pPr marL="457200" lvl="0" indent="-298450" algn="l" rtl="0">
              <a:lnSpc>
                <a:spcPct val="100000"/>
              </a:lnSpc>
              <a:spcBef>
                <a:spcPts val="0"/>
              </a:spcBef>
              <a:spcAft>
                <a:spcPts val="0"/>
              </a:spcAft>
              <a:buSzPts val="1100"/>
              <a:buChar char="●"/>
            </a:pPr>
            <a:r>
              <a:rPr lang="en-GB" dirty="0">
                <a:latin typeface="Arial" panose="020B0604020202020204" pitchFamily="34" charset="0"/>
                <a:cs typeface="Arial" panose="020B0604020202020204" pitchFamily="34" charset="0"/>
              </a:rPr>
              <a:t>After engineering controls are applied, the next step is to provide the right administrative controls. This is anything that changes how people work and can include training, working practices, scheduling and any visual or audible signals that promote safe working.</a:t>
            </a:r>
          </a:p>
          <a:p>
            <a:pPr marL="457200" lvl="0" indent="-298450" algn="l" rtl="0">
              <a:lnSpc>
                <a:spcPct val="100000"/>
              </a:lnSpc>
              <a:spcBef>
                <a:spcPts val="0"/>
              </a:spcBef>
              <a:spcAft>
                <a:spcPts val="0"/>
              </a:spcAft>
              <a:buSzPts val="1100"/>
              <a:buChar char="●"/>
            </a:pPr>
            <a:r>
              <a:rPr lang="en-GB" dirty="0">
                <a:latin typeface="Arial" panose="020B0604020202020204" pitchFamily="34" charset="0"/>
                <a:cs typeface="Arial" panose="020B0604020202020204" pitchFamily="34" charset="0"/>
              </a:rPr>
              <a:t>Discuss where learners might work - in your workshop, on an industry placement, or in a desired job. Help learners to identify some machines, materials and environments that might be hazardous. Learners can discuss in groups and then as a class, to help generate ideas.</a:t>
            </a:r>
          </a:p>
          <a:p>
            <a:pPr marL="457200" lvl="0" indent="-298450" algn="l" rtl="0">
              <a:lnSpc>
                <a:spcPct val="100000"/>
              </a:lnSpc>
              <a:spcBef>
                <a:spcPts val="0"/>
              </a:spcBef>
              <a:spcAft>
                <a:spcPts val="0"/>
              </a:spcAft>
              <a:buSzPts val="1100"/>
              <a:buChar char="●"/>
            </a:pPr>
            <a:r>
              <a:rPr lang="en-GB" dirty="0">
                <a:latin typeface="Arial" panose="020B0604020202020204" pitchFamily="34" charset="0"/>
                <a:cs typeface="Arial" panose="020B0604020202020204" pitchFamily="34" charset="0"/>
              </a:rPr>
              <a:t>Learners complete the activity sheet to organise their ideas.</a:t>
            </a:r>
          </a:p>
          <a:p>
            <a:pPr marL="0" lvl="0" indent="0" algn="l" rtl="0">
              <a:lnSpc>
                <a:spcPct val="100000"/>
              </a:lnSpc>
              <a:spcBef>
                <a:spcPts val="0"/>
              </a:spcBef>
              <a:spcAft>
                <a:spcPts val="0"/>
              </a:spcAft>
              <a:buSzPts val="1100"/>
              <a:buNone/>
            </a:pPr>
            <a:endParaRPr lang="en-GB"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latin typeface="Arial" panose="020B0604020202020204" pitchFamily="34" charset="0"/>
                <a:cs typeface="Arial" panose="020B0604020202020204" pitchFamily="34" charset="0"/>
              </a:rPr>
              <a:t>Activity sheet</a:t>
            </a:r>
          </a:p>
          <a:p>
            <a:pPr marL="0" lvl="0" indent="0" algn="l" rtl="0">
              <a:lnSpc>
                <a:spcPct val="100000"/>
              </a:lnSpc>
              <a:spcBef>
                <a:spcPts val="0"/>
              </a:spcBef>
              <a:spcAft>
                <a:spcPts val="0"/>
              </a:spcAft>
              <a:buSzPts val="1100"/>
              <a:buNone/>
            </a:pPr>
            <a:r>
              <a:rPr lang="en-GB" dirty="0">
                <a:latin typeface="Arial" panose="020B0604020202020204" pitchFamily="34" charset="0"/>
                <a:cs typeface="Arial" panose="020B0604020202020204" pitchFamily="34" charset="0"/>
              </a:rPr>
              <a:t>Learners write their ideas on </a:t>
            </a:r>
            <a:r>
              <a:rPr lang="en-GB" b="1" dirty="0">
                <a:latin typeface="Arial" panose="020B0604020202020204" pitchFamily="34" charset="0"/>
                <a:cs typeface="Arial" panose="020B0604020202020204" pitchFamily="34" charset="0"/>
              </a:rPr>
              <a:t>Engineering materials - Activity sheet </a:t>
            </a:r>
            <a:r>
              <a:rPr lang="en-GB" b="1" dirty="0">
                <a:latin typeface="Arial" panose="020B0604020202020204" pitchFamily="34" charset="0"/>
                <a:cs typeface="Arial" panose="020B06040202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4</a:t>
            </a:r>
            <a:r>
              <a:rPr lang="en-GB" dirty="0">
                <a:latin typeface="Arial" panose="020B0604020202020204" pitchFamily="34" charset="0"/>
                <a:cs typeface="Arial" panose="020B0604020202020204" pitchFamily="34" charset="0"/>
              </a:rPr>
              <a:t>.</a:t>
            </a:r>
          </a:p>
          <a:p>
            <a:pPr marL="0" lvl="0" indent="0" algn="l" rtl="0">
              <a:lnSpc>
                <a:spcPct val="100000"/>
              </a:lnSpc>
              <a:spcBef>
                <a:spcPts val="0"/>
              </a:spcBef>
              <a:spcAft>
                <a:spcPts val="0"/>
              </a:spcAft>
              <a:buSzPts val="1100"/>
              <a:buNone/>
            </a:pPr>
            <a:endParaRPr lang="en-GB"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Example answers</a:t>
            </a:r>
          </a:p>
          <a:p>
            <a:pPr marL="0" lvl="0" indent="0" algn="l" rtl="0">
              <a:lnSpc>
                <a:spcPct val="100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Please see the next slide.</a:t>
            </a:r>
            <a:endParaRPr lang="en-GB"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endParaRPr lang="en-GB"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latin typeface="Arial" panose="020B0604020202020204" pitchFamily="34" charset="0"/>
                <a:cs typeface="Arial" panose="020B0604020202020204" pitchFamily="34" charset="0"/>
              </a:rPr>
              <a:t>Assessment</a:t>
            </a:r>
          </a:p>
          <a:p>
            <a:pPr marL="0" lvl="0" indent="0" algn="l" rtl="0">
              <a:lnSpc>
                <a:spcPct val="100000"/>
              </a:lnSpc>
              <a:spcBef>
                <a:spcPts val="0"/>
              </a:spcBef>
              <a:spcAft>
                <a:spcPts val="0"/>
              </a:spcAft>
              <a:buSzPts val="1100"/>
              <a:buNone/>
            </a:pPr>
            <a:r>
              <a:rPr lang="en-GB" dirty="0">
                <a:latin typeface="Arial" panose="020B0604020202020204" pitchFamily="34" charset="0"/>
                <a:cs typeface="Arial" panose="020B0604020202020204" pitchFamily="34" charset="0"/>
              </a:rPr>
              <a:t>Discussion.</a:t>
            </a:r>
          </a:p>
          <a:p>
            <a:pPr marL="0" lvl="0" indent="0" algn="l" rtl="0">
              <a:lnSpc>
                <a:spcPct val="100000"/>
              </a:lnSpc>
              <a:spcBef>
                <a:spcPts val="0"/>
              </a:spcBef>
              <a:spcAft>
                <a:spcPts val="0"/>
              </a:spcAft>
              <a:buSzPts val="1100"/>
              <a:buNone/>
            </a:pPr>
            <a:r>
              <a:rPr lang="en-GB" dirty="0">
                <a:latin typeface="Arial" panose="020B0604020202020204" pitchFamily="34" charset="0"/>
                <a:cs typeface="Arial" panose="020B0604020202020204" pitchFamily="34" charset="0"/>
              </a:rPr>
              <a:t>Ability to link to your workshop and to industrial placements.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14</a:t>
            </a:fld>
            <a:endParaRPr lang="en-US"/>
          </a:p>
        </p:txBody>
      </p:sp>
    </p:spTree>
    <p:extLst>
      <p:ext uri="{BB962C8B-B14F-4D97-AF65-F5344CB8AC3E}">
        <p14:creationId xmlns:p14="http://schemas.microsoft.com/office/powerpoint/2010/main" val="2594078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Practitioner delivery notes</a:t>
            </a:r>
          </a:p>
          <a:p>
            <a:pPr marL="0" lvl="0" indent="0" algn="l" rtl="0">
              <a:lnSpc>
                <a:spcPct val="100000"/>
              </a:lnSpc>
              <a:spcBef>
                <a:spcPts val="0"/>
              </a:spcBef>
              <a:spcAft>
                <a:spcPts val="0"/>
              </a:spcAft>
              <a:buSzPts val="1100"/>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dirty="0">
                <a:solidFill>
                  <a:schemeClr val="dk1"/>
                </a:solidFill>
                <a:latin typeface="Arial"/>
                <a:cs typeface="Arial"/>
              </a:rPr>
              <a:t>Link this final discussion to learners’ planned industry placements or entry position.</a:t>
            </a:r>
          </a:p>
          <a:p>
            <a:pPr marL="0" lvl="0" indent="0" algn="l" rtl="0">
              <a:lnSpc>
                <a:spcPct val="100000"/>
              </a:lnSpc>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Activity</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Review the answers on the slide.</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Ask learners to discuss the importance of a clean and tidy workstation </a:t>
            </a:r>
            <a:r>
              <a:rPr lang="en-GB" sz="1200" b="0" i="0" u="none" strike="noStrike" cap="none" dirty="0">
                <a:solidFill>
                  <a:schemeClr val="dk1"/>
                </a:solidFill>
                <a:latin typeface="Arial"/>
                <a:ea typeface="Arial"/>
                <a:cs typeface="Arial"/>
                <a:sym typeface="Arial"/>
              </a:rPr>
              <a:t>- especially at the end of a shift when handing over to a colleague. What form of control is this? </a:t>
            </a:r>
            <a:r>
              <a:rPr lang="en-GB" dirty="0">
                <a:solidFill>
                  <a:schemeClr val="dk1"/>
                </a:solidFill>
                <a:latin typeface="Arial" panose="020B0604020202020204" pitchFamily="34" charset="0"/>
                <a:cs typeface="Arial" panose="020B0604020202020204" pitchFamily="34" charset="0"/>
              </a:rPr>
              <a:t>(It is another example of an administrative control). Link this to your own workshop rules.</a:t>
            </a:r>
          </a:p>
          <a:p>
            <a:pPr marL="0" lvl="0" indent="0" algn="l" rtl="0">
              <a:lnSpc>
                <a:spcPct val="100000"/>
              </a:lnSpc>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solidFill>
                  <a:schemeClr val="dk1"/>
                </a:solidFill>
                <a:latin typeface="Arial" panose="020B0604020202020204" pitchFamily="34" charset="0"/>
                <a:cs typeface="Arial" panose="020B0604020202020204" pitchFamily="34" charset="0"/>
              </a:rPr>
              <a:t>Assessment</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Discussion.</a:t>
            </a:r>
          </a:p>
          <a:p>
            <a:pPr marL="0" lvl="0" indent="0" algn="l" rtl="0">
              <a:lnSpc>
                <a:spcPct val="100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Ability to link classroom work to practical experience in your workshop or industry placement settings.</a:t>
            </a:r>
          </a:p>
          <a:p>
            <a:pPr marL="0" lvl="0" indent="0" algn="l" rtl="0">
              <a:lnSpc>
                <a:spcPct val="100000"/>
              </a:lnSpc>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solidFill>
                  <a:schemeClr val="dk1"/>
                </a:solidFill>
                <a:latin typeface="Arial" panose="020B0604020202020204" pitchFamily="34" charset="0"/>
                <a:cs typeface="Arial" panose="020B0604020202020204" pitchFamily="34" charset="0"/>
              </a:rPr>
              <a:t>Extension</a:t>
            </a:r>
          </a:p>
          <a:p>
            <a:pPr marL="0" lvl="0" indent="0" algn="l" rtl="0">
              <a:lnSpc>
                <a:spcPct val="100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Learners can identify examples of each control during a walkaround of your workshop facilities and report back.</a:t>
            </a:r>
          </a:p>
          <a:p>
            <a:pPr marL="0" lvl="0" indent="0" algn="l" rtl="0">
              <a:lnSpc>
                <a:spcPct val="100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Learners could report back on the materials they use while on industrial placement and what materials properties they need to consider when planning, preparing and machining work.</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15</a:t>
            </a:fld>
            <a:endParaRPr lang="en-US"/>
          </a:p>
        </p:txBody>
      </p:sp>
    </p:spTree>
    <p:extLst>
      <p:ext uri="{BB962C8B-B14F-4D97-AF65-F5344CB8AC3E}">
        <p14:creationId xmlns:p14="http://schemas.microsoft.com/office/powerpoint/2010/main" val="1603097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16</a:t>
            </a:fld>
            <a:endParaRPr lang="en-US"/>
          </a:p>
        </p:txBody>
      </p:sp>
    </p:spTree>
    <p:extLst>
      <p:ext uri="{BB962C8B-B14F-4D97-AF65-F5344CB8AC3E}">
        <p14:creationId xmlns:p14="http://schemas.microsoft.com/office/powerpoint/2010/main" val="2697516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713ECE-1B03-7F4B-8F63-1FC03E6A284A}" type="slidenum">
              <a:rPr lang="en-US" smtClean="0"/>
              <a:t>2</a:t>
            </a:fld>
            <a:endParaRPr lang="en-US" dirty="0"/>
          </a:p>
        </p:txBody>
      </p:sp>
    </p:spTree>
    <p:extLst>
      <p:ext uri="{BB962C8B-B14F-4D97-AF65-F5344CB8AC3E}">
        <p14:creationId xmlns:p14="http://schemas.microsoft.com/office/powerpoint/2010/main" val="1737964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713ECE-1B03-7F4B-8F63-1FC03E6A284A}" type="slidenum">
              <a:rPr lang="en-US" smtClean="0"/>
              <a:t>3</a:t>
            </a:fld>
            <a:endParaRPr lang="en-US"/>
          </a:p>
        </p:txBody>
      </p:sp>
    </p:spTree>
    <p:extLst>
      <p:ext uri="{BB962C8B-B14F-4D97-AF65-F5344CB8AC3E}">
        <p14:creationId xmlns:p14="http://schemas.microsoft.com/office/powerpoint/2010/main" val="743945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713ECE-1B03-7F4B-8F63-1FC03E6A284A}" type="slidenum">
              <a:rPr lang="en-US" smtClean="0"/>
              <a:t>4</a:t>
            </a:fld>
            <a:endParaRPr lang="en-US"/>
          </a:p>
        </p:txBody>
      </p:sp>
    </p:spTree>
    <p:extLst>
      <p:ext uri="{BB962C8B-B14F-4D97-AF65-F5344CB8AC3E}">
        <p14:creationId xmlns:p14="http://schemas.microsoft.com/office/powerpoint/2010/main" val="1846464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5</a:t>
            </a:fld>
            <a:endParaRPr lang="en-US"/>
          </a:p>
        </p:txBody>
      </p:sp>
    </p:spTree>
    <p:extLst>
      <p:ext uri="{BB962C8B-B14F-4D97-AF65-F5344CB8AC3E}">
        <p14:creationId xmlns:p14="http://schemas.microsoft.com/office/powerpoint/2010/main" val="3014459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713ECE-1B03-7F4B-8F63-1FC03E6A284A}" type="slidenum">
              <a:rPr lang="en-US" smtClean="0"/>
              <a:t>6</a:t>
            </a:fld>
            <a:endParaRPr lang="en-US"/>
          </a:p>
        </p:txBody>
      </p:sp>
    </p:spTree>
    <p:extLst>
      <p:ext uri="{BB962C8B-B14F-4D97-AF65-F5344CB8AC3E}">
        <p14:creationId xmlns:p14="http://schemas.microsoft.com/office/powerpoint/2010/main" val="3783995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7</a:t>
            </a:fld>
            <a:endParaRPr lang="en-US"/>
          </a:p>
        </p:txBody>
      </p:sp>
    </p:spTree>
    <p:extLst>
      <p:ext uri="{BB962C8B-B14F-4D97-AF65-F5344CB8AC3E}">
        <p14:creationId xmlns:p14="http://schemas.microsoft.com/office/powerpoint/2010/main" val="3107348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GB" b="1" dirty="0">
                <a:latin typeface="Arial" panose="020B0604020202020204" pitchFamily="34" charset="0"/>
                <a:cs typeface="Arial" panose="020B0604020202020204" pitchFamily="34" charset="0"/>
              </a:rPr>
              <a:t>Practitioner delivery notes</a:t>
            </a:r>
          </a:p>
          <a:p>
            <a:pPr marL="0" lvl="0" indent="0" algn="l" rtl="0">
              <a:lnSpc>
                <a:spcPct val="100000"/>
              </a:lnSpc>
              <a:spcBef>
                <a:spcPts val="0"/>
              </a:spcBef>
              <a:spcAft>
                <a:spcPts val="0"/>
              </a:spcAft>
              <a:buSzPts val="1100"/>
              <a:buNone/>
            </a:pPr>
            <a:endParaRPr lang="en-GB"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dirty="0">
                <a:latin typeface="Arial" panose="020B0604020202020204" pitchFamily="34" charset="0"/>
                <a:cs typeface="Arial" panose="020B0604020202020204" pitchFamily="34" charset="0"/>
              </a:rPr>
              <a:t>This resource helps Level 3 learners to begin to develop their understanding of some key physical and mechanical properties of materials, as well as how engineering materials can be usefully classified. It starts by exploring their current understanding of how materials can be classified. Finally, learners reflect on the engineering and administrative controls that help to protect workers from hazardous material or production processes.</a:t>
            </a:r>
          </a:p>
          <a:p>
            <a:pPr marL="0" lvl="0" indent="0" algn="l" rtl="0">
              <a:lnSpc>
                <a:spcPct val="100000"/>
              </a:lnSpc>
              <a:spcBef>
                <a:spcPts val="0"/>
              </a:spcBef>
              <a:spcAft>
                <a:spcPts val="0"/>
              </a:spcAft>
              <a:buSzPts val="1100"/>
              <a:buNone/>
            </a:pPr>
            <a:endParaRPr lang="en-GB"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dirty="0">
                <a:latin typeface="Arial" panose="020B0604020202020204" pitchFamily="34" charset="0"/>
                <a:cs typeface="Arial" panose="020B0604020202020204" pitchFamily="34" charset="0"/>
              </a:rPr>
              <a:t>You may wish to have physical samples of the materials listed, and more of your own, to support a practical classifying exercise. This can lead into practical activities that use industry tests to investigate key material properties.</a:t>
            </a:r>
          </a:p>
          <a:p>
            <a:pPr marL="0" lvl="0" indent="0" algn="l" rtl="0">
              <a:lnSpc>
                <a:spcPct val="100000"/>
              </a:lnSpc>
              <a:spcBef>
                <a:spcPts val="0"/>
              </a:spcBef>
              <a:spcAft>
                <a:spcPts val="0"/>
              </a:spcAft>
              <a:buSzPts val="1100"/>
              <a:buNone/>
            </a:pPr>
            <a:endParaRPr lang="en-GB"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latin typeface="Arial" panose="020B0604020202020204" pitchFamily="34" charset="0"/>
                <a:cs typeface="Arial" panose="020B0604020202020204" pitchFamily="34" charset="0"/>
              </a:rPr>
              <a:t>Activity</a:t>
            </a:r>
          </a:p>
          <a:p>
            <a:pPr marL="0" lvl="0" indent="0" algn="l" rtl="0">
              <a:lnSpc>
                <a:spcPct val="100000"/>
              </a:lnSpc>
              <a:spcBef>
                <a:spcPts val="0"/>
              </a:spcBef>
              <a:spcAft>
                <a:spcPts val="0"/>
              </a:spcAft>
              <a:buSzPts val="1100"/>
              <a:buNone/>
            </a:pPr>
            <a:endParaRPr lang="en-GB" dirty="0">
              <a:latin typeface="Arial" panose="020B0604020202020204" pitchFamily="34" charset="0"/>
              <a:cs typeface="Arial" panose="020B0604020202020204" pitchFamily="34" charset="0"/>
            </a:endParaRPr>
          </a:p>
          <a:p>
            <a:pPr marL="457200" lvl="0" indent="-298450" algn="l" rtl="0">
              <a:lnSpc>
                <a:spcPct val="100000"/>
              </a:lnSpc>
              <a:spcBef>
                <a:spcPts val="0"/>
              </a:spcBef>
              <a:spcAft>
                <a:spcPts val="0"/>
              </a:spcAft>
              <a:buSzPts val="1100"/>
              <a:buChar char="●"/>
            </a:pPr>
            <a:r>
              <a:rPr lang="en-GB" dirty="0">
                <a:latin typeface="Arial" panose="020B0604020202020204" pitchFamily="34" charset="0"/>
                <a:cs typeface="Arial" panose="020B0604020202020204" pitchFamily="34" charset="0"/>
              </a:rPr>
              <a:t>Review the definition and the list of engineering materials on the slide. Please make sure you don’t give away their classifications, for example by noting that porcelain is a form of ceramic.</a:t>
            </a:r>
          </a:p>
          <a:p>
            <a:pPr marL="457200" lvl="0" indent="-298450" algn="l" rtl="0">
              <a:lnSpc>
                <a:spcPct val="100000"/>
              </a:lnSpc>
              <a:spcBef>
                <a:spcPts val="0"/>
              </a:spcBef>
              <a:spcAft>
                <a:spcPts val="0"/>
              </a:spcAft>
              <a:buSzPts val="1100"/>
              <a:buChar char="●"/>
            </a:pPr>
            <a:r>
              <a:rPr lang="en-GB" dirty="0">
                <a:latin typeface="Arial" panose="020B0604020202020204" pitchFamily="34" charset="0"/>
                <a:cs typeface="Arial" panose="020B0604020202020204" pitchFamily="34" charset="0"/>
              </a:rPr>
              <a:t>In pairs, learners group the materials into types (they can do this verbally or optionally using plain paper for notes) and can </a:t>
            </a:r>
            <a:r>
              <a:rPr lang="en-GB" dirty="0">
                <a:solidFill>
                  <a:schemeClr val="dk1"/>
                </a:solidFill>
                <a:latin typeface="Arial" panose="020B0604020202020204" pitchFamily="34" charset="0"/>
                <a:cs typeface="Arial" panose="020B0604020202020204" pitchFamily="34" charset="0"/>
              </a:rPr>
              <a:t>then</a:t>
            </a:r>
            <a:r>
              <a:rPr lang="en-GB" dirty="0">
                <a:latin typeface="Arial" panose="020B0604020202020204" pitchFamily="34" charset="0"/>
                <a:cs typeface="Arial" panose="020B0604020202020204" pitchFamily="34" charset="0"/>
              </a:rPr>
              <a:t> group into sub-types where they think this is appropriate. Learners could organise their ideas by sketching a classification tree. (You may wish to first discuss what types or classifications of materials learners can suggest, such as metals, non-metals etc.)</a:t>
            </a:r>
          </a:p>
          <a:p>
            <a:pPr marL="0" lvl="0" indent="0" algn="l" rtl="0">
              <a:lnSpc>
                <a:spcPct val="100000"/>
              </a:lnSpc>
              <a:spcBef>
                <a:spcPts val="0"/>
              </a:spcBef>
              <a:spcAft>
                <a:spcPts val="0"/>
              </a:spcAft>
              <a:buSzPts val="1100"/>
              <a:buNone/>
            </a:pPr>
            <a:endParaRPr lang="en-GB"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latin typeface="Arial" panose="020B0604020202020204" pitchFamily="34" charset="0"/>
                <a:cs typeface="Arial" panose="020B0604020202020204" pitchFamily="34" charset="0"/>
              </a:rPr>
              <a:t>Example answers</a:t>
            </a:r>
          </a:p>
          <a:p>
            <a:pPr marL="0" lvl="0" indent="0" algn="l" rtl="0">
              <a:lnSpc>
                <a:spcPct val="100000"/>
              </a:lnSpc>
              <a:spcBef>
                <a:spcPts val="0"/>
              </a:spcBef>
              <a:spcAft>
                <a:spcPts val="0"/>
              </a:spcAft>
              <a:buSzPts val="1100"/>
              <a:buNone/>
            </a:pPr>
            <a:r>
              <a:rPr lang="en-GB" dirty="0">
                <a:latin typeface="Arial" panose="020B0604020202020204" pitchFamily="34" charset="0"/>
                <a:cs typeface="Arial" panose="020B0604020202020204" pitchFamily="34" charset="0"/>
              </a:rPr>
              <a:t>Please see the next slide.</a:t>
            </a:r>
          </a:p>
          <a:p>
            <a:pPr marL="0" lvl="0" indent="0" algn="l" rtl="0">
              <a:lnSpc>
                <a:spcPct val="100000"/>
              </a:lnSpc>
              <a:spcBef>
                <a:spcPts val="0"/>
              </a:spcBef>
              <a:spcAft>
                <a:spcPts val="0"/>
              </a:spcAft>
              <a:buSzPts val="1100"/>
              <a:buNone/>
            </a:pPr>
            <a:endParaRPr lang="en-GB"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latin typeface="Arial" panose="020B0604020202020204" pitchFamily="34" charset="0"/>
                <a:cs typeface="Arial" panose="020B0604020202020204" pitchFamily="34" charset="0"/>
              </a:rPr>
              <a:t>Assessment</a:t>
            </a:r>
          </a:p>
          <a:p>
            <a:pPr marL="0" lvl="0" indent="0" algn="l" rtl="0">
              <a:lnSpc>
                <a:spcPct val="100000"/>
              </a:lnSpc>
              <a:spcBef>
                <a:spcPts val="0"/>
              </a:spcBef>
              <a:spcAft>
                <a:spcPts val="0"/>
              </a:spcAft>
              <a:buSzPts val="1100"/>
              <a:buNone/>
            </a:pPr>
            <a:r>
              <a:rPr lang="en-GB" dirty="0">
                <a:latin typeface="Arial" panose="020B0604020202020204" pitchFamily="34" charset="0"/>
                <a:cs typeface="Arial" panose="020B0604020202020204" pitchFamily="34" charset="0"/>
              </a:rPr>
              <a:t>Learner suggestions of materials types they might encounter.</a:t>
            </a:r>
          </a:p>
          <a:p>
            <a:pPr marL="0" lvl="0" indent="0" algn="l" rtl="0">
              <a:lnSpc>
                <a:spcPct val="100000"/>
              </a:lnSpc>
              <a:spcBef>
                <a:spcPts val="0"/>
              </a:spcBef>
              <a:spcAft>
                <a:spcPts val="0"/>
              </a:spcAft>
              <a:buSzPts val="1100"/>
              <a:buNone/>
            </a:pPr>
            <a:r>
              <a:rPr lang="en-GB" dirty="0">
                <a:latin typeface="Arial" panose="020B0604020202020204" pitchFamily="34" charset="0"/>
                <a:cs typeface="Arial" panose="020B0604020202020204" pitchFamily="34" charset="0"/>
              </a:rPr>
              <a:t>Discussion of materials.</a:t>
            </a:r>
          </a:p>
          <a:p>
            <a:pPr marL="0" lvl="0" indent="0" algn="l" rtl="0">
              <a:lnSpc>
                <a:spcPct val="100000"/>
              </a:lnSpc>
              <a:spcBef>
                <a:spcPts val="0"/>
              </a:spcBef>
              <a:spcAft>
                <a:spcPts val="0"/>
              </a:spcAft>
              <a:buSzPts val="1100"/>
              <a:buNone/>
            </a:pPr>
            <a:r>
              <a:rPr lang="en-GB" dirty="0">
                <a:latin typeface="Arial" panose="020B0604020202020204" pitchFamily="34" charset="0"/>
                <a:cs typeface="Arial" panose="020B0604020202020204" pitchFamily="34" charset="0"/>
              </a:rPr>
              <a:t>Ability to sort and classify.</a:t>
            </a:r>
            <a:endParaRPr lang="en-GB" b="1"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endParaRPr lang="en-GB"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solidFill>
                  <a:schemeClr val="dk1"/>
                </a:solidFill>
                <a:latin typeface="Arial" panose="020B0604020202020204" pitchFamily="34" charset="0"/>
                <a:cs typeface="Arial" panose="020B0604020202020204" pitchFamily="34" charset="0"/>
              </a:rPr>
              <a:t>Film</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Learners can watch the </a:t>
            </a:r>
            <a:r>
              <a:rPr lang="en-GB" b="1" dirty="0">
                <a:solidFill>
                  <a:schemeClr val="dk1"/>
                </a:solidFill>
                <a:latin typeface="Arial" panose="020B0604020202020204" pitchFamily="34" charset="0"/>
                <a:cs typeface="Arial" panose="020B0604020202020204" pitchFamily="34" charset="0"/>
              </a:rPr>
              <a:t>Engineering materials film.</a:t>
            </a:r>
          </a:p>
          <a:p>
            <a:pPr marL="0" lvl="0" indent="0" algn="l" rtl="0">
              <a:lnSpc>
                <a:spcPct val="100000"/>
              </a:lnSpc>
              <a:spcBef>
                <a:spcPts val="0"/>
              </a:spcBef>
              <a:spcAft>
                <a:spcPts val="0"/>
              </a:spcAft>
              <a:buSzPts val="1100"/>
              <a:buNone/>
            </a:pPr>
            <a:endParaRPr lang="en-GB" b="1"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latin typeface="Arial" panose="020B0604020202020204" pitchFamily="34" charset="0"/>
                <a:cs typeface="Arial" panose="020B0604020202020204" pitchFamily="34" charset="0"/>
              </a:rPr>
              <a:t>Extension</a:t>
            </a:r>
          </a:p>
          <a:p>
            <a:pPr marL="0" lvl="0" indent="0" algn="l" rtl="0">
              <a:lnSpc>
                <a:spcPct val="100000"/>
              </a:lnSpc>
              <a:spcBef>
                <a:spcPts val="0"/>
              </a:spcBef>
              <a:spcAft>
                <a:spcPts val="0"/>
              </a:spcAft>
              <a:buSzPts val="1100"/>
              <a:buNone/>
            </a:pPr>
            <a:r>
              <a:rPr lang="en-GB" dirty="0">
                <a:latin typeface="Arial" panose="020B0604020202020204" pitchFamily="34" charset="0"/>
                <a:cs typeface="Arial" panose="020B0604020202020204" pitchFamily="34" charset="0"/>
              </a:rPr>
              <a:t>Learners could research or suggest further examples of engineering materials.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8</a:t>
            </a:fld>
            <a:endParaRPr lang="en-US"/>
          </a:p>
        </p:txBody>
      </p:sp>
    </p:spTree>
    <p:extLst>
      <p:ext uri="{BB962C8B-B14F-4D97-AF65-F5344CB8AC3E}">
        <p14:creationId xmlns:p14="http://schemas.microsoft.com/office/powerpoint/2010/main" val="3746330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Practitioner delivery notes</a:t>
            </a:r>
          </a:p>
          <a:p>
            <a:pPr marL="0" lvl="0" indent="0" algn="l" rtl="0">
              <a:lnSpc>
                <a:spcPct val="100000"/>
              </a:lnSpc>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Activity</a:t>
            </a:r>
          </a:p>
          <a:p>
            <a:pPr marL="0" lvl="0" indent="0" algn="l" rtl="0">
              <a:lnSpc>
                <a:spcPct val="100000"/>
              </a:lnSpc>
              <a:spcBef>
                <a:spcPts val="0"/>
              </a:spcBef>
              <a:spcAft>
                <a:spcPts val="0"/>
              </a:spcAft>
              <a:buSzPts val="1100"/>
              <a:buNone/>
            </a:pPr>
            <a:endParaRPr lang="en-GB" dirty="0">
              <a:solidFill>
                <a:schemeClr val="dk1"/>
              </a:solidFill>
              <a:latin typeface="Arial" panose="020B0604020202020204" pitchFamily="34" charset="0"/>
              <a:cs typeface="Arial" panose="020B0604020202020204" pitchFamily="34" charset="0"/>
            </a:endParaRP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Review the classification table and how these engineering materials have been classified.</a:t>
            </a:r>
          </a:p>
          <a:p>
            <a:pPr marL="0" lvl="0" indent="0" algn="l" rtl="0">
              <a:lnSpc>
                <a:spcPct val="100000"/>
              </a:lnSpc>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Example answers</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Note that glass is classified as an engineering ceramic - it is an amorphous solid at room temperature.</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Ferrous - any metal or alloy containing iron.</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Pure - only one metal.</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Alloy - a metal mixed with small amounts of other elements, which may be metals or non-metals. (Brass is an alloy of copper and zinc, steel is iron that contains carbon and sometimes other metals).</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Thermoplastic - a polymer that can be repeatedly melted on heating and solidifies on cooling.</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Thermoset - a polymer that is formed by hardening (curing) a liquid resin using heat, pressure or a catalyst, and which can’t be remelted.</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MDF and plywood are composite materials because the wood sheets or particles are held together with glue/resin.</a:t>
            </a:r>
          </a:p>
          <a:p>
            <a:pPr marL="0" lvl="0" indent="0" algn="l" rtl="0">
              <a:lnSpc>
                <a:spcPct val="100000"/>
              </a:lnSpc>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solidFill>
                  <a:schemeClr val="dk1"/>
                </a:solidFill>
                <a:latin typeface="Arial" panose="020B0604020202020204" pitchFamily="34" charset="0"/>
                <a:cs typeface="Arial" panose="020B0604020202020204" pitchFamily="34" charset="0"/>
              </a:rPr>
              <a:t>Extension</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Learners could research one classification to discover more about the materials it includes and some of their key properties.</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Sustainability: learners can research which materials are recyclable and which currently are not widely recycled (this links to circular economies in the </a:t>
            </a:r>
            <a:r>
              <a:rPr lang="en-GB" b="1" dirty="0">
                <a:solidFill>
                  <a:schemeClr val="dk1"/>
                </a:solidFill>
                <a:latin typeface="Arial" panose="020B0604020202020204" pitchFamily="34" charset="0"/>
                <a:cs typeface="Arial" panose="020B0604020202020204" pitchFamily="34" charset="0"/>
              </a:rPr>
              <a:t>Sustainability</a:t>
            </a:r>
            <a:r>
              <a:rPr lang="en-GB" dirty="0">
                <a:solidFill>
                  <a:schemeClr val="dk1"/>
                </a:solidFill>
                <a:latin typeface="Arial" panose="020B0604020202020204" pitchFamily="34" charset="0"/>
                <a:cs typeface="Arial" panose="020B0604020202020204" pitchFamily="34" charset="0"/>
              </a:rPr>
              <a:t> module).</a:t>
            </a:r>
          </a:p>
          <a:p>
            <a:pPr marL="0" lvl="0" indent="0" algn="l" rtl="0">
              <a:lnSpc>
                <a:spcPct val="100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Learners can suggest broad application and product types for each category of material.</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9</a:t>
            </a:fld>
            <a:endParaRPr lang="en-US"/>
          </a:p>
        </p:txBody>
      </p:sp>
    </p:spTree>
    <p:extLst>
      <p:ext uri="{BB962C8B-B14F-4D97-AF65-F5344CB8AC3E}">
        <p14:creationId xmlns:p14="http://schemas.microsoft.com/office/powerpoint/2010/main" val="27343804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88E24A-34F9-0AD6-AB48-B433D01E0DF9}"/>
              </a:ext>
            </a:extLst>
          </p:cNvPr>
          <p:cNvPicPr>
            <a:picLocks noChangeAspect="1"/>
          </p:cNvPicPr>
          <p:nvPr userDrawn="1"/>
        </p:nvPicPr>
        <p:blipFill>
          <a:blip r:embed="rId3"/>
          <a:stretch>
            <a:fillRect/>
          </a:stretch>
        </p:blipFill>
        <p:spPr>
          <a:xfrm>
            <a:off x="0" y="0"/>
            <a:ext cx="16257588" cy="9144893"/>
          </a:xfrm>
          <a:prstGeom prst="rect">
            <a:avLst/>
          </a:prstGeom>
        </p:spPr>
      </p:pic>
      <p:sp>
        <p:nvSpPr>
          <p:cNvPr id="2" name="Title 1"/>
          <p:cNvSpPr>
            <a:spLocks noGrp="1"/>
          </p:cNvSpPr>
          <p:nvPr>
            <p:ph type="ctrTitle"/>
          </p:nvPr>
        </p:nvSpPr>
        <p:spPr>
          <a:xfrm>
            <a:off x="5037221" y="1496484"/>
            <a:ext cx="6208295" cy="6251853"/>
          </a:xfrm>
        </p:spPr>
        <p:txBody>
          <a:bodyPr anchor="ctr">
            <a:normAutofit/>
          </a:bodyPr>
          <a:lstStyle>
            <a:lvl1pPr algn="ctr">
              <a:defRPr sz="5400"/>
            </a:lvl1pPr>
          </a:lstStyle>
          <a:p>
            <a:r>
              <a:rPr lang="en-GB" dirty="0"/>
              <a:t>Click to edit Master title style</a:t>
            </a:r>
            <a:endParaRPr lang="en-US" dirty="0"/>
          </a:p>
        </p:txBody>
      </p:sp>
      <p:pic>
        <p:nvPicPr>
          <p:cNvPr id="6" name="Picture 5">
            <a:extLst>
              <a:ext uri="{FF2B5EF4-FFF2-40B4-BE49-F238E27FC236}">
                <a16:creationId xmlns:a16="http://schemas.microsoft.com/office/drawing/2014/main" id="{79270EA0-CF9A-7519-E48F-ACE4270AB85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144" y="0"/>
            <a:ext cx="16257588" cy="9152043"/>
          </a:xfrm>
          <a:prstGeom prst="rect">
            <a:avLst/>
          </a:prstGeom>
        </p:spPr>
      </p:pic>
    </p:spTree>
    <p:extLst>
      <p:ext uri="{BB962C8B-B14F-4D97-AF65-F5344CB8AC3E}">
        <p14:creationId xmlns:p14="http://schemas.microsoft.com/office/powerpoint/2010/main" val="274860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38729" y="1167130"/>
            <a:ext cx="6380130" cy="6910070"/>
          </a:xfrm>
        </p:spPr>
        <p:txBody>
          <a:bodyPr anchor="ctr">
            <a:normAutofit/>
          </a:bodyPr>
          <a:lstStyle>
            <a:lvl1pPr algn="ctr">
              <a:defRPr sz="5400"/>
            </a:lvl1pPr>
          </a:lstStyle>
          <a:p>
            <a:r>
              <a:rPr lang="en-GB" dirty="0"/>
              <a:t>Click to edit Master title style</a:t>
            </a:r>
            <a:endParaRPr lang="en-US" dirty="0"/>
          </a:p>
        </p:txBody>
      </p:sp>
      <p:sp>
        <p:nvSpPr>
          <p:cNvPr id="5" name="Footer Placeholder 4"/>
          <p:cNvSpPr>
            <a:spLocks noGrp="1"/>
          </p:cNvSpPr>
          <p:nvPr>
            <p:ph type="ftr" sz="quarter" idx="11"/>
          </p:nvPr>
        </p:nvSpPr>
        <p:spPr/>
        <p:txBody>
          <a:bodyPr/>
          <a:lstStyle/>
          <a:p>
            <a:r>
              <a:rPr lang="en-US"/>
              <a:t>Sustainability  |</a:t>
            </a:r>
          </a:p>
        </p:txBody>
      </p:sp>
      <p:sp>
        <p:nvSpPr>
          <p:cNvPr id="7" name="Slide Number Placeholder 5">
            <a:extLst>
              <a:ext uri="{FF2B5EF4-FFF2-40B4-BE49-F238E27FC236}">
                <a16:creationId xmlns:a16="http://schemas.microsoft.com/office/drawing/2014/main" id="{C3CD62CC-58C0-5E0E-BABB-F71C515C4120}"/>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pic>
        <p:nvPicPr>
          <p:cNvPr id="6" name="Picture 5">
            <a:extLst>
              <a:ext uri="{FF2B5EF4-FFF2-40B4-BE49-F238E27FC236}">
                <a16:creationId xmlns:a16="http://schemas.microsoft.com/office/drawing/2014/main" id="{98E22C6F-56D7-F756-5F94-379DA974DCD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2638779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Sustainability  |</a:t>
            </a:r>
          </a:p>
        </p:txBody>
      </p:sp>
      <p:sp>
        <p:nvSpPr>
          <p:cNvPr id="5" name="Slide Number Placeholder 5">
            <a:extLst>
              <a:ext uri="{FF2B5EF4-FFF2-40B4-BE49-F238E27FC236}">
                <a16:creationId xmlns:a16="http://schemas.microsoft.com/office/drawing/2014/main" id="{7F260835-944E-7CBD-3997-491A87F1EAE2}"/>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2626419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GB"/>
              <a:t>Click to edit Master title style</a:t>
            </a:r>
            <a:endParaRPr lang="en-US" dirty="0"/>
          </a:p>
        </p:txBody>
      </p:sp>
      <p:sp>
        <p:nvSpPr>
          <p:cNvPr id="3" name="Content Placeholder 2"/>
          <p:cNvSpPr>
            <a:spLocks noGrp="1"/>
          </p:cNvSpPr>
          <p:nvPr>
            <p:ph idx="1"/>
          </p:nvPr>
        </p:nvSpPr>
        <p:spPr>
          <a:xfrm>
            <a:off x="6911592" y="1316567"/>
            <a:ext cx="8230404"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D4245972-D3D9-B483-0041-8D9AFD4A144F}"/>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1738868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GB"/>
              <a:t>Click to edit Master title style</a:t>
            </a:r>
            <a:endParaRPr lang="en-US" dirty="0"/>
          </a:p>
        </p:txBody>
      </p:sp>
      <p:sp>
        <p:nvSpPr>
          <p:cNvPr id="3" name="Picture Placeholder 2"/>
          <p:cNvSpPr>
            <a:spLocks noGrp="1" noChangeAspect="1"/>
          </p:cNvSpPr>
          <p:nvPr>
            <p:ph type="pic" idx="1"/>
          </p:nvPr>
        </p:nvSpPr>
        <p:spPr>
          <a:xfrm>
            <a:off x="6911592" y="1316567"/>
            <a:ext cx="8230404"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GB"/>
              <a:t>Click icon to add picture</a:t>
            </a:r>
            <a:endParaRPr lang="en-US"/>
          </a:p>
        </p:txBody>
      </p:sp>
      <p:sp>
        <p:nvSpPr>
          <p:cNvPr id="4" name="Text Placeholder 3"/>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7D9F9920-B0B6-28A2-62FE-A54B339F4348}"/>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1941319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10B00B66-1DD8-6CEF-8ECF-43ED974D05BE}"/>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3183168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4337" y="486834"/>
            <a:ext cx="3505542" cy="77491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17709" y="486834"/>
            <a:ext cx="10313407"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96A4707-2BE5-C8B2-2A71-D40AE0F1F27C}"/>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972138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0E7AF-1298-7727-ACE8-E99754474DED}"/>
              </a:ext>
            </a:extLst>
          </p:cNvPr>
          <p:cNvSpPr>
            <a:spLocks noGrp="1"/>
          </p:cNvSpPr>
          <p:nvPr>
            <p:ph type="ctrTitle"/>
          </p:nvPr>
        </p:nvSpPr>
        <p:spPr>
          <a:xfrm>
            <a:off x="2032000" y="1497013"/>
            <a:ext cx="12193588" cy="3182937"/>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5C3538C-AFC8-5EBD-11BC-16A8D87966C2}"/>
              </a:ext>
            </a:extLst>
          </p:cNvPr>
          <p:cNvSpPr>
            <a:spLocks noGrp="1"/>
          </p:cNvSpPr>
          <p:nvPr>
            <p:ph type="subTitle" idx="1"/>
          </p:nvPr>
        </p:nvSpPr>
        <p:spPr>
          <a:xfrm>
            <a:off x="2032000" y="4802188"/>
            <a:ext cx="12193588"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C776375-923B-BBD3-E153-118134ACA230}"/>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4A0E00CF-14C1-7BBB-EF95-89DC1BB9F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A2F6D-29F9-58E4-688B-DA1E5E1F8E44}"/>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843572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DDE5E-C45B-5C30-6A45-E4304B608C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DB8EEE0-D309-955A-C1A2-73AC06397D0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0565BB-C942-DE28-7F7E-DC71B0DACB08}"/>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95F092E4-D234-612F-BA10-A169AF20A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8E7E5-8A29-4398-2BC8-F95A680CECDC}"/>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3958076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DDCE4-9E53-3D0E-ABE4-43F7B0A47DA6}"/>
              </a:ext>
            </a:extLst>
          </p:cNvPr>
          <p:cNvSpPr>
            <a:spLocks noGrp="1"/>
          </p:cNvSpPr>
          <p:nvPr>
            <p:ph type="title"/>
          </p:nvPr>
        </p:nvSpPr>
        <p:spPr>
          <a:xfrm>
            <a:off x="1109663" y="2279650"/>
            <a:ext cx="14022387" cy="3803650"/>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E32D0B7-62BC-25D8-E753-B55CC7E2A468}"/>
              </a:ext>
            </a:extLst>
          </p:cNvPr>
          <p:cNvSpPr>
            <a:spLocks noGrp="1"/>
          </p:cNvSpPr>
          <p:nvPr>
            <p:ph type="body" idx="1"/>
          </p:nvPr>
        </p:nvSpPr>
        <p:spPr>
          <a:xfrm>
            <a:off x="1109663" y="6119813"/>
            <a:ext cx="14022387"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59E874-F06A-1983-AA94-18929772B002}"/>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7D833F51-1C52-585D-9E48-E72550D681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5DE76-BA89-D917-8C76-6EC3C4DDF2BE}"/>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1034880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A7FD9-51D9-BAF0-C0F2-28586B5F799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B716B93-5B89-C74D-27E7-FA600F4303E5}"/>
              </a:ext>
            </a:extLst>
          </p:cNvPr>
          <p:cNvSpPr>
            <a:spLocks noGrp="1"/>
          </p:cNvSpPr>
          <p:nvPr>
            <p:ph sz="half" idx="1"/>
          </p:nvPr>
        </p:nvSpPr>
        <p:spPr>
          <a:xfrm>
            <a:off x="1117600" y="2433638"/>
            <a:ext cx="6934200"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CA3582A-6D7F-FB3C-37BF-9033C5E0A58F}"/>
              </a:ext>
            </a:extLst>
          </p:cNvPr>
          <p:cNvSpPr>
            <a:spLocks noGrp="1"/>
          </p:cNvSpPr>
          <p:nvPr>
            <p:ph sz="half" idx="2"/>
          </p:nvPr>
        </p:nvSpPr>
        <p:spPr>
          <a:xfrm>
            <a:off x="8204200" y="2433638"/>
            <a:ext cx="6935788"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8E8699B-214C-4B7C-CCEE-C96EC858C376}"/>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6" name="Footer Placeholder 5">
            <a:extLst>
              <a:ext uri="{FF2B5EF4-FFF2-40B4-BE49-F238E27FC236}">
                <a16:creationId xmlns:a16="http://schemas.microsoft.com/office/drawing/2014/main" id="{5DE7A2D2-7D61-7D92-EB9D-B60FB6870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3A09E8-EB0B-2C43-3A09-3EC3DD8FC10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1671833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pic>
        <p:nvPicPr>
          <p:cNvPr id="3" name="Picture 2">
            <a:extLst>
              <a:ext uri="{FF2B5EF4-FFF2-40B4-BE49-F238E27FC236}">
                <a16:creationId xmlns:a16="http://schemas.microsoft.com/office/drawing/2014/main" id="{3404689C-D456-0524-6D9D-0F06DFE532B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6257588" cy="9152043"/>
          </a:xfrm>
          <a:prstGeom prst="rect">
            <a:avLst/>
          </a:prstGeom>
        </p:spPr>
      </p:pic>
      <p:pic>
        <p:nvPicPr>
          <p:cNvPr id="11" name="Picture 10">
            <a:extLst>
              <a:ext uri="{FF2B5EF4-FFF2-40B4-BE49-F238E27FC236}">
                <a16:creationId xmlns:a16="http://schemas.microsoft.com/office/drawing/2014/main" id="{49D14537-BE13-7CE7-C456-2686413E82C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6257588" cy="9152043"/>
          </a:xfrm>
          <a:prstGeom prst="rect">
            <a:avLst/>
          </a:prstGeom>
        </p:spPr>
      </p:pic>
    </p:spTree>
    <p:extLst>
      <p:ext uri="{BB962C8B-B14F-4D97-AF65-F5344CB8AC3E}">
        <p14:creationId xmlns:p14="http://schemas.microsoft.com/office/powerpoint/2010/main" val="4075265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4DB3-EC2F-E6B6-EE9A-FD909C982794}"/>
              </a:ext>
            </a:extLst>
          </p:cNvPr>
          <p:cNvSpPr>
            <a:spLocks noGrp="1"/>
          </p:cNvSpPr>
          <p:nvPr>
            <p:ph type="title"/>
          </p:nvPr>
        </p:nvSpPr>
        <p:spPr>
          <a:xfrm>
            <a:off x="1119188" y="487363"/>
            <a:ext cx="14022387" cy="1766887"/>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B017415-E951-C3DD-5354-9C1EDDB69D57}"/>
              </a:ext>
            </a:extLst>
          </p:cNvPr>
          <p:cNvSpPr>
            <a:spLocks noGrp="1"/>
          </p:cNvSpPr>
          <p:nvPr>
            <p:ph type="body" idx="1"/>
          </p:nvPr>
        </p:nvSpPr>
        <p:spPr>
          <a:xfrm>
            <a:off x="1119188" y="2241550"/>
            <a:ext cx="68786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ED3CBA-356F-E158-0AD7-60F9E83D5E88}"/>
              </a:ext>
            </a:extLst>
          </p:cNvPr>
          <p:cNvSpPr>
            <a:spLocks noGrp="1"/>
          </p:cNvSpPr>
          <p:nvPr>
            <p:ph sz="half" idx="2"/>
          </p:nvPr>
        </p:nvSpPr>
        <p:spPr>
          <a:xfrm>
            <a:off x="1119188" y="3340100"/>
            <a:ext cx="687863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A2B1AE9-3872-A94E-DC03-AF73431A8588}"/>
              </a:ext>
            </a:extLst>
          </p:cNvPr>
          <p:cNvSpPr>
            <a:spLocks noGrp="1"/>
          </p:cNvSpPr>
          <p:nvPr>
            <p:ph type="body" sz="quarter" idx="3"/>
          </p:nvPr>
        </p:nvSpPr>
        <p:spPr>
          <a:xfrm>
            <a:off x="8231188" y="2241550"/>
            <a:ext cx="691038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910338B-F176-8BCC-08F1-84D9BEF16245}"/>
              </a:ext>
            </a:extLst>
          </p:cNvPr>
          <p:cNvSpPr>
            <a:spLocks noGrp="1"/>
          </p:cNvSpPr>
          <p:nvPr>
            <p:ph sz="quarter" idx="4"/>
          </p:nvPr>
        </p:nvSpPr>
        <p:spPr>
          <a:xfrm>
            <a:off x="8231188" y="3340100"/>
            <a:ext cx="691038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9A93E13-F64D-36C2-3A96-1ED31CF8B466}"/>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8" name="Footer Placeholder 7">
            <a:extLst>
              <a:ext uri="{FF2B5EF4-FFF2-40B4-BE49-F238E27FC236}">
                <a16:creationId xmlns:a16="http://schemas.microsoft.com/office/drawing/2014/main" id="{B0F52879-7EA7-8A4D-0771-D831123A21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007BAE-3DE4-ED1A-E0F7-5F2618883178}"/>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3340967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223EC-3D03-CF8B-25B2-0F8F04EF507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6C38345-49FA-D206-376F-8336C4478B18}"/>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4" name="Footer Placeholder 3">
            <a:extLst>
              <a:ext uri="{FF2B5EF4-FFF2-40B4-BE49-F238E27FC236}">
                <a16:creationId xmlns:a16="http://schemas.microsoft.com/office/drawing/2014/main" id="{7FF94E86-B911-1A51-8ED6-9A3FB2DCBD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430EBE-6A9A-1136-869D-A9B28C0B2BD0}"/>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56170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AEDF4-CC12-6366-19BD-F5153360B412}"/>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3" name="Footer Placeholder 2">
            <a:extLst>
              <a:ext uri="{FF2B5EF4-FFF2-40B4-BE49-F238E27FC236}">
                <a16:creationId xmlns:a16="http://schemas.microsoft.com/office/drawing/2014/main" id="{F8487247-20BD-F2F2-2ACE-89066446B7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3232FB-794A-B6BF-A102-244B8145420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941722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F5D7-CE14-1190-9C40-B0D58B16E5BD}"/>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9B5DCF1-149D-1397-4AE2-79753993E162}"/>
              </a:ext>
            </a:extLst>
          </p:cNvPr>
          <p:cNvSpPr>
            <a:spLocks noGrp="1"/>
          </p:cNvSpPr>
          <p:nvPr>
            <p:ph idx="1"/>
          </p:nvPr>
        </p:nvSpPr>
        <p:spPr>
          <a:xfrm>
            <a:off x="6911975" y="1316038"/>
            <a:ext cx="8229600"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9C21F2E-2368-A669-7865-55328BB5A830}"/>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28698E-A303-1C62-24C9-BCFBA3A61AC2}"/>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6" name="Footer Placeholder 5">
            <a:extLst>
              <a:ext uri="{FF2B5EF4-FFF2-40B4-BE49-F238E27FC236}">
                <a16:creationId xmlns:a16="http://schemas.microsoft.com/office/drawing/2014/main" id="{EE74E394-455F-E7D2-38AE-F74D8C01DD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ED742C-F47E-571B-F815-9DCB386A828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5243432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0F609-6681-721D-3E31-E1E5DF6546D0}"/>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0C206B6-A955-0212-79CC-0D5E818E7823}"/>
              </a:ext>
            </a:extLst>
          </p:cNvPr>
          <p:cNvSpPr>
            <a:spLocks noGrp="1"/>
          </p:cNvSpPr>
          <p:nvPr>
            <p:ph type="pic" idx="1"/>
          </p:nvPr>
        </p:nvSpPr>
        <p:spPr>
          <a:xfrm>
            <a:off x="6911975" y="1316038"/>
            <a:ext cx="8229600"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63F044-88B5-B57F-A0EF-74620A239A39}"/>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C01B92-F52E-E434-142B-9C5E635F8954}"/>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6" name="Footer Placeholder 5">
            <a:extLst>
              <a:ext uri="{FF2B5EF4-FFF2-40B4-BE49-F238E27FC236}">
                <a16:creationId xmlns:a16="http://schemas.microsoft.com/office/drawing/2014/main" id="{71A6C34E-58D4-BDF1-1034-CD6B8D60C3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FD075D-A7FD-5C52-2EBD-4507B78E68EB}"/>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688132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721FC-87BF-322E-F210-5E271697F98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ACEB477-5352-DFFD-8BF7-5A295E56E40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F82981-B35A-8C7E-929D-1B8C396C2C76}"/>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E9706713-91B2-DD05-FF88-DCD6AC4BC8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A7E8C2-3ADA-3F0B-6C00-A1074B046605}"/>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4225662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D7E1A5-B155-5530-5566-2725C4600AC4}"/>
              </a:ext>
            </a:extLst>
          </p:cNvPr>
          <p:cNvSpPr>
            <a:spLocks noGrp="1"/>
          </p:cNvSpPr>
          <p:nvPr>
            <p:ph type="title" orient="vert"/>
          </p:nvPr>
        </p:nvSpPr>
        <p:spPr>
          <a:xfrm>
            <a:off x="11634788" y="487363"/>
            <a:ext cx="3505200" cy="774858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E211CE1-9D16-1B7D-B0EF-2E71FE88CB4F}"/>
              </a:ext>
            </a:extLst>
          </p:cNvPr>
          <p:cNvSpPr>
            <a:spLocks noGrp="1"/>
          </p:cNvSpPr>
          <p:nvPr>
            <p:ph type="body" orient="vert" idx="1"/>
          </p:nvPr>
        </p:nvSpPr>
        <p:spPr>
          <a:xfrm>
            <a:off x="1117600" y="487363"/>
            <a:ext cx="10364788" cy="77485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491EC2-326F-55D4-2B63-36C1989BFADD}"/>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3E10E72D-18C5-AB2B-33AF-2ACC42CB1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D443B-C039-58BC-84EC-F2E60B094E20}"/>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7389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pic>
        <p:nvPicPr>
          <p:cNvPr id="2" name="Picture 1">
            <a:extLst>
              <a:ext uri="{FF2B5EF4-FFF2-40B4-BE49-F238E27FC236}">
                <a16:creationId xmlns:a16="http://schemas.microsoft.com/office/drawing/2014/main" id="{A1E15ABE-7EE4-4A97-FAA8-1736137AD8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6257588" cy="9152043"/>
          </a:xfrm>
          <a:prstGeom prst="rect">
            <a:avLst/>
          </a:prstGeom>
        </p:spPr>
      </p:pic>
      <p:pic>
        <p:nvPicPr>
          <p:cNvPr id="3" name="Picture 2">
            <a:extLst>
              <a:ext uri="{FF2B5EF4-FFF2-40B4-BE49-F238E27FC236}">
                <a16:creationId xmlns:a16="http://schemas.microsoft.com/office/drawing/2014/main" id="{5831F881-A5B2-7232-D41D-6D2403F1120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1"/>
            <a:ext cx="16257588" cy="9152043"/>
          </a:xfrm>
          <a:prstGeom prst="rect">
            <a:avLst/>
          </a:prstGeom>
        </p:spPr>
      </p:pic>
    </p:spTree>
    <p:extLst>
      <p:ext uri="{BB962C8B-B14F-4D97-AF65-F5344CB8AC3E}">
        <p14:creationId xmlns:p14="http://schemas.microsoft.com/office/powerpoint/2010/main" val="1953392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sp>
        <p:nvSpPr>
          <p:cNvPr id="2" name="Slide Number Placeholder 5">
            <a:extLst>
              <a:ext uri="{FF2B5EF4-FFF2-40B4-BE49-F238E27FC236}">
                <a16:creationId xmlns:a16="http://schemas.microsoft.com/office/drawing/2014/main" id="{1D6C3B16-DB15-482D-A3AF-753DCA420CF8}"/>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a:t>
            </a:fld>
            <a:endParaRPr lang="en-US" b="0" dirty="0">
              <a:solidFill>
                <a:schemeClr val="bg1"/>
              </a:solidFill>
            </a:endParaRPr>
          </a:p>
        </p:txBody>
      </p:sp>
      <p:pic>
        <p:nvPicPr>
          <p:cNvPr id="4" name="Picture 3">
            <a:extLst>
              <a:ext uri="{FF2B5EF4-FFF2-40B4-BE49-F238E27FC236}">
                <a16:creationId xmlns:a16="http://schemas.microsoft.com/office/drawing/2014/main" id="{CAA3539F-5FDA-153F-589D-3630B461371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2497440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sp>
        <p:nvSpPr>
          <p:cNvPr id="2" name="Slide Number Placeholder 5">
            <a:extLst>
              <a:ext uri="{FF2B5EF4-FFF2-40B4-BE49-F238E27FC236}">
                <a16:creationId xmlns:a16="http://schemas.microsoft.com/office/drawing/2014/main" id="{1D6C3B16-DB15-482D-A3AF-753DCA420CF8}"/>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a:t>
            </a:fld>
            <a:endParaRPr lang="en-US" b="0" dirty="0">
              <a:solidFill>
                <a:schemeClr val="bg1"/>
              </a:solidFill>
            </a:endParaRPr>
          </a:p>
        </p:txBody>
      </p:sp>
      <p:pic>
        <p:nvPicPr>
          <p:cNvPr id="14" name="Picture 13">
            <a:extLst>
              <a:ext uri="{FF2B5EF4-FFF2-40B4-BE49-F238E27FC236}">
                <a16:creationId xmlns:a16="http://schemas.microsoft.com/office/drawing/2014/main" id="{70443056-28A0-21B4-EAFF-F9447944060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426215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pic>
        <p:nvPicPr>
          <p:cNvPr id="4" name="Picture 3">
            <a:extLst>
              <a:ext uri="{FF2B5EF4-FFF2-40B4-BE49-F238E27FC236}">
                <a16:creationId xmlns:a16="http://schemas.microsoft.com/office/drawing/2014/main" id="{AD3D96F8-24D1-E866-70B0-6F92AA015E3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1048094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a:t>Sustainability  |</a:t>
            </a:r>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411858" y="4568611"/>
            <a:ext cx="4219964"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411858" y="4165865"/>
            <a:ext cx="2677714" cy="383529"/>
          </a:xfrm>
        </p:spPr>
        <p:txBody>
          <a:bodyPr/>
          <a:lstStyle/>
          <a:p>
            <a:pPr lvl="2"/>
            <a:r>
              <a:rPr lang="en-GB" dirty="0"/>
              <a:t>Third level</a:t>
            </a:r>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60581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318320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49239" y="7608292"/>
            <a:ext cx="1095375" cy="477837"/>
          </a:xfrm>
        </p:spPr>
        <p:txBody>
          <a:bodyPr/>
          <a:lstStyle>
            <a:lvl3pPr algn="ctr">
              <a:defRPr/>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3278806" y="7513913"/>
            <a:ext cx="1095375" cy="477837"/>
          </a:xfrm>
        </p:spPr>
        <p:txBody>
          <a:bodyPr/>
          <a:lstStyle>
            <a:lvl3pPr algn="ctr">
              <a:defRPr/>
            </a:lvl3pPr>
          </a:lstStyle>
          <a:p>
            <a:pPr lvl="2"/>
            <a:r>
              <a:rPr lang="en-GB" dirty="0"/>
              <a:t>Third level</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dirty="0"/>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dirty="0"/>
              <a:t>Third level</a:t>
            </a:r>
          </a:p>
        </p:txBody>
      </p:sp>
      <p:sp>
        <p:nvSpPr>
          <p:cNvPr id="66" name="Content Placeholder 6">
            <a:extLst>
              <a:ext uri="{FF2B5EF4-FFF2-40B4-BE49-F238E27FC236}">
                <a16:creationId xmlns:a16="http://schemas.microsoft.com/office/drawing/2014/main" id="{E103C0BF-D3BA-1CDE-B3FA-A0B6C37251B2}"/>
              </a:ext>
            </a:extLst>
          </p:cNvPr>
          <p:cNvSpPr>
            <a:spLocks noGrp="1"/>
          </p:cNvSpPr>
          <p:nvPr>
            <p:ph sz="quarter" idx="44"/>
          </p:nvPr>
        </p:nvSpPr>
        <p:spPr>
          <a:xfrm>
            <a:off x="11035692"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7" name="Content Placeholder 6">
            <a:extLst>
              <a:ext uri="{FF2B5EF4-FFF2-40B4-BE49-F238E27FC236}">
                <a16:creationId xmlns:a16="http://schemas.microsoft.com/office/drawing/2014/main" id="{3F1EC2D2-0106-87F4-853F-12BB2CA09962}"/>
              </a:ext>
            </a:extLst>
          </p:cNvPr>
          <p:cNvSpPr>
            <a:spLocks noGrp="1"/>
          </p:cNvSpPr>
          <p:nvPr>
            <p:ph sz="quarter" idx="45"/>
          </p:nvPr>
        </p:nvSpPr>
        <p:spPr>
          <a:xfrm>
            <a:off x="13613079"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8" name="Text Placeholder 14">
            <a:extLst>
              <a:ext uri="{FF2B5EF4-FFF2-40B4-BE49-F238E27FC236}">
                <a16:creationId xmlns:a16="http://schemas.microsoft.com/office/drawing/2014/main" id="{458C1720-3803-E0DE-533A-868F1F49EC8E}"/>
              </a:ext>
            </a:extLst>
          </p:cNvPr>
          <p:cNvSpPr>
            <a:spLocks noGrp="1"/>
          </p:cNvSpPr>
          <p:nvPr>
            <p:ph type="body" sz="quarter" idx="46" hasCustomPrompt="1"/>
          </p:nvPr>
        </p:nvSpPr>
        <p:spPr>
          <a:xfrm>
            <a:off x="11079117" y="7608292"/>
            <a:ext cx="1095375" cy="477837"/>
          </a:xfrm>
        </p:spPr>
        <p:txBody>
          <a:bodyPr/>
          <a:lstStyle>
            <a:lvl3pPr algn="ctr">
              <a:defRPr/>
            </a:lvl3pPr>
          </a:lstStyle>
          <a:p>
            <a:pPr lvl="2"/>
            <a:r>
              <a:rPr lang="en-GB" dirty="0"/>
              <a:t>Third level</a:t>
            </a:r>
          </a:p>
        </p:txBody>
      </p:sp>
      <p:sp>
        <p:nvSpPr>
          <p:cNvPr id="69" name="Text Placeholder 14">
            <a:extLst>
              <a:ext uri="{FF2B5EF4-FFF2-40B4-BE49-F238E27FC236}">
                <a16:creationId xmlns:a16="http://schemas.microsoft.com/office/drawing/2014/main" id="{E52F994A-5D48-BF28-3DEC-0B809C7990D4}"/>
              </a:ext>
            </a:extLst>
          </p:cNvPr>
          <p:cNvSpPr>
            <a:spLocks noGrp="1"/>
          </p:cNvSpPr>
          <p:nvPr>
            <p:ph type="body" sz="quarter" idx="47" hasCustomPrompt="1"/>
          </p:nvPr>
        </p:nvSpPr>
        <p:spPr>
          <a:xfrm>
            <a:off x="13708684" y="7513913"/>
            <a:ext cx="1095375" cy="477837"/>
          </a:xfrm>
        </p:spPr>
        <p:txBody>
          <a:bodyPr/>
          <a:lstStyle>
            <a:lvl3pPr algn="ctr">
              <a:defRPr/>
            </a:lvl3pPr>
          </a:lstStyle>
          <a:p>
            <a:pPr lvl="2"/>
            <a:r>
              <a:rPr lang="en-GB" dirty="0"/>
              <a:t>Third level</a:t>
            </a:r>
          </a:p>
        </p:txBody>
      </p:sp>
      <p:cxnSp>
        <p:nvCxnSpPr>
          <p:cNvPr id="70" name="Straight Arrow Connector 69">
            <a:extLst>
              <a:ext uri="{FF2B5EF4-FFF2-40B4-BE49-F238E27FC236}">
                <a16:creationId xmlns:a16="http://schemas.microsoft.com/office/drawing/2014/main" id="{88EE313E-EF5F-9635-708F-8D9287DBD52E}"/>
              </a:ext>
            </a:extLst>
          </p:cNvPr>
          <p:cNvCxnSpPr>
            <a:cxnSpLocks/>
          </p:cNvCxnSpPr>
          <p:nvPr userDrawn="1"/>
        </p:nvCxnSpPr>
        <p:spPr>
          <a:xfrm>
            <a:off x="20145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175550C-F2F1-3AE7-3328-20D58CD2B597}"/>
              </a:ext>
            </a:extLst>
          </p:cNvPr>
          <p:cNvCxnSpPr>
            <a:cxnSpLocks/>
          </p:cNvCxnSpPr>
          <p:nvPr userDrawn="1"/>
        </p:nvCxnSpPr>
        <p:spPr>
          <a:xfrm>
            <a:off x="46434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F668B7F-71DF-6E48-1F74-42B992D8DCD4}"/>
              </a:ext>
            </a:extLst>
          </p:cNvPr>
          <p:cNvCxnSpPr>
            <a:cxnSpLocks/>
          </p:cNvCxnSpPr>
          <p:nvPr userDrawn="1"/>
        </p:nvCxnSpPr>
        <p:spPr>
          <a:xfrm>
            <a:off x="98726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71D670B-12EA-546B-E5B4-9AA823569F32}"/>
              </a:ext>
            </a:extLst>
          </p:cNvPr>
          <p:cNvCxnSpPr>
            <a:cxnSpLocks/>
          </p:cNvCxnSpPr>
          <p:nvPr userDrawn="1"/>
        </p:nvCxnSpPr>
        <p:spPr>
          <a:xfrm>
            <a:off x="125015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dirty="0"/>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dirty="0"/>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dirty="0"/>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dirty="0"/>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9" name="Content Placeholder 6">
            <a:extLst>
              <a:ext uri="{FF2B5EF4-FFF2-40B4-BE49-F238E27FC236}">
                <a16:creationId xmlns:a16="http://schemas.microsoft.com/office/drawing/2014/main" id="{1E918644-F917-835B-B644-3228C06755BB}"/>
              </a:ext>
            </a:extLst>
          </p:cNvPr>
          <p:cNvSpPr>
            <a:spLocks noGrp="1"/>
          </p:cNvSpPr>
          <p:nvPr>
            <p:ph sz="quarter" idx="55"/>
          </p:nvPr>
        </p:nvSpPr>
        <p:spPr>
          <a:xfrm>
            <a:off x="11650054"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0" name="Text Placeholder 14">
            <a:extLst>
              <a:ext uri="{FF2B5EF4-FFF2-40B4-BE49-F238E27FC236}">
                <a16:creationId xmlns:a16="http://schemas.microsoft.com/office/drawing/2014/main" id="{488F3D23-6144-9989-EBC6-F90244273107}"/>
              </a:ext>
            </a:extLst>
          </p:cNvPr>
          <p:cNvSpPr>
            <a:spLocks noGrp="1"/>
          </p:cNvSpPr>
          <p:nvPr>
            <p:ph type="body" sz="quarter" idx="56" hasCustomPrompt="1"/>
          </p:nvPr>
        </p:nvSpPr>
        <p:spPr>
          <a:xfrm>
            <a:off x="11693479" y="3607793"/>
            <a:ext cx="1095375" cy="477837"/>
          </a:xfrm>
        </p:spPr>
        <p:txBody>
          <a:bodyPr/>
          <a:lstStyle>
            <a:lvl3pPr algn="ctr">
              <a:defRPr/>
            </a:lvl3pPr>
          </a:lstStyle>
          <a:p>
            <a:pPr lvl="2"/>
            <a:r>
              <a:rPr lang="en-GB" dirty="0"/>
              <a:t>Third level</a:t>
            </a:r>
          </a:p>
        </p:txBody>
      </p:sp>
      <p:sp>
        <p:nvSpPr>
          <p:cNvPr id="91" name="Content Placeholder 6">
            <a:extLst>
              <a:ext uri="{FF2B5EF4-FFF2-40B4-BE49-F238E27FC236}">
                <a16:creationId xmlns:a16="http://schemas.microsoft.com/office/drawing/2014/main" id="{56598799-1CB2-81F6-F9B2-97F37E78A9EA}"/>
              </a:ext>
            </a:extLst>
          </p:cNvPr>
          <p:cNvSpPr>
            <a:spLocks noGrp="1"/>
          </p:cNvSpPr>
          <p:nvPr>
            <p:ph sz="quarter" idx="57"/>
          </p:nvPr>
        </p:nvSpPr>
        <p:spPr>
          <a:xfrm>
            <a:off x="14236092"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2" name="Text Placeholder 14">
            <a:extLst>
              <a:ext uri="{FF2B5EF4-FFF2-40B4-BE49-F238E27FC236}">
                <a16:creationId xmlns:a16="http://schemas.microsoft.com/office/drawing/2014/main" id="{E5F21458-B3FA-B86A-2EBF-DBB619C809D3}"/>
              </a:ext>
            </a:extLst>
          </p:cNvPr>
          <p:cNvSpPr>
            <a:spLocks noGrp="1"/>
          </p:cNvSpPr>
          <p:nvPr>
            <p:ph type="body" sz="quarter" idx="58" hasCustomPrompt="1"/>
          </p:nvPr>
        </p:nvSpPr>
        <p:spPr>
          <a:xfrm>
            <a:off x="14279517" y="3607793"/>
            <a:ext cx="1095375" cy="477837"/>
          </a:xfrm>
        </p:spPr>
        <p:txBody>
          <a:bodyPr/>
          <a:lstStyle>
            <a:lvl3pPr algn="ctr">
              <a:defRPr/>
            </a:lvl3pPr>
          </a:lstStyle>
          <a:p>
            <a:pPr lvl="2"/>
            <a:r>
              <a:rPr lang="en-GB" dirty="0"/>
              <a:t>Third level</a:t>
            </a:r>
          </a:p>
        </p:txBody>
      </p:sp>
      <p:sp>
        <p:nvSpPr>
          <p:cNvPr id="93" name="Content Placeholder 6">
            <a:extLst>
              <a:ext uri="{FF2B5EF4-FFF2-40B4-BE49-F238E27FC236}">
                <a16:creationId xmlns:a16="http://schemas.microsoft.com/office/drawing/2014/main" id="{556960CE-B9D0-5A52-B181-2B3F4C4137E6}"/>
              </a:ext>
            </a:extLst>
          </p:cNvPr>
          <p:cNvSpPr>
            <a:spLocks noGrp="1"/>
          </p:cNvSpPr>
          <p:nvPr>
            <p:ph sz="quarter" idx="59"/>
          </p:nvPr>
        </p:nvSpPr>
        <p:spPr>
          <a:xfrm>
            <a:off x="12964505" y="3800633"/>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4" name="Text Placeholder 14">
            <a:extLst>
              <a:ext uri="{FF2B5EF4-FFF2-40B4-BE49-F238E27FC236}">
                <a16:creationId xmlns:a16="http://schemas.microsoft.com/office/drawing/2014/main" id="{57D3FA11-4CE9-6B71-5338-3E19CF65ECA3}"/>
              </a:ext>
            </a:extLst>
          </p:cNvPr>
          <p:cNvSpPr>
            <a:spLocks noGrp="1"/>
          </p:cNvSpPr>
          <p:nvPr>
            <p:ph type="body" sz="quarter" idx="60" hasCustomPrompt="1"/>
          </p:nvPr>
        </p:nvSpPr>
        <p:spPr>
          <a:xfrm>
            <a:off x="13007930" y="5107981"/>
            <a:ext cx="1095375" cy="477837"/>
          </a:xfrm>
        </p:spPr>
        <p:txBody>
          <a:bodyPr/>
          <a:lstStyle>
            <a:lvl3pPr algn="ctr">
              <a:defRPr/>
            </a:lvl3pPr>
          </a:lstStyle>
          <a:p>
            <a:pPr lvl="2"/>
            <a:r>
              <a:rPr lang="en-GB" dirty="0"/>
              <a:t>Third level</a:t>
            </a:r>
          </a:p>
        </p:txBody>
      </p:sp>
      <p:sp>
        <p:nvSpPr>
          <p:cNvPr id="96" name="Content Placeholder 6">
            <a:extLst>
              <a:ext uri="{FF2B5EF4-FFF2-40B4-BE49-F238E27FC236}">
                <a16:creationId xmlns:a16="http://schemas.microsoft.com/office/drawing/2014/main" id="{821DFC8E-5444-0990-EDD9-DDD33132341E}"/>
              </a:ext>
            </a:extLst>
          </p:cNvPr>
          <p:cNvSpPr>
            <a:spLocks noGrp="1"/>
          </p:cNvSpPr>
          <p:nvPr>
            <p:ph sz="quarter" idx="61"/>
          </p:nvPr>
        </p:nvSpPr>
        <p:spPr>
          <a:xfrm>
            <a:off x="11252602" y="1352794"/>
            <a:ext cx="4593128" cy="4261585"/>
          </a:xfrm>
          <a:prstGeom prst="rect">
            <a:avLst/>
          </a:prstGeom>
          <a:ln w="28575">
            <a:gradFill flip="none" rotWithShape="1">
              <a:gsLst>
                <a:gs pos="21000">
                  <a:srgbClr val="3DB876"/>
                </a:gs>
                <a:gs pos="100000">
                  <a:srgbClr val="FFD600"/>
                </a:gs>
              </a:gsLst>
              <a:lin ang="18900000" scaled="1"/>
              <a:tileRect/>
            </a:gradFill>
          </a:ln>
        </p:spPr>
        <p:txBody>
          <a:bodyPr tIns="396000">
            <a:normAutofit/>
          </a:bodyPr>
          <a:lstStyle>
            <a:lvl1pPr algn="ctr">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42" name="Slide Number Placeholder 5">
            <a:extLst>
              <a:ext uri="{FF2B5EF4-FFF2-40B4-BE49-F238E27FC236}">
                <a16:creationId xmlns:a16="http://schemas.microsoft.com/office/drawing/2014/main" id="{7F987BB9-CFD0-5E66-EF4B-DD086CDDAE8B}"/>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82717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11858" y="2294021"/>
            <a:ext cx="14711979" cy="10071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p:txBody>
          <a:bodyPr/>
          <a:lstStyle/>
          <a:p>
            <a:r>
              <a:rPr lang="en-US"/>
              <a:t>Sustainability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2" name="Picture 11">
            <a:extLst>
              <a:ext uri="{FF2B5EF4-FFF2-40B4-BE49-F238E27FC236}">
                <a16:creationId xmlns:a16="http://schemas.microsoft.com/office/drawing/2014/main" id="{CDCCF562-DB63-A020-9152-8879317F6B3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112101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imag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5" name="Footer Placeholder 4"/>
          <p:cNvSpPr>
            <a:spLocks noGrp="1"/>
          </p:cNvSpPr>
          <p:nvPr>
            <p:ph type="ftr" sz="quarter" idx="11"/>
          </p:nvPr>
        </p:nvSpPr>
        <p:spPr/>
        <p:txBody>
          <a:bodyPr/>
          <a:lstStyle/>
          <a:p>
            <a:r>
              <a:rPr lang="en-US"/>
              <a:t>Sustainability  |</a:t>
            </a:r>
          </a:p>
        </p:txBody>
      </p:sp>
      <p:sp>
        <p:nvSpPr>
          <p:cNvPr id="16" name="Picture Placeholder 15">
            <a:extLst>
              <a:ext uri="{FF2B5EF4-FFF2-40B4-BE49-F238E27FC236}">
                <a16:creationId xmlns:a16="http://schemas.microsoft.com/office/drawing/2014/main" id="{C8CFAC08-2320-7263-1F3A-34CBA4248F0A}"/>
              </a:ext>
            </a:extLst>
          </p:cNvPr>
          <p:cNvSpPr>
            <a:spLocks noGrp="1"/>
          </p:cNvSpPr>
          <p:nvPr>
            <p:ph type="pic" sz="quarter" idx="17"/>
          </p:nvPr>
        </p:nvSpPr>
        <p:spPr>
          <a:xfrm>
            <a:off x="688476" y="477926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
        <p:nvSpPr>
          <p:cNvPr id="11" name="Slide Number Placeholder 5">
            <a:extLst>
              <a:ext uri="{FF2B5EF4-FFF2-40B4-BE49-F238E27FC236}">
                <a16:creationId xmlns:a16="http://schemas.microsoft.com/office/drawing/2014/main" id="{C6057C67-94BE-A669-CEE0-7E3EBEAD466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2" name="Picture Placeholder 15">
            <a:extLst>
              <a:ext uri="{FF2B5EF4-FFF2-40B4-BE49-F238E27FC236}">
                <a16:creationId xmlns:a16="http://schemas.microsoft.com/office/drawing/2014/main" id="{19EB0776-B1B4-3E7E-8447-4705F62407EF}"/>
              </a:ext>
            </a:extLst>
          </p:cNvPr>
          <p:cNvSpPr>
            <a:spLocks noGrp="1"/>
          </p:cNvSpPr>
          <p:nvPr>
            <p:ph type="pic" sz="quarter" idx="18"/>
          </p:nvPr>
        </p:nvSpPr>
        <p:spPr>
          <a:xfrm>
            <a:off x="3736476" y="258470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
        <p:nvSpPr>
          <p:cNvPr id="17" name="Picture Placeholder 15">
            <a:extLst>
              <a:ext uri="{FF2B5EF4-FFF2-40B4-BE49-F238E27FC236}">
                <a16:creationId xmlns:a16="http://schemas.microsoft.com/office/drawing/2014/main" id="{1E9507C9-334D-655A-C31C-98AEF6EAB3A5}"/>
              </a:ext>
            </a:extLst>
          </p:cNvPr>
          <p:cNvSpPr>
            <a:spLocks noGrp="1"/>
          </p:cNvSpPr>
          <p:nvPr>
            <p:ph type="pic" sz="quarter" idx="19"/>
          </p:nvPr>
        </p:nvSpPr>
        <p:spPr>
          <a:xfrm>
            <a:off x="6833244" y="4791456"/>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
        <p:nvSpPr>
          <p:cNvPr id="18" name="Picture Placeholder 15">
            <a:extLst>
              <a:ext uri="{FF2B5EF4-FFF2-40B4-BE49-F238E27FC236}">
                <a16:creationId xmlns:a16="http://schemas.microsoft.com/office/drawing/2014/main" id="{750FB8EA-AD6E-A0D7-DDD2-E523460BA58C}"/>
              </a:ext>
            </a:extLst>
          </p:cNvPr>
          <p:cNvSpPr>
            <a:spLocks noGrp="1"/>
          </p:cNvSpPr>
          <p:nvPr>
            <p:ph type="pic" sz="quarter" idx="20"/>
          </p:nvPr>
        </p:nvSpPr>
        <p:spPr>
          <a:xfrm>
            <a:off x="9381372" y="1938528"/>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
        <p:nvSpPr>
          <p:cNvPr id="19" name="Picture Placeholder 15">
            <a:extLst>
              <a:ext uri="{FF2B5EF4-FFF2-40B4-BE49-F238E27FC236}">
                <a16:creationId xmlns:a16="http://schemas.microsoft.com/office/drawing/2014/main" id="{DBFE590B-CE82-F200-E6F9-186AAA3775FA}"/>
              </a:ext>
            </a:extLst>
          </p:cNvPr>
          <p:cNvSpPr>
            <a:spLocks noGrp="1"/>
          </p:cNvSpPr>
          <p:nvPr>
            <p:ph type="pic" sz="quarter" idx="21"/>
          </p:nvPr>
        </p:nvSpPr>
        <p:spPr>
          <a:xfrm>
            <a:off x="12319644" y="4389120"/>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Tree>
    <p:extLst>
      <p:ext uri="{BB962C8B-B14F-4D97-AF65-F5344CB8AC3E}">
        <p14:creationId xmlns:p14="http://schemas.microsoft.com/office/powerpoint/2010/main" val="2788252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858" y="1445908"/>
            <a:ext cx="14022170" cy="728133"/>
          </a:xfrm>
          <a:prstGeom prst="rect">
            <a:avLst/>
          </a:prstGeom>
        </p:spPr>
        <p:txBody>
          <a:bodyPr vert="horz" lIns="90000" tIns="45720" rIns="91440" bIns="4572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411858" y="2294021"/>
            <a:ext cx="14711979" cy="5941930"/>
          </a:xfrm>
          <a:prstGeom prst="rect">
            <a:avLst/>
          </a:prstGeom>
        </p:spPr>
        <p:txBody>
          <a:bodyPr vert="horz" lIns="90000" tIns="45720" rIns="91440" bIns="45720" rtlCol="0" anchor="t">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13440163" y="680297"/>
            <a:ext cx="2167174"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r>
              <a:rPr lang="en-US"/>
              <a:t>Sustainability  |</a:t>
            </a:r>
          </a:p>
        </p:txBody>
      </p:sp>
      <p:sp>
        <p:nvSpPr>
          <p:cNvPr id="6" name="Slide Number Placeholder 5"/>
          <p:cNvSpPr>
            <a:spLocks noGrp="1"/>
          </p:cNvSpPr>
          <p:nvPr>
            <p:ph type="sldNum" sz="quarter" idx="4"/>
          </p:nvPr>
        </p:nvSpPr>
        <p:spPr>
          <a:xfrm>
            <a:off x="15417801" y="680297"/>
            <a:ext cx="539750"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3188072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3" r:id="rId3"/>
    <p:sldLayoutId id="2147483702" r:id="rId4"/>
    <p:sldLayoutId id="2147483706" r:id="rId5"/>
    <p:sldLayoutId id="2147483704" r:id="rId6"/>
    <p:sldLayoutId id="2147483705" r:id="rId7"/>
    <p:sldLayoutId id="2147483695" r:id="rId8"/>
    <p:sldLayoutId id="2147483690" r:id="rId9"/>
    <p:sldLayoutId id="2147483663" r:id="rId10"/>
    <p:sldLayoutId id="2147483667" r:id="rId11"/>
    <p:sldLayoutId id="2147483668" r:id="rId12"/>
    <p:sldLayoutId id="2147483669" r:id="rId13"/>
    <p:sldLayoutId id="2147483670" r:id="rId14"/>
    <p:sldLayoutId id="2147483671" r:id="rId15"/>
  </p:sldLayoutIdLst>
  <p:txStyles>
    <p:titleStyle>
      <a:lvl1pPr algn="l" defTabSz="121917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userDrawn="1">
          <p15:clr>
            <a:srgbClr val="F26B43"/>
          </p15:clr>
        </p15:guide>
        <p15:guide id="2" pos="5120" userDrawn="1">
          <p15:clr>
            <a:srgbClr val="F26B43"/>
          </p15:clr>
        </p15:guide>
        <p15:guide id="4" pos="244" userDrawn="1">
          <p15:clr>
            <a:srgbClr val="F26B43"/>
          </p15:clr>
        </p15:guide>
        <p15:guide id="5" orient="horz" pos="907" userDrawn="1">
          <p15:clr>
            <a:srgbClr val="F26B43"/>
          </p15:clr>
        </p15:guide>
        <p15:guide id="6" orient="horz" pos="14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F0DF07-6C02-7FD2-9041-A1F9FC524D21}"/>
              </a:ext>
            </a:extLst>
          </p:cNvPr>
          <p:cNvSpPr>
            <a:spLocks noGrp="1"/>
          </p:cNvSpPr>
          <p:nvPr>
            <p:ph type="title"/>
          </p:nvPr>
        </p:nvSpPr>
        <p:spPr>
          <a:xfrm>
            <a:off x="1117600" y="487363"/>
            <a:ext cx="14022388" cy="176688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8092003-B59B-C655-2EC6-F38EA838CC35}"/>
              </a:ext>
            </a:extLst>
          </p:cNvPr>
          <p:cNvSpPr>
            <a:spLocks noGrp="1"/>
          </p:cNvSpPr>
          <p:nvPr>
            <p:ph type="body" idx="1"/>
          </p:nvPr>
        </p:nvSpPr>
        <p:spPr>
          <a:xfrm>
            <a:off x="1117600" y="2433638"/>
            <a:ext cx="14022388" cy="5802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5185E99-5E4E-A3E6-B493-7F04627941A5}"/>
              </a:ext>
            </a:extLst>
          </p:cNvPr>
          <p:cNvSpPr>
            <a:spLocks noGrp="1"/>
          </p:cNvSpPr>
          <p:nvPr>
            <p:ph type="dt" sz="half" idx="2"/>
          </p:nvPr>
        </p:nvSpPr>
        <p:spPr>
          <a:xfrm>
            <a:off x="1117600" y="8475663"/>
            <a:ext cx="36576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86963062-C0B6-F2DD-CEA0-E6294B4E1BF3}"/>
              </a:ext>
            </a:extLst>
          </p:cNvPr>
          <p:cNvSpPr>
            <a:spLocks noGrp="1"/>
          </p:cNvSpPr>
          <p:nvPr>
            <p:ph type="ftr" sz="quarter" idx="3"/>
          </p:nvPr>
        </p:nvSpPr>
        <p:spPr>
          <a:xfrm>
            <a:off x="5384800" y="8475663"/>
            <a:ext cx="5487988"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9AAD62-1D8E-2BFF-D76A-321CB917D3DA}"/>
              </a:ext>
            </a:extLst>
          </p:cNvPr>
          <p:cNvSpPr>
            <a:spLocks noGrp="1"/>
          </p:cNvSpPr>
          <p:nvPr>
            <p:ph type="sldNum" sz="quarter" idx="4"/>
          </p:nvPr>
        </p:nvSpPr>
        <p:spPr>
          <a:xfrm>
            <a:off x="11482388" y="8475663"/>
            <a:ext cx="36576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68B447FA-CA2C-5047-A1C4-8C6F1E606A98}" type="slidenum">
              <a:rPr lang="en-US" smtClean="0"/>
              <a:t>‹#›</a:t>
            </a:fld>
            <a:endParaRPr lang="en-US"/>
          </a:p>
        </p:txBody>
      </p:sp>
    </p:spTree>
    <p:extLst>
      <p:ext uri="{BB962C8B-B14F-4D97-AF65-F5344CB8AC3E}">
        <p14:creationId xmlns:p14="http://schemas.microsoft.com/office/powerpoint/2010/main" val="3871470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25.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32.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CAF081A-8038-CED2-ACE6-F191B530F702}"/>
              </a:ext>
            </a:extLst>
          </p:cNvPr>
          <p:cNvSpPr txBox="1">
            <a:spLocks/>
          </p:cNvSpPr>
          <p:nvPr/>
        </p:nvSpPr>
        <p:spPr>
          <a:xfrm>
            <a:off x="5024646" y="1847503"/>
            <a:ext cx="6208295" cy="6251853"/>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marL="0" lvl="0" indent="0" algn="ctr" rtl="0">
              <a:lnSpc>
                <a:spcPct val="100000"/>
              </a:lnSpc>
              <a:spcBef>
                <a:spcPts val="0"/>
              </a:spcBef>
              <a:spcAft>
                <a:spcPts val="0"/>
              </a:spcAft>
              <a:buSzPct val="100000"/>
              <a:buNone/>
            </a:pPr>
            <a:r>
              <a:rPr lang="en-GB" dirty="0"/>
              <a:t>Engineering</a:t>
            </a:r>
          </a:p>
          <a:p>
            <a:pPr marL="0" lvl="0" indent="0" algn="ctr" rtl="0">
              <a:lnSpc>
                <a:spcPct val="100000"/>
              </a:lnSpc>
              <a:spcBef>
                <a:spcPts val="0"/>
              </a:spcBef>
              <a:spcAft>
                <a:spcPts val="0"/>
              </a:spcAft>
              <a:buSzPct val="100000"/>
              <a:buNone/>
            </a:pPr>
            <a:r>
              <a:rPr lang="en-GB" dirty="0"/>
              <a:t>materials</a:t>
            </a:r>
            <a:endParaRPr lang="en-NZ" dirty="0"/>
          </a:p>
          <a:p>
            <a:pPr marL="0" lvl="0" indent="0" algn="ctr" rtl="0">
              <a:lnSpc>
                <a:spcPct val="100000"/>
              </a:lnSpc>
              <a:spcBef>
                <a:spcPts val="1200"/>
              </a:spcBef>
              <a:spcAft>
                <a:spcPts val="0"/>
              </a:spcAft>
              <a:buSzPct val="100000"/>
              <a:buNone/>
            </a:pPr>
            <a:r>
              <a:rPr lang="en" sz="2500" b="0" dirty="0"/>
              <a:t>2. </a:t>
            </a:r>
            <a:r>
              <a:rPr lang="en-GB" sz="2500" b="0" dirty="0"/>
              <a:t>Physical and mechanical </a:t>
            </a:r>
            <a:br>
              <a:rPr lang="en-GB" sz="2500" b="0" dirty="0"/>
            </a:br>
            <a:r>
              <a:rPr lang="en-GB" sz="2500" b="0" dirty="0"/>
              <a:t>properties of materials</a:t>
            </a:r>
            <a:endParaRPr lang="en-US" sz="2500" b="0" dirty="0"/>
          </a:p>
          <a:p>
            <a:pPr>
              <a:lnSpc>
                <a:spcPts val="5500"/>
              </a:lnSpc>
              <a:spcBef>
                <a:spcPts val="0"/>
              </a:spcBef>
            </a:pPr>
            <a:endParaRPr lang="en-NZ" sz="2500" b="0" dirty="0"/>
          </a:p>
        </p:txBody>
      </p:sp>
    </p:spTree>
    <p:extLst>
      <p:ext uri="{BB962C8B-B14F-4D97-AF65-F5344CB8AC3E}">
        <p14:creationId xmlns:p14="http://schemas.microsoft.com/office/powerpoint/2010/main" val="131329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6D410-66A3-DF37-0ACE-6C93BB1F0B90}"/>
              </a:ext>
            </a:extLst>
          </p:cNvPr>
          <p:cNvSpPr>
            <a:spLocks noGrp="1"/>
          </p:cNvSpPr>
          <p:nvPr>
            <p:ph type="title"/>
          </p:nvPr>
        </p:nvSpPr>
        <p:spPr/>
        <p:txBody>
          <a:bodyPr/>
          <a:lstStyle/>
          <a:p>
            <a:r>
              <a:rPr lang="en"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Physical</a:t>
            </a:r>
            <a:r>
              <a:rPr lang="en" dirty="0"/>
              <a:t> and mechanical properties</a:t>
            </a:r>
            <a:endParaRPr lang="en-US" dirty="0"/>
          </a:p>
        </p:txBody>
      </p:sp>
      <p:sp>
        <p:nvSpPr>
          <p:cNvPr id="3" name="Rectangle 2">
            <a:extLst>
              <a:ext uri="{FF2B5EF4-FFF2-40B4-BE49-F238E27FC236}">
                <a16:creationId xmlns:a16="http://schemas.microsoft.com/office/drawing/2014/main" id="{8BF22092-35C1-5139-4939-37F59AC032B6}"/>
              </a:ext>
            </a:extLst>
          </p:cNvPr>
          <p:cNvSpPr/>
          <p:nvPr/>
        </p:nvSpPr>
        <p:spPr>
          <a:xfrm>
            <a:off x="428187" y="2291753"/>
            <a:ext cx="7120860" cy="416140"/>
          </a:xfrm>
          <a:prstGeom prst="rect">
            <a:avLst/>
          </a:prstGeom>
        </p:spPr>
        <p:txBody>
          <a:bodyPr wrap="none">
            <a:spAutoFit/>
          </a:bodyPr>
          <a:lstStyle/>
          <a:p>
            <a:pPr marL="0" lvl="0" indent="0" algn="l" rtl="0">
              <a:lnSpc>
                <a:spcPct val="115000"/>
              </a:lnSpc>
              <a:spcBef>
                <a:spcPts val="1200"/>
              </a:spcBef>
              <a:spcAft>
                <a:spcPts val="0"/>
              </a:spcAft>
              <a:buSzPts val="1800"/>
              <a:buNone/>
            </a:pPr>
            <a:r>
              <a:rPr lang="en-GB" sz="2000" dirty="0">
                <a:latin typeface="Arial" panose="020B0604020202020204" pitchFamily="34" charset="0"/>
                <a:cs typeface="Arial" panose="020B0604020202020204" pitchFamily="34" charset="0"/>
              </a:rPr>
              <a:t>Any material combines </a:t>
            </a:r>
            <a:r>
              <a:rPr lang="en-GB" sz="2000" b="1" dirty="0">
                <a:latin typeface="Arial" panose="020B0604020202020204" pitchFamily="34" charset="0"/>
                <a:cs typeface="Arial" panose="020B0604020202020204" pitchFamily="34" charset="0"/>
              </a:rPr>
              <a:t>physical</a:t>
            </a:r>
            <a:r>
              <a:rPr lang="en-GB" sz="2000" dirty="0">
                <a:latin typeface="Arial" panose="020B0604020202020204" pitchFamily="34" charset="0"/>
                <a:cs typeface="Arial" panose="020B0604020202020204" pitchFamily="34" charset="0"/>
              </a:rPr>
              <a:t> and </a:t>
            </a:r>
            <a:r>
              <a:rPr lang="en-GB" sz="2000" b="1" dirty="0">
                <a:latin typeface="Arial" panose="020B0604020202020204" pitchFamily="34" charset="0"/>
                <a:cs typeface="Arial" panose="020B0604020202020204" pitchFamily="34" charset="0"/>
              </a:rPr>
              <a:t>mechanical</a:t>
            </a:r>
            <a:r>
              <a:rPr lang="en-GB" sz="2000" dirty="0">
                <a:latin typeface="Arial" panose="020B0604020202020204" pitchFamily="34" charset="0"/>
                <a:cs typeface="Arial" panose="020B0604020202020204" pitchFamily="34" charset="0"/>
              </a:rPr>
              <a:t> properties.</a:t>
            </a:r>
          </a:p>
        </p:txBody>
      </p:sp>
      <p:pic>
        <p:nvPicPr>
          <p:cNvPr id="7" name="Graphic 6">
            <a:extLst>
              <a:ext uri="{FF2B5EF4-FFF2-40B4-BE49-F238E27FC236}">
                <a16:creationId xmlns:a16="http://schemas.microsoft.com/office/drawing/2014/main" id="{BA0139D9-FA5E-4AC5-ECEC-B7DA3716AA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2769" y="3026885"/>
            <a:ext cx="4169481" cy="1793853"/>
          </a:xfrm>
          <a:prstGeom prst="rect">
            <a:avLst/>
          </a:prstGeom>
        </p:spPr>
      </p:pic>
      <p:sp>
        <p:nvSpPr>
          <p:cNvPr id="11" name="Content Placeholder 11">
            <a:extLst>
              <a:ext uri="{FF2B5EF4-FFF2-40B4-BE49-F238E27FC236}">
                <a16:creationId xmlns:a16="http://schemas.microsoft.com/office/drawing/2014/main" id="{2CE5D5F9-1C2B-D528-B063-B59DD471E01E}"/>
              </a:ext>
            </a:extLst>
          </p:cNvPr>
          <p:cNvSpPr txBox="1">
            <a:spLocks/>
          </p:cNvSpPr>
          <p:nvPr/>
        </p:nvSpPr>
        <p:spPr>
          <a:xfrm>
            <a:off x="1331755" y="5211566"/>
            <a:ext cx="4424282" cy="1289532"/>
          </a:xfrm>
          <a:prstGeom prst="rect">
            <a:avLst/>
          </a:prstGeom>
          <a:ln w="28575">
            <a:gradFill flip="none" rotWithShape="1">
              <a:gsLst>
                <a:gs pos="21000">
                  <a:srgbClr val="FF7500"/>
                </a:gs>
                <a:gs pos="98000">
                  <a:srgbClr val="D91C5C"/>
                </a:gs>
              </a:gsLst>
              <a:lin ang="18900000" scaled="1"/>
              <a:tileRect/>
            </a:gradFill>
          </a:ln>
        </p:spPr>
        <p:txBody>
          <a:bodyPr vert="horz" lIns="360000" tIns="251999" rIns="18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r>
              <a:rPr lang="en-GB" sz="1800" b="1" i="0" u="none" strike="noStrike" cap="none" dirty="0">
                <a:latin typeface="Arial"/>
                <a:ea typeface="Arial"/>
                <a:cs typeface="Arial"/>
                <a:sym typeface="Arial"/>
              </a:rPr>
              <a:t>Physical properties </a:t>
            </a:r>
            <a:r>
              <a:rPr lang="en-GB" sz="1800" b="0" i="0" u="none" strike="noStrike" cap="none" dirty="0">
                <a:latin typeface="Arial"/>
                <a:ea typeface="Arial"/>
                <a:cs typeface="Arial"/>
                <a:sym typeface="Arial"/>
              </a:rPr>
              <a:t>describe </a:t>
            </a:r>
            <a:r>
              <a:rPr lang="en-GB" sz="1800" dirty="0"/>
              <a:t>qualities that can be measured</a:t>
            </a:r>
            <a:r>
              <a:rPr lang="en-GB" sz="1800" b="0" i="0" u="none" strike="noStrike" cap="none" dirty="0">
                <a:latin typeface="Arial"/>
                <a:ea typeface="Arial"/>
                <a:cs typeface="Arial"/>
                <a:sym typeface="Arial"/>
              </a:rPr>
              <a:t> about the material </a:t>
            </a:r>
            <a:r>
              <a:rPr lang="en-GB" sz="1800" dirty="0"/>
              <a:t>without deforming it.</a:t>
            </a:r>
            <a:endParaRPr lang="en-GB" sz="1800" b="0" i="0" u="none" strike="noStrike" cap="none" dirty="0">
              <a:latin typeface="Arial"/>
              <a:ea typeface="Arial"/>
              <a:cs typeface="Arial"/>
              <a:sym typeface="Arial"/>
            </a:endParaRPr>
          </a:p>
        </p:txBody>
      </p:sp>
      <p:sp>
        <p:nvSpPr>
          <p:cNvPr id="12" name="Content Placeholder 11">
            <a:extLst>
              <a:ext uri="{FF2B5EF4-FFF2-40B4-BE49-F238E27FC236}">
                <a16:creationId xmlns:a16="http://schemas.microsoft.com/office/drawing/2014/main" id="{8B508FBB-F556-5613-F3DC-6BD360A03AB9}"/>
              </a:ext>
            </a:extLst>
          </p:cNvPr>
          <p:cNvSpPr txBox="1">
            <a:spLocks/>
          </p:cNvSpPr>
          <p:nvPr/>
        </p:nvSpPr>
        <p:spPr>
          <a:xfrm>
            <a:off x="10551551" y="5211566"/>
            <a:ext cx="4424282" cy="1289532"/>
          </a:xfrm>
          <a:prstGeom prst="rect">
            <a:avLst/>
          </a:prstGeom>
          <a:ln w="28575">
            <a:gradFill flip="none" rotWithShape="1">
              <a:gsLst>
                <a:gs pos="21000">
                  <a:srgbClr val="FF7500"/>
                </a:gs>
                <a:gs pos="98000">
                  <a:srgbClr val="D91C5C"/>
                </a:gs>
              </a:gsLst>
              <a:lin ang="18900000" scaled="1"/>
              <a:tileRect/>
            </a:gradFill>
          </a:ln>
        </p:spPr>
        <p:txBody>
          <a:bodyPr vert="horz" lIns="360000" tIns="251999" rIns="18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r>
              <a:rPr lang="en-GB" sz="1800" b="1" i="0" u="none" strike="noStrike" cap="none" dirty="0">
                <a:latin typeface="Arial"/>
                <a:ea typeface="Arial"/>
                <a:cs typeface="Arial"/>
                <a:sym typeface="Arial"/>
              </a:rPr>
              <a:t>Mechanical properties </a:t>
            </a:r>
            <a:r>
              <a:rPr lang="en-GB" sz="1800" b="0" i="0" u="none" strike="noStrike" cap="none" dirty="0">
                <a:latin typeface="Arial"/>
                <a:ea typeface="Arial"/>
                <a:cs typeface="Arial"/>
                <a:sym typeface="Arial"/>
              </a:rPr>
              <a:t>describe </a:t>
            </a:r>
            <a:br>
              <a:rPr lang="en-GB" sz="1800" b="0" i="0" u="none" strike="noStrike" cap="none" dirty="0">
                <a:latin typeface="Arial"/>
                <a:ea typeface="Arial"/>
                <a:cs typeface="Arial"/>
                <a:sym typeface="Arial"/>
              </a:rPr>
            </a:br>
            <a:r>
              <a:rPr lang="en-GB" sz="1800" b="0" i="0" u="none" strike="noStrike" cap="none" dirty="0">
                <a:latin typeface="Arial"/>
                <a:ea typeface="Arial"/>
                <a:cs typeface="Arial"/>
                <a:sym typeface="Arial"/>
              </a:rPr>
              <a:t>how the material </a:t>
            </a:r>
            <a:r>
              <a:rPr lang="en-GB" sz="1800" dirty="0"/>
              <a:t>resists deformation in response </a:t>
            </a:r>
            <a:r>
              <a:rPr lang="en-GB" sz="1800" b="0" i="0" u="none" strike="noStrike" cap="none" dirty="0">
                <a:latin typeface="Arial"/>
                <a:ea typeface="Arial"/>
                <a:cs typeface="Arial"/>
                <a:sym typeface="Arial"/>
              </a:rPr>
              <a:t>to an applied force.</a:t>
            </a:r>
          </a:p>
          <a:p>
            <a:pPr marL="0" marR="0" lvl="0" indent="0" algn="l" rtl="0">
              <a:lnSpc>
                <a:spcPct val="100000"/>
              </a:lnSpc>
              <a:spcBef>
                <a:spcPts val="0"/>
              </a:spcBef>
              <a:spcAft>
                <a:spcPts val="0"/>
              </a:spcAft>
              <a:buClr>
                <a:srgbClr val="000000"/>
              </a:buClr>
              <a:buSzPts val="1400"/>
              <a:buFont typeface="Arial"/>
              <a:buNone/>
            </a:pPr>
            <a:endParaRPr lang="en-GB" sz="1800" dirty="0"/>
          </a:p>
        </p:txBody>
      </p:sp>
      <p:sp>
        <p:nvSpPr>
          <p:cNvPr id="13" name="Content Placeholder 11">
            <a:extLst>
              <a:ext uri="{FF2B5EF4-FFF2-40B4-BE49-F238E27FC236}">
                <a16:creationId xmlns:a16="http://schemas.microsoft.com/office/drawing/2014/main" id="{34D32360-3A81-7AA2-F90C-85E1EA55407B}"/>
              </a:ext>
            </a:extLst>
          </p:cNvPr>
          <p:cNvSpPr txBox="1">
            <a:spLocks/>
          </p:cNvSpPr>
          <p:nvPr/>
        </p:nvSpPr>
        <p:spPr>
          <a:xfrm>
            <a:off x="762795" y="7324411"/>
            <a:ext cx="8340565" cy="1289532"/>
          </a:xfrm>
          <a:prstGeom prst="rect">
            <a:avLst/>
          </a:prstGeom>
          <a:ln w="28575">
            <a:gradFill flip="none" rotWithShape="1">
              <a:gsLst>
                <a:gs pos="21000">
                  <a:srgbClr val="FF7500"/>
                </a:gs>
                <a:gs pos="98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marR="0" lvl="0" algn="l" rtl="0">
              <a:lnSpc>
                <a:spcPct val="100000"/>
              </a:lnSpc>
              <a:spcBef>
                <a:spcPts val="0"/>
              </a:spcBef>
              <a:spcAft>
                <a:spcPts val="0"/>
              </a:spcAft>
              <a:buClr>
                <a:schemeClr val="dk1"/>
              </a:buClr>
              <a:buSzPts val="1400"/>
            </a:pPr>
            <a:r>
              <a:rPr lang="en-GB" sz="1800" b="0" i="0" u="none" strike="noStrike" cap="none" dirty="0">
                <a:solidFill>
                  <a:schemeClr val="dk1"/>
                </a:solidFill>
                <a:latin typeface="Arial"/>
                <a:ea typeface="Arial"/>
                <a:cs typeface="Arial"/>
                <a:sym typeface="Arial"/>
              </a:rPr>
              <a:t>Discuss and suggest </a:t>
            </a:r>
            <a:r>
              <a:rPr lang="en-GB" sz="1800" dirty="0">
                <a:solidFill>
                  <a:schemeClr val="dk1"/>
                </a:solidFill>
              </a:rPr>
              <a:t>some examples of</a:t>
            </a:r>
            <a:r>
              <a:rPr lang="en-GB" sz="1800" b="0" i="0" u="none" strike="noStrike" cap="none" dirty="0">
                <a:solidFill>
                  <a:schemeClr val="dk1"/>
                </a:solidFill>
                <a:latin typeface="Arial"/>
                <a:ea typeface="Arial"/>
                <a:cs typeface="Arial"/>
                <a:sym typeface="Arial"/>
              </a:rPr>
              <a:t> physical properties</a:t>
            </a:r>
            <a:br>
              <a:rPr lang="en-GB" sz="1800" b="0" i="0" u="none" strike="noStrike" cap="none" dirty="0">
                <a:solidFill>
                  <a:schemeClr val="dk1"/>
                </a:solidFill>
                <a:latin typeface="Arial"/>
                <a:ea typeface="Arial"/>
                <a:cs typeface="Arial"/>
                <a:sym typeface="Arial"/>
              </a:rPr>
            </a:br>
            <a:r>
              <a:rPr lang="en-GB" sz="1800" b="0" i="0" u="none" strike="noStrike" cap="none" dirty="0">
                <a:solidFill>
                  <a:schemeClr val="dk1"/>
                </a:solidFill>
                <a:latin typeface="Arial"/>
                <a:ea typeface="Arial"/>
                <a:cs typeface="Arial"/>
                <a:sym typeface="Arial"/>
              </a:rPr>
              <a:t>and mechanical properties you may have heard of.</a:t>
            </a:r>
            <a:endParaRPr lang="en-GB" sz="1800" b="0" i="0" u="none" strike="noStrike" cap="none" dirty="0">
              <a:solidFill>
                <a:srgbClr val="000000"/>
              </a:solidFill>
              <a:latin typeface="Arial"/>
              <a:ea typeface="Arial"/>
              <a:cs typeface="Arial"/>
              <a:sym typeface="Arial"/>
            </a:endParaRPr>
          </a:p>
        </p:txBody>
      </p:sp>
      <p:pic>
        <p:nvPicPr>
          <p:cNvPr id="16" name="Picture 15">
            <a:extLst>
              <a:ext uri="{FF2B5EF4-FFF2-40B4-BE49-F238E27FC236}">
                <a16:creationId xmlns:a16="http://schemas.microsoft.com/office/drawing/2014/main" id="{5A81AD00-090F-0356-3BFF-15F2315295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24571" y="3644318"/>
            <a:ext cx="631575" cy="970469"/>
          </a:xfrm>
          <a:prstGeom prst="rect">
            <a:avLst/>
          </a:prstGeom>
        </p:spPr>
      </p:pic>
      <p:sp>
        <p:nvSpPr>
          <p:cNvPr id="30" name="Slide Number Placeholder 5">
            <a:extLst>
              <a:ext uri="{FF2B5EF4-FFF2-40B4-BE49-F238E27FC236}">
                <a16:creationId xmlns:a16="http://schemas.microsoft.com/office/drawing/2014/main" id="{4D801B67-4A08-2F09-D2FF-2E3CDB0165AE}"/>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10</a:t>
            </a:fld>
            <a:endParaRPr lang="en-US" b="0" dirty="0">
              <a:solidFill>
                <a:schemeClr val="bg1"/>
              </a:solidFill>
            </a:endParaRPr>
          </a:p>
        </p:txBody>
      </p:sp>
      <p:sp>
        <p:nvSpPr>
          <p:cNvPr id="31" name="Footer Placeholder 3">
            <a:extLst>
              <a:ext uri="{FF2B5EF4-FFF2-40B4-BE49-F238E27FC236}">
                <a16:creationId xmlns:a16="http://schemas.microsoft.com/office/drawing/2014/main" id="{A52633B7-4F9C-D8E5-0BBA-39B0402B56B2}"/>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latin typeface="Arial"/>
                <a:ea typeface="Arial"/>
                <a:cs typeface="Arial"/>
                <a:sym typeface="Arial"/>
              </a:rPr>
              <a:t>2. Physical and mechanical properties of materials</a:t>
            </a:r>
            <a:endParaRPr lang="en-US" dirty="0"/>
          </a:p>
        </p:txBody>
      </p:sp>
      <p:cxnSp>
        <p:nvCxnSpPr>
          <p:cNvPr id="33" name="Google Shape;117;p20">
            <a:extLst>
              <a:ext uri="{FF2B5EF4-FFF2-40B4-BE49-F238E27FC236}">
                <a16:creationId xmlns:a16="http://schemas.microsoft.com/office/drawing/2014/main" id="{7B596075-BC09-59D5-C77B-FD8A86271239}"/>
              </a:ext>
            </a:extLst>
          </p:cNvPr>
          <p:cNvCxnSpPr>
            <a:cxnSpLocks/>
          </p:cNvCxnSpPr>
          <p:nvPr/>
        </p:nvCxnSpPr>
        <p:spPr>
          <a:xfrm>
            <a:off x="10551551" y="4129552"/>
            <a:ext cx="2371969" cy="848848"/>
          </a:xfrm>
          <a:prstGeom prst="straightConnector1">
            <a:avLst/>
          </a:prstGeom>
          <a:noFill/>
          <a:ln w="25400" cap="flat" cmpd="sng">
            <a:solidFill>
              <a:schemeClr val="tx1"/>
            </a:solidFill>
            <a:prstDash val="solid"/>
            <a:round/>
            <a:headEnd type="none" w="med" len="med"/>
            <a:tailEnd type="triangle" w="lg" len="lg"/>
          </a:ln>
        </p:spPr>
      </p:cxnSp>
      <p:cxnSp>
        <p:nvCxnSpPr>
          <p:cNvPr id="36" name="Google Shape;117;p20">
            <a:extLst>
              <a:ext uri="{FF2B5EF4-FFF2-40B4-BE49-F238E27FC236}">
                <a16:creationId xmlns:a16="http://schemas.microsoft.com/office/drawing/2014/main" id="{81965886-D597-ECF6-1380-81D6D94C6370}"/>
              </a:ext>
            </a:extLst>
          </p:cNvPr>
          <p:cNvCxnSpPr>
            <a:cxnSpLocks/>
          </p:cNvCxnSpPr>
          <p:nvPr/>
        </p:nvCxnSpPr>
        <p:spPr>
          <a:xfrm flipH="1">
            <a:off x="3238780" y="4129552"/>
            <a:ext cx="2766588" cy="857859"/>
          </a:xfrm>
          <a:prstGeom prst="straightConnector1">
            <a:avLst/>
          </a:prstGeom>
          <a:noFill/>
          <a:ln w="25400" cap="flat" cmpd="sng">
            <a:solidFill>
              <a:schemeClr val="tx1"/>
            </a:solidFill>
            <a:prstDash val="solid"/>
            <a:round/>
            <a:headEnd type="none" w="med" len="med"/>
            <a:tailEnd type="triangle" w="lg" len="lg"/>
          </a:ln>
        </p:spPr>
      </p:cxnSp>
      <p:pic>
        <p:nvPicPr>
          <p:cNvPr id="4" name="Graphic 3">
            <a:extLst>
              <a:ext uri="{FF2B5EF4-FFF2-40B4-BE49-F238E27FC236}">
                <a16:creationId xmlns:a16="http://schemas.microsoft.com/office/drawing/2014/main" id="{DF5B2130-CEFA-88CB-2991-21E26AF2200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10366" y="6817023"/>
            <a:ext cx="994826" cy="961665"/>
          </a:xfrm>
          <a:prstGeom prst="rect">
            <a:avLst/>
          </a:prstGeom>
        </p:spPr>
      </p:pic>
    </p:spTree>
    <p:extLst>
      <p:ext uri="{BB962C8B-B14F-4D97-AF65-F5344CB8AC3E}">
        <p14:creationId xmlns:p14="http://schemas.microsoft.com/office/powerpoint/2010/main" val="3069768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C0BE8CC-19E9-28D1-5D14-87B99BF2B6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59676" y="3017375"/>
            <a:ext cx="5465306" cy="3942827"/>
          </a:xfrm>
          <a:prstGeom prst="rect">
            <a:avLst/>
          </a:prstGeom>
        </p:spPr>
      </p:pic>
      <p:sp>
        <p:nvSpPr>
          <p:cNvPr id="3" name="Title 2">
            <a:extLst>
              <a:ext uri="{FF2B5EF4-FFF2-40B4-BE49-F238E27FC236}">
                <a16:creationId xmlns:a16="http://schemas.microsoft.com/office/drawing/2014/main" id="{B94ACAB1-991E-48ED-76B0-D89181E0F158}"/>
              </a:ext>
            </a:extLst>
          </p:cNvPr>
          <p:cNvSpPr>
            <a:spLocks noGrp="1"/>
          </p:cNvSpPr>
          <p:nvPr>
            <p:ph type="title"/>
          </p:nvPr>
        </p:nvSpPr>
        <p:spPr/>
        <p:txBody>
          <a:bodyPr/>
          <a:lstStyle/>
          <a:p>
            <a:r>
              <a:rPr lang="en" dirty="0"/>
              <a:t>Understanding material properties</a:t>
            </a:r>
            <a:endParaRPr lang="en-US" dirty="0"/>
          </a:p>
        </p:txBody>
      </p:sp>
      <p:sp>
        <p:nvSpPr>
          <p:cNvPr id="4" name="Rectangle 3">
            <a:extLst>
              <a:ext uri="{FF2B5EF4-FFF2-40B4-BE49-F238E27FC236}">
                <a16:creationId xmlns:a16="http://schemas.microsoft.com/office/drawing/2014/main" id="{3C563544-67CE-BF17-B694-3DCD75139822}"/>
              </a:ext>
            </a:extLst>
          </p:cNvPr>
          <p:cNvSpPr/>
          <p:nvPr/>
        </p:nvSpPr>
        <p:spPr>
          <a:xfrm>
            <a:off x="428186" y="2291753"/>
            <a:ext cx="10991654" cy="646331"/>
          </a:xfrm>
          <a:prstGeom prst="rect">
            <a:avLst/>
          </a:prstGeom>
        </p:spPr>
        <p:txBody>
          <a:bodyPr wrap="square">
            <a:spAutoFit/>
          </a:bodyPr>
          <a:lstStyle/>
          <a:p>
            <a:pPr marL="0" marR="0" lvl="0" indent="0" algn="l" rtl="0">
              <a:lnSpc>
                <a:spcPct val="100000"/>
              </a:lnSpc>
              <a:spcBef>
                <a:spcPts val="0"/>
              </a:spcBef>
              <a:spcAft>
                <a:spcPts val="0"/>
              </a:spcAft>
              <a:buClr>
                <a:srgbClr val="000000"/>
              </a:buClr>
              <a:buSzPts val="1400"/>
              <a:buFont typeface="Arial"/>
              <a:buNone/>
            </a:pPr>
            <a:r>
              <a:rPr lang="en-GB" sz="1800" b="0" i="0" u="none" strike="noStrike" cap="none" dirty="0">
                <a:solidFill>
                  <a:srgbClr val="000000"/>
                </a:solidFill>
                <a:latin typeface="Arial"/>
                <a:ea typeface="Arial"/>
                <a:cs typeface="Arial"/>
                <a:sym typeface="Arial"/>
              </a:rPr>
              <a:t>The </a:t>
            </a:r>
            <a:r>
              <a:rPr lang="en-GB" sz="1800" b="1" i="0" u="none" strike="noStrike" cap="none" dirty="0">
                <a:solidFill>
                  <a:srgbClr val="000000"/>
                </a:solidFill>
                <a:latin typeface="Arial"/>
                <a:ea typeface="Arial"/>
                <a:cs typeface="Arial"/>
                <a:sym typeface="Arial"/>
              </a:rPr>
              <a:t>Engineering </a:t>
            </a:r>
            <a:r>
              <a:rPr lang="en-GB" sz="1800" b="1" i="0" u="none" strike="noStrike" cap="none" dirty="0">
                <a:solidFill>
                  <a:srgbClr val="000000"/>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materials interactive tool </a:t>
            </a:r>
            <a:r>
              <a:rPr lang="en-GB" sz="1800" b="0" i="0" u="none" strike="noStrike" cap="none" dirty="0">
                <a:solidFill>
                  <a:srgbClr val="000000"/>
                </a:solidFill>
                <a:latin typeface="Arial"/>
                <a:ea typeface="Arial"/>
                <a:cs typeface="Arial"/>
                <a:sym typeface="Arial"/>
              </a:rPr>
              <a:t>will help </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you to </a:t>
            </a:r>
            <a:r>
              <a:rPr lang="en-GB" dirty="0">
                <a:solidFill>
                  <a:srgbClr val="000000"/>
                </a:solidFill>
                <a:latin typeface="Arial"/>
                <a:cs typeface="Arial"/>
              </a:rPr>
              <a:t>name and define a range of</a:t>
            </a:r>
            <a:r>
              <a:rPr lang="en-GB" dirty="0">
                <a:solidFill>
                  <a:srgbClr val="000000"/>
                </a:solidFill>
                <a:latin typeface="Arial"/>
                <a:cs typeface="Arial"/>
                <a:sym typeface="Arial"/>
              </a:rPr>
              <a:t> </a:t>
            </a:r>
            <a:r>
              <a:rPr lang="en-GB" sz="1800" b="0" i="0" u="none" strike="noStrike" cap="none" dirty="0">
                <a:solidFill>
                  <a:srgbClr val="000000"/>
                </a:solidFill>
                <a:latin typeface="Arial"/>
                <a:ea typeface="Arial"/>
                <a:cs typeface="Arial"/>
                <a:sym typeface="Arial"/>
              </a:rPr>
              <a:t>material properties.</a:t>
            </a:r>
          </a:p>
        </p:txBody>
      </p:sp>
      <p:sp>
        <p:nvSpPr>
          <p:cNvPr id="13" name="Content Placeholder 11">
            <a:extLst>
              <a:ext uri="{FF2B5EF4-FFF2-40B4-BE49-F238E27FC236}">
                <a16:creationId xmlns:a16="http://schemas.microsoft.com/office/drawing/2014/main" id="{C24BD83E-FD06-C4DD-8747-460AF7B72DD0}"/>
              </a:ext>
            </a:extLst>
          </p:cNvPr>
          <p:cNvSpPr txBox="1">
            <a:spLocks/>
          </p:cNvSpPr>
          <p:nvPr/>
        </p:nvSpPr>
        <p:spPr>
          <a:xfrm>
            <a:off x="757043" y="7627683"/>
            <a:ext cx="10662797" cy="1015632"/>
          </a:xfrm>
          <a:prstGeom prst="rect">
            <a:avLst/>
          </a:prstGeom>
          <a:ln w="28575">
            <a:gradFill flip="none" rotWithShape="1">
              <a:gsLst>
                <a:gs pos="21000">
                  <a:srgbClr val="FF7500"/>
                </a:gs>
                <a:gs pos="98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marR="0" lvl="0" algn="l" rtl="0">
              <a:lnSpc>
                <a:spcPct val="100000"/>
              </a:lnSpc>
              <a:spcBef>
                <a:spcPts val="0"/>
              </a:spcBef>
              <a:spcAft>
                <a:spcPts val="0"/>
              </a:spcAft>
              <a:buClr>
                <a:srgbClr val="000000"/>
              </a:buClr>
              <a:buSzPts val="1400"/>
            </a:pPr>
            <a:r>
              <a:rPr lang="en-GB" sz="1800" b="0" i="0" u="none" strike="noStrike" cap="none" dirty="0">
                <a:solidFill>
                  <a:srgbClr val="000000"/>
                </a:solidFill>
                <a:latin typeface="Arial"/>
                <a:ea typeface="Arial"/>
                <a:cs typeface="Arial"/>
                <a:sym typeface="Arial"/>
              </a:rPr>
              <a:t>Use the tool to complete the definitions of the material properties on activity sheet 3.</a:t>
            </a:r>
          </a:p>
        </p:txBody>
      </p:sp>
      <p:cxnSp>
        <p:nvCxnSpPr>
          <p:cNvPr id="21" name="Google Shape;117;p20">
            <a:extLst>
              <a:ext uri="{FF2B5EF4-FFF2-40B4-BE49-F238E27FC236}">
                <a16:creationId xmlns:a16="http://schemas.microsoft.com/office/drawing/2014/main" id="{80B5A71F-7B7A-5EE1-0946-D0DD3179052F}"/>
              </a:ext>
            </a:extLst>
          </p:cNvPr>
          <p:cNvCxnSpPr>
            <a:cxnSpLocks/>
          </p:cNvCxnSpPr>
          <p:nvPr/>
        </p:nvCxnSpPr>
        <p:spPr>
          <a:xfrm flipH="1">
            <a:off x="9645268" y="5045872"/>
            <a:ext cx="2359428" cy="520046"/>
          </a:xfrm>
          <a:prstGeom prst="straightConnector1">
            <a:avLst/>
          </a:prstGeom>
          <a:noFill/>
          <a:ln w="25400" cap="flat" cmpd="sng">
            <a:solidFill>
              <a:schemeClr val="tx1"/>
            </a:solidFill>
            <a:prstDash val="solid"/>
            <a:round/>
            <a:headEnd type="none" w="med" len="med"/>
            <a:tailEnd type="triangle" w="lg" len="lg"/>
          </a:ln>
        </p:spPr>
      </p:cxnSp>
      <p:cxnSp>
        <p:nvCxnSpPr>
          <p:cNvPr id="24" name="Google Shape;117;p20">
            <a:extLst>
              <a:ext uri="{FF2B5EF4-FFF2-40B4-BE49-F238E27FC236}">
                <a16:creationId xmlns:a16="http://schemas.microsoft.com/office/drawing/2014/main" id="{001187BE-08CA-2030-70DD-74589579D49D}"/>
              </a:ext>
            </a:extLst>
          </p:cNvPr>
          <p:cNvCxnSpPr>
            <a:cxnSpLocks/>
            <a:stCxn id="11" idx="1"/>
          </p:cNvCxnSpPr>
          <p:nvPr/>
        </p:nvCxnSpPr>
        <p:spPr>
          <a:xfrm flipH="1">
            <a:off x="9631680" y="3092199"/>
            <a:ext cx="2125519" cy="1308424"/>
          </a:xfrm>
          <a:prstGeom prst="straightConnector1">
            <a:avLst/>
          </a:prstGeom>
          <a:noFill/>
          <a:ln w="25400" cap="flat" cmpd="sng">
            <a:solidFill>
              <a:schemeClr val="tx1"/>
            </a:solidFill>
            <a:prstDash val="solid"/>
            <a:round/>
            <a:headEnd type="none" w="med" len="med"/>
            <a:tailEnd type="triangle" w="lg" len="lg"/>
          </a:ln>
        </p:spPr>
      </p:cxnSp>
      <p:cxnSp>
        <p:nvCxnSpPr>
          <p:cNvPr id="32" name="Google Shape;117;p20">
            <a:extLst>
              <a:ext uri="{FF2B5EF4-FFF2-40B4-BE49-F238E27FC236}">
                <a16:creationId xmlns:a16="http://schemas.microsoft.com/office/drawing/2014/main" id="{0A33D361-7FA1-93AB-3D14-F610443F49B0}"/>
              </a:ext>
            </a:extLst>
          </p:cNvPr>
          <p:cNvCxnSpPr>
            <a:cxnSpLocks/>
          </p:cNvCxnSpPr>
          <p:nvPr/>
        </p:nvCxnSpPr>
        <p:spPr>
          <a:xfrm>
            <a:off x="4731650" y="4969607"/>
            <a:ext cx="1198353" cy="672577"/>
          </a:xfrm>
          <a:prstGeom prst="straightConnector1">
            <a:avLst/>
          </a:prstGeom>
          <a:noFill/>
          <a:ln w="25400" cap="flat" cmpd="sng">
            <a:solidFill>
              <a:schemeClr val="tx1"/>
            </a:solidFill>
            <a:prstDash val="solid"/>
            <a:round/>
            <a:headEnd type="none" w="med" len="med"/>
            <a:tailEnd type="triangle" w="lg" len="lg"/>
          </a:ln>
        </p:spPr>
      </p:cxnSp>
      <p:sp>
        <p:nvSpPr>
          <p:cNvPr id="35" name="Slide Number Placeholder 5">
            <a:extLst>
              <a:ext uri="{FF2B5EF4-FFF2-40B4-BE49-F238E27FC236}">
                <a16:creationId xmlns:a16="http://schemas.microsoft.com/office/drawing/2014/main" id="{E127E2B8-7CCB-F54D-B7D7-0040B9A05076}"/>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11</a:t>
            </a:fld>
            <a:endParaRPr lang="en-US" b="0" dirty="0">
              <a:solidFill>
                <a:schemeClr val="bg1"/>
              </a:solidFill>
            </a:endParaRPr>
          </a:p>
        </p:txBody>
      </p:sp>
      <p:pic>
        <p:nvPicPr>
          <p:cNvPr id="37" name="Graphic 36">
            <a:extLst>
              <a:ext uri="{FF2B5EF4-FFF2-40B4-BE49-F238E27FC236}">
                <a16:creationId xmlns:a16="http://schemas.microsoft.com/office/drawing/2014/main" id="{EE92FB68-A1BC-A30A-9168-40F916A272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09405" y="272852"/>
            <a:ext cx="946753" cy="914660"/>
          </a:xfrm>
          <a:prstGeom prst="rect">
            <a:avLst/>
          </a:prstGeom>
        </p:spPr>
      </p:pic>
      <p:pic>
        <p:nvPicPr>
          <p:cNvPr id="39" name="Graphic 38">
            <a:extLst>
              <a:ext uri="{FF2B5EF4-FFF2-40B4-BE49-F238E27FC236}">
                <a16:creationId xmlns:a16="http://schemas.microsoft.com/office/drawing/2014/main" id="{DE744669-6485-E290-2555-F147251F2C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84073" y="271514"/>
            <a:ext cx="946753" cy="914660"/>
          </a:xfrm>
          <a:prstGeom prst="rect">
            <a:avLst/>
          </a:prstGeom>
        </p:spPr>
      </p:pic>
      <p:sp>
        <p:nvSpPr>
          <p:cNvPr id="41" name="Footer Placeholder 3">
            <a:extLst>
              <a:ext uri="{FF2B5EF4-FFF2-40B4-BE49-F238E27FC236}">
                <a16:creationId xmlns:a16="http://schemas.microsoft.com/office/drawing/2014/main" id="{8299540B-D3A7-9D9B-63F1-4CA9A05BFE49}"/>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latin typeface="Arial"/>
                <a:ea typeface="Arial"/>
                <a:cs typeface="Arial"/>
                <a:sym typeface="Arial"/>
              </a:rPr>
              <a:t>2. Physical and mechanical properties of materials</a:t>
            </a:r>
            <a:endParaRPr lang="en-US" dirty="0"/>
          </a:p>
        </p:txBody>
      </p:sp>
      <p:pic>
        <p:nvPicPr>
          <p:cNvPr id="2" name="Graphic 1">
            <a:extLst>
              <a:ext uri="{FF2B5EF4-FFF2-40B4-BE49-F238E27FC236}">
                <a16:creationId xmlns:a16="http://schemas.microsoft.com/office/drawing/2014/main" id="{325FBB78-8C3F-6591-43A4-D4D724B822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771335" y="7106377"/>
            <a:ext cx="994826" cy="961665"/>
          </a:xfrm>
          <a:prstGeom prst="rect">
            <a:avLst/>
          </a:prstGeom>
        </p:spPr>
      </p:pic>
      <p:sp>
        <p:nvSpPr>
          <p:cNvPr id="16" name="Content Placeholder 11">
            <a:extLst>
              <a:ext uri="{FF2B5EF4-FFF2-40B4-BE49-F238E27FC236}">
                <a16:creationId xmlns:a16="http://schemas.microsoft.com/office/drawing/2014/main" id="{B9650CE8-7B01-4590-730E-D50C6F33DF71}"/>
              </a:ext>
            </a:extLst>
          </p:cNvPr>
          <p:cNvSpPr txBox="1">
            <a:spLocks/>
          </p:cNvSpPr>
          <p:nvPr/>
        </p:nvSpPr>
        <p:spPr>
          <a:xfrm>
            <a:off x="5330826" y="3017376"/>
            <a:ext cx="5494156" cy="3942826"/>
          </a:xfrm>
          <a:prstGeom prst="rect">
            <a:avLst/>
          </a:prstGeom>
          <a:ln w="28575">
            <a:gradFill flip="none" rotWithShape="1">
              <a:gsLst>
                <a:gs pos="21000">
                  <a:srgbClr val="FF7500"/>
                </a:gs>
                <a:gs pos="98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marR="0" lvl="0" algn="l" rtl="0">
              <a:lnSpc>
                <a:spcPct val="100000"/>
              </a:lnSpc>
              <a:spcBef>
                <a:spcPts val="0"/>
              </a:spcBef>
              <a:spcAft>
                <a:spcPts val="0"/>
              </a:spcAft>
              <a:buClr>
                <a:srgbClr val="000000"/>
              </a:buClr>
              <a:buSzPts val="1400"/>
            </a:pPr>
            <a:endParaRPr lang="en-GB" sz="1800" b="0" i="0" u="none" strike="noStrike" cap="none" dirty="0">
              <a:solidFill>
                <a:srgbClr val="000000"/>
              </a:solidFill>
              <a:latin typeface="Arial"/>
              <a:ea typeface="Arial"/>
              <a:cs typeface="Arial"/>
              <a:sym typeface="Arial"/>
            </a:endParaRPr>
          </a:p>
        </p:txBody>
      </p:sp>
      <p:sp>
        <p:nvSpPr>
          <p:cNvPr id="12" name="Google Shape;172;p12">
            <a:extLst>
              <a:ext uri="{FF2B5EF4-FFF2-40B4-BE49-F238E27FC236}">
                <a16:creationId xmlns:a16="http://schemas.microsoft.com/office/drawing/2014/main" id="{1E612281-6823-0ADF-EE83-0D9D0276DF08}"/>
              </a:ext>
            </a:extLst>
          </p:cNvPr>
          <p:cNvSpPr txBox="1"/>
          <p:nvPr/>
        </p:nvSpPr>
        <p:spPr>
          <a:xfrm>
            <a:off x="12004696" y="4626552"/>
            <a:ext cx="3228902" cy="1015632"/>
          </a:xfrm>
          <a:prstGeom prst="rect">
            <a:avLst/>
          </a:prstGeom>
          <a:noFill/>
          <a:ln w="28575" cap="flat" cmpd="sng">
            <a:gradFill>
              <a:gsLst>
                <a:gs pos="18000">
                  <a:srgbClr val="FF7500"/>
                </a:gs>
                <a:gs pos="86000">
                  <a:srgbClr val="D91C5C"/>
                </a:gs>
              </a:gsLst>
              <a:lin ang="18900000" scaled="0"/>
            </a:gra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b="1" i="0" u="none" strike="noStrike" cap="none" dirty="0">
                <a:solidFill>
                  <a:srgbClr val="000000"/>
                </a:solidFill>
                <a:latin typeface="Arial"/>
                <a:ea typeface="Arial"/>
                <a:cs typeface="Arial"/>
                <a:sym typeface="Arial"/>
              </a:rPr>
              <a:t>Step 3: </a:t>
            </a:r>
            <a:r>
              <a:rPr lang="en" b="0" i="0" u="none" strike="noStrike" cap="none" dirty="0">
                <a:solidFill>
                  <a:srgbClr val="000000"/>
                </a:solidFill>
                <a:latin typeface="Arial"/>
                <a:ea typeface="Arial"/>
                <a:cs typeface="Arial"/>
                <a:sym typeface="Arial"/>
              </a:rPr>
              <a:t>Choose the correct name for the property and click to see if you are correct.</a:t>
            </a:r>
            <a:endParaRPr b="0" i="0" u="none" strike="noStrike" cap="none" dirty="0">
              <a:solidFill>
                <a:srgbClr val="000000"/>
              </a:solidFill>
              <a:latin typeface="Arial"/>
              <a:ea typeface="Arial"/>
              <a:cs typeface="Arial"/>
              <a:sym typeface="Arial"/>
            </a:endParaRPr>
          </a:p>
        </p:txBody>
      </p:sp>
      <p:sp>
        <p:nvSpPr>
          <p:cNvPr id="11" name="Google Shape;171;p12">
            <a:extLst>
              <a:ext uri="{FF2B5EF4-FFF2-40B4-BE49-F238E27FC236}">
                <a16:creationId xmlns:a16="http://schemas.microsoft.com/office/drawing/2014/main" id="{34136A7F-16E8-BB6D-31B4-FF677DBE48B8}"/>
              </a:ext>
            </a:extLst>
          </p:cNvPr>
          <p:cNvSpPr txBox="1"/>
          <p:nvPr/>
        </p:nvSpPr>
        <p:spPr>
          <a:xfrm>
            <a:off x="11757199" y="2584383"/>
            <a:ext cx="3228903" cy="1015632"/>
          </a:xfrm>
          <a:prstGeom prst="rect">
            <a:avLst/>
          </a:prstGeom>
          <a:noFill/>
          <a:ln w="28575" cap="flat" cmpd="sng">
            <a:gradFill>
              <a:gsLst>
                <a:gs pos="18000">
                  <a:srgbClr val="FF7500"/>
                </a:gs>
                <a:gs pos="86000">
                  <a:srgbClr val="D91C5C"/>
                </a:gs>
              </a:gsLst>
              <a:lin ang="18900000" scaled="0"/>
            </a:gra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b="1" i="0" u="none" strike="noStrike" cap="none" dirty="0">
                <a:solidFill>
                  <a:srgbClr val="000000"/>
                </a:solidFill>
                <a:latin typeface="Arial"/>
                <a:ea typeface="Arial"/>
                <a:cs typeface="Arial"/>
                <a:sym typeface="Arial"/>
              </a:rPr>
              <a:t>Step 2: </a:t>
            </a:r>
            <a:r>
              <a:rPr lang="en" b="0" i="0" u="none" strike="noStrike" cap="none" dirty="0">
                <a:solidFill>
                  <a:srgbClr val="000000"/>
                </a:solidFill>
                <a:latin typeface="Arial"/>
                <a:ea typeface="Arial"/>
                <a:cs typeface="Arial"/>
                <a:sym typeface="Arial"/>
              </a:rPr>
              <a:t>Read brief descriptions of the material property they need.</a:t>
            </a:r>
            <a:endParaRPr b="0" i="0" u="none" strike="noStrike" cap="none" dirty="0">
              <a:solidFill>
                <a:srgbClr val="000000"/>
              </a:solidFill>
              <a:latin typeface="Arial"/>
              <a:ea typeface="Arial"/>
              <a:cs typeface="Arial"/>
              <a:sym typeface="Arial"/>
            </a:endParaRPr>
          </a:p>
        </p:txBody>
      </p:sp>
      <p:sp>
        <p:nvSpPr>
          <p:cNvPr id="10" name="Google Shape;170;p12">
            <a:extLst>
              <a:ext uri="{FF2B5EF4-FFF2-40B4-BE49-F238E27FC236}">
                <a16:creationId xmlns:a16="http://schemas.microsoft.com/office/drawing/2014/main" id="{5759ED5A-ACB9-7034-16F9-5D09B3E8E6CE}"/>
              </a:ext>
            </a:extLst>
          </p:cNvPr>
          <p:cNvSpPr txBox="1"/>
          <p:nvPr/>
        </p:nvSpPr>
        <p:spPr>
          <a:xfrm>
            <a:off x="1495534" y="4474021"/>
            <a:ext cx="3228902" cy="1015632"/>
          </a:xfrm>
          <a:prstGeom prst="rect">
            <a:avLst/>
          </a:prstGeom>
          <a:noFill/>
          <a:ln w="28575" cap="flat" cmpd="sng">
            <a:gradFill>
              <a:gsLst>
                <a:gs pos="18000">
                  <a:srgbClr val="FF7500"/>
                </a:gs>
                <a:gs pos="86000">
                  <a:srgbClr val="D91C5C"/>
                </a:gs>
              </a:gsLst>
              <a:lin ang="18900000" scaled="0"/>
            </a:gra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b="1" i="0" u="none" strike="noStrike" cap="none" dirty="0">
                <a:solidFill>
                  <a:srgbClr val="000000"/>
                </a:solidFill>
                <a:latin typeface="Arial"/>
                <a:ea typeface="Arial"/>
                <a:cs typeface="Arial"/>
                <a:sym typeface="Arial"/>
              </a:rPr>
              <a:t>Step 1: </a:t>
            </a:r>
            <a:r>
              <a:rPr lang="en" b="0" i="0" u="none" strike="noStrike" cap="none" dirty="0">
                <a:solidFill>
                  <a:srgbClr val="000000"/>
                </a:solidFill>
                <a:latin typeface="Arial"/>
                <a:ea typeface="Arial"/>
                <a:cs typeface="Arial"/>
                <a:sym typeface="Arial"/>
              </a:rPr>
              <a:t>Choose an engineer, who will describe an engineering scenario.</a:t>
            </a:r>
            <a:endParaRPr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48903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EC943-EEFE-AF66-0C3B-742D3185DF52}"/>
              </a:ext>
            </a:extLst>
          </p:cNvPr>
          <p:cNvSpPr>
            <a:spLocks noGrp="1"/>
          </p:cNvSpPr>
          <p:nvPr>
            <p:ph type="title"/>
          </p:nvPr>
        </p:nvSpPr>
        <p:spPr/>
        <p:txBody>
          <a:bodyPr/>
          <a:lstStyle/>
          <a:p>
            <a:r>
              <a:rPr lang="en" dirty="0">
                <a:latin typeface="Arial"/>
                <a:cs typeface="Arial"/>
              </a:rPr>
              <a:t>Understanding material properties – answers </a:t>
            </a:r>
            <a:endParaRPr lang="en-US" dirty="0"/>
          </a:p>
        </p:txBody>
      </p:sp>
      <p:graphicFrame>
        <p:nvGraphicFramePr>
          <p:cNvPr id="4" name="Table 4">
            <a:extLst>
              <a:ext uri="{FF2B5EF4-FFF2-40B4-BE49-F238E27FC236}">
                <a16:creationId xmlns:a16="http://schemas.microsoft.com/office/drawing/2014/main" id="{D4619B8A-675F-212C-C8E8-423C098A7FA7}"/>
              </a:ext>
            </a:extLst>
          </p:cNvPr>
          <p:cNvGraphicFramePr>
            <a:graphicFrameLocks noGrp="1"/>
          </p:cNvGraphicFramePr>
          <p:nvPr>
            <p:extLst>
              <p:ext uri="{D42A27DB-BD31-4B8C-83A1-F6EECF244321}">
                <p14:modId xmlns:p14="http://schemas.microsoft.com/office/powerpoint/2010/main" val="4134516756"/>
              </p:ext>
            </p:extLst>
          </p:nvPr>
        </p:nvGraphicFramePr>
        <p:xfrm>
          <a:off x="493138" y="2709045"/>
          <a:ext cx="7416383" cy="6120000"/>
        </p:xfrm>
        <a:graphic>
          <a:graphicData uri="http://schemas.openxmlformats.org/drawingml/2006/table">
            <a:tbl>
              <a:tblPr firstRow="1" bandRow="1">
                <a:tableStyleId>{2D5ABB26-0587-4C30-8999-92F81FD0307C}</a:tableStyleId>
              </a:tblPr>
              <a:tblGrid>
                <a:gridCol w="2491105">
                  <a:extLst>
                    <a:ext uri="{9D8B030D-6E8A-4147-A177-3AD203B41FA5}">
                      <a16:colId xmlns:a16="http://schemas.microsoft.com/office/drawing/2014/main" val="1627763120"/>
                    </a:ext>
                  </a:extLst>
                </a:gridCol>
                <a:gridCol w="4925278">
                  <a:extLst>
                    <a:ext uri="{9D8B030D-6E8A-4147-A177-3AD203B41FA5}">
                      <a16:colId xmlns:a16="http://schemas.microsoft.com/office/drawing/2014/main" val="140998720"/>
                    </a:ext>
                  </a:extLst>
                </a:gridCol>
              </a:tblGrid>
              <a:tr h="612000">
                <a:tc>
                  <a:txBody>
                    <a:bodyPr/>
                    <a:lstStyle/>
                    <a:p>
                      <a:pPr marL="0" lvl="0" indent="0" algn="l" rtl="0">
                        <a:lnSpc>
                          <a:spcPct val="115000"/>
                        </a:lnSpc>
                        <a:spcBef>
                          <a:spcPts val="0"/>
                        </a:spcBef>
                        <a:spcAft>
                          <a:spcPts val="0"/>
                        </a:spcAft>
                        <a:buNone/>
                      </a:pPr>
                      <a:r>
                        <a:rPr lang="en" sz="1400" dirty="0">
                          <a:latin typeface="Arial" panose="020B0604020202020204" pitchFamily="34" charset="0"/>
                          <a:cs typeface="Arial" panose="020B0604020202020204" pitchFamily="34" charset="0"/>
                        </a:rPr>
                        <a:t>Boiling point</a:t>
                      </a:r>
                      <a:endParaRPr sz="1400" dirty="0">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lvl="0" indent="0" algn="l" rtl="0">
                        <a:lnSpc>
                          <a:spcPct val="115000"/>
                        </a:lnSpc>
                        <a:spcBef>
                          <a:spcPts val="0"/>
                        </a:spcBef>
                        <a:spcAft>
                          <a:spcPts val="0"/>
                        </a:spcAft>
                        <a:buNone/>
                      </a:pPr>
                      <a:r>
                        <a:rPr lang="en" sz="1400" dirty="0">
                          <a:latin typeface="Arial" panose="020B0604020202020204" pitchFamily="34" charset="0"/>
                          <a:cs typeface="Arial" panose="020B0604020202020204" pitchFamily="34" charset="0"/>
                        </a:rPr>
                        <a:t>The temperature at which a material changes from a liquid to a gas.</a:t>
                      </a:r>
                      <a:endParaRPr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1475938"/>
                  </a:ext>
                </a:extLst>
              </a:tr>
              <a:tr h="612000">
                <a:tc>
                  <a:txBody>
                    <a:bodyPr/>
                    <a:lstStyle/>
                    <a:p>
                      <a:pPr marL="0" lvl="0" indent="0" algn="l" rtl="0">
                        <a:lnSpc>
                          <a:spcPct val="115000"/>
                        </a:lnSpc>
                        <a:spcBef>
                          <a:spcPts val="0"/>
                        </a:spcBef>
                        <a:spcAft>
                          <a:spcPts val="0"/>
                        </a:spcAft>
                        <a:buNone/>
                      </a:pPr>
                      <a:r>
                        <a:rPr lang="en" sz="1400" dirty="0">
                          <a:latin typeface="Arial" panose="020B0604020202020204" pitchFamily="34" charset="0"/>
                          <a:cs typeface="Arial" panose="020B0604020202020204" pitchFamily="34" charset="0"/>
                        </a:rPr>
                        <a:t>Density</a:t>
                      </a:r>
                      <a:endParaRPr sz="1400" dirty="0">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15000"/>
                        </a:lnSpc>
                        <a:spcBef>
                          <a:spcPts val="0"/>
                        </a:spcBef>
                        <a:spcAft>
                          <a:spcPts val="0"/>
                        </a:spcAft>
                        <a:buNone/>
                      </a:pPr>
                      <a:r>
                        <a:rPr lang="en" sz="1400" dirty="0">
                          <a:latin typeface="Arial" panose="020B0604020202020204" pitchFamily="34" charset="0"/>
                          <a:cs typeface="Arial" panose="020B0604020202020204" pitchFamily="34" charset="0"/>
                        </a:rPr>
                        <a:t>A material’s mass per unit of volume.</a:t>
                      </a:r>
                      <a:endParaRPr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5038112"/>
                  </a:ext>
                </a:extLst>
              </a:tr>
              <a:tr h="612000">
                <a:tc>
                  <a:txBody>
                    <a:bodyPr/>
                    <a:lstStyle/>
                    <a:p>
                      <a:pPr marL="0" lvl="0" indent="0" algn="l" rtl="0">
                        <a:lnSpc>
                          <a:spcPct val="115000"/>
                        </a:lnSpc>
                        <a:spcBef>
                          <a:spcPts val="0"/>
                        </a:spcBef>
                        <a:spcAft>
                          <a:spcPts val="0"/>
                        </a:spcAft>
                        <a:buNone/>
                      </a:pPr>
                      <a:r>
                        <a:rPr lang="en" sz="1400" dirty="0">
                          <a:latin typeface="Arial" panose="020B0604020202020204" pitchFamily="34" charset="0"/>
                          <a:cs typeface="Arial" panose="020B0604020202020204" pitchFamily="34" charset="0"/>
                        </a:rPr>
                        <a:t>Electrical conductivity</a:t>
                      </a:r>
                      <a:endParaRPr sz="1400" dirty="0">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15000"/>
                        </a:lnSpc>
                        <a:spcBef>
                          <a:spcPts val="0"/>
                        </a:spcBef>
                        <a:spcAft>
                          <a:spcPts val="0"/>
                        </a:spcAft>
                        <a:buNone/>
                      </a:pPr>
                      <a:r>
                        <a:rPr lang="en" sz="1400" dirty="0">
                          <a:latin typeface="Arial" panose="020B0604020202020204" pitchFamily="34" charset="0"/>
                          <a:cs typeface="Arial" panose="020B0604020202020204" pitchFamily="34" charset="0"/>
                        </a:rPr>
                        <a:t>How well a material allows an electric current to flow through it.</a:t>
                      </a:r>
                      <a:endParaRPr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4217321"/>
                  </a:ext>
                </a:extLst>
              </a:tr>
              <a:tr h="612000">
                <a:tc>
                  <a:txBody>
                    <a:bodyPr/>
                    <a:lstStyle/>
                    <a:p>
                      <a:pPr marL="0" lvl="0" indent="0" algn="l" rtl="0">
                        <a:lnSpc>
                          <a:spcPct val="115000"/>
                        </a:lnSpc>
                        <a:spcBef>
                          <a:spcPts val="0"/>
                        </a:spcBef>
                        <a:spcAft>
                          <a:spcPts val="0"/>
                        </a:spcAft>
                        <a:buNone/>
                      </a:pPr>
                      <a:r>
                        <a:rPr lang="en" sz="1400" dirty="0">
                          <a:latin typeface="Arial" panose="020B0604020202020204" pitchFamily="34" charset="0"/>
                          <a:cs typeface="Arial" panose="020B0604020202020204" pitchFamily="34" charset="0"/>
                        </a:rPr>
                        <a:t>Hardenability</a:t>
                      </a:r>
                      <a:endParaRPr sz="1400" dirty="0">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15000"/>
                        </a:lnSpc>
                        <a:spcBef>
                          <a:spcPts val="0"/>
                        </a:spcBef>
                        <a:spcAft>
                          <a:spcPts val="0"/>
                        </a:spcAft>
                        <a:buNone/>
                      </a:pPr>
                      <a:r>
                        <a:rPr lang="en" sz="1400" dirty="0">
                          <a:latin typeface="Arial" panose="020B0604020202020204" pitchFamily="34" charset="0"/>
                          <a:cs typeface="Arial" panose="020B0604020202020204" pitchFamily="34" charset="0"/>
                        </a:rPr>
                        <a:t>The depth to which a material is hardened after putting it through a heat treatment process.</a:t>
                      </a:r>
                      <a:endParaRPr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3155861"/>
                  </a:ext>
                </a:extLst>
              </a:tr>
              <a:tr h="612000">
                <a:tc>
                  <a:txBody>
                    <a:bodyPr/>
                    <a:lstStyle/>
                    <a:p>
                      <a:pPr marL="0" lvl="0" indent="0" algn="l" rtl="0">
                        <a:lnSpc>
                          <a:spcPct val="115000"/>
                        </a:lnSpc>
                        <a:spcBef>
                          <a:spcPts val="0"/>
                        </a:spcBef>
                        <a:spcAft>
                          <a:spcPts val="0"/>
                        </a:spcAft>
                        <a:buNone/>
                      </a:pPr>
                      <a:r>
                        <a:rPr lang="en" sz="1400" dirty="0">
                          <a:latin typeface="Arial" panose="020B0604020202020204" pitchFamily="34" charset="0"/>
                          <a:cs typeface="Arial" panose="020B0604020202020204" pitchFamily="34" charset="0"/>
                        </a:rPr>
                        <a:t>Magnetic permeability</a:t>
                      </a:r>
                      <a:endParaRPr sz="1400" dirty="0">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15000"/>
                        </a:lnSpc>
                        <a:spcBef>
                          <a:spcPts val="0"/>
                        </a:spcBef>
                        <a:spcAft>
                          <a:spcPts val="0"/>
                        </a:spcAft>
                        <a:buNone/>
                      </a:pPr>
                      <a:r>
                        <a:rPr lang="en" sz="1400" dirty="0">
                          <a:latin typeface="Arial" panose="020B0604020202020204" pitchFamily="34" charset="0"/>
                          <a:cs typeface="Arial" panose="020B0604020202020204" pitchFamily="34" charset="0"/>
                        </a:rPr>
                        <a:t>How easily a magnetic flux can pass through a material.</a:t>
                      </a:r>
                      <a:endParaRPr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6297222"/>
                  </a:ext>
                </a:extLst>
              </a:tr>
              <a:tr h="612000">
                <a:tc>
                  <a:txBody>
                    <a:bodyPr/>
                    <a:lstStyle/>
                    <a:p>
                      <a:pPr marL="0" lvl="0" indent="0" algn="l" rtl="0">
                        <a:lnSpc>
                          <a:spcPct val="115000"/>
                        </a:lnSpc>
                        <a:spcBef>
                          <a:spcPts val="0"/>
                        </a:spcBef>
                        <a:spcAft>
                          <a:spcPts val="0"/>
                        </a:spcAft>
                        <a:buNone/>
                      </a:pPr>
                      <a:r>
                        <a:rPr lang="en" sz="1400" dirty="0">
                          <a:latin typeface="Arial"/>
                          <a:cs typeface="Arial"/>
                        </a:rPr>
                        <a:t>Melting point</a:t>
                      </a:r>
                      <a:endParaRPr sz="1400" dirty="0">
                        <a:latin typeface="Arial"/>
                        <a:cs typeface="Aria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15000"/>
                        </a:lnSpc>
                        <a:spcBef>
                          <a:spcPts val="0"/>
                        </a:spcBef>
                        <a:spcAft>
                          <a:spcPts val="0"/>
                        </a:spcAft>
                        <a:buNone/>
                      </a:pPr>
                      <a:r>
                        <a:rPr lang="en" sz="1400" dirty="0">
                          <a:latin typeface="Arial" panose="020B0604020202020204" pitchFamily="34" charset="0"/>
                          <a:cs typeface="Arial" panose="020B0604020202020204" pitchFamily="34" charset="0"/>
                        </a:rPr>
                        <a:t>The temperature at which a material changes from a solid to a liquid.</a:t>
                      </a:r>
                      <a:endParaRPr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0831792"/>
                  </a:ext>
                </a:extLst>
              </a:tr>
              <a:tr h="612000">
                <a:tc>
                  <a:txBody>
                    <a:bodyPr/>
                    <a:lstStyle/>
                    <a:p>
                      <a:pPr marL="0" lvl="0" indent="0" algn="l" rtl="0">
                        <a:lnSpc>
                          <a:spcPct val="115000"/>
                        </a:lnSpc>
                        <a:spcBef>
                          <a:spcPts val="0"/>
                        </a:spcBef>
                        <a:spcAft>
                          <a:spcPts val="0"/>
                        </a:spcAft>
                        <a:buNone/>
                      </a:pPr>
                      <a:r>
                        <a:rPr lang="en" sz="1400" dirty="0">
                          <a:latin typeface="Arial"/>
                          <a:cs typeface="Arial"/>
                        </a:rPr>
                        <a:t>Permittivity</a:t>
                      </a:r>
                      <a:endParaRPr sz="1400" dirty="0">
                        <a:latin typeface="Arial"/>
                        <a:cs typeface="Aria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15000"/>
                        </a:lnSpc>
                        <a:spcBef>
                          <a:spcPts val="0"/>
                        </a:spcBef>
                        <a:spcAft>
                          <a:spcPts val="0"/>
                        </a:spcAft>
                        <a:buNone/>
                      </a:pPr>
                      <a:r>
                        <a:rPr lang="en" sz="1400" dirty="0">
                          <a:latin typeface="Arial" panose="020B0604020202020204" pitchFamily="34" charset="0"/>
                          <a:cs typeface="Arial" panose="020B0604020202020204" pitchFamily="34" charset="0"/>
                        </a:rPr>
                        <a:t>How much a material will electrically </a:t>
                      </a:r>
                      <a:r>
                        <a:rPr lang="en" sz="1400" dirty="0" err="1">
                          <a:latin typeface="Arial" panose="020B0604020202020204" pitchFamily="34" charset="0"/>
                          <a:cs typeface="Arial" panose="020B0604020202020204" pitchFamily="34" charset="0"/>
                        </a:rPr>
                        <a:t>polarise</a:t>
                      </a:r>
                      <a:r>
                        <a:rPr lang="en" sz="1400" dirty="0">
                          <a:latin typeface="Arial" panose="020B0604020202020204" pitchFamily="34" charset="0"/>
                          <a:cs typeface="Arial" panose="020B0604020202020204" pitchFamily="34" charset="0"/>
                        </a:rPr>
                        <a:t> when exposed to an electric field.</a:t>
                      </a:r>
                      <a:endParaRPr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5338279"/>
                  </a:ext>
                </a:extLst>
              </a:tr>
              <a:tr h="612000">
                <a:tc>
                  <a:txBody>
                    <a:bodyPr/>
                    <a:lstStyle/>
                    <a:p>
                      <a:pPr marL="0" lvl="0" indent="0" algn="l" rtl="0">
                        <a:lnSpc>
                          <a:spcPct val="115000"/>
                        </a:lnSpc>
                        <a:spcBef>
                          <a:spcPts val="0"/>
                        </a:spcBef>
                        <a:spcAft>
                          <a:spcPts val="0"/>
                        </a:spcAft>
                        <a:buNone/>
                      </a:pPr>
                      <a:r>
                        <a:rPr lang="en" sz="1400" dirty="0">
                          <a:latin typeface="Arial"/>
                          <a:cs typeface="Arial"/>
                        </a:rPr>
                        <a:t>Specific heat capacity (SHC)</a:t>
                      </a:r>
                      <a:endParaRPr sz="1400" dirty="0">
                        <a:latin typeface="Arial"/>
                        <a:cs typeface="Aria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15000"/>
                        </a:lnSpc>
                        <a:spcBef>
                          <a:spcPts val="0"/>
                        </a:spcBef>
                        <a:spcAft>
                          <a:spcPts val="0"/>
                        </a:spcAft>
                        <a:buNone/>
                      </a:pPr>
                      <a:r>
                        <a:rPr lang="en" sz="1400" dirty="0">
                          <a:latin typeface="Arial"/>
                          <a:cs typeface="Arial"/>
                        </a:rPr>
                        <a:t>The amount of energy needed to raise one unit of mass by </a:t>
                      </a:r>
                      <a:br>
                        <a:rPr lang="en" sz="1400" dirty="0">
                          <a:latin typeface="Arial"/>
                          <a:cs typeface="Arial"/>
                        </a:rPr>
                      </a:br>
                      <a:r>
                        <a:rPr lang="en" sz="1400" dirty="0">
                          <a:latin typeface="Arial"/>
                          <a:cs typeface="Arial"/>
                        </a:rPr>
                        <a:t>1 </a:t>
                      </a:r>
                      <a:r>
                        <a:rPr lang="en" sz="1400" baseline="30000" dirty="0" err="1">
                          <a:latin typeface="Arial"/>
                          <a:cs typeface="Arial"/>
                        </a:rPr>
                        <a:t>o</a:t>
                      </a:r>
                      <a:r>
                        <a:rPr lang="en" sz="1400" dirty="0" err="1">
                          <a:latin typeface="Arial"/>
                          <a:cs typeface="Arial"/>
                        </a:rPr>
                        <a:t>C.</a:t>
                      </a:r>
                      <a:endParaRPr sz="1400" dirty="0" err="1">
                        <a:latin typeface="Arial"/>
                        <a:cs typeface="Aria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3779279"/>
                  </a:ext>
                </a:extLst>
              </a:tr>
              <a:tr h="612000">
                <a:tc>
                  <a:txBody>
                    <a:bodyPr/>
                    <a:lstStyle/>
                    <a:p>
                      <a:pPr marL="0" lvl="0" indent="0" algn="l" rtl="0">
                        <a:lnSpc>
                          <a:spcPct val="115000"/>
                        </a:lnSpc>
                        <a:spcBef>
                          <a:spcPts val="0"/>
                        </a:spcBef>
                        <a:spcAft>
                          <a:spcPts val="0"/>
                        </a:spcAft>
                        <a:buNone/>
                      </a:pPr>
                      <a:r>
                        <a:rPr lang="en" sz="1400" dirty="0">
                          <a:latin typeface="Arial"/>
                          <a:cs typeface="Arial"/>
                        </a:rPr>
                        <a:t>Thermal conductivity</a:t>
                      </a:r>
                      <a:endParaRPr sz="1400" dirty="0">
                        <a:latin typeface="Arial"/>
                        <a:cs typeface="Aria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15000"/>
                        </a:lnSpc>
                        <a:spcBef>
                          <a:spcPts val="0"/>
                        </a:spcBef>
                        <a:spcAft>
                          <a:spcPts val="0"/>
                        </a:spcAft>
                        <a:buNone/>
                      </a:pPr>
                      <a:r>
                        <a:rPr lang="en" sz="1400" dirty="0">
                          <a:latin typeface="Arial" panose="020B0604020202020204" pitchFamily="34" charset="0"/>
                          <a:cs typeface="Arial" panose="020B0604020202020204" pitchFamily="34" charset="0"/>
                        </a:rPr>
                        <a:t>How well a material allows heat energy to transfer </a:t>
                      </a:r>
                      <a:br>
                        <a:rPr lang="en" sz="1400" dirty="0">
                          <a:latin typeface="Arial" panose="020B0604020202020204" pitchFamily="34" charset="0"/>
                          <a:cs typeface="Arial" panose="020B0604020202020204" pitchFamily="34" charset="0"/>
                        </a:rPr>
                      </a:br>
                      <a:r>
                        <a:rPr lang="en" sz="1400" dirty="0">
                          <a:latin typeface="Arial" panose="020B0604020202020204" pitchFamily="34" charset="0"/>
                          <a:cs typeface="Arial" panose="020B0604020202020204" pitchFamily="34" charset="0"/>
                        </a:rPr>
                        <a:t>through it.</a:t>
                      </a:r>
                      <a:endParaRPr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6023498"/>
                  </a:ext>
                </a:extLst>
              </a:tr>
              <a:tr h="612000">
                <a:tc>
                  <a:txBody>
                    <a:bodyPr/>
                    <a:lstStyle/>
                    <a:p>
                      <a:pPr marL="0" lvl="0" indent="0" algn="l" rtl="0">
                        <a:lnSpc>
                          <a:spcPct val="115000"/>
                        </a:lnSpc>
                        <a:spcBef>
                          <a:spcPts val="0"/>
                        </a:spcBef>
                        <a:spcAft>
                          <a:spcPts val="0"/>
                        </a:spcAft>
                        <a:buNone/>
                      </a:pPr>
                      <a:r>
                        <a:rPr lang="en" sz="1400" dirty="0">
                          <a:latin typeface="Arial"/>
                          <a:cs typeface="Arial"/>
                        </a:rPr>
                        <a:t>Thermal expansivity</a:t>
                      </a:r>
                      <a:endParaRPr sz="1400" dirty="0">
                        <a:latin typeface="Arial"/>
                        <a:cs typeface="Aria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lvl="0" indent="0" algn="l" rtl="0">
                        <a:lnSpc>
                          <a:spcPct val="115000"/>
                        </a:lnSpc>
                        <a:spcBef>
                          <a:spcPts val="0"/>
                        </a:spcBef>
                        <a:spcAft>
                          <a:spcPts val="0"/>
                        </a:spcAft>
                        <a:buNone/>
                      </a:pPr>
                      <a:r>
                        <a:rPr lang="en" sz="1400" dirty="0">
                          <a:latin typeface="Arial" panose="020B0604020202020204" pitchFamily="34" charset="0"/>
                          <a:cs typeface="Arial" panose="020B0604020202020204" pitchFamily="34" charset="0"/>
                        </a:rPr>
                        <a:t>A material’s tendency to expand in volume when exposed </a:t>
                      </a:r>
                      <a:br>
                        <a:rPr lang="en" sz="1400" dirty="0">
                          <a:latin typeface="Arial" panose="020B0604020202020204" pitchFamily="34" charset="0"/>
                          <a:cs typeface="Arial" panose="020B0604020202020204" pitchFamily="34" charset="0"/>
                        </a:rPr>
                      </a:br>
                      <a:r>
                        <a:rPr lang="en" sz="1400" dirty="0">
                          <a:latin typeface="Arial" panose="020B0604020202020204" pitchFamily="34" charset="0"/>
                          <a:cs typeface="Arial" panose="020B0604020202020204" pitchFamily="34" charset="0"/>
                        </a:rPr>
                        <a:t>to heat.</a:t>
                      </a:r>
                      <a:endParaRPr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80664022"/>
                  </a:ext>
                </a:extLst>
              </a:tr>
            </a:tbl>
          </a:graphicData>
        </a:graphic>
      </p:graphicFrame>
      <p:sp>
        <p:nvSpPr>
          <p:cNvPr id="6" name="TextBox 5">
            <a:extLst>
              <a:ext uri="{FF2B5EF4-FFF2-40B4-BE49-F238E27FC236}">
                <a16:creationId xmlns:a16="http://schemas.microsoft.com/office/drawing/2014/main" id="{2E861557-C8D8-6766-A045-11E8D974C1AE}"/>
              </a:ext>
            </a:extLst>
          </p:cNvPr>
          <p:cNvSpPr txBox="1"/>
          <p:nvPr/>
        </p:nvSpPr>
        <p:spPr>
          <a:xfrm>
            <a:off x="411858" y="2240459"/>
            <a:ext cx="2396656"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Physical properties: </a:t>
            </a:r>
          </a:p>
        </p:txBody>
      </p:sp>
      <p:sp>
        <p:nvSpPr>
          <p:cNvPr id="8" name="Footer Placeholder 3">
            <a:extLst>
              <a:ext uri="{FF2B5EF4-FFF2-40B4-BE49-F238E27FC236}">
                <a16:creationId xmlns:a16="http://schemas.microsoft.com/office/drawing/2014/main" id="{B1169BED-8BA3-42A5-84AD-D7644E1B47F4}"/>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latin typeface="Arial"/>
                <a:ea typeface="Arial"/>
                <a:cs typeface="Arial"/>
                <a:sym typeface="Arial"/>
              </a:rPr>
              <a:t>2. Physical and mechanical properties of materials</a:t>
            </a:r>
            <a:endParaRPr lang="en-US" dirty="0"/>
          </a:p>
        </p:txBody>
      </p:sp>
      <p:sp>
        <p:nvSpPr>
          <p:cNvPr id="14" name="Content Placeholder 11">
            <a:extLst>
              <a:ext uri="{FF2B5EF4-FFF2-40B4-BE49-F238E27FC236}">
                <a16:creationId xmlns:a16="http://schemas.microsoft.com/office/drawing/2014/main" id="{F344ED0F-6565-138F-18D3-52AB4F4CDF46}"/>
              </a:ext>
            </a:extLst>
          </p:cNvPr>
          <p:cNvSpPr txBox="1">
            <a:spLocks/>
          </p:cNvSpPr>
          <p:nvPr/>
        </p:nvSpPr>
        <p:spPr>
          <a:xfrm>
            <a:off x="493138" y="2724811"/>
            <a:ext cx="7431662" cy="6120000"/>
          </a:xfrm>
          <a:prstGeom prst="rect">
            <a:avLst/>
          </a:prstGeom>
          <a:ln w="28575">
            <a:gradFill flip="none" rotWithShape="1">
              <a:gsLst>
                <a:gs pos="21000">
                  <a:srgbClr val="FF7500"/>
                </a:gs>
                <a:gs pos="98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lnSpc>
                <a:spcPct val="100000"/>
              </a:lnSpc>
              <a:spcBef>
                <a:spcPts val="0"/>
              </a:spcBef>
              <a:spcAft>
                <a:spcPts val="0"/>
              </a:spcAft>
              <a:buNone/>
            </a:pPr>
            <a:endParaRPr lang="en-GB" sz="1800" dirty="0"/>
          </a:p>
        </p:txBody>
      </p:sp>
      <p:graphicFrame>
        <p:nvGraphicFramePr>
          <p:cNvPr id="15" name="Table 4">
            <a:extLst>
              <a:ext uri="{FF2B5EF4-FFF2-40B4-BE49-F238E27FC236}">
                <a16:creationId xmlns:a16="http://schemas.microsoft.com/office/drawing/2014/main" id="{860789B2-61D6-8027-6A05-4C881649CC4A}"/>
              </a:ext>
            </a:extLst>
          </p:cNvPr>
          <p:cNvGraphicFramePr>
            <a:graphicFrameLocks noGrp="1"/>
          </p:cNvGraphicFramePr>
          <p:nvPr>
            <p:extLst>
              <p:ext uri="{D42A27DB-BD31-4B8C-83A1-F6EECF244321}">
                <p14:modId xmlns:p14="http://schemas.microsoft.com/office/powerpoint/2010/main" val="9756720"/>
              </p:ext>
            </p:extLst>
          </p:nvPr>
        </p:nvGraphicFramePr>
        <p:xfrm>
          <a:off x="8222428" y="2736998"/>
          <a:ext cx="7187822" cy="6120000"/>
        </p:xfrm>
        <a:graphic>
          <a:graphicData uri="http://schemas.openxmlformats.org/drawingml/2006/table">
            <a:tbl>
              <a:tblPr firstRow="1" bandRow="1">
                <a:tableStyleId>{2D5ABB26-0587-4C30-8999-92F81FD0307C}</a:tableStyleId>
              </a:tblPr>
              <a:tblGrid>
                <a:gridCol w="2026542">
                  <a:extLst>
                    <a:ext uri="{9D8B030D-6E8A-4147-A177-3AD203B41FA5}">
                      <a16:colId xmlns:a16="http://schemas.microsoft.com/office/drawing/2014/main" val="1627763120"/>
                    </a:ext>
                  </a:extLst>
                </a:gridCol>
                <a:gridCol w="5161280">
                  <a:extLst>
                    <a:ext uri="{9D8B030D-6E8A-4147-A177-3AD203B41FA5}">
                      <a16:colId xmlns:a16="http://schemas.microsoft.com/office/drawing/2014/main" val="140998720"/>
                    </a:ext>
                  </a:extLst>
                </a:gridCol>
              </a:tblGrid>
              <a:tr h="612000">
                <a:tc>
                  <a:txBody>
                    <a:bodyPr/>
                    <a:lstStyle/>
                    <a:p>
                      <a:pPr marL="0" marR="0" lvl="0" indent="0" algn="l" rtl="0">
                        <a:lnSpc>
                          <a:spcPct val="115000"/>
                        </a:lnSpc>
                        <a:spcBef>
                          <a:spcPts val="0"/>
                        </a:spcBef>
                        <a:spcAft>
                          <a:spcPts val="0"/>
                        </a:spcAft>
                        <a:buClr>
                          <a:srgbClr val="000000"/>
                        </a:buClr>
                        <a:buSzPts val="1000"/>
                        <a:buFont typeface="Arial"/>
                        <a:buNone/>
                      </a:pPr>
                      <a:r>
                        <a:rPr lang="en" sz="1400" u="none" strike="noStrike" cap="none" dirty="0">
                          <a:latin typeface="Arial" panose="020B0604020202020204" pitchFamily="34" charset="0"/>
                          <a:cs typeface="Arial" panose="020B0604020202020204" pitchFamily="34" charset="0"/>
                        </a:rPr>
                        <a:t>Brittleness</a:t>
                      </a:r>
                      <a:endParaRPr sz="1400" u="none" strike="noStrike" cap="none" dirty="0">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CECE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 sz="1400" u="none" strike="noStrike" cap="none">
                          <a:latin typeface="Arial" panose="020B0604020202020204" pitchFamily="34" charset="0"/>
                          <a:cs typeface="Arial" panose="020B0604020202020204" pitchFamily="34" charset="0"/>
                        </a:rPr>
                        <a:t>How easily a material will fracture without deformation when under stress.</a:t>
                      </a:r>
                      <a:endParaRPr sz="1400" u="none" strike="noStrike" cap="none">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CECED"/>
                    </a:solidFill>
                  </a:tcPr>
                </a:tc>
                <a:extLst>
                  <a:ext uri="{0D108BD9-81ED-4DB2-BD59-A6C34878D82A}">
                    <a16:rowId xmlns:a16="http://schemas.microsoft.com/office/drawing/2014/main" val="2071475938"/>
                  </a:ext>
                </a:extLst>
              </a:tr>
              <a:tr h="612000">
                <a:tc>
                  <a:txBody>
                    <a:bodyPr/>
                    <a:lstStyle/>
                    <a:p>
                      <a:pPr marL="0" marR="0" lvl="0" indent="0" algn="l" rtl="0">
                        <a:lnSpc>
                          <a:spcPct val="115000"/>
                        </a:lnSpc>
                        <a:spcBef>
                          <a:spcPts val="0"/>
                        </a:spcBef>
                        <a:spcAft>
                          <a:spcPts val="0"/>
                        </a:spcAft>
                        <a:buClr>
                          <a:srgbClr val="000000"/>
                        </a:buClr>
                        <a:buSzPts val="1000"/>
                        <a:buFont typeface="Arial"/>
                        <a:buNone/>
                      </a:pPr>
                      <a:r>
                        <a:rPr lang="en" sz="1400" u="none" strike="noStrike" cap="none">
                          <a:latin typeface="Arial" panose="020B0604020202020204" pitchFamily="34" charset="0"/>
                          <a:cs typeface="Arial" panose="020B0604020202020204" pitchFamily="34" charset="0"/>
                        </a:rPr>
                        <a:t>Compressive strength</a:t>
                      </a:r>
                      <a:endParaRPr sz="1400" u="none" strike="noStrike" cap="none">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 sz="1400" u="none" strike="noStrike" cap="none">
                          <a:latin typeface="Arial" panose="020B0604020202020204" pitchFamily="34" charset="0"/>
                          <a:cs typeface="Arial" panose="020B0604020202020204" pitchFamily="34" charset="0"/>
                        </a:rPr>
                        <a:t>The pushing load a material can resist before failure.</a:t>
                      </a:r>
                      <a:endParaRPr sz="1400" u="none" strike="noStrike" cap="none">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D"/>
                    </a:solidFill>
                  </a:tcPr>
                </a:tc>
                <a:extLst>
                  <a:ext uri="{0D108BD9-81ED-4DB2-BD59-A6C34878D82A}">
                    <a16:rowId xmlns:a16="http://schemas.microsoft.com/office/drawing/2014/main" val="605038112"/>
                  </a:ext>
                </a:extLst>
              </a:tr>
              <a:tr h="612000">
                <a:tc>
                  <a:txBody>
                    <a:bodyPr/>
                    <a:lstStyle/>
                    <a:p>
                      <a:pPr marL="0" marR="0" lvl="0" indent="0" algn="l" rtl="0">
                        <a:lnSpc>
                          <a:spcPct val="115000"/>
                        </a:lnSpc>
                        <a:spcBef>
                          <a:spcPts val="0"/>
                        </a:spcBef>
                        <a:spcAft>
                          <a:spcPts val="0"/>
                        </a:spcAft>
                        <a:buClr>
                          <a:srgbClr val="000000"/>
                        </a:buClr>
                        <a:buSzPts val="1000"/>
                        <a:buFont typeface="Arial"/>
                        <a:buNone/>
                      </a:pPr>
                      <a:r>
                        <a:rPr lang="en" sz="1400" u="none" strike="noStrike" cap="none" dirty="0">
                          <a:latin typeface="Arial" panose="020B0604020202020204" pitchFamily="34" charset="0"/>
                          <a:cs typeface="Arial" panose="020B0604020202020204" pitchFamily="34" charset="0"/>
                        </a:rPr>
                        <a:t>Ductility</a:t>
                      </a:r>
                      <a:endParaRPr sz="1400" u="none" strike="noStrike" cap="none" dirty="0">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 sz="1400" u="none" strike="noStrike" cap="none" dirty="0">
                          <a:latin typeface="Arial" panose="020B0604020202020204" pitchFamily="34" charset="0"/>
                          <a:cs typeface="Arial" panose="020B0604020202020204" pitchFamily="34" charset="0"/>
                        </a:rPr>
                        <a:t>A material's ability to deform without breaking when pulled under tension.</a:t>
                      </a:r>
                      <a:endParaRPr sz="1400" u="none" strike="noStrike" cap="none"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D"/>
                    </a:solidFill>
                  </a:tcPr>
                </a:tc>
                <a:extLst>
                  <a:ext uri="{0D108BD9-81ED-4DB2-BD59-A6C34878D82A}">
                    <a16:rowId xmlns:a16="http://schemas.microsoft.com/office/drawing/2014/main" val="1904217321"/>
                  </a:ext>
                </a:extLst>
              </a:tr>
              <a:tr h="612000">
                <a:tc>
                  <a:txBody>
                    <a:bodyPr/>
                    <a:lstStyle/>
                    <a:p>
                      <a:pPr marL="0" marR="0" lvl="0" indent="0" algn="l" rtl="0">
                        <a:lnSpc>
                          <a:spcPct val="115000"/>
                        </a:lnSpc>
                        <a:spcBef>
                          <a:spcPts val="0"/>
                        </a:spcBef>
                        <a:spcAft>
                          <a:spcPts val="0"/>
                        </a:spcAft>
                        <a:buClr>
                          <a:srgbClr val="000000"/>
                        </a:buClr>
                        <a:buSzPts val="1000"/>
                        <a:buFont typeface="Arial"/>
                        <a:buNone/>
                      </a:pPr>
                      <a:r>
                        <a:rPr lang="en" sz="1400" u="none" strike="noStrike" cap="none" dirty="0">
                          <a:latin typeface="Arial" panose="020B0604020202020204" pitchFamily="34" charset="0"/>
                          <a:cs typeface="Arial" panose="020B0604020202020204" pitchFamily="34" charset="0"/>
                        </a:rPr>
                        <a:t>Elasticity</a:t>
                      </a:r>
                      <a:endParaRPr sz="1400" u="none" strike="noStrike" cap="none" dirty="0">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 sz="1400" u="none" strike="noStrike" cap="none" dirty="0">
                          <a:latin typeface="Arial" panose="020B0604020202020204" pitchFamily="34" charset="0"/>
                          <a:cs typeface="Arial" panose="020B0604020202020204" pitchFamily="34" charset="0"/>
                        </a:rPr>
                        <a:t>How much a material can deform and then return to its </a:t>
                      </a:r>
                      <a:br>
                        <a:rPr lang="en" sz="1400" u="none" strike="noStrike" cap="none" dirty="0">
                          <a:latin typeface="Arial" panose="020B0604020202020204" pitchFamily="34" charset="0"/>
                          <a:cs typeface="Arial" panose="020B0604020202020204" pitchFamily="34" charset="0"/>
                        </a:rPr>
                      </a:br>
                      <a:r>
                        <a:rPr lang="en" sz="1400" u="none" strike="noStrike" cap="none" dirty="0">
                          <a:latin typeface="Arial" panose="020B0604020202020204" pitchFamily="34" charset="0"/>
                          <a:cs typeface="Arial" panose="020B0604020202020204" pitchFamily="34" charset="0"/>
                        </a:rPr>
                        <a:t>original shape when under stress load.</a:t>
                      </a:r>
                      <a:endParaRPr sz="1400" u="none" strike="noStrike" cap="none"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D"/>
                    </a:solidFill>
                  </a:tcPr>
                </a:tc>
                <a:extLst>
                  <a:ext uri="{0D108BD9-81ED-4DB2-BD59-A6C34878D82A}">
                    <a16:rowId xmlns:a16="http://schemas.microsoft.com/office/drawing/2014/main" val="683155861"/>
                  </a:ext>
                </a:extLst>
              </a:tr>
              <a:tr h="612000">
                <a:tc>
                  <a:txBody>
                    <a:bodyPr/>
                    <a:lstStyle/>
                    <a:p>
                      <a:pPr marL="0" marR="0" lvl="0" indent="0" algn="l" rtl="0">
                        <a:lnSpc>
                          <a:spcPct val="115000"/>
                        </a:lnSpc>
                        <a:spcBef>
                          <a:spcPts val="0"/>
                        </a:spcBef>
                        <a:spcAft>
                          <a:spcPts val="0"/>
                        </a:spcAft>
                        <a:buClr>
                          <a:srgbClr val="000000"/>
                        </a:buClr>
                        <a:buSzPts val="1000"/>
                        <a:buFont typeface="Arial"/>
                        <a:buNone/>
                      </a:pPr>
                      <a:r>
                        <a:rPr lang="en" sz="1400" u="none" strike="noStrike" cap="none">
                          <a:latin typeface="Arial" panose="020B0604020202020204" pitchFamily="34" charset="0"/>
                          <a:cs typeface="Arial" panose="020B06040202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Hardness</a:t>
                      </a:r>
                      <a:endParaRPr sz="1400" u="none" strike="noStrike" cap="none">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 sz="1400" u="none" strike="noStrike" cap="none" dirty="0">
                          <a:latin typeface="Arial" panose="020B0604020202020204" pitchFamily="34" charset="0"/>
                          <a:cs typeface="Arial" panose="020B0604020202020204" pitchFamily="34" charset="0"/>
                        </a:rPr>
                        <a:t>A material</a:t>
                      </a:r>
                      <a:r>
                        <a:rPr lang="en" sz="1400" dirty="0">
                          <a:latin typeface="Arial" panose="020B0604020202020204" pitchFamily="34" charset="0"/>
                          <a:cs typeface="Arial" panose="020B0604020202020204" pitchFamily="34" charset="0"/>
                        </a:rPr>
                        <a:t>’</a:t>
                      </a:r>
                      <a:r>
                        <a:rPr lang="en" sz="1400" u="none" strike="noStrike" cap="none" dirty="0">
                          <a:latin typeface="Arial" panose="020B0604020202020204" pitchFamily="34" charset="0"/>
                          <a:cs typeface="Arial" panose="020B0604020202020204" pitchFamily="34" charset="0"/>
                        </a:rPr>
                        <a:t>s resistance to deformation due to indentation (a sharp force) or abrasion (rubbing).</a:t>
                      </a:r>
                      <a:endParaRPr sz="1400" u="none" strike="noStrike" cap="none"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D"/>
                    </a:solidFill>
                  </a:tcPr>
                </a:tc>
                <a:extLst>
                  <a:ext uri="{0D108BD9-81ED-4DB2-BD59-A6C34878D82A}">
                    <a16:rowId xmlns:a16="http://schemas.microsoft.com/office/drawing/2014/main" val="3746297222"/>
                  </a:ext>
                </a:extLst>
              </a:tr>
              <a:tr h="612000">
                <a:tc>
                  <a:txBody>
                    <a:bodyPr/>
                    <a:lstStyle/>
                    <a:p>
                      <a:pPr marL="0" marR="0" lvl="0" indent="0" algn="l" rtl="0">
                        <a:lnSpc>
                          <a:spcPct val="115000"/>
                        </a:lnSpc>
                        <a:spcBef>
                          <a:spcPts val="0"/>
                        </a:spcBef>
                        <a:spcAft>
                          <a:spcPts val="0"/>
                        </a:spcAft>
                        <a:buClr>
                          <a:srgbClr val="000000"/>
                        </a:buClr>
                        <a:buSzPts val="1000"/>
                        <a:buFont typeface="Arial"/>
                        <a:buNone/>
                      </a:pPr>
                      <a:r>
                        <a:rPr lang="en" sz="1400" u="none" strike="noStrike" cap="none">
                          <a:latin typeface="Arial" panose="020B0604020202020204" pitchFamily="34" charset="0"/>
                          <a:cs typeface="Arial" panose="020B0604020202020204" pitchFamily="34" charset="0"/>
                        </a:rPr>
                        <a:t>Malleability</a:t>
                      </a:r>
                      <a:endParaRPr sz="1400" u="none" strike="noStrike" cap="none">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 sz="1400" u="none" strike="noStrike" cap="none" dirty="0">
                          <a:latin typeface="Arial" panose="020B0604020202020204" pitchFamily="34" charset="0"/>
                          <a:cs typeface="Arial" panose="020B0604020202020204" pitchFamily="34" charset="0"/>
                        </a:rPr>
                        <a:t>A material</a:t>
                      </a:r>
                      <a:r>
                        <a:rPr lang="en" sz="1400" dirty="0">
                          <a:latin typeface="Arial" panose="020B0604020202020204" pitchFamily="34" charset="0"/>
                          <a:cs typeface="Arial" panose="020B0604020202020204" pitchFamily="34" charset="0"/>
                        </a:rPr>
                        <a:t>’</a:t>
                      </a:r>
                      <a:r>
                        <a:rPr lang="en" sz="1400" u="none" strike="noStrike" cap="none" dirty="0">
                          <a:latin typeface="Arial" panose="020B0604020202020204" pitchFamily="34" charset="0"/>
                          <a:cs typeface="Arial" panose="020B0604020202020204" pitchFamily="34" charset="0"/>
                        </a:rPr>
                        <a:t>s ability to deform without breaking when put </a:t>
                      </a:r>
                      <a:br>
                        <a:rPr lang="en" sz="1400" u="none" strike="noStrike" cap="none" dirty="0">
                          <a:latin typeface="Arial" panose="020B0604020202020204" pitchFamily="34" charset="0"/>
                          <a:cs typeface="Arial" panose="020B0604020202020204" pitchFamily="34" charset="0"/>
                        </a:rPr>
                      </a:br>
                      <a:r>
                        <a:rPr lang="en" sz="1400" u="none" strike="noStrike" cap="none" dirty="0">
                          <a:latin typeface="Arial" panose="020B0604020202020204" pitchFamily="34" charset="0"/>
                          <a:cs typeface="Arial" panose="020B0604020202020204" pitchFamily="34" charset="0"/>
                        </a:rPr>
                        <a:t>under compression.</a:t>
                      </a:r>
                      <a:endParaRPr sz="1400" u="none" strike="noStrike" cap="none"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D"/>
                    </a:solidFill>
                  </a:tcPr>
                </a:tc>
                <a:extLst>
                  <a:ext uri="{0D108BD9-81ED-4DB2-BD59-A6C34878D82A}">
                    <a16:rowId xmlns:a16="http://schemas.microsoft.com/office/drawing/2014/main" val="2080831792"/>
                  </a:ext>
                </a:extLst>
              </a:tr>
              <a:tr h="612000">
                <a:tc>
                  <a:txBody>
                    <a:bodyPr/>
                    <a:lstStyle/>
                    <a:p>
                      <a:pPr marL="0" marR="0" lvl="0" indent="0" algn="l" rtl="0">
                        <a:lnSpc>
                          <a:spcPct val="115000"/>
                        </a:lnSpc>
                        <a:spcBef>
                          <a:spcPts val="0"/>
                        </a:spcBef>
                        <a:spcAft>
                          <a:spcPts val="0"/>
                        </a:spcAft>
                        <a:buClr>
                          <a:srgbClr val="000000"/>
                        </a:buClr>
                        <a:buSzPts val="1000"/>
                        <a:buFont typeface="Arial"/>
                        <a:buNone/>
                      </a:pPr>
                      <a:r>
                        <a:rPr lang="en" sz="1400" u="none" strike="noStrike" cap="none">
                          <a:latin typeface="Arial" panose="020B0604020202020204" pitchFamily="34" charset="0"/>
                          <a:cs typeface="Arial" panose="020B0604020202020204" pitchFamily="34" charset="0"/>
                        </a:rPr>
                        <a:t>Plasticity</a:t>
                      </a:r>
                      <a:endParaRPr sz="1400" u="none" strike="noStrike" cap="none">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 sz="1400" u="none" strike="noStrike" cap="none" dirty="0">
                          <a:latin typeface="Arial" panose="020B0604020202020204" pitchFamily="34" charset="0"/>
                          <a:cs typeface="Arial" panose="020B0604020202020204" pitchFamily="34" charset="0"/>
                        </a:rPr>
                        <a:t>How easily a material will permanently deform when </a:t>
                      </a:r>
                      <a:br>
                        <a:rPr lang="en" sz="1400" u="none" strike="noStrike" cap="none" dirty="0">
                          <a:latin typeface="Arial" panose="020B0604020202020204" pitchFamily="34" charset="0"/>
                          <a:cs typeface="Arial" panose="020B0604020202020204" pitchFamily="34" charset="0"/>
                        </a:rPr>
                      </a:br>
                      <a:r>
                        <a:rPr lang="en" sz="1400" u="none" strike="noStrike" cap="none" dirty="0">
                          <a:latin typeface="Arial" panose="020B0604020202020204" pitchFamily="34" charset="0"/>
                          <a:cs typeface="Arial" panose="020B0604020202020204" pitchFamily="34" charset="0"/>
                        </a:rPr>
                        <a:t>under load.</a:t>
                      </a:r>
                      <a:endParaRPr sz="1400" u="none" strike="noStrike" cap="none"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D"/>
                    </a:solidFill>
                  </a:tcPr>
                </a:tc>
                <a:extLst>
                  <a:ext uri="{0D108BD9-81ED-4DB2-BD59-A6C34878D82A}">
                    <a16:rowId xmlns:a16="http://schemas.microsoft.com/office/drawing/2014/main" val="3255338279"/>
                  </a:ext>
                </a:extLst>
              </a:tr>
              <a:tr h="612000">
                <a:tc>
                  <a:txBody>
                    <a:bodyPr/>
                    <a:lstStyle/>
                    <a:p>
                      <a:pPr marL="0" marR="0" lvl="0" indent="0" algn="l" rtl="0">
                        <a:lnSpc>
                          <a:spcPct val="115000"/>
                        </a:lnSpc>
                        <a:spcBef>
                          <a:spcPts val="0"/>
                        </a:spcBef>
                        <a:spcAft>
                          <a:spcPts val="0"/>
                        </a:spcAft>
                        <a:buClr>
                          <a:srgbClr val="000000"/>
                        </a:buClr>
                        <a:buSzPts val="1000"/>
                        <a:buFont typeface="Arial"/>
                        <a:buNone/>
                      </a:pPr>
                      <a:r>
                        <a:rPr lang="en" sz="1400" u="none" strike="noStrike" cap="none">
                          <a:latin typeface="Arial" panose="020B0604020202020204" pitchFamily="34" charset="0"/>
                          <a:cs typeface="Arial" panose="020B0604020202020204" pitchFamily="34" charset="0"/>
                        </a:rPr>
                        <a:t>Shear strength</a:t>
                      </a:r>
                      <a:endParaRPr sz="1400" u="none" strike="noStrike" cap="none">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 sz="1400" u="none" strike="noStrike" cap="none" dirty="0">
                          <a:latin typeface="Arial" panose="020B0604020202020204" pitchFamily="34" charset="0"/>
                          <a:cs typeface="Arial" panose="020B0604020202020204" pitchFamily="34" charset="0"/>
                        </a:rPr>
                        <a:t>How well a material can withstand a sliding failure in the material in the direction of the force.</a:t>
                      </a:r>
                      <a:endParaRPr sz="1400" u="none" strike="noStrike" cap="none"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D"/>
                    </a:solidFill>
                  </a:tcPr>
                </a:tc>
                <a:extLst>
                  <a:ext uri="{0D108BD9-81ED-4DB2-BD59-A6C34878D82A}">
                    <a16:rowId xmlns:a16="http://schemas.microsoft.com/office/drawing/2014/main" val="1773779279"/>
                  </a:ext>
                </a:extLst>
              </a:tr>
              <a:tr h="612000">
                <a:tc>
                  <a:txBody>
                    <a:bodyPr/>
                    <a:lstStyle/>
                    <a:p>
                      <a:pPr marL="0" marR="0" lvl="0" indent="0" algn="l" rtl="0">
                        <a:lnSpc>
                          <a:spcPct val="115000"/>
                        </a:lnSpc>
                        <a:spcBef>
                          <a:spcPts val="0"/>
                        </a:spcBef>
                        <a:spcAft>
                          <a:spcPts val="0"/>
                        </a:spcAft>
                        <a:buClr>
                          <a:srgbClr val="000000"/>
                        </a:buClr>
                        <a:buSzPts val="1000"/>
                        <a:buFont typeface="Arial"/>
                        <a:buNone/>
                      </a:pPr>
                      <a:r>
                        <a:rPr lang="en" sz="1400" u="none" strike="noStrike" cap="none">
                          <a:latin typeface="Arial" panose="020B0604020202020204" pitchFamily="34" charset="0"/>
                          <a:cs typeface="Arial" panose="020B0604020202020204" pitchFamily="34" charset="0"/>
                        </a:rPr>
                        <a:t>Tensile strength</a:t>
                      </a:r>
                      <a:endParaRPr sz="1400" u="none" strike="noStrike" cap="none">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 sz="1400" u="none" strike="noStrike" cap="none" dirty="0">
                          <a:latin typeface="Arial" panose="020B0604020202020204" pitchFamily="34" charset="0"/>
                          <a:cs typeface="Arial" panose="020B0604020202020204" pitchFamily="34" charset="0"/>
                        </a:rPr>
                        <a:t>The pulling load a material can withstand before breaking.</a:t>
                      </a:r>
                      <a:endParaRPr sz="1400" u="none" strike="noStrike" cap="none"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D"/>
                    </a:solidFill>
                  </a:tcPr>
                </a:tc>
                <a:extLst>
                  <a:ext uri="{0D108BD9-81ED-4DB2-BD59-A6C34878D82A}">
                    <a16:rowId xmlns:a16="http://schemas.microsoft.com/office/drawing/2014/main" val="1236023498"/>
                  </a:ext>
                </a:extLst>
              </a:tr>
              <a:tr h="612000">
                <a:tc>
                  <a:txBody>
                    <a:bodyPr/>
                    <a:lstStyle/>
                    <a:p>
                      <a:pPr marL="0" marR="0" lvl="0" indent="0" algn="l" rtl="0">
                        <a:lnSpc>
                          <a:spcPct val="115000"/>
                        </a:lnSpc>
                        <a:spcBef>
                          <a:spcPts val="0"/>
                        </a:spcBef>
                        <a:spcAft>
                          <a:spcPts val="0"/>
                        </a:spcAft>
                        <a:buClr>
                          <a:srgbClr val="000000"/>
                        </a:buClr>
                        <a:buSzPts val="1000"/>
                        <a:buFont typeface="Arial"/>
                        <a:buNone/>
                      </a:pPr>
                      <a:r>
                        <a:rPr lang="en" sz="1400" u="none" strike="noStrike" cap="none" dirty="0">
                          <a:latin typeface="Arial" panose="020B0604020202020204" pitchFamily="34" charset="0"/>
                          <a:cs typeface="Arial" panose="020B0604020202020204" pitchFamily="34" charset="0"/>
                        </a:rPr>
                        <a:t>Torsional strength</a:t>
                      </a:r>
                      <a:endParaRPr sz="1400" u="none" strike="noStrike" cap="none" dirty="0">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CECE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 sz="1400" u="none" strike="noStrike" cap="none" dirty="0">
                          <a:latin typeface="Arial" panose="020B0604020202020204" pitchFamily="34" charset="0"/>
                          <a:cs typeface="Arial" panose="020B0604020202020204" pitchFamily="34" charset="0"/>
                        </a:rPr>
                        <a:t>The ability of a material to withstand a twisting load.</a:t>
                      </a:r>
                      <a:endParaRPr sz="1400" u="none" strike="noStrike" cap="none"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ECECED"/>
                    </a:solidFill>
                  </a:tcPr>
                </a:tc>
                <a:extLst>
                  <a:ext uri="{0D108BD9-81ED-4DB2-BD59-A6C34878D82A}">
                    <a16:rowId xmlns:a16="http://schemas.microsoft.com/office/drawing/2014/main" val="1480664022"/>
                  </a:ext>
                </a:extLst>
              </a:tr>
            </a:tbl>
          </a:graphicData>
        </a:graphic>
      </p:graphicFrame>
      <p:sp>
        <p:nvSpPr>
          <p:cNvPr id="18" name="TextBox 17">
            <a:extLst>
              <a:ext uri="{FF2B5EF4-FFF2-40B4-BE49-F238E27FC236}">
                <a16:creationId xmlns:a16="http://schemas.microsoft.com/office/drawing/2014/main" id="{7B654D77-0D4A-976E-81CF-6468FF1EC513}"/>
              </a:ext>
            </a:extLst>
          </p:cNvPr>
          <p:cNvSpPr txBox="1"/>
          <p:nvPr/>
        </p:nvSpPr>
        <p:spPr>
          <a:xfrm>
            <a:off x="8105577" y="2255593"/>
            <a:ext cx="2883552"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Mechanical properties:</a:t>
            </a:r>
          </a:p>
        </p:txBody>
      </p:sp>
      <p:sp>
        <p:nvSpPr>
          <p:cNvPr id="21" name="Slide Number Placeholder 5">
            <a:extLst>
              <a:ext uri="{FF2B5EF4-FFF2-40B4-BE49-F238E27FC236}">
                <a16:creationId xmlns:a16="http://schemas.microsoft.com/office/drawing/2014/main" id="{0B2812FC-7935-CACC-AE61-04B5405520F6}"/>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12</a:t>
            </a:fld>
            <a:endParaRPr lang="en-US" b="0" dirty="0">
              <a:solidFill>
                <a:schemeClr val="bg1"/>
              </a:solidFill>
            </a:endParaRPr>
          </a:p>
        </p:txBody>
      </p:sp>
      <p:sp>
        <p:nvSpPr>
          <p:cNvPr id="3" name="Content Placeholder 11">
            <a:extLst>
              <a:ext uri="{FF2B5EF4-FFF2-40B4-BE49-F238E27FC236}">
                <a16:creationId xmlns:a16="http://schemas.microsoft.com/office/drawing/2014/main" id="{1A6851C4-7D2F-73D8-0056-1E050F813A0B}"/>
              </a:ext>
            </a:extLst>
          </p:cNvPr>
          <p:cNvSpPr txBox="1">
            <a:spLocks/>
          </p:cNvSpPr>
          <p:nvPr/>
        </p:nvSpPr>
        <p:spPr>
          <a:xfrm>
            <a:off x="8202473" y="2722018"/>
            <a:ext cx="7207777" cy="6120000"/>
          </a:xfrm>
          <a:prstGeom prst="rect">
            <a:avLst/>
          </a:prstGeom>
          <a:ln w="28575">
            <a:gradFill flip="none" rotWithShape="1">
              <a:gsLst>
                <a:gs pos="21000">
                  <a:srgbClr val="FF7500"/>
                </a:gs>
                <a:gs pos="98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lnSpc>
                <a:spcPct val="100000"/>
              </a:lnSpc>
              <a:spcBef>
                <a:spcPts val="0"/>
              </a:spcBef>
              <a:spcAft>
                <a:spcPts val="0"/>
              </a:spcAft>
              <a:buNone/>
            </a:pPr>
            <a:endParaRPr lang="en-GB" sz="1800" dirty="0"/>
          </a:p>
        </p:txBody>
      </p:sp>
    </p:spTree>
    <p:extLst>
      <p:ext uri="{BB962C8B-B14F-4D97-AF65-F5344CB8AC3E}">
        <p14:creationId xmlns:p14="http://schemas.microsoft.com/office/powerpoint/2010/main" val="1855352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2C5CE-061B-06FF-F396-64DA2C73DD4B}"/>
              </a:ext>
            </a:extLst>
          </p:cNvPr>
          <p:cNvSpPr>
            <a:spLocks noGrp="1"/>
          </p:cNvSpPr>
          <p:nvPr>
            <p:ph type="title"/>
          </p:nvPr>
        </p:nvSpPr>
        <p:spPr/>
        <p:txBody>
          <a:bodyPr/>
          <a:lstStyle/>
          <a:p>
            <a:r>
              <a:rPr lang="en"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5"/>
                  </a:ext>
                </a:extLst>
              </a:rPr>
              <a:t>Material</a:t>
            </a:r>
            <a:r>
              <a:rPr lang="en" dirty="0"/>
              <a:t> processing to create the desired properties</a:t>
            </a:r>
            <a:endParaRPr lang="en-US" dirty="0"/>
          </a:p>
        </p:txBody>
      </p:sp>
      <p:sp>
        <p:nvSpPr>
          <p:cNvPr id="3" name="Rectangle 2">
            <a:extLst>
              <a:ext uri="{FF2B5EF4-FFF2-40B4-BE49-F238E27FC236}">
                <a16:creationId xmlns:a16="http://schemas.microsoft.com/office/drawing/2014/main" id="{2810EDFE-38A7-0A81-CA5C-CC7DC9AD6920}"/>
              </a:ext>
            </a:extLst>
          </p:cNvPr>
          <p:cNvSpPr/>
          <p:nvPr/>
        </p:nvSpPr>
        <p:spPr>
          <a:xfrm>
            <a:off x="428186" y="2291753"/>
            <a:ext cx="7700605" cy="369332"/>
          </a:xfrm>
          <a:prstGeom prst="rect">
            <a:avLst/>
          </a:prstGeom>
        </p:spPr>
        <p:txBody>
          <a:bodyPr wrap="square">
            <a:spAutoFit/>
          </a:bodyPr>
          <a:lstStyle/>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Engineers </a:t>
            </a:r>
            <a:r>
              <a:rPr lang="en-GB" b="1" dirty="0">
                <a:solidFill>
                  <a:srgbClr val="FF7500"/>
                </a:solidFill>
                <a:latin typeface="Arial" panose="020B0604020202020204" pitchFamily="34" charset="0"/>
                <a:cs typeface="Arial" panose="020B0604020202020204" pitchFamily="34" charset="0"/>
              </a:rPr>
              <a:t>process</a:t>
            </a:r>
            <a:r>
              <a:rPr lang="en-GB" dirty="0">
                <a:latin typeface="Arial" panose="020B0604020202020204" pitchFamily="34" charset="0"/>
                <a:cs typeface="Arial" panose="020B0604020202020204" pitchFamily="34" charset="0"/>
              </a:rPr>
              <a:t> materials to create or increase desirable </a:t>
            </a:r>
            <a:r>
              <a:rPr lang="en-GB" b="1" dirty="0">
                <a:solidFill>
                  <a:srgbClr val="D91C5C"/>
                </a:solidFill>
                <a:latin typeface="Arial" panose="020B0604020202020204" pitchFamily="34" charset="0"/>
                <a:cs typeface="Arial" panose="020B0604020202020204" pitchFamily="34" charset="0"/>
              </a:rPr>
              <a:t>properties:</a:t>
            </a:r>
          </a:p>
        </p:txBody>
      </p:sp>
      <p:sp>
        <p:nvSpPr>
          <p:cNvPr id="12" name="Google Shape;116;p9">
            <a:extLst>
              <a:ext uri="{FF2B5EF4-FFF2-40B4-BE49-F238E27FC236}">
                <a16:creationId xmlns:a16="http://schemas.microsoft.com/office/drawing/2014/main" id="{0DE78396-0DF2-DA61-9360-F14A0252A2C7}"/>
              </a:ext>
            </a:extLst>
          </p:cNvPr>
          <p:cNvSpPr txBox="1"/>
          <p:nvPr/>
        </p:nvSpPr>
        <p:spPr>
          <a:xfrm>
            <a:off x="8222870" y="7402821"/>
            <a:ext cx="2189179" cy="844810"/>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lvl="0" indent="0" algn="ctr" rtl="0">
              <a:spcBef>
                <a:spcPts val="0"/>
              </a:spcBef>
              <a:spcAft>
                <a:spcPts val="0"/>
              </a:spcAft>
              <a:buNone/>
            </a:pPr>
            <a:r>
              <a:rPr lang="en-GB" dirty="0">
                <a:latin typeface="Arial" panose="020B0604020202020204" pitchFamily="34" charset="0"/>
                <a:cs typeface="Arial" panose="020B0604020202020204" pitchFamily="34" charset="0"/>
              </a:rPr>
              <a:t>High speed steel (HSS)</a:t>
            </a:r>
          </a:p>
        </p:txBody>
      </p:sp>
      <p:sp>
        <p:nvSpPr>
          <p:cNvPr id="13" name="Google Shape;116;p9">
            <a:extLst>
              <a:ext uri="{FF2B5EF4-FFF2-40B4-BE49-F238E27FC236}">
                <a16:creationId xmlns:a16="http://schemas.microsoft.com/office/drawing/2014/main" id="{A5F5445F-22E0-C331-CD71-03D556198CF6}"/>
              </a:ext>
            </a:extLst>
          </p:cNvPr>
          <p:cNvSpPr txBox="1"/>
          <p:nvPr/>
        </p:nvSpPr>
        <p:spPr>
          <a:xfrm>
            <a:off x="8222870" y="6486138"/>
            <a:ext cx="2189179" cy="567811"/>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lvl="0" indent="0" algn="ctr" rtl="0">
              <a:spcBef>
                <a:spcPts val="0"/>
              </a:spcBef>
              <a:spcAft>
                <a:spcPts val="0"/>
              </a:spcAft>
              <a:buNone/>
            </a:pPr>
            <a:r>
              <a:rPr lang="en-GB" dirty="0">
                <a:latin typeface="Arial" panose="020B0604020202020204" pitchFamily="34" charset="0"/>
                <a:cs typeface="Arial" panose="020B0604020202020204" pitchFamily="34" charset="0"/>
              </a:rPr>
              <a:t>Stainless steel</a:t>
            </a:r>
          </a:p>
        </p:txBody>
      </p:sp>
      <p:sp>
        <p:nvSpPr>
          <p:cNvPr id="14" name="Google Shape;116;p9">
            <a:extLst>
              <a:ext uri="{FF2B5EF4-FFF2-40B4-BE49-F238E27FC236}">
                <a16:creationId xmlns:a16="http://schemas.microsoft.com/office/drawing/2014/main" id="{F90FD22A-16A8-D80B-7F1E-A59B42D62BD3}"/>
              </a:ext>
            </a:extLst>
          </p:cNvPr>
          <p:cNvSpPr txBox="1"/>
          <p:nvPr/>
        </p:nvSpPr>
        <p:spPr>
          <a:xfrm>
            <a:off x="8222870" y="5569455"/>
            <a:ext cx="2189179" cy="567811"/>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lvl="0" indent="0" algn="ctr" rtl="0">
              <a:spcBef>
                <a:spcPts val="0"/>
              </a:spcBef>
              <a:spcAft>
                <a:spcPts val="0"/>
              </a:spcAft>
              <a:buNone/>
            </a:pPr>
            <a:r>
              <a:rPr lang="en-GB" dirty="0">
                <a:latin typeface="Arial" panose="020B0604020202020204" pitchFamily="34" charset="0"/>
                <a:cs typeface="Arial" panose="020B0604020202020204" pitchFamily="34" charset="0"/>
              </a:rPr>
              <a:t>High carbon steel</a:t>
            </a:r>
          </a:p>
        </p:txBody>
      </p:sp>
      <p:sp>
        <p:nvSpPr>
          <p:cNvPr id="15" name="Google Shape;116;p9">
            <a:extLst>
              <a:ext uri="{FF2B5EF4-FFF2-40B4-BE49-F238E27FC236}">
                <a16:creationId xmlns:a16="http://schemas.microsoft.com/office/drawing/2014/main" id="{93509072-849E-7238-F262-FA7A797635EF}"/>
              </a:ext>
            </a:extLst>
          </p:cNvPr>
          <p:cNvSpPr txBox="1"/>
          <p:nvPr/>
        </p:nvSpPr>
        <p:spPr>
          <a:xfrm>
            <a:off x="8222870" y="4132042"/>
            <a:ext cx="2189179" cy="844810"/>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lvl="0" indent="0" algn="ctr" rtl="0">
              <a:spcBef>
                <a:spcPts val="0"/>
              </a:spcBef>
              <a:spcAft>
                <a:spcPts val="0"/>
              </a:spcAft>
              <a:buNone/>
            </a:pPr>
            <a:r>
              <a:rPr lang="en-GB" dirty="0">
                <a:latin typeface="Arial" panose="020B0604020202020204" pitchFamily="34" charset="0"/>
                <a:cs typeface="Arial" panose="020B0604020202020204" pitchFamily="34" charset="0"/>
              </a:rPr>
              <a:t>Medium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carbon steel</a:t>
            </a:r>
          </a:p>
        </p:txBody>
      </p:sp>
      <p:sp>
        <p:nvSpPr>
          <p:cNvPr id="16" name="Google Shape;116;p9">
            <a:extLst>
              <a:ext uri="{FF2B5EF4-FFF2-40B4-BE49-F238E27FC236}">
                <a16:creationId xmlns:a16="http://schemas.microsoft.com/office/drawing/2014/main" id="{1F4ECF36-09AA-27F6-0880-1F07496969A9}"/>
              </a:ext>
            </a:extLst>
          </p:cNvPr>
          <p:cNvSpPr txBox="1"/>
          <p:nvPr/>
        </p:nvSpPr>
        <p:spPr>
          <a:xfrm>
            <a:off x="8222870" y="2967767"/>
            <a:ext cx="2189179" cy="567811"/>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lvl="0" indent="0" algn="ctr" rtl="0">
              <a:spcBef>
                <a:spcPts val="0"/>
              </a:spcBef>
              <a:spcAft>
                <a:spcPts val="0"/>
              </a:spcAft>
              <a:buNone/>
            </a:pPr>
            <a:r>
              <a:rPr lang="en-GB" dirty="0">
                <a:latin typeface="Arial" panose="020B0604020202020204" pitchFamily="34" charset="0"/>
                <a:cs typeface="Arial" panose="020B0604020202020204" pitchFamily="34" charset="0"/>
              </a:rPr>
              <a:t>Low carbon steel</a:t>
            </a:r>
          </a:p>
        </p:txBody>
      </p:sp>
      <p:sp>
        <p:nvSpPr>
          <p:cNvPr id="17" name="Google Shape;116;p9">
            <a:extLst>
              <a:ext uri="{FF2B5EF4-FFF2-40B4-BE49-F238E27FC236}">
                <a16:creationId xmlns:a16="http://schemas.microsoft.com/office/drawing/2014/main" id="{39108D90-6603-4304-4BF0-B154ABF478AB}"/>
              </a:ext>
            </a:extLst>
          </p:cNvPr>
          <p:cNvSpPr txBox="1"/>
          <p:nvPr/>
        </p:nvSpPr>
        <p:spPr>
          <a:xfrm>
            <a:off x="528345" y="4459304"/>
            <a:ext cx="1087054" cy="567811"/>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lvl="0" indent="0" algn="ctr" rtl="0">
              <a:spcBef>
                <a:spcPts val="0"/>
              </a:spcBef>
              <a:spcAft>
                <a:spcPts val="0"/>
              </a:spcAft>
              <a:buNone/>
            </a:pPr>
            <a:r>
              <a:rPr lang="en-GB" dirty="0">
                <a:latin typeface="Arial" panose="020B0604020202020204" pitchFamily="34" charset="0"/>
                <a:cs typeface="Arial" panose="020B0604020202020204" pitchFamily="34" charset="0"/>
              </a:rPr>
              <a:t>Iron</a:t>
            </a:r>
          </a:p>
        </p:txBody>
      </p:sp>
      <p:sp>
        <p:nvSpPr>
          <p:cNvPr id="18" name="Google Shape;116;p9">
            <a:extLst>
              <a:ext uri="{FF2B5EF4-FFF2-40B4-BE49-F238E27FC236}">
                <a16:creationId xmlns:a16="http://schemas.microsoft.com/office/drawing/2014/main" id="{4F36B820-6A79-1026-B637-1D0F80790162}"/>
              </a:ext>
            </a:extLst>
          </p:cNvPr>
          <p:cNvSpPr txBox="1"/>
          <p:nvPr/>
        </p:nvSpPr>
        <p:spPr>
          <a:xfrm>
            <a:off x="3578327" y="3078990"/>
            <a:ext cx="1675059" cy="567811"/>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lvl="0" indent="0" algn="ctr" rtl="0">
              <a:spcBef>
                <a:spcPts val="0"/>
              </a:spcBef>
              <a:spcAft>
                <a:spcPts val="0"/>
              </a:spcAft>
              <a:buNone/>
            </a:pPr>
            <a:r>
              <a:rPr lang="en-GB" dirty="0">
                <a:latin typeface="Arial" panose="020B0604020202020204" pitchFamily="34" charset="0"/>
                <a:cs typeface="Arial" panose="020B0604020202020204" pitchFamily="34" charset="0"/>
              </a:rPr>
              <a:t>Wrought iron</a:t>
            </a:r>
          </a:p>
        </p:txBody>
      </p:sp>
      <p:sp>
        <p:nvSpPr>
          <p:cNvPr id="19" name="Google Shape;116;p9">
            <a:extLst>
              <a:ext uri="{FF2B5EF4-FFF2-40B4-BE49-F238E27FC236}">
                <a16:creationId xmlns:a16="http://schemas.microsoft.com/office/drawing/2014/main" id="{29D65467-0A12-7575-A93F-80420C758E81}"/>
              </a:ext>
            </a:extLst>
          </p:cNvPr>
          <p:cNvSpPr txBox="1"/>
          <p:nvPr/>
        </p:nvSpPr>
        <p:spPr>
          <a:xfrm>
            <a:off x="3575144" y="4430883"/>
            <a:ext cx="1675059" cy="567811"/>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lvl="0" indent="0" algn="ctr" rtl="0">
              <a:spcBef>
                <a:spcPts val="0"/>
              </a:spcBef>
              <a:spcAft>
                <a:spcPts val="0"/>
              </a:spcAft>
              <a:buNone/>
            </a:pPr>
            <a:r>
              <a:rPr lang="en-GB" dirty="0">
                <a:latin typeface="Arial" panose="020B0604020202020204" pitchFamily="34" charset="0"/>
                <a:cs typeface="Arial" panose="020B0604020202020204" pitchFamily="34" charset="0"/>
              </a:rPr>
              <a:t>Cast iron</a:t>
            </a:r>
          </a:p>
        </p:txBody>
      </p:sp>
      <p:sp>
        <p:nvSpPr>
          <p:cNvPr id="21" name="TextBox 20">
            <a:extLst>
              <a:ext uri="{FF2B5EF4-FFF2-40B4-BE49-F238E27FC236}">
                <a16:creationId xmlns:a16="http://schemas.microsoft.com/office/drawing/2014/main" id="{8413872E-D4B9-9E7A-FE9C-6DF9C866C588}"/>
              </a:ext>
            </a:extLst>
          </p:cNvPr>
          <p:cNvSpPr txBox="1"/>
          <p:nvPr/>
        </p:nvSpPr>
        <p:spPr>
          <a:xfrm>
            <a:off x="2195841" y="4518956"/>
            <a:ext cx="944218" cy="369332"/>
          </a:xfrm>
          <a:prstGeom prst="rect">
            <a:avLst/>
          </a:prstGeom>
          <a:noFill/>
        </p:spPr>
        <p:txBody>
          <a:bodyPr wrap="square">
            <a:spAutoFit/>
          </a:bodyPr>
          <a:lstStyle/>
          <a:p>
            <a:pPr marL="0" lvl="0" indent="0" algn="l" rtl="0">
              <a:spcBef>
                <a:spcPts val="0"/>
              </a:spcBef>
              <a:spcAft>
                <a:spcPts val="0"/>
              </a:spcAft>
              <a:buNone/>
            </a:pPr>
            <a:r>
              <a:rPr lang="en-GB" b="1" dirty="0">
                <a:solidFill>
                  <a:srgbClr val="FF7500"/>
                </a:solidFill>
                <a:latin typeface="Arial" panose="020B0604020202020204" pitchFamily="34" charset="0"/>
                <a:cs typeface="Arial" panose="020B0604020202020204" pitchFamily="34" charset="0"/>
              </a:rPr>
              <a:t>Cast</a:t>
            </a:r>
          </a:p>
        </p:txBody>
      </p:sp>
      <p:sp>
        <p:nvSpPr>
          <p:cNvPr id="22" name="Google Shape;208;g1a7f82defa4_0_13">
            <a:extLst>
              <a:ext uri="{FF2B5EF4-FFF2-40B4-BE49-F238E27FC236}">
                <a16:creationId xmlns:a16="http://schemas.microsoft.com/office/drawing/2014/main" id="{3FCC006E-11FC-B269-F403-6C97D271C51A}"/>
              </a:ext>
            </a:extLst>
          </p:cNvPr>
          <p:cNvSpPr txBox="1"/>
          <p:nvPr/>
        </p:nvSpPr>
        <p:spPr>
          <a:xfrm>
            <a:off x="5491536" y="4276824"/>
            <a:ext cx="1965623"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D91C5C"/>
                </a:solidFill>
                <a:latin typeface="Arial" panose="020B0604020202020204" pitchFamily="34" charset="0"/>
                <a:cs typeface="Arial" panose="020B0604020202020204" pitchFamily="34" charset="0"/>
              </a:rPr>
              <a:t>Low melting point</a:t>
            </a:r>
            <a:endParaRPr b="1" dirty="0">
              <a:solidFill>
                <a:srgbClr val="D91C5C"/>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 b="1" dirty="0">
                <a:solidFill>
                  <a:srgbClr val="D91C5C"/>
                </a:solidFill>
                <a:latin typeface="Arial" panose="020B0604020202020204" pitchFamily="34" charset="0"/>
                <a:cs typeface="Arial" panose="020B0604020202020204" pitchFamily="34" charset="0"/>
              </a:rPr>
              <a:t>Hard, brittle</a:t>
            </a:r>
            <a:endParaRPr b="1" dirty="0">
              <a:solidFill>
                <a:srgbClr val="D91C5C"/>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 dirty="0">
                <a:latin typeface="Arial" panose="020B0604020202020204" pitchFamily="34" charset="0"/>
                <a:cs typeface="Arial" panose="020B0604020202020204" pitchFamily="34" charset="0"/>
              </a:rPr>
              <a:t>Pans, stoves</a:t>
            </a:r>
            <a:endParaRPr dirty="0">
              <a:latin typeface="Arial" panose="020B0604020202020204" pitchFamily="34" charset="0"/>
              <a:cs typeface="Arial" panose="020B0604020202020204" pitchFamily="34" charset="0"/>
            </a:endParaRPr>
          </a:p>
        </p:txBody>
      </p:sp>
      <p:sp>
        <p:nvSpPr>
          <p:cNvPr id="23" name="Google Shape;209;g1a7f82defa4_0_13">
            <a:extLst>
              <a:ext uri="{FF2B5EF4-FFF2-40B4-BE49-F238E27FC236}">
                <a16:creationId xmlns:a16="http://schemas.microsoft.com/office/drawing/2014/main" id="{918172B2-DDFE-9DC0-805A-BF2087A23230}"/>
              </a:ext>
            </a:extLst>
          </p:cNvPr>
          <p:cNvSpPr txBox="1"/>
          <p:nvPr/>
        </p:nvSpPr>
        <p:spPr>
          <a:xfrm>
            <a:off x="5481103" y="2856181"/>
            <a:ext cx="2507945"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D91C5C"/>
                </a:solidFill>
                <a:latin typeface="Arial" panose="020B0604020202020204" pitchFamily="34" charset="0"/>
                <a:cs typeface="Arial" panose="020B0604020202020204" pitchFamily="34" charset="0"/>
              </a:rPr>
              <a:t>High melting point</a:t>
            </a:r>
            <a:endParaRPr b="1" dirty="0">
              <a:solidFill>
                <a:srgbClr val="D91C5C"/>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 b="1" dirty="0">
                <a:solidFill>
                  <a:srgbClr val="D91C5C"/>
                </a:solidFill>
                <a:latin typeface="Arial" panose="020B0604020202020204" pitchFamily="34" charset="0"/>
                <a:cs typeface="Arial" panose="020B0604020202020204" pitchFamily="34" charset="0"/>
              </a:rPr>
              <a:t>Malleable, ductile</a:t>
            </a:r>
            <a:endParaRPr b="1" dirty="0">
              <a:solidFill>
                <a:srgbClr val="D91C5C"/>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 dirty="0">
                <a:latin typeface="Arial" panose="020B0604020202020204" pitchFamily="34" charset="0"/>
                <a:cs typeface="Arial" panose="020B0604020202020204" pitchFamily="34" charset="0"/>
              </a:rPr>
              <a:t>Decorative ironwork</a:t>
            </a:r>
            <a:endParaRPr dirty="0">
              <a:latin typeface="Arial" panose="020B0604020202020204" pitchFamily="34" charset="0"/>
              <a:cs typeface="Arial" panose="020B0604020202020204" pitchFamily="34" charset="0"/>
            </a:endParaRPr>
          </a:p>
        </p:txBody>
      </p:sp>
      <p:sp>
        <p:nvSpPr>
          <p:cNvPr id="24" name="Google Shape;210;g1a7f82defa4_0_13">
            <a:extLst>
              <a:ext uri="{FF2B5EF4-FFF2-40B4-BE49-F238E27FC236}">
                <a16:creationId xmlns:a16="http://schemas.microsoft.com/office/drawing/2014/main" id="{5D5FA4C3-8B5F-CF2C-BD16-B07E40399CA6}"/>
              </a:ext>
            </a:extLst>
          </p:cNvPr>
          <p:cNvSpPr txBox="1"/>
          <p:nvPr/>
        </p:nvSpPr>
        <p:spPr>
          <a:xfrm>
            <a:off x="10628268" y="2489397"/>
            <a:ext cx="2653070"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D91C5C"/>
                </a:solidFill>
                <a:latin typeface="Arial" panose="020B0604020202020204" pitchFamily="34" charset="0"/>
                <a:cs typeface="Arial" panose="020B0604020202020204" pitchFamily="34" charset="0"/>
              </a:rPr>
              <a:t>Softer, lower strength, good to machine weld </a:t>
            </a:r>
            <a:r>
              <a:rPr lang="en" dirty="0">
                <a:latin typeface="Arial" panose="020B0604020202020204" pitchFamily="34" charset="0"/>
                <a:cs typeface="Arial" panose="020B0604020202020204" pitchFamily="34" charset="0"/>
              </a:rPr>
              <a:t>Car bodies, building frames</a:t>
            </a:r>
            <a:endParaRPr dirty="0">
              <a:latin typeface="Arial" panose="020B0604020202020204" pitchFamily="34" charset="0"/>
              <a:cs typeface="Arial" panose="020B0604020202020204" pitchFamily="34" charset="0"/>
            </a:endParaRPr>
          </a:p>
        </p:txBody>
      </p:sp>
      <p:sp>
        <p:nvSpPr>
          <p:cNvPr id="26" name="Google Shape;225;g1a7f82defa4_0_13">
            <a:extLst>
              <a:ext uri="{FF2B5EF4-FFF2-40B4-BE49-F238E27FC236}">
                <a16:creationId xmlns:a16="http://schemas.microsoft.com/office/drawing/2014/main" id="{ABF4EEDA-6B73-8688-F599-4B7A9E0ED971}"/>
              </a:ext>
            </a:extLst>
          </p:cNvPr>
          <p:cNvSpPr txBox="1"/>
          <p:nvPr/>
        </p:nvSpPr>
        <p:spPr>
          <a:xfrm>
            <a:off x="12667500" y="6371792"/>
            <a:ext cx="2385237"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D91C5C"/>
                </a:solidFill>
                <a:latin typeface="Arial" panose="020B0604020202020204" pitchFamily="34" charset="0"/>
                <a:cs typeface="Arial" panose="020B0604020202020204" pitchFamily="34" charset="0"/>
              </a:rPr>
              <a:t>Corrosion resistance</a:t>
            </a:r>
            <a:endParaRPr b="1" dirty="0">
              <a:solidFill>
                <a:srgbClr val="D91C5C"/>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 dirty="0">
                <a:latin typeface="Arial" panose="020B0604020202020204" pitchFamily="34" charset="0"/>
                <a:cs typeface="Arial" panose="020B0604020202020204" pitchFamily="34" charset="0"/>
              </a:rPr>
              <a:t>Marine hardware</a:t>
            </a:r>
            <a:endParaRPr dirty="0">
              <a:latin typeface="Arial" panose="020B0604020202020204" pitchFamily="34" charset="0"/>
              <a:cs typeface="Arial" panose="020B0604020202020204" pitchFamily="34" charset="0"/>
            </a:endParaRPr>
          </a:p>
        </p:txBody>
      </p:sp>
      <p:sp>
        <p:nvSpPr>
          <p:cNvPr id="27" name="Google Shape;226;g1a7f82defa4_0_13">
            <a:extLst>
              <a:ext uri="{FF2B5EF4-FFF2-40B4-BE49-F238E27FC236}">
                <a16:creationId xmlns:a16="http://schemas.microsoft.com/office/drawing/2014/main" id="{9D4EE741-2C48-A27D-6760-7185342AEE67}"/>
              </a:ext>
            </a:extLst>
          </p:cNvPr>
          <p:cNvSpPr txBox="1"/>
          <p:nvPr/>
        </p:nvSpPr>
        <p:spPr>
          <a:xfrm>
            <a:off x="10637178" y="7453689"/>
            <a:ext cx="2001620"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FF7500"/>
                </a:solidFill>
                <a:latin typeface="Arial" panose="020B0604020202020204" pitchFamily="34" charset="0"/>
                <a:cs typeface="Arial" panose="020B0604020202020204" pitchFamily="34" charset="0"/>
              </a:rPr>
              <a:t>High tungsten</a:t>
            </a:r>
            <a:endParaRPr b="1" dirty="0">
              <a:solidFill>
                <a:srgbClr val="FF7500"/>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 b="1" dirty="0">
                <a:solidFill>
                  <a:srgbClr val="FF7500"/>
                </a:solidFill>
                <a:latin typeface="Arial" panose="020B0604020202020204" pitchFamily="34" charset="0"/>
                <a:cs typeface="Arial" panose="020B0604020202020204" pitchFamily="34" charset="0"/>
              </a:rPr>
              <a:t>or molybdenum </a:t>
            </a:r>
            <a:endParaRPr b="1" dirty="0">
              <a:solidFill>
                <a:srgbClr val="FF7500"/>
              </a:solidFill>
              <a:latin typeface="Arial" panose="020B0604020202020204" pitchFamily="34" charset="0"/>
              <a:cs typeface="Arial" panose="020B0604020202020204" pitchFamily="34" charset="0"/>
            </a:endParaRPr>
          </a:p>
        </p:txBody>
      </p:sp>
      <p:sp>
        <p:nvSpPr>
          <p:cNvPr id="28" name="Google Shape;227;g1a7f82defa4_0_13">
            <a:extLst>
              <a:ext uri="{FF2B5EF4-FFF2-40B4-BE49-F238E27FC236}">
                <a16:creationId xmlns:a16="http://schemas.microsoft.com/office/drawing/2014/main" id="{BDE1FF18-0BA4-CA83-3B30-B93B948971A6}"/>
              </a:ext>
            </a:extLst>
          </p:cNvPr>
          <p:cNvSpPr txBox="1"/>
          <p:nvPr/>
        </p:nvSpPr>
        <p:spPr>
          <a:xfrm>
            <a:off x="10702157" y="5491165"/>
            <a:ext cx="2445052"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D91C5C"/>
                </a:solidFill>
                <a:latin typeface="Arial"/>
                <a:cs typeface="Arial"/>
              </a:rPr>
              <a:t>Very hard but brittle </a:t>
            </a:r>
            <a:r>
              <a:rPr lang="en" dirty="0">
                <a:latin typeface="Arial"/>
                <a:cs typeface="Arial"/>
              </a:rPr>
              <a:t>Machine tools</a:t>
            </a:r>
            <a:endParaRPr dirty="0">
              <a:latin typeface="Arial"/>
              <a:cs typeface="Arial"/>
            </a:endParaRPr>
          </a:p>
        </p:txBody>
      </p:sp>
      <p:sp>
        <p:nvSpPr>
          <p:cNvPr id="29" name="Google Shape;231;g1a7f82defa4_0_13">
            <a:extLst>
              <a:ext uri="{FF2B5EF4-FFF2-40B4-BE49-F238E27FC236}">
                <a16:creationId xmlns:a16="http://schemas.microsoft.com/office/drawing/2014/main" id="{D837E88F-C1F4-9E42-2572-6D30BC33AAD2}"/>
              </a:ext>
            </a:extLst>
          </p:cNvPr>
          <p:cNvSpPr txBox="1"/>
          <p:nvPr/>
        </p:nvSpPr>
        <p:spPr>
          <a:xfrm>
            <a:off x="13257830" y="3641412"/>
            <a:ext cx="2127685"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D91C5C"/>
                </a:solidFill>
                <a:latin typeface="Arial" panose="020B0604020202020204" pitchFamily="34" charset="0"/>
                <a:cs typeface="Arial" panose="020B0604020202020204" pitchFamily="34" charset="0"/>
              </a:rPr>
              <a:t>Hard outer layer</a:t>
            </a:r>
            <a:endParaRPr b="1" dirty="0">
              <a:solidFill>
                <a:srgbClr val="D91C5C"/>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 dirty="0">
                <a:latin typeface="Arial" panose="020B0604020202020204" pitchFamily="34" charset="0"/>
                <a:cs typeface="Arial" panose="020B0604020202020204" pitchFamily="34" charset="0"/>
              </a:rPr>
              <a:t>Gears, bolts</a:t>
            </a:r>
            <a:endParaRPr dirty="0">
              <a:latin typeface="Arial" panose="020B0604020202020204" pitchFamily="34" charset="0"/>
              <a:cs typeface="Arial" panose="020B0604020202020204" pitchFamily="34" charset="0"/>
            </a:endParaRPr>
          </a:p>
        </p:txBody>
      </p:sp>
      <p:sp>
        <p:nvSpPr>
          <p:cNvPr id="30" name="Google Shape;232;g1a7f82defa4_0_13">
            <a:extLst>
              <a:ext uri="{FF2B5EF4-FFF2-40B4-BE49-F238E27FC236}">
                <a16:creationId xmlns:a16="http://schemas.microsoft.com/office/drawing/2014/main" id="{96EB21B4-4EF1-ACEE-E4F9-8666BC9116BB}"/>
              </a:ext>
            </a:extLst>
          </p:cNvPr>
          <p:cNvSpPr txBox="1"/>
          <p:nvPr/>
        </p:nvSpPr>
        <p:spPr>
          <a:xfrm>
            <a:off x="13257830" y="4831038"/>
            <a:ext cx="2553311"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D91C5C"/>
                </a:solidFill>
                <a:latin typeface="Arial" panose="020B0604020202020204" pitchFamily="34" charset="0"/>
                <a:cs typeface="Arial" panose="020B0604020202020204" pitchFamily="34" charset="0"/>
              </a:rPr>
              <a:t>Hardening</a:t>
            </a:r>
            <a:endParaRPr b="1" dirty="0">
              <a:solidFill>
                <a:srgbClr val="D91C5C"/>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 dirty="0">
                <a:latin typeface="Arial" panose="020B0604020202020204" pitchFamily="34" charset="0"/>
                <a:cs typeface="Arial" panose="020B0604020202020204" pitchFamily="34" charset="0"/>
              </a:rPr>
              <a:t>Blades, heavy plant</a:t>
            </a:r>
            <a:endParaRPr dirty="0">
              <a:latin typeface="Arial" panose="020B0604020202020204" pitchFamily="34" charset="0"/>
              <a:cs typeface="Arial" panose="020B0604020202020204" pitchFamily="34" charset="0"/>
            </a:endParaRPr>
          </a:p>
        </p:txBody>
      </p:sp>
      <p:sp>
        <p:nvSpPr>
          <p:cNvPr id="31" name="Google Shape;233;g1a7f82defa4_0_13">
            <a:extLst>
              <a:ext uri="{FF2B5EF4-FFF2-40B4-BE49-F238E27FC236}">
                <a16:creationId xmlns:a16="http://schemas.microsoft.com/office/drawing/2014/main" id="{58772358-B27B-3FF1-0409-6B5EF7B47F8F}"/>
              </a:ext>
            </a:extLst>
          </p:cNvPr>
          <p:cNvSpPr txBox="1"/>
          <p:nvPr/>
        </p:nvSpPr>
        <p:spPr>
          <a:xfrm>
            <a:off x="13257830" y="4246899"/>
            <a:ext cx="2088342"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D91C5C"/>
                </a:solidFill>
                <a:latin typeface="Arial" panose="020B0604020202020204" pitchFamily="34" charset="0"/>
                <a:cs typeface="Arial" panose="020B0604020202020204" pitchFamily="34" charset="0"/>
              </a:rPr>
              <a:t>Ductile, softer</a:t>
            </a:r>
            <a:endParaRPr b="1" dirty="0">
              <a:solidFill>
                <a:srgbClr val="D91C5C"/>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 dirty="0">
                <a:latin typeface="Arial" panose="020B0604020202020204" pitchFamily="34" charset="0"/>
                <a:cs typeface="Arial" panose="020B0604020202020204" pitchFamily="34" charset="0"/>
              </a:rPr>
              <a:t>Wires</a:t>
            </a:r>
            <a:endParaRPr dirty="0">
              <a:latin typeface="Arial" panose="020B0604020202020204" pitchFamily="34" charset="0"/>
              <a:cs typeface="Arial" panose="020B0604020202020204" pitchFamily="34" charset="0"/>
            </a:endParaRPr>
          </a:p>
        </p:txBody>
      </p:sp>
      <p:sp>
        <p:nvSpPr>
          <p:cNvPr id="32" name="Google Shape;234;g1a7f82defa4_0_13">
            <a:extLst>
              <a:ext uri="{FF2B5EF4-FFF2-40B4-BE49-F238E27FC236}">
                <a16:creationId xmlns:a16="http://schemas.microsoft.com/office/drawing/2014/main" id="{169A7C3C-2E48-DD85-49D1-C41A82138B58}"/>
              </a:ext>
            </a:extLst>
          </p:cNvPr>
          <p:cNvSpPr txBox="1"/>
          <p:nvPr/>
        </p:nvSpPr>
        <p:spPr>
          <a:xfrm>
            <a:off x="10649630" y="6522315"/>
            <a:ext cx="1876102"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FF7500"/>
                </a:solidFill>
                <a:latin typeface="Arial" panose="020B0604020202020204" pitchFamily="34" charset="0"/>
                <a:cs typeface="Arial" panose="020B0604020202020204" pitchFamily="34" charset="0"/>
              </a:rPr>
              <a:t>High chromium </a:t>
            </a:r>
            <a:endParaRPr b="1" dirty="0">
              <a:solidFill>
                <a:srgbClr val="FF7500"/>
              </a:solidFill>
              <a:latin typeface="Arial" panose="020B0604020202020204" pitchFamily="34" charset="0"/>
              <a:cs typeface="Arial" panose="020B0604020202020204" pitchFamily="34" charset="0"/>
            </a:endParaRPr>
          </a:p>
        </p:txBody>
      </p:sp>
      <p:sp>
        <p:nvSpPr>
          <p:cNvPr id="33" name="Google Shape;235;g1a7f82defa4_0_13">
            <a:extLst>
              <a:ext uri="{FF2B5EF4-FFF2-40B4-BE49-F238E27FC236}">
                <a16:creationId xmlns:a16="http://schemas.microsoft.com/office/drawing/2014/main" id="{DBB4EF80-AEF8-371A-8317-2B19900C620D}"/>
              </a:ext>
            </a:extLst>
          </p:cNvPr>
          <p:cNvSpPr txBox="1"/>
          <p:nvPr/>
        </p:nvSpPr>
        <p:spPr>
          <a:xfrm>
            <a:off x="12691517" y="7424579"/>
            <a:ext cx="2521486"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D91C5C"/>
                </a:solidFill>
                <a:latin typeface="Arial" panose="020B0604020202020204" pitchFamily="34" charset="0"/>
                <a:cs typeface="Arial" panose="020B0604020202020204" pitchFamily="34" charset="0"/>
              </a:rPr>
              <a:t>Hardness at high temperature</a:t>
            </a:r>
            <a:endParaRPr b="1" dirty="0">
              <a:solidFill>
                <a:srgbClr val="D91C5C"/>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 dirty="0">
                <a:latin typeface="Arial" panose="020B0604020202020204" pitchFamily="34" charset="0"/>
                <a:cs typeface="Arial" panose="020B0604020202020204" pitchFamily="34" charset="0"/>
              </a:rPr>
              <a:t>Drill bits, tool heads</a:t>
            </a:r>
            <a:endParaRPr dirty="0">
              <a:latin typeface="Arial" panose="020B0604020202020204" pitchFamily="34" charset="0"/>
              <a:cs typeface="Arial" panose="020B0604020202020204" pitchFamily="34" charset="0"/>
            </a:endParaRPr>
          </a:p>
        </p:txBody>
      </p:sp>
      <p:sp>
        <p:nvSpPr>
          <p:cNvPr id="34" name="Google Shape;207;g1a7f82defa4_0_13">
            <a:extLst>
              <a:ext uri="{FF2B5EF4-FFF2-40B4-BE49-F238E27FC236}">
                <a16:creationId xmlns:a16="http://schemas.microsoft.com/office/drawing/2014/main" id="{9440AD3D-1C9F-B071-A774-DEBBA583593B}"/>
              </a:ext>
            </a:extLst>
          </p:cNvPr>
          <p:cNvSpPr txBox="1"/>
          <p:nvPr/>
        </p:nvSpPr>
        <p:spPr>
          <a:xfrm>
            <a:off x="2749415" y="6212008"/>
            <a:ext cx="1990831"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FF7500"/>
                </a:solidFill>
                <a:latin typeface="Arial" panose="020B0604020202020204" pitchFamily="34" charset="0"/>
                <a:cs typeface="Arial" panose="020B0604020202020204" pitchFamily="34" charset="0"/>
              </a:rPr>
              <a:t>Control </a:t>
            </a:r>
            <a:br>
              <a:rPr lang="en" b="1" dirty="0">
                <a:solidFill>
                  <a:srgbClr val="FF7500"/>
                </a:solidFill>
                <a:latin typeface="Arial" panose="020B0604020202020204" pitchFamily="34" charset="0"/>
                <a:cs typeface="Arial" panose="020B0604020202020204" pitchFamily="34" charset="0"/>
              </a:rPr>
            </a:br>
            <a:r>
              <a:rPr lang="en" b="1" dirty="0">
                <a:solidFill>
                  <a:srgbClr val="FF7500"/>
                </a:solidFill>
                <a:latin typeface="Arial" panose="020B0604020202020204" pitchFamily="34" charset="0"/>
                <a:cs typeface="Arial" panose="020B0604020202020204" pitchFamily="34" charset="0"/>
              </a:rPr>
              <a:t>carbon content</a:t>
            </a:r>
            <a:endParaRPr b="1" dirty="0">
              <a:solidFill>
                <a:srgbClr val="FF7500"/>
              </a:solidFill>
              <a:latin typeface="Arial" panose="020B0604020202020204" pitchFamily="34" charset="0"/>
              <a:cs typeface="Arial" panose="020B0604020202020204" pitchFamily="34" charset="0"/>
            </a:endParaRPr>
          </a:p>
        </p:txBody>
      </p:sp>
      <p:sp>
        <p:nvSpPr>
          <p:cNvPr id="35" name="Google Shape;211;g1a7f82defa4_0_13">
            <a:extLst>
              <a:ext uri="{FF2B5EF4-FFF2-40B4-BE49-F238E27FC236}">
                <a16:creationId xmlns:a16="http://schemas.microsoft.com/office/drawing/2014/main" id="{32B288EF-6315-A1E3-E04C-F290CD4D4B29}"/>
              </a:ext>
            </a:extLst>
          </p:cNvPr>
          <p:cNvSpPr txBox="1"/>
          <p:nvPr/>
        </p:nvSpPr>
        <p:spPr>
          <a:xfrm>
            <a:off x="5521321" y="6957294"/>
            <a:ext cx="1841765"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FF7500"/>
                </a:solidFill>
                <a:latin typeface="Arial" panose="020B0604020202020204" pitchFamily="34" charset="0"/>
                <a:cs typeface="Arial" panose="020B0604020202020204" pitchFamily="34" charset="0"/>
              </a:rPr>
              <a:t>Add more </a:t>
            </a:r>
            <a:br>
              <a:rPr lang="en" b="1" dirty="0">
                <a:solidFill>
                  <a:srgbClr val="FF7500"/>
                </a:solidFill>
                <a:latin typeface="Arial" panose="020B0604020202020204" pitchFamily="34" charset="0"/>
                <a:cs typeface="Arial" panose="020B0604020202020204" pitchFamily="34" charset="0"/>
              </a:rPr>
            </a:br>
            <a:r>
              <a:rPr lang="en" b="1" dirty="0">
                <a:solidFill>
                  <a:srgbClr val="FF7500"/>
                </a:solidFill>
                <a:latin typeface="Arial" panose="020B0604020202020204" pitchFamily="34" charset="0"/>
                <a:cs typeface="Arial" panose="020B0604020202020204" pitchFamily="34" charset="0"/>
              </a:rPr>
              <a:t>alloy materials</a:t>
            </a:r>
            <a:endParaRPr b="1" dirty="0">
              <a:solidFill>
                <a:srgbClr val="FF7500"/>
              </a:solidFill>
              <a:latin typeface="Arial" panose="020B0604020202020204" pitchFamily="34" charset="0"/>
              <a:cs typeface="Arial" panose="020B0604020202020204" pitchFamily="34" charset="0"/>
            </a:endParaRPr>
          </a:p>
        </p:txBody>
      </p:sp>
      <p:sp>
        <p:nvSpPr>
          <p:cNvPr id="36" name="Google Shape;236;g1a7f82defa4_0_13">
            <a:extLst>
              <a:ext uri="{FF2B5EF4-FFF2-40B4-BE49-F238E27FC236}">
                <a16:creationId xmlns:a16="http://schemas.microsoft.com/office/drawing/2014/main" id="{564B205E-A4B1-B41C-DAEC-E371E89EECB1}"/>
              </a:ext>
            </a:extLst>
          </p:cNvPr>
          <p:cNvSpPr txBox="1"/>
          <p:nvPr/>
        </p:nvSpPr>
        <p:spPr>
          <a:xfrm>
            <a:off x="2596446" y="7242934"/>
            <a:ext cx="2286429"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When other elements are added to a pure metal it becomes an alloy.</a:t>
            </a:r>
            <a:endParaRPr dirty="0">
              <a:latin typeface="Arial" panose="020B0604020202020204" pitchFamily="34" charset="0"/>
              <a:cs typeface="Arial" panose="020B0604020202020204" pitchFamily="34" charset="0"/>
            </a:endParaRPr>
          </a:p>
        </p:txBody>
      </p:sp>
      <p:cxnSp>
        <p:nvCxnSpPr>
          <p:cNvPr id="39" name="Straight Connector 38">
            <a:extLst>
              <a:ext uri="{FF2B5EF4-FFF2-40B4-BE49-F238E27FC236}">
                <a16:creationId xmlns:a16="http://schemas.microsoft.com/office/drawing/2014/main" id="{7B243D68-3F4A-2947-181E-0CEDF5C3FC4A}"/>
              </a:ext>
            </a:extLst>
          </p:cNvPr>
          <p:cNvCxnSpPr>
            <a:cxnSpLocks/>
          </p:cNvCxnSpPr>
          <p:nvPr/>
        </p:nvCxnSpPr>
        <p:spPr>
          <a:xfrm flipV="1">
            <a:off x="1888767" y="3341325"/>
            <a:ext cx="0" cy="3240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A3C8338-EBC9-F6E2-186F-7830325060C6}"/>
              </a:ext>
            </a:extLst>
          </p:cNvPr>
          <p:cNvCxnSpPr>
            <a:cxnSpLocks/>
          </p:cNvCxnSpPr>
          <p:nvPr/>
        </p:nvCxnSpPr>
        <p:spPr>
          <a:xfrm>
            <a:off x="1888767" y="3341325"/>
            <a:ext cx="25585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418D592-1556-0D0B-B45D-CF869E3E88F4}"/>
              </a:ext>
            </a:extLst>
          </p:cNvPr>
          <p:cNvCxnSpPr>
            <a:cxnSpLocks/>
          </p:cNvCxnSpPr>
          <p:nvPr/>
        </p:nvCxnSpPr>
        <p:spPr>
          <a:xfrm>
            <a:off x="1888767" y="6582000"/>
            <a:ext cx="77462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DA4CA4E-381A-6AFC-71E3-9B389AA7EBA3}"/>
              </a:ext>
            </a:extLst>
          </p:cNvPr>
          <p:cNvSpPr txBox="1"/>
          <p:nvPr/>
        </p:nvSpPr>
        <p:spPr>
          <a:xfrm>
            <a:off x="2193851" y="3156659"/>
            <a:ext cx="1204256" cy="369332"/>
          </a:xfrm>
          <a:prstGeom prst="rect">
            <a:avLst/>
          </a:prstGeom>
          <a:noFill/>
        </p:spPr>
        <p:txBody>
          <a:bodyPr wrap="square">
            <a:spAutoFit/>
          </a:bodyPr>
          <a:lstStyle/>
          <a:p>
            <a:pPr marL="0" lvl="0" indent="0" algn="l" rtl="0">
              <a:spcBef>
                <a:spcPts val="0"/>
              </a:spcBef>
              <a:spcAft>
                <a:spcPts val="0"/>
              </a:spcAft>
              <a:buNone/>
            </a:pPr>
            <a:r>
              <a:rPr lang="en-GB" b="1" dirty="0">
                <a:solidFill>
                  <a:srgbClr val="FF7500"/>
                </a:solidFill>
                <a:latin typeface="Arial" panose="020B0604020202020204" pitchFamily="34" charset="0"/>
                <a:cs typeface="Arial" panose="020B0604020202020204" pitchFamily="34" charset="0"/>
              </a:rPr>
              <a:t>Hammer</a:t>
            </a:r>
          </a:p>
        </p:txBody>
      </p:sp>
      <p:cxnSp>
        <p:nvCxnSpPr>
          <p:cNvPr id="4" name="Straight Connector 3">
            <a:extLst>
              <a:ext uri="{FF2B5EF4-FFF2-40B4-BE49-F238E27FC236}">
                <a16:creationId xmlns:a16="http://schemas.microsoft.com/office/drawing/2014/main" id="{86DA189B-D003-8A81-BA3E-2FC25B0A998D}"/>
              </a:ext>
            </a:extLst>
          </p:cNvPr>
          <p:cNvCxnSpPr>
            <a:cxnSpLocks/>
          </p:cNvCxnSpPr>
          <p:nvPr/>
        </p:nvCxnSpPr>
        <p:spPr>
          <a:xfrm>
            <a:off x="4611763" y="6582000"/>
            <a:ext cx="62507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42DCB7B-35EF-4F0F-765D-2C0046553378}"/>
              </a:ext>
            </a:extLst>
          </p:cNvPr>
          <p:cNvCxnSpPr>
            <a:cxnSpLocks/>
          </p:cNvCxnSpPr>
          <p:nvPr/>
        </p:nvCxnSpPr>
        <p:spPr>
          <a:xfrm>
            <a:off x="7321192" y="7304956"/>
            <a:ext cx="648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Footer Placeholder 3">
            <a:extLst>
              <a:ext uri="{FF2B5EF4-FFF2-40B4-BE49-F238E27FC236}">
                <a16:creationId xmlns:a16="http://schemas.microsoft.com/office/drawing/2014/main" id="{18A7775F-9472-0BDE-518B-8C45E0809D61}"/>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latin typeface="Arial"/>
                <a:ea typeface="Arial"/>
                <a:cs typeface="Arial"/>
                <a:sym typeface="Arial"/>
              </a:rPr>
              <a:t>2. Physical and mechanical properties of materials</a:t>
            </a:r>
            <a:endParaRPr lang="en-US" dirty="0"/>
          </a:p>
        </p:txBody>
      </p:sp>
      <p:sp>
        <p:nvSpPr>
          <p:cNvPr id="58" name="Google Shape;228;g1a7f82defa4_0_13">
            <a:extLst>
              <a:ext uri="{FF2B5EF4-FFF2-40B4-BE49-F238E27FC236}">
                <a16:creationId xmlns:a16="http://schemas.microsoft.com/office/drawing/2014/main" id="{6B622627-1C91-ADBE-8FB6-FCF4F3056E2E}"/>
              </a:ext>
            </a:extLst>
          </p:cNvPr>
          <p:cNvSpPr txBox="1"/>
          <p:nvPr/>
        </p:nvSpPr>
        <p:spPr>
          <a:xfrm>
            <a:off x="11139797" y="3704002"/>
            <a:ext cx="2118033"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FF7500"/>
                </a:solidFill>
                <a:latin typeface="Arial" panose="020B0604020202020204" pitchFamily="34" charset="0"/>
                <a:cs typeface="Arial" panose="020B0604020202020204" pitchFamily="34" charset="0"/>
              </a:rPr>
              <a:t>Case hardening</a:t>
            </a:r>
            <a:endParaRPr b="1" dirty="0">
              <a:solidFill>
                <a:srgbClr val="FF7500"/>
              </a:solidFill>
              <a:latin typeface="Arial" panose="020B0604020202020204" pitchFamily="34" charset="0"/>
              <a:cs typeface="Arial" panose="020B0604020202020204" pitchFamily="34" charset="0"/>
            </a:endParaRPr>
          </a:p>
        </p:txBody>
      </p:sp>
      <p:sp>
        <p:nvSpPr>
          <p:cNvPr id="59" name="Google Shape;229;g1a7f82defa4_0_13">
            <a:extLst>
              <a:ext uri="{FF2B5EF4-FFF2-40B4-BE49-F238E27FC236}">
                <a16:creationId xmlns:a16="http://schemas.microsoft.com/office/drawing/2014/main" id="{C44B1027-1E7E-ABF4-8225-DC8B301E2878}"/>
              </a:ext>
            </a:extLst>
          </p:cNvPr>
          <p:cNvSpPr txBox="1"/>
          <p:nvPr/>
        </p:nvSpPr>
        <p:spPr>
          <a:xfrm>
            <a:off x="11155174" y="4176833"/>
            <a:ext cx="1377369"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FF7500"/>
                </a:solidFill>
                <a:latin typeface="Arial" panose="020B0604020202020204" pitchFamily="34" charset="0"/>
                <a:cs typeface="Arial" panose="020B0604020202020204" pitchFamily="34" charset="0"/>
              </a:rPr>
              <a:t>Annealing</a:t>
            </a:r>
            <a:endParaRPr b="1" dirty="0">
              <a:solidFill>
                <a:srgbClr val="FF7500"/>
              </a:solidFill>
              <a:latin typeface="Arial" panose="020B0604020202020204" pitchFamily="34" charset="0"/>
              <a:cs typeface="Arial" panose="020B0604020202020204" pitchFamily="34" charset="0"/>
            </a:endParaRPr>
          </a:p>
        </p:txBody>
      </p:sp>
      <p:sp>
        <p:nvSpPr>
          <p:cNvPr id="60" name="Google Shape;230;g1a7f82defa4_0_13">
            <a:extLst>
              <a:ext uri="{FF2B5EF4-FFF2-40B4-BE49-F238E27FC236}">
                <a16:creationId xmlns:a16="http://schemas.microsoft.com/office/drawing/2014/main" id="{18E4FCB1-052D-1F2C-D470-D57A25E901E1}"/>
              </a:ext>
            </a:extLst>
          </p:cNvPr>
          <p:cNvSpPr txBox="1"/>
          <p:nvPr/>
        </p:nvSpPr>
        <p:spPr>
          <a:xfrm>
            <a:off x="11148362" y="4660741"/>
            <a:ext cx="1552643"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FF7500"/>
                </a:solidFill>
                <a:latin typeface="Arial" panose="020B0604020202020204" pitchFamily="34" charset="0"/>
                <a:cs typeface="Arial" panose="020B0604020202020204" pitchFamily="34" charset="0"/>
              </a:rPr>
              <a:t>Quenching/</a:t>
            </a:r>
            <a:endParaRPr b="1" dirty="0">
              <a:solidFill>
                <a:srgbClr val="FF7500"/>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 b="1" dirty="0">
                <a:solidFill>
                  <a:srgbClr val="FF7500"/>
                </a:solidFill>
                <a:latin typeface="Arial" panose="020B0604020202020204" pitchFamily="34" charset="0"/>
                <a:cs typeface="Arial" panose="020B0604020202020204" pitchFamily="34" charset="0"/>
              </a:rPr>
              <a:t>tempering</a:t>
            </a:r>
            <a:endParaRPr b="1" dirty="0">
              <a:solidFill>
                <a:srgbClr val="FF7500"/>
              </a:solidFill>
              <a:latin typeface="Arial" panose="020B0604020202020204" pitchFamily="34" charset="0"/>
              <a:cs typeface="Arial" panose="020B0604020202020204" pitchFamily="34" charset="0"/>
            </a:endParaRPr>
          </a:p>
        </p:txBody>
      </p:sp>
      <p:cxnSp>
        <p:nvCxnSpPr>
          <p:cNvPr id="61" name="Straight Connector 60">
            <a:extLst>
              <a:ext uri="{FF2B5EF4-FFF2-40B4-BE49-F238E27FC236}">
                <a16:creationId xmlns:a16="http://schemas.microsoft.com/office/drawing/2014/main" id="{3B8F1A97-5859-2F34-8437-0EAEA4A6A9E2}"/>
              </a:ext>
            </a:extLst>
          </p:cNvPr>
          <p:cNvCxnSpPr>
            <a:cxnSpLocks/>
          </p:cNvCxnSpPr>
          <p:nvPr/>
        </p:nvCxnSpPr>
        <p:spPr>
          <a:xfrm flipV="1">
            <a:off x="10790969" y="4003007"/>
            <a:ext cx="0" cy="110287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81BCB8F-A7E6-E976-9FBE-0CE78E51B55D}"/>
              </a:ext>
            </a:extLst>
          </p:cNvPr>
          <p:cNvCxnSpPr>
            <a:cxnSpLocks/>
          </p:cNvCxnSpPr>
          <p:nvPr/>
        </p:nvCxnSpPr>
        <p:spPr>
          <a:xfrm>
            <a:off x="10426762" y="4518322"/>
            <a:ext cx="606355" cy="63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Slide Number Placeholder 5">
            <a:extLst>
              <a:ext uri="{FF2B5EF4-FFF2-40B4-BE49-F238E27FC236}">
                <a16:creationId xmlns:a16="http://schemas.microsoft.com/office/drawing/2014/main" id="{0DA46DDB-A8A8-BE84-BE4B-2B417CD3001B}"/>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13</a:t>
            </a:fld>
            <a:endParaRPr lang="en-US" b="0" dirty="0">
              <a:solidFill>
                <a:schemeClr val="bg1"/>
              </a:solidFill>
            </a:endParaRPr>
          </a:p>
        </p:txBody>
      </p:sp>
      <p:cxnSp>
        <p:nvCxnSpPr>
          <p:cNvPr id="8" name="Straight Connector 7">
            <a:extLst>
              <a:ext uri="{FF2B5EF4-FFF2-40B4-BE49-F238E27FC236}">
                <a16:creationId xmlns:a16="http://schemas.microsoft.com/office/drawing/2014/main" id="{5E82E4A3-2AD1-B6D5-2BFE-5C2284783876}"/>
              </a:ext>
            </a:extLst>
          </p:cNvPr>
          <p:cNvCxnSpPr>
            <a:cxnSpLocks/>
          </p:cNvCxnSpPr>
          <p:nvPr/>
        </p:nvCxnSpPr>
        <p:spPr>
          <a:xfrm>
            <a:off x="7966479" y="3236419"/>
            <a:ext cx="24051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F45125F-5FAF-8D66-9705-B4F884197959}"/>
              </a:ext>
            </a:extLst>
          </p:cNvPr>
          <p:cNvCxnSpPr>
            <a:cxnSpLocks/>
          </p:cNvCxnSpPr>
          <p:nvPr/>
        </p:nvCxnSpPr>
        <p:spPr>
          <a:xfrm>
            <a:off x="7644681" y="4579176"/>
            <a:ext cx="56231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A3AFEA2-D1F0-101D-FC6C-8E9EB5D3A409}"/>
              </a:ext>
            </a:extLst>
          </p:cNvPr>
          <p:cNvCxnSpPr>
            <a:cxnSpLocks/>
          </p:cNvCxnSpPr>
          <p:nvPr/>
        </p:nvCxnSpPr>
        <p:spPr>
          <a:xfrm>
            <a:off x="7966479" y="5853360"/>
            <a:ext cx="24051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654B4E0-971B-D2E1-B483-BAFD9E3C209C}"/>
              </a:ext>
            </a:extLst>
          </p:cNvPr>
          <p:cNvCxnSpPr>
            <a:cxnSpLocks/>
          </p:cNvCxnSpPr>
          <p:nvPr/>
        </p:nvCxnSpPr>
        <p:spPr>
          <a:xfrm>
            <a:off x="1888767" y="4729796"/>
            <a:ext cx="25585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9BCB9F1-2FB7-63AF-32CC-9E76B9E58B32}"/>
              </a:ext>
            </a:extLst>
          </p:cNvPr>
          <p:cNvCxnSpPr>
            <a:cxnSpLocks/>
          </p:cNvCxnSpPr>
          <p:nvPr/>
        </p:nvCxnSpPr>
        <p:spPr>
          <a:xfrm>
            <a:off x="3312615" y="3356494"/>
            <a:ext cx="25585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9341F97-B342-708F-6710-C6D7381F3DDC}"/>
              </a:ext>
            </a:extLst>
          </p:cNvPr>
          <p:cNvCxnSpPr>
            <a:cxnSpLocks/>
          </p:cNvCxnSpPr>
          <p:nvPr/>
        </p:nvCxnSpPr>
        <p:spPr>
          <a:xfrm>
            <a:off x="2898203" y="4729796"/>
            <a:ext cx="65597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579918-4D5B-2967-A090-FABB340DF119}"/>
              </a:ext>
            </a:extLst>
          </p:cNvPr>
          <p:cNvCxnSpPr>
            <a:cxnSpLocks/>
          </p:cNvCxnSpPr>
          <p:nvPr/>
        </p:nvCxnSpPr>
        <p:spPr>
          <a:xfrm>
            <a:off x="7966479" y="6768023"/>
            <a:ext cx="24051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968E05B-20AA-72A7-32CE-5E621F3CD623}"/>
              </a:ext>
            </a:extLst>
          </p:cNvPr>
          <p:cNvCxnSpPr>
            <a:cxnSpLocks/>
          </p:cNvCxnSpPr>
          <p:nvPr/>
        </p:nvCxnSpPr>
        <p:spPr>
          <a:xfrm>
            <a:off x="7966479" y="7850062"/>
            <a:ext cx="24051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5DD515B-C2E4-CC5C-FFF5-D47EF642A418}"/>
              </a:ext>
            </a:extLst>
          </p:cNvPr>
          <p:cNvCxnSpPr>
            <a:cxnSpLocks/>
          </p:cNvCxnSpPr>
          <p:nvPr/>
        </p:nvCxnSpPr>
        <p:spPr>
          <a:xfrm>
            <a:off x="10792603" y="4005563"/>
            <a:ext cx="24051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C461F6C-D39B-B5DE-403A-A21A8C682A68}"/>
              </a:ext>
            </a:extLst>
          </p:cNvPr>
          <p:cNvCxnSpPr>
            <a:cxnSpLocks/>
          </p:cNvCxnSpPr>
          <p:nvPr/>
        </p:nvCxnSpPr>
        <p:spPr>
          <a:xfrm>
            <a:off x="10792603" y="5102843"/>
            <a:ext cx="24051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8B67CE47-20DD-6268-2BE1-512AEF25613F}"/>
              </a:ext>
            </a:extLst>
          </p:cNvPr>
          <p:cNvCxnSpPr>
            <a:cxnSpLocks/>
          </p:cNvCxnSpPr>
          <p:nvPr/>
        </p:nvCxnSpPr>
        <p:spPr>
          <a:xfrm flipV="1">
            <a:off x="7653172" y="4589282"/>
            <a:ext cx="0" cy="127119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7F5FDB6-DE4C-F396-A590-497D2C9430B2}"/>
              </a:ext>
            </a:extLst>
          </p:cNvPr>
          <p:cNvCxnSpPr>
            <a:cxnSpLocks/>
          </p:cNvCxnSpPr>
          <p:nvPr/>
        </p:nvCxnSpPr>
        <p:spPr>
          <a:xfrm flipV="1">
            <a:off x="7972510" y="6768023"/>
            <a:ext cx="0" cy="10820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F6E7694-F3CA-1D14-6DF3-386FE2CAF961}"/>
              </a:ext>
            </a:extLst>
          </p:cNvPr>
          <p:cNvCxnSpPr>
            <a:cxnSpLocks/>
          </p:cNvCxnSpPr>
          <p:nvPr/>
        </p:nvCxnSpPr>
        <p:spPr>
          <a:xfrm flipV="1">
            <a:off x="7972510" y="3236419"/>
            <a:ext cx="0" cy="26240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34DDD28-3A8D-838F-D52D-76D3DD0E1A5F}"/>
              </a:ext>
            </a:extLst>
          </p:cNvPr>
          <p:cNvCxnSpPr>
            <a:cxnSpLocks/>
          </p:cNvCxnSpPr>
          <p:nvPr/>
        </p:nvCxnSpPr>
        <p:spPr>
          <a:xfrm>
            <a:off x="5236833" y="5853360"/>
            <a:ext cx="241633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107AE85-3E83-CC73-5007-BC47F113FC6C}"/>
              </a:ext>
            </a:extLst>
          </p:cNvPr>
          <p:cNvCxnSpPr>
            <a:cxnSpLocks/>
          </p:cNvCxnSpPr>
          <p:nvPr/>
        </p:nvCxnSpPr>
        <p:spPr>
          <a:xfrm flipV="1">
            <a:off x="5236833" y="5853359"/>
            <a:ext cx="0" cy="14688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D7633C1-B1B8-1A38-625F-2D4BE9CB1B0F}"/>
              </a:ext>
            </a:extLst>
          </p:cNvPr>
          <p:cNvCxnSpPr>
            <a:cxnSpLocks/>
          </p:cNvCxnSpPr>
          <p:nvPr/>
        </p:nvCxnSpPr>
        <p:spPr>
          <a:xfrm>
            <a:off x="5236833" y="7316450"/>
            <a:ext cx="27407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1B4B681-D69A-6680-23DB-7346A2D8DB81}"/>
              </a:ext>
            </a:extLst>
          </p:cNvPr>
          <p:cNvCxnSpPr>
            <a:cxnSpLocks/>
          </p:cNvCxnSpPr>
          <p:nvPr/>
        </p:nvCxnSpPr>
        <p:spPr>
          <a:xfrm>
            <a:off x="10430546" y="7840437"/>
            <a:ext cx="24051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D049FAD-E89C-9F14-EAFD-19CDD46F2FB1}"/>
              </a:ext>
            </a:extLst>
          </p:cNvPr>
          <p:cNvCxnSpPr>
            <a:cxnSpLocks/>
          </p:cNvCxnSpPr>
          <p:nvPr/>
        </p:nvCxnSpPr>
        <p:spPr>
          <a:xfrm>
            <a:off x="10430546" y="6762408"/>
            <a:ext cx="24051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812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81977-124F-3ED8-52C9-CDC254CFD1C2}"/>
              </a:ext>
            </a:extLst>
          </p:cNvPr>
          <p:cNvSpPr>
            <a:spLocks noGrp="1"/>
          </p:cNvSpPr>
          <p:nvPr>
            <p:ph type="title"/>
          </p:nvPr>
        </p:nvSpPr>
        <p:spPr/>
        <p:txBody>
          <a:bodyPr/>
          <a:lstStyle/>
          <a:p>
            <a:r>
              <a:rPr lang="en" dirty="0"/>
              <a:t>Engineering materials, hazards and safety</a:t>
            </a:r>
            <a:endParaRPr lang="en-US" dirty="0"/>
          </a:p>
        </p:txBody>
      </p:sp>
      <p:sp>
        <p:nvSpPr>
          <p:cNvPr id="3" name="Rectangle 2">
            <a:extLst>
              <a:ext uri="{FF2B5EF4-FFF2-40B4-BE49-F238E27FC236}">
                <a16:creationId xmlns:a16="http://schemas.microsoft.com/office/drawing/2014/main" id="{A43D938B-482E-DED5-6521-C7DA6129D3D8}"/>
              </a:ext>
            </a:extLst>
          </p:cNvPr>
          <p:cNvSpPr/>
          <p:nvPr/>
        </p:nvSpPr>
        <p:spPr>
          <a:xfrm>
            <a:off x="428187" y="2291754"/>
            <a:ext cx="14324453" cy="1670329"/>
          </a:xfrm>
          <a:prstGeom prst="rect">
            <a:avLst/>
          </a:prstGeom>
        </p:spPr>
        <p:txBody>
          <a:bodyPr wrap="square">
            <a:spAutoFit/>
          </a:bodyPr>
          <a:lstStyle/>
          <a:p>
            <a:pPr marL="0" lvl="0" indent="0" algn="l" rtl="0">
              <a:lnSpc>
                <a:spcPct val="100000"/>
              </a:lnSpc>
              <a:spcBef>
                <a:spcPts val="0"/>
              </a:spcBef>
              <a:spcAft>
                <a:spcPts val="0"/>
              </a:spcAft>
              <a:buSzPts val="2571"/>
              <a:buNone/>
            </a:pPr>
            <a:r>
              <a:rPr lang="en-GB" sz="1600" dirty="0">
                <a:latin typeface="Arial" panose="020B0604020202020204" pitchFamily="34" charset="0"/>
                <a:cs typeface="Arial" panose="020B0604020202020204" pitchFamily="34" charset="0"/>
              </a:rPr>
              <a:t>Engineers </a:t>
            </a:r>
            <a:r>
              <a:rPr lang="en-GB" sz="1600" dirty="0">
                <a:latin typeface="Arial" panose="020B0604020202020204" pitchFamily="34" charset="0"/>
                <a:cs typeface="Arial" panose="020B06040202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process materials </a:t>
            </a:r>
            <a:r>
              <a:rPr lang="en-GB" sz="1600" dirty="0">
                <a:latin typeface="Arial" panose="020B0604020202020204" pitchFamily="34" charset="0"/>
                <a:cs typeface="Arial" panose="020B0604020202020204" pitchFamily="34" charset="0"/>
              </a:rPr>
              <a:t>to modify their properties and to produce finished structures or components. </a:t>
            </a:r>
            <a:r>
              <a:rPr lang="en-GB" sz="1600" dirty="0">
                <a:latin typeface="Arial" panose="020B0604020202020204" pitchFamily="34" charset="0"/>
                <a:cs typeface="Arial" panose="020B06040202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They will use a range of machines, from CNC mills and lathes, to presses or furnaces, and may use chemical treatments for hardening and other surface treatments or oil/water quenching baths.</a:t>
            </a:r>
            <a:endParaRPr lang="en-GB" sz="16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2571"/>
              <a:buNone/>
            </a:pPr>
            <a:endParaRPr lang="en-GB" sz="16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2571"/>
              <a:buNone/>
            </a:pPr>
            <a:r>
              <a:rPr lang="en-GB" sz="1600" dirty="0">
                <a:latin typeface="Arial" panose="020B0604020202020204" pitchFamily="34" charset="0"/>
                <a:cs typeface="Arial" panose="020B0604020202020204" pitchFamily="34" charset="0"/>
              </a:rPr>
              <a:t>Processing methods, or the materials themselves, can present risks to personal safety. Where a risk cannot be eliminated or substituted, engineering controls and administrative controls work alongside personal protective equipment (PPE) to protect against risks:</a:t>
            </a:r>
          </a:p>
          <a:p>
            <a:pPr marL="0" marR="0" lvl="0" indent="0" algn="l" rtl="0">
              <a:lnSpc>
                <a:spcPct val="107000"/>
              </a:lnSpc>
              <a:spcBef>
                <a:spcPts val="800"/>
              </a:spcBef>
              <a:spcAft>
                <a:spcPts val="0"/>
              </a:spcAft>
              <a:buClr>
                <a:srgbClr val="000000"/>
              </a:buClr>
              <a:buSzPts val="1300"/>
              <a:buFont typeface="Arial"/>
              <a:buNone/>
            </a:pPr>
            <a:r>
              <a:rPr lang="en-GB" sz="1600" b="0" i="0" u="none" strike="noStrike" cap="none" dirty="0">
                <a:solidFill>
                  <a:schemeClr val="dk1"/>
                </a:solidFill>
                <a:latin typeface="Arial" panose="020B0604020202020204" pitchFamily="34" charset="0"/>
                <a:ea typeface="Arial"/>
                <a:cs typeface="Arial" panose="020B0604020202020204" pitchFamily="34" charset="0"/>
                <a:sym typeface="Arial"/>
              </a:rPr>
              <a:t> </a:t>
            </a:r>
            <a:endParaRPr lang="en-GB" sz="16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19" name="Content Placeholder 11">
            <a:extLst>
              <a:ext uri="{FF2B5EF4-FFF2-40B4-BE49-F238E27FC236}">
                <a16:creationId xmlns:a16="http://schemas.microsoft.com/office/drawing/2014/main" id="{E2C73194-3BB9-5F2B-1E06-FDDDD9A60834}"/>
              </a:ext>
            </a:extLst>
          </p:cNvPr>
          <p:cNvSpPr txBox="1">
            <a:spLocks/>
          </p:cNvSpPr>
          <p:nvPr/>
        </p:nvSpPr>
        <p:spPr>
          <a:xfrm>
            <a:off x="553756" y="4128322"/>
            <a:ext cx="4077427" cy="1328538"/>
          </a:xfrm>
          <a:prstGeom prst="rect">
            <a:avLst/>
          </a:prstGeom>
          <a:ln w="28575">
            <a:gradFill flip="none" rotWithShape="1">
              <a:gsLst>
                <a:gs pos="19000">
                  <a:srgbClr val="FF7500"/>
                </a:gs>
                <a:gs pos="98000">
                  <a:srgbClr val="D91C5C"/>
                </a:gs>
              </a:gsLst>
              <a:lin ang="18900000" scaled="1"/>
              <a:tileRect/>
            </a:gradFill>
          </a:ln>
        </p:spPr>
        <p:txBody>
          <a:bodyPr vert="horz" lIns="360000" tIns="251999" rIns="18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r>
              <a:rPr lang="en-GB" sz="1800" b="1" i="0" u="none" strike="noStrike" cap="none" dirty="0">
                <a:solidFill>
                  <a:srgbClr val="000000"/>
                </a:solidFill>
                <a:latin typeface="Arial"/>
                <a:ea typeface="Arial"/>
                <a:cs typeface="Arial"/>
                <a:sym typeface="Arial"/>
              </a:rPr>
              <a:t>Engineering controls</a:t>
            </a:r>
            <a:r>
              <a:rPr lang="en-GB" sz="1800" b="0" i="0" u="none" strike="noStrike" cap="none" dirty="0">
                <a:solidFill>
                  <a:srgbClr val="000000"/>
                </a:solidFill>
                <a:latin typeface="Arial"/>
                <a:ea typeface="Arial"/>
                <a:cs typeface="Arial"/>
                <a:sym typeface="Arial"/>
              </a:rPr>
              <a:t> are design solutions that isolate people from the hazard.</a:t>
            </a:r>
          </a:p>
        </p:txBody>
      </p:sp>
      <p:sp>
        <p:nvSpPr>
          <p:cNvPr id="20" name="Content Placeholder 11">
            <a:extLst>
              <a:ext uri="{FF2B5EF4-FFF2-40B4-BE49-F238E27FC236}">
                <a16:creationId xmlns:a16="http://schemas.microsoft.com/office/drawing/2014/main" id="{2D0C0C94-BA92-F889-AFB5-1050C9AA07FD}"/>
              </a:ext>
            </a:extLst>
          </p:cNvPr>
          <p:cNvSpPr txBox="1">
            <a:spLocks/>
          </p:cNvSpPr>
          <p:nvPr/>
        </p:nvSpPr>
        <p:spPr>
          <a:xfrm>
            <a:off x="6091655" y="4127200"/>
            <a:ext cx="4087405" cy="1328538"/>
          </a:xfrm>
          <a:prstGeom prst="rect">
            <a:avLst/>
          </a:prstGeom>
          <a:ln w="28575">
            <a:gradFill flip="none" rotWithShape="1">
              <a:gsLst>
                <a:gs pos="19000">
                  <a:srgbClr val="FF7500"/>
                </a:gs>
                <a:gs pos="98000">
                  <a:srgbClr val="D91C5C"/>
                </a:gs>
              </a:gsLst>
              <a:lin ang="18900000" scaled="1"/>
              <a:tileRect/>
            </a:gradFill>
          </a:ln>
        </p:spPr>
        <p:txBody>
          <a:bodyPr vert="horz" lIns="251999" tIns="251999" rIns="251999" bIns="251999"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r>
              <a:rPr lang="en-GB" sz="1800" b="1" i="0" u="none" strike="noStrike" cap="none" dirty="0">
                <a:solidFill>
                  <a:srgbClr val="000000"/>
                </a:solidFill>
                <a:latin typeface="Arial"/>
                <a:ea typeface="Arial"/>
                <a:cs typeface="Arial"/>
                <a:sym typeface="Arial"/>
              </a:rPr>
              <a:t>Administrative controls</a:t>
            </a:r>
            <a:r>
              <a:rPr lang="en-GB" sz="1800" b="0" i="0" u="none" strike="noStrike" cap="none" dirty="0">
                <a:solidFill>
                  <a:srgbClr val="000000"/>
                </a:solidFill>
                <a:latin typeface="Arial"/>
                <a:ea typeface="Arial"/>
                <a:cs typeface="Arial"/>
                <a:sym typeface="Arial"/>
              </a:rPr>
              <a:t> are training solutions that change how people work, to remove the hazard.</a:t>
            </a:r>
          </a:p>
        </p:txBody>
      </p:sp>
      <p:sp>
        <p:nvSpPr>
          <p:cNvPr id="21" name="Content Placeholder 11">
            <a:extLst>
              <a:ext uri="{FF2B5EF4-FFF2-40B4-BE49-F238E27FC236}">
                <a16:creationId xmlns:a16="http://schemas.microsoft.com/office/drawing/2014/main" id="{441E8B92-121B-2CB2-E975-D7FD6EC3CDED}"/>
              </a:ext>
            </a:extLst>
          </p:cNvPr>
          <p:cNvSpPr txBox="1">
            <a:spLocks/>
          </p:cNvSpPr>
          <p:nvPr/>
        </p:nvSpPr>
        <p:spPr>
          <a:xfrm>
            <a:off x="11626406" y="4126198"/>
            <a:ext cx="4077426" cy="1328539"/>
          </a:xfrm>
          <a:prstGeom prst="rect">
            <a:avLst/>
          </a:prstGeom>
          <a:ln w="28575">
            <a:gradFill flip="none" rotWithShape="1">
              <a:gsLst>
                <a:gs pos="19000">
                  <a:srgbClr val="FF7500"/>
                </a:gs>
                <a:gs pos="98000">
                  <a:srgbClr val="D91C5C"/>
                </a:gs>
              </a:gsLst>
              <a:lin ang="18900000" scaled="1"/>
              <a:tileRect/>
            </a:gradFill>
          </a:ln>
        </p:spPr>
        <p:txBody>
          <a:bodyPr vert="horz" lIns="251999" tIns="251999" rIns="251999" bIns="251999"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r>
              <a:rPr lang="en-GB" sz="1800" b="1" i="0" u="none" strike="noStrike" cap="none" dirty="0">
                <a:solidFill>
                  <a:srgbClr val="000000"/>
                </a:solidFill>
                <a:latin typeface="Arial"/>
                <a:ea typeface="Arial"/>
                <a:cs typeface="Arial"/>
                <a:sym typeface="Arial"/>
              </a:rPr>
              <a:t>PPE provides </a:t>
            </a:r>
            <a:r>
              <a:rPr lang="en-GB" sz="1800" b="0" i="0" u="none" strike="noStrike" cap="none" dirty="0">
                <a:solidFill>
                  <a:srgbClr val="000000"/>
                </a:solidFill>
                <a:latin typeface="Arial"/>
                <a:ea typeface="Arial"/>
                <a:cs typeface="Arial"/>
                <a:sym typeface="Arial"/>
              </a:rPr>
              <a:t>a final barrier </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that protects people from any remaining hazard.</a:t>
            </a:r>
          </a:p>
        </p:txBody>
      </p:sp>
      <p:cxnSp>
        <p:nvCxnSpPr>
          <p:cNvPr id="24" name="Straight Arrow Connector 23">
            <a:extLst>
              <a:ext uri="{FF2B5EF4-FFF2-40B4-BE49-F238E27FC236}">
                <a16:creationId xmlns:a16="http://schemas.microsoft.com/office/drawing/2014/main" id="{0D29F732-E3A2-E2FF-79B0-F6E8059E591C}"/>
              </a:ext>
            </a:extLst>
          </p:cNvPr>
          <p:cNvCxnSpPr>
            <a:cxnSpLocks/>
          </p:cNvCxnSpPr>
          <p:nvPr/>
        </p:nvCxnSpPr>
        <p:spPr>
          <a:xfrm>
            <a:off x="4956554" y="4791469"/>
            <a:ext cx="78710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C947D1E-ECD1-3D7F-EAC2-BA2DFE8195D6}"/>
              </a:ext>
            </a:extLst>
          </p:cNvPr>
          <p:cNvCxnSpPr>
            <a:cxnSpLocks/>
          </p:cNvCxnSpPr>
          <p:nvPr/>
        </p:nvCxnSpPr>
        <p:spPr>
          <a:xfrm>
            <a:off x="10545093" y="4791469"/>
            <a:ext cx="78710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6F1ED278-EC1B-3856-0F1E-D07924876E48}"/>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14</a:t>
            </a:fld>
            <a:endParaRPr lang="en-US" b="0" dirty="0">
              <a:solidFill>
                <a:schemeClr val="bg1"/>
              </a:solidFill>
            </a:endParaRPr>
          </a:p>
        </p:txBody>
      </p:sp>
      <p:sp>
        <p:nvSpPr>
          <p:cNvPr id="5" name="Slide Number Placeholder 5">
            <a:extLst>
              <a:ext uri="{FF2B5EF4-FFF2-40B4-BE49-F238E27FC236}">
                <a16:creationId xmlns:a16="http://schemas.microsoft.com/office/drawing/2014/main" id="{4DC7A23E-258C-0B3F-85EE-B739303AE231}"/>
              </a:ext>
            </a:extLst>
          </p:cNvPr>
          <p:cNvSpPr txBox="1">
            <a:spLocks/>
          </p:cNvSpPr>
          <p:nvPr/>
        </p:nvSpPr>
        <p:spPr>
          <a:xfrm>
            <a:off x="15442825" y="86411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0" dirty="0">
              <a:solidFill>
                <a:schemeClr val="bg1"/>
              </a:solidFill>
            </a:endParaRPr>
          </a:p>
        </p:txBody>
      </p:sp>
      <p:sp>
        <p:nvSpPr>
          <p:cNvPr id="6" name="Content Placeholder 11">
            <a:extLst>
              <a:ext uri="{FF2B5EF4-FFF2-40B4-BE49-F238E27FC236}">
                <a16:creationId xmlns:a16="http://schemas.microsoft.com/office/drawing/2014/main" id="{A33D2DF2-A9A8-451C-5219-5359A0CCEBB0}"/>
              </a:ext>
            </a:extLst>
          </p:cNvPr>
          <p:cNvSpPr txBox="1">
            <a:spLocks/>
          </p:cNvSpPr>
          <p:nvPr/>
        </p:nvSpPr>
        <p:spPr>
          <a:xfrm>
            <a:off x="569171" y="6310601"/>
            <a:ext cx="13162247" cy="2330554"/>
          </a:xfrm>
          <a:prstGeom prst="rect">
            <a:avLst/>
          </a:prstGeom>
          <a:solidFill>
            <a:srgbClr val="ECECED"/>
          </a:solidFill>
          <a:ln w="28575">
            <a:gradFill flip="none" rotWithShape="1">
              <a:gsLst>
                <a:gs pos="21000">
                  <a:srgbClr val="FF7500"/>
                </a:gs>
                <a:gs pos="98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spcAft>
                <a:spcPts val="1200"/>
              </a:spcAft>
              <a:buClr>
                <a:srgbClr val="000000"/>
              </a:buClr>
              <a:buSzPts val="1400"/>
            </a:pPr>
            <a:r>
              <a:rPr lang="en-GB" sz="1800" b="0" i="0" u="none" strike="noStrike" cap="none" dirty="0">
                <a:solidFill>
                  <a:srgbClr val="000000"/>
                </a:solidFill>
                <a:latin typeface="Arial"/>
                <a:ea typeface="Arial"/>
                <a:cs typeface="Arial"/>
                <a:sym typeface="Arial"/>
              </a:rPr>
              <a:t>Think about what type of workplace you might </a:t>
            </a:r>
            <a:r>
              <a:rPr lang="en-GB" sz="1800" dirty="0">
                <a:solidFill>
                  <a:srgbClr val="000000"/>
                </a:solidFill>
                <a:latin typeface="Arial"/>
                <a:ea typeface="Arial"/>
                <a:cs typeface="Arial"/>
                <a:sym typeface="Arial"/>
              </a:rPr>
              <a:t>or did enter</a:t>
            </a:r>
            <a:r>
              <a:rPr lang="en-GB" sz="1800" b="0" i="0" u="none" strike="noStrike" cap="none" dirty="0">
                <a:solidFill>
                  <a:srgbClr val="000000"/>
                </a:solidFill>
                <a:latin typeface="Arial"/>
                <a:ea typeface="Arial"/>
                <a:cs typeface="Arial"/>
                <a:sym typeface="Arial"/>
              </a:rPr>
              <a:t> for your industry placement</a:t>
            </a:r>
            <a:r>
              <a:rPr lang="en-GB" sz="1800" dirty="0">
                <a:solidFill>
                  <a:srgbClr val="000000"/>
                </a:solidFill>
                <a:latin typeface="Arial"/>
                <a:ea typeface="Arial"/>
                <a:cs typeface="Arial"/>
                <a:sym typeface="Arial"/>
              </a:rPr>
              <a:t> </a:t>
            </a:r>
            <a:r>
              <a:rPr lang="en-GB" sz="1800" b="0" i="0" u="none" strike="noStrike" cap="none" dirty="0">
                <a:solidFill>
                  <a:srgbClr val="000000"/>
                </a:solidFill>
                <a:latin typeface="Arial"/>
                <a:ea typeface="Arial"/>
                <a:cs typeface="Arial"/>
                <a:sym typeface="Arial"/>
              </a:rPr>
              <a:t>or first job.</a:t>
            </a:r>
          </a:p>
          <a:p>
            <a:pPr marL="457200" marR="0" lvl="0" indent="-317500" algn="l" rtl="0">
              <a:lnSpc>
                <a:spcPct val="100000"/>
              </a:lnSpc>
              <a:spcBef>
                <a:spcPts val="0"/>
              </a:spcBef>
              <a:spcAft>
                <a:spcPts val="1200"/>
              </a:spcAft>
              <a:buClr>
                <a:srgbClr val="000000"/>
              </a:buClr>
              <a:buSzPct val="70000"/>
              <a:buFont typeface="Arial" panose="020B0604020202020204" pitchFamily="34" charset="0"/>
              <a:buChar char="•"/>
            </a:pPr>
            <a:r>
              <a:rPr lang="en-GB" sz="1800" b="0" i="0" u="none" strike="noStrike" cap="none" dirty="0">
                <a:solidFill>
                  <a:srgbClr val="000000"/>
                </a:solidFill>
                <a:latin typeface="Arial"/>
                <a:ea typeface="Arial"/>
                <a:cs typeface="Arial"/>
                <a:sym typeface="Arial"/>
              </a:rPr>
              <a:t>On your activity sheet, suggest what materials and equipment you might use or observe.</a:t>
            </a:r>
          </a:p>
          <a:p>
            <a:pPr marL="457200" marR="0" lvl="0" indent="-317500" algn="l" rtl="0">
              <a:lnSpc>
                <a:spcPct val="100000"/>
              </a:lnSpc>
              <a:spcBef>
                <a:spcPts val="0"/>
              </a:spcBef>
              <a:spcAft>
                <a:spcPts val="1200"/>
              </a:spcAft>
              <a:buClr>
                <a:srgbClr val="000000"/>
              </a:buClr>
              <a:buSzPct val="70000"/>
              <a:buFont typeface="Arial" panose="020B0604020202020204" pitchFamily="34" charset="0"/>
              <a:buChar char="•"/>
            </a:pPr>
            <a:r>
              <a:rPr lang="en-GB" sz="1800" dirty="0">
                <a:latin typeface="Arial"/>
                <a:cs typeface="Arial"/>
              </a:rPr>
              <a:t>Suggest </a:t>
            </a:r>
            <a:r>
              <a:rPr lang="en-GB" sz="1800" b="0" i="0" u="none" strike="noStrike" cap="none" dirty="0">
                <a:solidFill>
                  <a:srgbClr val="000000"/>
                </a:solidFill>
                <a:latin typeface="Arial"/>
                <a:ea typeface="Arial"/>
                <a:cs typeface="Arial"/>
                <a:sym typeface="Arial"/>
              </a:rPr>
              <a:t>some general engineering controls and administrative controls that might remove risks from the materials you might work with and any other materials or chemicals you may need to use. How might your workplace or machines be designed and how might you be trained?</a:t>
            </a:r>
          </a:p>
        </p:txBody>
      </p:sp>
      <p:pic>
        <p:nvPicPr>
          <p:cNvPr id="12" name="Graphic 11">
            <a:extLst>
              <a:ext uri="{FF2B5EF4-FFF2-40B4-BE49-F238E27FC236}">
                <a16:creationId xmlns:a16="http://schemas.microsoft.com/office/drawing/2014/main" id="{3084E38E-2A2F-7967-90B8-6696EDE694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09406" y="295041"/>
            <a:ext cx="946752" cy="914659"/>
          </a:xfrm>
          <a:prstGeom prst="rect">
            <a:avLst/>
          </a:prstGeom>
        </p:spPr>
      </p:pic>
      <p:sp>
        <p:nvSpPr>
          <p:cNvPr id="17" name="Footer Placeholder 3">
            <a:extLst>
              <a:ext uri="{FF2B5EF4-FFF2-40B4-BE49-F238E27FC236}">
                <a16:creationId xmlns:a16="http://schemas.microsoft.com/office/drawing/2014/main" id="{478FE245-043E-498A-FD79-47D23CAACF3E}"/>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latin typeface="Arial"/>
                <a:ea typeface="Arial"/>
                <a:cs typeface="Arial"/>
                <a:sym typeface="Arial"/>
              </a:rPr>
              <a:t>2. Physical and mechanical properties of materials</a:t>
            </a:r>
            <a:endParaRPr lang="en-US" dirty="0"/>
          </a:p>
        </p:txBody>
      </p:sp>
      <p:pic>
        <p:nvPicPr>
          <p:cNvPr id="8" name="Graphic 7">
            <a:extLst>
              <a:ext uri="{FF2B5EF4-FFF2-40B4-BE49-F238E27FC236}">
                <a16:creationId xmlns:a16="http://schemas.microsoft.com/office/drawing/2014/main" id="{C02AF37A-5F69-136C-30AB-28BA2104A8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300656" y="5827645"/>
            <a:ext cx="994826" cy="961665"/>
          </a:xfrm>
          <a:prstGeom prst="rect">
            <a:avLst/>
          </a:prstGeom>
        </p:spPr>
      </p:pic>
    </p:spTree>
    <p:extLst>
      <p:ext uri="{BB962C8B-B14F-4D97-AF65-F5344CB8AC3E}">
        <p14:creationId xmlns:p14="http://schemas.microsoft.com/office/powerpoint/2010/main" val="665687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0760C-EF81-947D-95AC-D1BDF2CF25F7}"/>
              </a:ext>
            </a:extLst>
          </p:cNvPr>
          <p:cNvSpPr>
            <a:spLocks noGrp="1"/>
          </p:cNvSpPr>
          <p:nvPr>
            <p:ph type="title"/>
          </p:nvPr>
        </p:nvSpPr>
        <p:spPr>
          <a:xfrm>
            <a:off x="411858" y="1445908"/>
            <a:ext cx="15413324" cy="728133"/>
          </a:xfrm>
        </p:spPr>
        <p:txBody>
          <a:bodyPr/>
          <a:lstStyle/>
          <a:p>
            <a:r>
              <a:rPr lang="en" dirty="0">
                <a:latin typeface="Arial"/>
                <a:cs typeface="Arial"/>
              </a:rPr>
              <a:t>Engineering materials, hazards and safety – answers </a:t>
            </a:r>
            <a:endParaRPr lang="en-US" dirty="0"/>
          </a:p>
        </p:txBody>
      </p:sp>
      <p:sp>
        <p:nvSpPr>
          <p:cNvPr id="3" name="Google Shape;258;p15">
            <a:extLst>
              <a:ext uri="{FF2B5EF4-FFF2-40B4-BE49-F238E27FC236}">
                <a16:creationId xmlns:a16="http://schemas.microsoft.com/office/drawing/2014/main" id="{82D0374D-35F6-B6D9-C8D7-387C6EE0280E}"/>
              </a:ext>
            </a:extLst>
          </p:cNvPr>
          <p:cNvSpPr txBox="1"/>
          <p:nvPr/>
        </p:nvSpPr>
        <p:spPr>
          <a:xfrm>
            <a:off x="992956" y="4021290"/>
            <a:ext cx="6878056" cy="4140683"/>
          </a:xfrm>
          <a:prstGeom prst="rect">
            <a:avLst/>
          </a:prstGeom>
          <a:noFill/>
          <a:ln w="28575" cap="flat" cmpd="sng">
            <a:gradFill>
              <a:gsLst>
                <a:gs pos="12000">
                  <a:srgbClr val="FF7500"/>
                </a:gs>
                <a:gs pos="83000">
                  <a:srgbClr val="D91C5C"/>
                </a:gs>
              </a:gsLst>
              <a:lin ang="18900000" scaled="0"/>
            </a:gradFill>
            <a:prstDash val="solid"/>
            <a:round/>
            <a:headEnd type="none" w="sm" len="sm"/>
            <a:tailEnd type="none" w="sm" len="sm"/>
          </a:ln>
        </p:spPr>
        <p:txBody>
          <a:bodyPr spcFirstLastPara="1" wrap="square" lIns="251999" tIns="251999" rIns="251999" bIns="251999"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2000" b="1" i="0" u="none" strike="noStrike" cap="none" dirty="0">
                <a:solidFill>
                  <a:srgbClr val="000000"/>
                </a:solidFill>
                <a:latin typeface="Arial" panose="020B0604020202020204" pitchFamily="34" charset="0"/>
                <a:ea typeface="Arial"/>
                <a:cs typeface="Arial" panose="020B0604020202020204" pitchFamily="34" charset="0"/>
                <a:sym typeface="Arial"/>
              </a:rPr>
              <a:t>Engineering controls</a:t>
            </a:r>
            <a:endParaRPr sz="2000" b="1"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r>
              <a:rPr lang="en" b="1" i="0" u="none" strike="noStrike" cap="none" dirty="0">
                <a:solidFill>
                  <a:srgbClr val="000000"/>
                </a:solidFill>
                <a:latin typeface="Arial" panose="020B0604020202020204" pitchFamily="34" charset="0"/>
                <a:ea typeface="Arial"/>
                <a:cs typeface="Arial" panose="020B0604020202020204" pitchFamily="34" charset="0"/>
                <a:sym typeface="Arial"/>
              </a:rPr>
              <a:t>Design</a:t>
            </a:r>
            <a:r>
              <a:rPr lang="en" b="0" i="0" u="none" strike="noStrike" cap="none" dirty="0">
                <a:solidFill>
                  <a:srgbClr val="000000"/>
                </a:solidFill>
                <a:latin typeface="Arial" panose="020B0604020202020204" pitchFamily="34" charset="0"/>
                <a:ea typeface="Arial"/>
                <a:cs typeface="Arial" panose="020B0604020202020204" pitchFamily="34" charset="0"/>
                <a:sym typeface="Arial"/>
              </a:rPr>
              <a:t> to remove excessive noise, temperature or physical effort, or the use of toxic materials.</a:t>
            </a: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r>
              <a:rPr lang="en" b="1" i="0" u="none" strike="noStrike" cap="none" dirty="0">
                <a:solidFill>
                  <a:srgbClr val="000000"/>
                </a:solidFill>
                <a:latin typeface="Arial" panose="020B0604020202020204" pitchFamily="34" charset="0"/>
                <a:ea typeface="Arial"/>
                <a:cs typeface="Arial" panose="020B0604020202020204" pitchFamily="34" charset="0"/>
                <a:sym typeface="Arial"/>
              </a:rPr>
              <a:t>Isolation</a:t>
            </a:r>
            <a:r>
              <a:rPr lang="en" b="0" i="0" u="none" strike="noStrike" cap="none" dirty="0">
                <a:solidFill>
                  <a:srgbClr val="000000"/>
                </a:solidFill>
                <a:latin typeface="Arial" panose="020B0604020202020204" pitchFamily="34" charset="0"/>
                <a:ea typeface="Arial"/>
                <a:cs typeface="Arial" panose="020B0604020202020204" pitchFamily="34" charset="0"/>
                <a:sym typeface="Arial"/>
              </a:rPr>
              <a:t> from toxic materials.</a:t>
            </a: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r>
              <a:rPr lang="en" b="1" i="0" u="none" strike="noStrike" cap="none" dirty="0">
                <a:solidFill>
                  <a:srgbClr val="000000"/>
                </a:solidFill>
                <a:latin typeface="Arial" panose="020B0604020202020204" pitchFamily="34" charset="0"/>
                <a:ea typeface="Arial"/>
                <a:cs typeface="Arial" panose="020B0604020202020204" pitchFamily="34" charset="0"/>
                <a:sym typeface="Arial"/>
              </a:rPr>
              <a:t>Enclosure </a:t>
            </a:r>
            <a:r>
              <a:rPr lang="en" b="0" i="0" u="none" strike="noStrike" cap="none" dirty="0">
                <a:solidFill>
                  <a:srgbClr val="000000"/>
                </a:solidFill>
                <a:latin typeface="Arial" panose="020B0604020202020204" pitchFamily="34" charset="0"/>
                <a:ea typeface="Arial"/>
                <a:cs typeface="Arial" panose="020B0604020202020204" pitchFamily="34" charset="0"/>
                <a:sym typeface="Arial"/>
              </a:rPr>
              <a:t>of high-risk parts, machines or workstations.</a:t>
            </a: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r>
              <a:rPr lang="en" b="1" i="0" u="none" strike="noStrike" cap="none" dirty="0">
                <a:solidFill>
                  <a:srgbClr val="000000"/>
                </a:solidFill>
                <a:latin typeface="Arial" panose="020B0604020202020204" pitchFamily="34" charset="0"/>
                <a:ea typeface="Arial"/>
                <a:cs typeface="Arial" panose="020B0604020202020204" pitchFamily="34" charset="0"/>
                <a:sym typeface="Arial"/>
              </a:rPr>
              <a:t>Extraction</a:t>
            </a:r>
            <a:r>
              <a:rPr lang="en" b="0" i="0" u="none" strike="noStrike" cap="none" dirty="0">
                <a:solidFill>
                  <a:srgbClr val="000000"/>
                </a:solidFill>
                <a:latin typeface="Arial" panose="020B0604020202020204" pitchFamily="34" charset="0"/>
                <a:ea typeface="Arial"/>
                <a:cs typeface="Arial" panose="020B0604020202020204" pitchFamily="34" charset="0"/>
                <a:sym typeface="Arial"/>
              </a:rPr>
              <a:t> of toxic chemicals or particles, along with ventilation </a:t>
            </a:r>
            <a:r>
              <a:rPr lang="en" dirty="0">
                <a:latin typeface="Arial" panose="020B0604020202020204" pitchFamily="34" charset="0"/>
                <a:cs typeface="Arial" panose="020B0604020202020204" pitchFamily="34" charset="0"/>
              </a:rPr>
              <a:t>using</a:t>
            </a:r>
            <a:r>
              <a:rPr lang="en" b="0" i="0" u="none" strike="noStrike" cap="none" dirty="0">
                <a:solidFill>
                  <a:srgbClr val="000000"/>
                </a:solidFill>
                <a:latin typeface="Arial" panose="020B0604020202020204" pitchFamily="34" charset="0"/>
                <a:ea typeface="Arial"/>
                <a:cs typeface="Arial" panose="020B0604020202020204" pitchFamily="34" charset="0"/>
                <a:sym typeface="Arial"/>
              </a:rPr>
              <a:t> fresh air.</a:t>
            </a: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r>
              <a:rPr lang="en" b="1" i="0" u="none" strike="noStrike" cap="none" dirty="0">
                <a:solidFill>
                  <a:srgbClr val="000000"/>
                </a:solidFill>
                <a:latin typeface="Arial" panose="020B0604020202020204" pitchFamily="34" charset="0"/>
                <a:ea typeface="Arial"/>
                <a:cs typeface="Arial" panose="020B0604020202020204" pitchFamily="34" charset="0"/>
                <a:sym typeface="Arial"/>
              </a:rPr>
              <a:t>Automation</a:t>
            </a:r>
            <a:r>
              <a:rPr lang="en" b="0" i="0" u="none" strike="noStrike" cap="none" dirty="0">
                <a:solidFill>
                  <a:srgbClr val="000000"/>
                </a:solidFill>
                <a:latin typeface="Arial" panose="020B0604020202020204" pitchFamily="34" charset="0"/>
                <a:ea typeface="Arial"/>
                <a:cs typeface="Arial" panose="020B0604020202020204" pitchFamily="34" charset="0"/>
                <a:sym typeface="Arial"/>
              </a:rPr>
              <a:t> of processes using toxic materials.</a:t>
            </a: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4" name="Google Shape;259;p15">
            <a:extLst>
              <a:ext uri="{FF2B5EF4-FFF2-40B4-BE49-F238E27FC236}">
                <a16:creationId xmlns:a16="http://schemas.microsoft.com/office/drawing/2014/main" id="{D5B67A94-0D59-1AC4-E4C9-64F0036838EC}"/>
              </a:ext>
            </a:extLst>
          </p:cNvPr>
          <p:cNvSpPr txBox="1"/>
          <p:nvPr/>
        </p:nvSpPr>
        <p:spPr>
          <a:xfrm>
            <a:off x="8397803" y="3997293"/>
            <a:ext cx="6878056" cy="4140683"/>
          </a:xfrm>
          <a:prstGeom prst="rect">
            <a:avLst/>
          </a:prstGeom>
          <a:noFill/>
          <a:ln w="28575" cap="flat" cmpd="sng">
            <a:gradFill>
              <a:gsLst>
                <a:gs pos="12000">
                  <a:srgbClr val="FF7500"/>
                </a:gs>
                <a:gs pos="83000">
                  <a:srgbClr val="D91C5C"/>
                </a:gs>
              </a:gsLst>
              <a:lin ang="18900000" scaled="0"/>
            </a:gradFill>
            <a:prstDash val="solid"/>
            <a:round/>
            <a:headEnd type="none" w="sm" len="sm"/>
            <a:tailEnd type="none" w="sm" len="sm"/>
          </a:ln>
        </p:spPr>
        <p:txBody>
          <a:bodyPr spcFirstLastPara="1" wrap="square" lIns="251999" tIns="251999" rIns="251999" bIns="251999"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2000" b="1" i="0" u="none" strike="noStrike" cap="none" dirty="0">
                <a:solidFill>
                  <a:srgbClr val="000000"/>
                </a:solidFill>
                <a:latin typeface="Arial" panose="020B0604020202020204" pitchFamily="34" charset="0"/>
                <a:ea typeface="Arial"/>
                <a:cs typeface="Arial" panose="020B0604020202020204" pitchFamily="34" charset="0"/>
                <a:sym typeface="Arial"/>
              </a:rPr>
              <a:t>Administrative controls</a:t>
            </a:r>
            <a:endParaRPr sz="2000" b="1"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r>
              <a:rPr lang="en" b="1" i="0" u="none" strike="noStrike" cap="none" dirty="0">
                <a:solidFill>
                  <a:srgbClr val="000000"/>
                </a:solidFill>
                <a:latin typeface="Arial" panose="020B0604020202020204" pitchFamily="34" charset="0"/>
                <a:ea typeface="Arial"/>
                <a:cs typeface="Arial" panose="020B0604020202020204" pitchFamily="34" charset="0"/>
                <a:sym typeface="Arial"/>
              </a:rPr>
              <a:t>Training </a:t>
            </a:r>
            <a:r>
              <a:rPr lang="en" b="0" i="0" u="none" strike="noStrike" cap="none" dirty="0">
                <a:solidFill>
                  <a:srgbClr val="000000"/>
                </a:solidFill>
                <a:latin typeface="Arial" panose="020B0604020202020204" pitchFamily="34" charset="0"/>
                <a:ea typeface="Arial"/>
                <a:cs typeface="Arial" panose="020B0604020202020204" pitchFamily="34" charset="0"/>
                <a:sym typeface="Arial"/>
              </a:rPr>
              <a:t>in safe working practices and hazard awareness.</a:t>
            </a: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r>
              <a:rPr lang="en" b="1" i="0" u="none" strike="noStrike" cap="none" dirty="0">
                <a:solidFill>
                  <a:srgbClr val="000000"/>
                </a:solidFill>
                <a:latin typeface="Arial" panose="020B0604020202020204" pitchFamily="34" charset="0"/>
                <a:ea typeface="Arial"/>
                <a:cs typeface="Arial" panose="020B0604020202020204" pitchFamily="34" charset="0"/>
                <a:sym typeface="Arial"/>
              </a:rPr>
              <a:t>Monitoring</a:t>
            </a:r>
            <a:r>
              <a:rPr lang="en" b="0" i="0" u="none" strike="noStrike" cap="none" dirty="0">
                <a:solidFill>
                  <a:srgbClr val="000000"/>
                </a:solidFill>
                <a:latin typeface="Arial" panose="020B0604020202020204" pitchFamily="34" charset="0"/>
                <a:ea typeface="Arial"/>
                <a:cs typeface="Arial" panose="020B0604020202020204" pitchFamily="34" charset="0"/>
                <a:sym typeface="Arial"/>
              </a:rPr>
              <a:t> of hazardous materials or processes.</a:t>
            </a: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r>
              <a:rPr lang="en" b="1" i="0" u="none" strike="noStrike" cap="none" dirty="0">
                <a:solidFill>
                  <a:srgbClr val="000000"/>
                </a:solidFill>
                <a:latin typeface="Arial" panose="020B0604020202020204" pitchFamily="34" charset="0"/>
                <a:ea typeface="Arial"/>
                <a:cs typeface="Arial" panose="020B0604020202020204" pitchFamily="34" charset="0"/>
                <a:sym typeface="Arial"/>
              </a:rPr>
              <a:t>Maintenance</a:t>
            </a:r>
            <a:r>
              <a:rPr lang="en" b="0" i="0" u="none" strike="noStrike" cap="none" dirty="0">
                <a:solidFill>
                  <a:srgbClr val="000000"/>
                </a:solidFill>
                <a:latin typeface="Arial" panose="020B0604020202020204" pitchFamily="34" charset="0"/>
                <a:ea typeface="Arial"/>
                <a:cs typeface="Arial" panose="020B0604020202020204" pitchFamily="34" charset="0"/>
                <a:sym typeface="Arial"/>
              </a:rPr>
              <a:t> to ensure safe operation.</a:t>
            </a: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r>
              <a:rPr lang="en" b="1" i="0" u="none" strike="noStrike" cap="none" dirty="0">
                <a:solidFill>
                  <a:srgbClr val="000000"/>
                </a:solidFill>
                <a:latin typeface="Arial" panose="020B0604020202020204" pitchFamily="34" charset="0"/>
                <a:ea typeface="Arial"/>
                <a:cs typeface="Arial" panose="020B0604020202020204" pitchFamily="34" charset="0"/>
                <a:sym typeface="Arial"/>
              </a:rPr>
              <a:t>Process improvement </a:t>
            </a:r>
            <a:r>
              <a:rPr lang="en" b="0" i="0" u="none" strike="noStrike" cap="none" dirty="0">
                <a:solidFill>
                  <a:srgbClr val="000000"/>
                </a:solidFill>
                <a:latin typeface="Arial" panose="020B0604020202020204" pitchFamily="34" charset="0"/>
                <a:ea typeface="Arial"/>
                <a:cs typeface="Arial" panose="020B0604020202020204" pitchFamily="34" charset="0"/>
                <a:sym typeface="Arial"/>
              </a:rPr>
              <a:t>to reduce risks.</a:t>
            </a: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r>
              <a:rPr lang="en" b="1" i="0" u="none" strike="noStrike" cap="none" dirty="0">
                <a:solidFill>
                  <a:srgbClr val="000000"/>
                </a:solidFill>
                <a:latin typeface="Arial" panose="020B0604020202020204" pitchFamily="34" charset="0"/>
                <a:ea typeface="Arial"/>
                <a:cs typeface="Arial" panose="020B0604020202020204" pitchFamily="34" charset="0"/>
                <a:sym typeface="Arial"/>
              </a:rPr>
              <a:t>Rotation and breaks </a:t>
            </a:r>
            <a:r>
              <a:rPr lang="en" b="0" i="0" u="none" strike="noStrike" cap="none" dirty="0">
                <a:solidFill>
                  <a:srgbClr val="000000"/>
                </a:solidFill>
                <a:latin typeface="Arial" panose="020B0604020202020204" pitchFamily="34" charset="0"/>
                <a:ea typeface="Arial"/>
                <a:cs typeface="Arial" panose="020B0604020202020204" pitchFamily="34" charset="0"/>
                <a:sym typeface="Arial"/>
              </a:rPr>
              <a:t>to remove workers from environments.</a:t>
            </a: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300"/>
              <a:buFont typeface="Arial"/>
              <a:buNone/>
            </a:pPr>
            <a:r>
              <a:rPr lang="en" b="1" i="0" u="none" strike="noStrike" cap="none" dirty="0">
                <a:solidFill>
                  <a:srgbClr val="000000"/>
                </a:solidFill>
                <a:latin typeface="Arial" panose="020B0604020202020204" pitchFamily="34" charset="0"/>
                <a:ea typeface="Arial"/>
                <a:cs typeface="Arial" panose="020B0604020202020204" pitchFamily="34" charset="0"/>
                <a:sym typeface="Arial"/>
              </a:rPr>
              <a:t>Signage</a:t>
            </a:r>
            <a:r>
              <a:rPr lang="en" b="0" i="0" u="none" strike="noStrike" cap="none" dirty="0">
                <a:solidFill>
                  <a:srgbClr val="000000"/>
                </a:solidFill>
                <a:latin typeface="Arial" panose="020B0604020202020204" pitchFamily="34" charset="0"/>
                <a:ea typeface="Arial"/>
                <a:cs typeface="Arial" panose="020B0604020202020204" pitchFamily="34" charset="0"/>
                <a:sym typeface="Arial"/>
              </a:rPr>
              <a:t> to highlight risks and promote safe behavior.</a:t>
            </a: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7" name="Footer Placeholder 3">
            <a:extLst>
              <a:ext uri="{FF2B5EF4-FFF2-40B4-BE49-F238E27FC236}">
                <a16:creationId xmlns:a16="http://schemas.microsoft.com/office/drawing/2014/main" id="{5F3EBB82-4268-4D4F-6748-41744DB0272B}"/>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latin typeface="Arial"/>
                <a:ea typeface="Arial"/>
                <a:cs typeface="Arial"/>
                <a:sym typeface="Arial"/>
              </a:rPr>
              <a:t>2. Physical and mechanical properties of materials</a:t>
            </a:r>
            <a:endParaRPr lang="en-US" dirty="0"/>
          </a:p>
        </p:txBody>
      </p:sp>
      <p:sp>
        <p:nvSpPr>
          <p:cNvPr id="8" name="Slide Number Placeholder 5">
            <a:extLst>
              <a:ext uri="{FF2B5EF4-FFF2-40B4-BE49-F238E27FC236}">
                <a16:creationId xmlns:a16="http://schemas.microsoft.com/office/drawing/2014/main" id="{6E70A696-5C2F-E021-64B1-9304878AF353}"/>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15</a:t>
            </a:fld>
            <a:endParaRPr lang="en-US" b="0" dirty="0">
              <a:solidFill>
                <a:schemeClr val="bg1"/>
              </a:solidFill>
            </a:endParaRPr>
          </a:p>
        </p:txBody>
      </p:sp>
      <p:sp>
        <p:nvSpPr>
          <p:cNvPr id="6" name="Content Placeholder 11">
            <a:extLst>
              <a:ext uri="{FF2B5EF4-FFF2-40B4-BE49-F238E27FC236}">
                <a16:creationId xmlns:a16="http://schemas.microsoft.com/office/drawing/2014/main" id="{B91685B1-1418-26E7-7263-E8D1243734EA}"/>
              </a:ext>
            </a:extLst>
          </p:cNvPr>
          <p:cNvSpPr txBox="1">
            <a:spLocks/>
          </p:cNvSpPr>
          <p:nvPr/>
        </p:nvSpPr>
        <p:spPr>
          <a:xfrm>
            <a:off x="992956" y="2375369"/>
            <a:ext cx="6878056" cy="1328538"/>
          </a:xfrm>
          <a:prstGeom prst="rect">
            <a:avLst/>
          </a:prstGeom>
          <a:ln w="28575">
            <a:gradFill flip="none" rotWithShape="1">
              <a:gsLst>
                <a:gs pos="19000">
                  <a:srgbClr val="FF7500"/>
                </a:gs>
                <a:gs pos="98000">
                  <a:srgbClr val="D91C5C"/>
                </a:gs>
              </a:gsLst>
              <a:lin ang="18900000" scaled="1"/>
              <a:tileRect/>
            </a:gradFill>
          </a:ln>
        </p:spPr>
        <p:txBody>
          <a:bodyPr vert="horz" lIns="360000" tIns="251999" rIns="18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r>
              <a:rPr lang="en-GB" sz="1800" b="1" i="0" u="none" strike="noStrike" cap="none" dirty="0">
                <a:solidFill>
                  <a:srgbClr val="000000"/>
                </a:solidFill>
                <a:latin typeface="Arial"/>
                <a:ea typeface="Arial"/>
                <a:cs typeface="Arial"/>
                <a:sym typeface="Arial"/>
              </a:rPr>
              <a:t>Materials </a:t>
            </a:r>
            <a:r>
              <a:rPr lang="en-GB" sz="1800" b="0" i="0" u="none" strike="noStrike" cap="none" dirty="0">
                <a:solidFill>
                  <a:srgbClr val="000000"/>
                </a:solidFill>
                <a:latin typeface="Arial"/>
                <a:ea typeface="Arial"/>
                <a:cs typeface="Arial"/>
                <a:sym typeface="Arial"/>
              </a:rPr>
              <a:t>might include ferrous metals and alloys like steel or stainless steel, or non-ferrous examples like aluminium and its alloys, bronze or brass; polymers, or composite materials.</a:t>
            </a:r>
          </a:p>
        </p:txBody>
      </p:sp>
      <p:sp>
        <p:nvSpPr>
          <p:cNvPr id="10" name="Content Placeholder 11">
            <a:extLst>
              <a:ext uri="{FF2B5EF4-FFF2-40B4-BE49-F238E27FC236}">
                <a16:creationId xmlns:a16="http://schemas.microsoft.com/office/drawing/2014/main" id="{1E6906FD-D0FE-FF21-4BD5-F914CE7D5FD8}"/>
              </a:ext>
            </a:extLst>
          </p:cNvPr>
          <p:cNvSpPr txBox="1">
            <a:spLocks/>
          </p:cNvSpPr>
          <p:nvPr/>
        </p:nvSpPr>
        <p:spPr>
          <a:xfrm>
            <a:off x="8412369" y="2375369"/>
            <a:ext cx="6878056" cy="1328538"/>
          </a:xfrm>
          <a:prstGeom prst="rect">
            <a:avLst/>
          </a:prstGeom>
          <a:ln w="28575">
            <a:gradFill flip="none" rotWithShape="1">
              <a:gsLst>
                <a:gs pos="19000">
                  <a:srgbClr val="FF7500"/>
                </a:gs>
                <a:gs pos="98000">
                  <a:srgbClr val="D91C5C"/>
                </a:gs>
              </a:gsLst>
              <a:lin ang="18900000" scaled="1"/>
              <a:tileRect/>
            </a:gradFill>
          </a:ln>
        </p:spPr>
        <p:txBody>
          <a:bodyPr vert="horz" lIns="360000" tIns="251999" rIns="18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r>
              <a:rPr lang="en-GB" sz="1800" b="1" i="0" u="none" strike="noStrike" cap="none" dirty="0">
                <a:solidFill>
                  <a:srgbClr val="000000"/>
                </a:solidFill>
                <a:latin typeface="Arial"/>
                <a:ea typeface="Arial"/>
                <a:cs typeface="Arial"/>
                <a:sym typeface="Arial"/>
              </a:rPr>
              <a:t>Machines </a:t>
            </a:r>
            <a:r>
              <a:rPr lang="en-GB" sz="1800" b="0" i="0" u="none" strike="noStrike" cap="none" dirty="0">
                <a:solidFill>
                  <a:srgbClr val="000000"/>
                </a:solidFill>
                <a:latin typeface="Arial"/>
                <a:ea typeface="Arial"/>
                <a:cs typeface="Arial"/>
                <a:sym typeface="Arial"/>
              </a:rPr>
              <a:t>might include manual or CNC mills, drills, lathes or grinders, laser cutting, power and manual hand tools, or additive machines like 3D printers or laser sintering.</a:t>
            </a:r>
          </a:p>
        </p:txBody>
      </p:sp>
    </p:spTree>
    <p:extLst>
      <p:ext uri="{BB962C8B-B14F-4D97-AF65-F5344CB8AC3E}">
        <p14:creationId xmlns:p14="http://schemas.microsoft.com/office/powerpoint/2010/main" val="1508413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dirty="0"/>
              <a:t>Learning outcomes</a:t>
            </a:r>
          </a:p>
        </p:txBody>
      </p:sp>
      <p:sp>
        <p:nvSpPr>
          <p:cNvPr id="15" name="Rectangle 14">
            <a:extLst>
              <a:ext uri="{FF2B5EF4-FFF2-40B4-BE49-F238E27FC236}">
                <a16:creationId xmlns:a16="http://schemas.microsoft.com/office/drawing/2014/main" id="{45CF07FC-8880-5B63-C634-11003758F81A}"/>
              </a:ext>
            </a:extLst>
          </p:cNvPr>
          <p:cNvSpPr/>
          <p:nvPr/>
        </p:nvSpPr>
        <p:spPr>
          <a:xfrm>
            <a:off x="411858" y="2291753"/>
            <a:ext cx="2313967"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You will be able to:</a:t>
            </a:r>
          </a:p>
        </p:txBody>
      </p:sp>
      <p:sp>
        <p:nvSpPr>
          <p:cNvPr id="4" name="Slide Number Placeholder 5">
            <a:extLst>
              <a:ext uri="{FF2B5EF4-FFF2-40B4-BE49-F238E27FC236}">
                <a16:creationId xmlns:a16="http://schemas.microsoft.com/office/drawing/2014/main" id="{DAE5765A-15C4-6DBF-BC43-3DCF30DC80ED}"/>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2" name="TextBox 21">
            <a:extLst>
              <a:ext uri="{FF2B5EF4-FFF2-40B4-BE49-F238E27FC236}">
                <a16:creationId xmlns:a16="http://schemas.microsoft.com/office/drawing/2014/main" id="{F5E80F1B-10A0-3E8D-B1E1-14C238BB3530}"/>
              </a:ext>
            </a:extLst>
          </p:cNvPr>
          <p:cNvSpPr txBox="1"/>
          <p:nvPr/>
        </p:nvSpPr>
        <p:spPr>
          <a:xfrm>
            <a:off x="4458046" y="4314909"/>
            <a:ext cx="2999022" cy="923330"/>
          </a:xfrm>
          <a:prstGeom prst="rect">
            <a:avLst/>
          </a:prstGeom>
          <a:noFill/>
        </p:spPr>
        <p:txBody>
          <a:bodyPr wrap="square" rtlCol="0">
            <a:spAutoFit/>
          </a:bodyPr>
          <a:lstStyle/>
          <a:p>
            <a:pPr marL="114300" lvl="0" algn="ctr" rtl="0">
              <a:spcBef>
                <a:spcPts val="0"/>
              </a:spcBef>
              <a:spcAft>
                <a:spcPts val="0"/>
              </a:spcAft>
              <a:buSzPts val="1800"/>
            </a:pPr>
            <a:r>
              <a:rPr lang="en-GB">
                <a:latin typeface="Arial" panose="020B0604020202020204" pitchFamily="34" charset="0"/>
                <a:cs typeface="Arial" panose="020B0604020202020204" pitchFamily="34" charset="0"/>
              </a:rPr>
              <a:t>Make calculations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of battery capacity in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Watt-hours (</a:t>
            </a:r>
            <a:r>
              <a:rPr lang="en-GB" err="1">
                <a:latin typeface="Arial" panose="020B0604020202020204" pitchFamily="34" charset="0"/>
                <a:cs typeface="Arial" panose="020B0604020202020204" pitchFamily="34" charset="0"/>
              </a:rPr>
              <a:t>Wh</a:t>
            </a:r>
            <a:r>
              <a:rPr lang="en-GB">
                <a:latin typeface="Arial" panose="020B0604020202020204" pitchFamily="34" charset="0"/>
                <a:cs typeface="Arial" panose="020B0604020202020204" pitchFamily="34" charset="0"/>
              </a:rPr>
              <a:t>).</a:t>
            </a:r>
          </a:p>
        </p:txBody>
      </p:sp>
      <p:sp>
        <p:nvSpPr>
          <p:cNvPr id="5" name="Slide Number Placeholder 5">
            <a:extLst>
              <a:ext uri="{FF2B5EF4-FFF2-40B4-BE49-F238E27FC236}">
                <a16:creationId xmlns:a16="http://schemas.microsoft.com/office/drawing/2014/main" id="{A92B0872-AFFB-0476-C756-972D217B3365}"/>
              </a:ext>
            </a:extLst>
          </p:cNvPr>
          <p:cNvSpPr txBox="1">
            <a:spLocks/>
          </p:cNvSpPr>
          <p:nvPr/>
        </p:nvSpPr>
        <p:spPr>
          <a:xfrm>
            <a:off x="15290425" y="6783185"/>
            <a:ext cx="539750" cy="219240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0" dirty="0"/>
          </a:p>
        </p:txBody>
      </p:sp>
      <p:sp>
        <p:nvSpPr>
          <p:cNvPr id="7" name="Graphic 5">
            <a:extLst>
              <a:ext uri="{FF2B5EF4-FFF2-40B4-BE49-F238E27FC236}">
                <a16:creationId xmlns:a16="http://schemas.microsoft.com/office/drawing/2014/main" id="{BF405E5E-E38C-2246-17F5-8996E364D9D1}"/>
              </a:ext>
            </a:extLst>
          </p:cNvPr>
          <p:cNvSpPr/>
          <p:nvPr/>
        </p:nvSpPr>
        <p:spPr>
          <a:xfrm>
            <a:off x="4322019" y="3258651"/>
            <a:ext cx="3277164" cy="3216033"/>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0">
                  <a:srgbClr val="FF7500"/>
                </a:gs>
                <a:gs pos="18000">
                  <a:srgbClr val="FB6C08"/>
                </a:gs>
                <a:gs pos="47000">
                  <a:srgbClr val="F15421"/>
                </a:gs>
                <a:gs pos="84000">
                  <a:srgbClr val="E02E48"/>
                </a:gs>
                <a:gs pos="100000">
                  <a:srgbClr val="D91C5C"/>
                </a:gs>
              </a:gsLst>
              <a:lin ang="18900242" scaled="1"/>
            </a:gradFill>
            <a:prstDash val="solid"/>
            <a:miter/>
          </a:ln>
        </p:spPr>
        <p:txBody>
          <a:bodyPr tIns="90000" bIns="90000" rtlCol="0" anchor="ctr"/>
          <a:lstStyle/>
          <a:p>
            <a:pPr marL="114300" lvl="0" algn="ctr" rtl="0">
              <a:lnSpc>
                <a:spcPct val="115000"/>
              </a:lnSpc>
              <a:spcBef>
                <a:spcPts val="0"/>
              </a:spcBef>
              <a:spcAft>
                <a:spcPts val="0"/>
              </a:spcAft>
              <a:buClr>
                <a:schemeClr val="dk1"/>
              </a:buClr>
              <a:buSzPts val="1800"/>
            </a:pP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Name and define a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range of physical and mechanical properties.</a:t>
            </a:r>
          </a:p>
        </p:txBody>
      </p:sp>
      <p:sp>
        <p:nvSpPr>
          <p:cNvPr id="8" name="Graphic 5">
            <a:extLst>
              <a:ext uri="{FF2B5EF4-FFF2-40B4-BE49-F238E27FC236}">
                <a16:creationId xmlns:a16="http://schemas.microsoft.com/office/drawing/2014/main" id="{0E4DD01D-04A9-BFA0-32B4-2C6147D809AD}"/>
              </a:ext>
            </a:extLst>
          </p:cNvPr>
          <p:cNvSpPr/>
          <p:nvPr/>
        </p:nvSpPr>
        <p:spPr>
          <a:xfrm>
            <a:off x="568166" y="3258651"/>
            <a:ext cx="3277164" cy="3216033"/>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0">
                  <a:srgbClr val="FF7500"/>
                </a:gs>
                <a:gs pos="18000">
                  <a:srgbClr val="FB6C08"/>
                </a:gs>
                <a:gs pos="47000">
                  <a:srgbClr val="F15421"/>
                </a:gs>
                <a:gs pos="84000">
                  <a:srgbClr val="E02E48"/>
                </a:gs>
                <a:gs pos="100000">
                  <a:srgbClr val="D91C5C"/>
                </a:gs>
              </a:gsLst>
              <a:lin ang="18900242" scaled="1"/>
            </a:gradFill>
            <a:prstDash val="solid"/>
            <a:miter/>
          </a:ln>
        </p:spPr>
        <p:txBody>
          <a:bodyPr rIns="144000" rtlCol="0" anchor="ctr"/>
          <a:lstStyle/>
          <a:p>
            <a:pPr marL="114300" lvl="0" algn="ctr" rtl="0">
              <a:lnSpc>
                <a:spcPct val="115000"/>
              </a:lnSpc>
              <a:spcBef>
                <a:spcPts val="1200"/>
              </a:spcBef>
              <a:spcAft>
                <a:spcPts val="0"/>
              </a:spcAft>
              <a:buClr>
                <a:schemeClr val="dk1"/>
              </a:buClr>
              <a:buSzPts val="1800"/>
            </a:pP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Explain the meaning of physical and mechanical properties.</a:t>
            </a:r>
          </a:p>
        </p:txBody>
      </p:sp>
      <p:sp>
        <p:nvSpPr>
          <p:cNvPr id="9" name="Graphic 5">
            <a:extLst>
              <a:ext uri="{FF2B5EF4-FFF2-40B4-BE49-F238E27FC236}">
                <a16:creationId xmlns:a16="http://schemas.microsoft.com/office/drawing/2014/main" id="{C0EAB24C-BB41-B9D9-099C-1F4B8351B4A4}"/>
              </a:ext>
            </a:extLst>
          </p:cNvPr>
          <p:cNvSpPr/>
          <p:nvPr/>
        </p:nvSpPr>
        <p:spPr>
          <a:xfrm>
            <a:off x="8059829" y="3258651"/>
            <a:ext cx="3277164" cy="3216033"/>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0">
                  <a:srgbClr val="FF7500"/>
                </a:gs>
                <a:gs pos="18000">
                  <a:srgbClr val="FB6C08"/>
                </a:gs>
                <a:gs pos="47000">
                  <a:srgbClr val="F15421"/>
                </a:gs>
                <a:gs pos="84000">
                  <a:srgbClr val="E02E48"/>
                </a:gs>
                <a:gs pos="100000">
                  <a:srgbClr val="D91C5C"/>
                </a:gs>
              </a:gsLst>
              <a:lin ang="18900242" scaled="1"/>
            </a:gradFill>
            <a:prstDash val="solid"/>
            <a:miter/>
          </a:ln>
        </p:spPr>
        <p:txBody>
          <a:bodyPr tIns="216000" rIns="144000" bIns="90000" rtlCol="0" anchor="ctr"/>
          <a:lstStyle/>
          <a:p>
            <a:pPr marL="114300" lvl="0" algn="ctr" rtl="0">
              <a:lnSpc>
                <a:spcPct val="115000"/>
              </a:lnSpc>
              <a:spcBef>
                <a:spcPts val="0"/>
              </a:spcBef>
              <a:spcAft>
                <a:spcPts val="0"/>
              </a:spcAft>
              <a:buClr>
                <a:schemeClr val="dk1"/>
              </a:buClr>
              <a:buSzPts val="1800"/>
            </a:pPr>
            <a:r>
              <a:rPr lang="en-GB" dirty="0">
                <a:solidFill>
                  <a:schemeClr val="dk1"/>
                </a:solidFill>
                <a:latin typeface="Arial" panose="020B0604020202020204" pitchFamily="34" charset="0"/>
                <a:cs typeface="Arial" panose="020B0604020202020204" pitchFamily="34" charset="0"/>
              </a:rPr>
              <a:t>Consider how to work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safely and avoid potential hazards when using and processing materials.</a:t>
            </a:r>
          </a:p>
        </p:txBody>
      </p:sp>
      <p:sp>
        <p:nvSpPr>
          <p:cNvPr id="6" name="Footer Placeholder 3">
            <a:extLst>
              <a:ext uri="{FF2B5EF4-FFF2-40B4-BE49-F238E27FC236}">
                <a16:creationId xmlns:a16="http://schemas.microsoft.com/office/drawing/2014/main" id="{D79A3C61-AFB0-F090-5B8C-4817DF0D088A}"/>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bg1"/>
                </a:solidFill>
                <a:latin typeface="Arial"/>
                <a:ea typeface="Arial"/>
                <a:cs typeface="Arial"/>
                <a:sym typeface="Arial"/>
              </a:rPr>
              <a:t>2. Physical and mechanical properties of materials</a:t>
            </a:r>
            <a:endParaRPr lang="en-US" dirty="0">
              <a:solidFill>
                <a:schemeClr val="bg1"/>
              </a:solidFill>
            </a:endParaRPr>
          </a:p>
        </p:txBody>
      </p:sp>
      <p:sp>
        <p:nvSpPr>
          <p:cNvPr id="10" name="Slide Number Placeholder 5">
            <a:extLst>
              <a:ext uri="{FF2B5EF4-FFF2-40B4-BE49-F238E27FC236}">
                <a16:creationId xmlns:a16="http://schemas.microsoft.com/office/drawing/2014/main" id="{AF1DD21A-883D-78B1-790A-001A310261D8}"/>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16</a:t>
            </a:fld>
            <a:endParaRPr lang="en-US" b="0" dirty="0">
              <a:solidFill>
                <a:schemeClr val="bg1"/>
              </a:solidFill>
            </a:endParaRPr>
          </a:p>
        </p:txBody>
      </p:sp>
      <p:sp>
        <p:nvSpPr>
          <p:cNvPr id="2" name="Google Shape;539;p3">
            <a:extLst>
              <a:ext uri="{FF2B5EF4-FFF2-40B4-BE49-F238E27FC236}">
                <a16:creationId xmlns:a16="http://schemas.microsoft.com/office/drawing/2014/main" id="{BCA12FAA-2C5D-ED7E-7ACC-CF0FB21FF920}"/>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3808372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472FF56-B2B4-9CD4-A75C-2E1D6CB5E14B}"/>
              </a:ext>
            </a:extLst>
          </p:cNvPr>
          <p:cNvSpPr>
            <a:spLocks noGrp="1"/>
          </p:cNvSpPr>
          <p:nvPr>
            <p:ph type="title"/>
          </p:nvPr>
        </p:nvSpPr>
        <p:spPr>
          <a:xfrm>
            <a:off x="4938729" y="967675"/>
            <a:ext cx="6380130" cy="6910070"/>
          </a:xfrm>
        </p:spPr>
        <p:txBody>
          <a:bodyPr/>
          <a:lstStyle/>
          <a:p>
            <a:pPr>
              <a:lnSpc>
                <a:spcPct val="100000"/>
              </a:lnSpc>
              <a:spcBef>
                <a:spcPts val="1200"/>
              </a:spcBef>
            </a:pPr>
            <a:r>
              <a:rPr lang="en-US" dirty="0"/>
              <a:t>Practitioner</a:t>
            </a:r>
            <a:br>
              <a:rPr lang="en-US" dirty="0"/>
            </a:br>
            <a:r>
              <a:rPr lang="en-US" dirty="0"/>
              <a:t>guide</a:t>
            </a:r>
            <a:br>
              <a:rPr lang="en-US" dirty="0"/>
            </a:br>
            <a:endParaRPr lang="en-US" sz="2500" dirty="0"/>
          </a:p>
        </p:txBody>
      </p:sp>
      <p:sp>
        <p:nvSpPr>
          <p:cNvPr id="6" name="Title 11">
            <a:extLst>
              <a:ext uri="{FF2B5EF4-FFF2-40B4-BE49-F238E27FC236}">
                <a16:creationId xmlns:a16="http://schemas.microsoft.com/office/drawing/2014/main" id="{30744565-5C1D-7F75-936E-CC42DB086210}"/>
              </a:ext>
            </a:extLst>
          </p:cNvPr>
          <p:cNvSpPr txBox="1">
            <a:spLocks/>
          </p:cNvSpPr>
          <p:nvPr/>
        </p:nvSpPr>
        <p:spPr>
          <a:xfrm>
            <a:off x="4920068" y="2009073"/>
            <a:ext cx="6380130" cy="6910070"/>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a:lnSpc>
                <a:spcPct val="100000"/>
              </a:lnSpc>
              <a:spcBef>
                <a:spcPts val="1200"/>
              </a:spcBef>
            </a:pPr>
            <a:br>
              <a:rPr lang="en-US" dirty="0"/>
            </a:br>
            <a:r>
              <a:rPr lang="en" sz="2500" b="0" dirty="0"/>
              <a:t>2. </a:t>
            </a:r>
            <a:r>
              <a:rPr lang="en-GB" sz="2500" b="0" dirty="0"/>
              <a:t>Physical and mechanical </a:t>
            </a:r>
            <a:br>
              <a:rPr lang="en-GB" sz="2500" b="0" dirty="0"/>
            </a:br>
            <a:r>
              <a:rPr lang="en-GB" sz="2500" b="0" dirty="0"/>
              <a:t>properties of materials</a:t>
            </a:r>
            <a:br>
              <a:rPr lang="en-US" sz="2500" b="0" dirty="0"/>
            </a:br>
            <a:endParaRPr lang="en-US" sz="2500" dirty="0"/>
          </a:p>
        </p:txBody>
      </p:sp>
      <p:sp>
        <p:nvSpPr>
          <p:cNvPr id="2" name="Slide Number Placeholder 5">
            <a:extLst>
              <a:ext uri="{FF2B5EF4-FFF2-40B4-BE49-F238E27FC236}">
                <a16:creationId xmlns:a16="http://schemas.microsoft.com/office/drawing/2014/main" id="{84001988-AE4E-9AE4-E5E4-D4399E3C44F4}"/>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2</a:t>
            </a:fld>
            <a:endParaRPr lang="en-US" b="0" dirty="0">
              <a:solidFill>
                <a:schemeClr val="bg1"/>
              </a:solidFill>
            </a:endParaRPr>
          </a:p>
        </p:txBody>
      </p:sp>
    </p:spTree>
    <p:extLst>
      <p:ext uri="{BB962C8B-B14F-4D97-AF65-F5344CB8AC3E}">
        <p14:creationId xmlns:p14="http://schemas.microsoft.com/office/powerpoint/2010/main" val="4238489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CCD1-09F1-94A3-57E2-095EA57D7210}"/>
              </a:ext>
            </a:extLst>
          </p:cNvPr>
          <p:cNvSpPr>
            <a:spLocks noGrp="1"/>
          </p:cNvSpPr>
          <p:nvPr>
            <p:ph type="title"/>
          </p:nvPr>
        </p:nvSpPr>
        <p:spPr>
          <a:xfrm>
            <a:off x="411858" y="1445908"/>
            <a:ext cx="14022170" cy="728133"/>
          </a:xfrm>
        </p:spPr>
        <p:txBody>
          <a:bodyPr>
            <a:normAutofit/>
          </a:bodyPr>
          <a:lstStyle/>
          <a:p>
            <a:r>
              <a:rPr lang="en-NZ" dirty="0"/>
              <a:t>Introduction and overview</a:t>
            </a:r>
            <a:endParaRPr lang="en-US" dirty="0"/>
          </a:p>
        </p:txBody>
      </p:sp>
      <p:sp>
        <p:nvSpPr>
          <p:cNvPr id="4" name="Content Placeholder 3">
            <a:extLst>
              <a:ext uri="{FF2B5EF4-FFF2-40B4-BE49-F238E27FC236}">
                <a16:creationId xmlns:a16="http://schemas.microsoft.com/office/drawing/2014/main" id="{EC168DEF-4851-9EA4-624D-B8BADDE14C15}"/>
              </a:ext>
            </a:extLst>
          </p:cNvPr>
          <p:cNvSpPr>
            <a:spLocks noGrp="1"/>
          </p:cNvSpPr>
          <p:nvPr>
            <p:ph idx="4294967295"/>
          </p:nvPr>
        </p:nvSpPr>
        <p:spPr>
          <a:xfrm>
            <a:off x="411858" y="2408039"/>
            <a:ext cx="14893791" cy="1007118"/>
          </a:xfrm>
        </p:spPr>
        <p:txBody>
          <a:bodyPr>
            <a:noAutofit/>
          </a:bodyPr>
          <a:lstStyle/>
          <a:p>
            <a:pPr marL="0" marR="0" lvl="0" indent="0" algn="l" rtl="0">
              <a:lnSpc>
                <a:spcPct val="100000"/>
              </a:lnSpc>
              <a:spcBef>
                <a:spcPts val="0"/>
              </a:spcBef>
              <a:spcAft>
                <a:spcPts val="0"/>
              </a:spcAft>
              <a:buClr>
                <a:srgbClr val="000000"/>
              </a:buClr>
              <a:buSzPts val="1100"/>
              <a:buFont typeface="Arial"/>
              <a:buNone/>
            </a:pPr>
            <a:r>
              <a:rPr lang="en-GB" sz="1400" u="none" strike="noStrike" cap="none" dirty="0">
                <a:solidFill>
                  <a:srgbClr val="000000"/>
                </a:solidFill>
              </a:rPr>
              <a:t>These resources help practitioners to deliver the </a:t>
            </a:r>
            <a:r>
              <a:rPr lang="en-GB" sz="1400" u="none" strike="noStrike" cap="none" dirty="0"/>
              <a:t>materials</a:t>
            </a:r>
            <a:r>
              <a:rPr lang="en-GB" sz="1400" u="none" strike="noStrike" cap="none" dirty="0">
                <a:solidFill>
                  <a:srgbClr val="000000"/>
                </a:solidFill>
              </a:rPr>
              <a:t> components of engineering and manufacturing-related qualifications at levels 2 and 3. They introduce the topic and stimulate learners to explore and reflect on key concepts, and are designed to complement and enhance practitioner</a:t>
            </a:r>
            <a:r>
              <a:rPr lang="en-GB" sz="1400" u="none" strike="noStrike" cap="none" dirty="0"/>
              <a:t>s’</a:t>
            </a:r>
            <a:r>
              <a:rPr lang="en-GB" sz="1400" u="none" strike="noStrike" cap="none" dirty="0">
                <a:solidFill>
                  <a:srgbClr val="000000"/>
                </a:solidFill>
              </a:rPr>
              <a:t> own lesson materials and schemes of work.</a:t>
            </a:r>
          </a:p>
        </p:txBody>
      </p:sp>
      <p:sp>
        <p:nvSpPr>
          <p:cNvPr id="5" name="Text Placeholder 4">
            <a:extLst>
              <a:ext uri="{FF2B5EF4-FFF2-40B4-BE49-F238E27FC236}">
                <a16:creationId xmlns:a16="http://schemas.microsoft.com/office/drawing/2014/main" id="{84FC9109-6995-618F-DD2B-0AC648071D83}"/>
              </a:ext>
            </a:extLst>
          </p:cNvPr>
          <p:cNvSpPr>
            <a:spLocks noGrp="1"/>
          </p:cNvSpPr>
          <p:nvPr>
            <p:ph type="body" sz="quarter" idx="4294967295"/>
          </p:nvPr>
        </p:nvSpPr>
        <p:spPr>
          <a:xfrm>
            <a:off x="411857" y="3021751"/>
            <a:ext cx="15119879" cy="741680"/>
          </a:xfrm>
        </p:spPr>
        <p:txBody>
          <a:bodyPr>
            <a:noAutofit/>
          </a:bodyPr>
          <a:lstStyle/>
          <a:p>
            <a:pPr marL="0" marR="0" lvl="0" indent="0" algn="l" rtl="0">
              <a:lnSpc>
                <a:spcPct val="100000"/>
              </a:lnSpc>
              <a:spcBef>
                <a:spcPts val="0"/>
              </a:spcBef>
              <a:spcAft>
                <a:spcPts val="0"/>
              </a:spcAft>
              <a:buClr>
                <a:srgbClr val="000000"/>
              </a:buClr>
              <a:buSzPts val="1100"/>
              <a:buFont typeface="Arial"/>
              <a:buNone/>
            </a:pPr>
            <a:r>
              <a:rPr lang="en-GB" sz="2000" b="1" u="none" strike="noStrike" cap="none" dirty="0">
                <a:solidFill>
                  <a:srgbClr val="000000"/>
                </a:solidFill>
              </a:rPr>
              <a:t>Resources summary</a:t>
            </a:r>
          </a:p>
          <a:p>
            <a:pPr>
              <a:lnSpc>
                <a:spcPct val="100000"/>
              </a:lnSpc>
              <a:spcBef>
                <a:spcPts val="0"/>
              </a:spcBef>
              <a:buClr>
                <a:schemeClr val="dk1"/>
              </a:buClr>
              <a:buSzPts val="1100"/>
            </a:pPr>
            <a:r>
              <a:rPr lang="en-GB" sz="1400" b="1" dirty="0">
                <a:solidFill>
                  <a:schemeClr val="dk1"/>
                </a:solidFill>
              </a:rPr>
              <a:t>Prerequisites</a:t>
            </a:r>
            <a:r>
              <a:rPr lang="en-GB" sz="2000" dirty="0">
                <a:solidFill>
                  <a:schemeClr val="dk1"/>
                </a:solidFill>
              </a:rPr>
              <a:t> </a:t>
            </a:r>
            <a:r>
              <a:rPr lang="en-GB" sz="1400" dirty="0">
                <a:solidFill>
                  <a:schemeClr val="dk1"/>
                </a:solidFill>
              </a:rPr>
              <a:t>– it is essential that learners complete the </a:t>
            </a:r>
            <a:r>
              <a:rPr lang="en-GB" sz="1400" b="1" dirty="0">
                <a:solidFill>
                  <a:schemeClr val="dk1"/>
                </a:solidFill>
              </a:rPr>
              <a:t>Sustainability </a:t>
            </a:r>
            <a:r>
              <a:rPr lang="en-GB" sz="1400" dirty="0">
                <a:solidFill>
                  <a:schemeClr val="dk1"/>
                </a:solidFill>
              </a:rPr>
              <a:t>module, helpful if they complete </a:t>
            </a:r>
            <a:r>
              <a:rPr lang="en-GB" sz="1400" b="1" dirty="0">
                <a:solidFill>
                  <a:schemeClr val="dk1"/>
                </a:solidFill>
              </a:rPr>
              <a:t>Innovation and emerging technologies </a:t>
            </a:r>
            <a:r>
              <a:rPr lang="en-GB" sz="1400" dirty="0">
                <a:solidFill>
                  <a:schemeClr val="dk1"/>
                </a:solidFill>
              </a:rPr>
              <a:t>module and recommended they complete </a:t>
            </a:r>
            <a:r>
              <a:rPr lang="en-GB" sz="1400" b="1" dirty="0">
                <a:solidFill>
                  <a:schemeClr val="dk1"/>
                </a:solidFill>
              </a:rPr>
              <a:t>1. Materials in engineering</a:t>
            </a:r>
            <a:r>
              <a:rPr lang="en-GB" sz="1400" dirty="0">
                <a:solidFill>
                  <a:schemeClr val="dk1"/>
                </a:solidFill>
              </a:rPr>
              <a:t> before starting this resource.</a:t>
            </a:r>
            <a:endParaRPr lang="en-GB" sz="1400" b="1" u="none" strike="noStrike" cap="none" dirty="0"/>
          </a:p>
          <a:p>
            <a:pPr marL="0" lvl="0" indent="0" algn="l" rtl="0">
              <a:lnSpc>
                <a:spcPct val="90000"/>
              </a:lnSpc>
              <a:spcBef>
                <a:spcPts val="0"/>
              </a:spcBef>
              <a:spcAft>
                <a:spcPts val="0"/>
              </a:spcAft>
              <a:buClr>
                <a:schemeClr val="dk1"/>
              </a:buClr>
              <a:buSzPts val="1100"/>
              <a:buFont typeface="Arial"/>
              <a:buNone/>
            </a:pPr>
            <a:endParaRPr lang="en-GB" sz="1400" b="1" dirty="0"/>
          </a:p>
        </p:txBody>
      </p:sp>
      <p:sp>
        <p:nvSpPr>
          <p:cNvPr id="6" name="Text Placeholder 5">
            <a:extLst>
              <a:ext uri="{FF2B5EF4-FFF2-40B4-BE49-F238E27FC236}">
                <a16:creationId xmlns:a16="http://schemas.microsoft.com/office/drawing/2014/main" id="{227327AC-94C5-0175-30D1-86F3D3996436}"/>
              </a:ext>
            </a:extLst>
          </p:cNvPr>
          <p:cNvSpPr>
            <a:spLocks noGrp="1"/>
          </p:cNvSpPr>
          <p:nvPr>
            <p:ph type="body" sz="quarter" idx="4294967295"/>
          </p:nvPr>
        </p:nvSpPr>
        <p:spPr>
          <a:xfrm>
            <a:off x="8302084" y="5590671"/>
            <a:ext cx="7229652" cy="4078017"/>
          </a:xfrm>
        </p:spPr>
        <p:txBody>
          <a:bodyPr>
            <a:normAutofit/>
          </a:bodyPr>
          <a:lstStyle/>
          <a:p>
            <a:pPr marL="0" lvl="0" indent="0" algn="l" rtl="0">
              <a:spcBef>
                <a:spcPts val="0"/>
              </a:spcBef>
              <a:spcAft>
                <a:spcPts val="0"/>
              </a:spcAft>
              <a:buClr>
                <a:schemeClr val="dk1"/>
              </a:buClr>
              <a:buSzPts val="1100"/>
              <a:buFont typeface="Arial"/>
              <a:buNone/>
            </a:pPr>
            <a:r>
              <a:rPr lang="en-GB" sz="1400" dirty="0">
                <a:solidFill>
                  <a:schemeClr val="dk1"/>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The Level 3 resources introduce physical and material properties, and material classifications. They help learners to understand the definitions of key properties and explore innovations in materials, including the potential applications of smart materials. Learners will also consider how engineering controls, administrative controls and PPE help to mitigate hazards from materials and material processing.</a:t>
            </a:r>
            <a:endParaRPr lang="en-GB" sz="1400" dirty="0">
              <a:solidFill>
                <a:schemeClr val="dk1"/>
              </a:solidFill>
            </a:endParaRPr>
          </a:p>
        </p:txBody>
      </p:sp>
      <p:graphicFrame>
        <p:nvGraphicFramePr>
          <p:cNvPr id="9" name="Table 9">
            <a:extLst>
              <a:ext uri="{FF2B5EF4-FFF2-40B4-BE49-F238E27FC236}">
                <a16:creationId xmlns:a16="http://schemas.microsoft.com/office/drawing/2014/main" id="{94E333A9-57E9-2930-08FC-2F5FAA06F171}"/>
              </a:ext>
            </a:extLst>
          </p:cNvPr>
          <p:cNvGraphicFramePr>
            <a:graphicFrameLocks noGrp="1"/>
          </p:cNvGraphicFramePr>
          <p:nvPr>
            <p:extLst>
              <p:ext uri="{D42A27DB-BD31-4B8C-83A1-F6EECF244321}">
                <p14:modId xmlns:p14="http://schemas.microsoft.com/office/powerpoint/2010/main" val="1779830655"/>
              </p:ext>
            </p:extLst>
          </p:nvPr>
        </p:nvGraphicFramePr>
        <p:xfrm>
          <a:off x="473222" y="4119496"/>
          <a:ext cx="15351960" cy="674399"/>
        </p:xfrm>
        <a:graphic>
          <a:graphicData uri="http://schemas.openxmlformats.org/drawingml/2006/table">
            <a:tbl>
              <a:tblPr firstRow="1" bandRow="1">
                <a:tableStyleId>{F2DE63D5-997A-4646-A377-4702673A728D}</a:tableStyleId>
              </a:tblPr>
              <a:tblGrid>
                <a:gridCol w="4454378">
                  <a:extLst>
                    <a:ext uri="{9D8B030D-6E8A-4147-A177-3AD203B41FA5}">
                      <a16:colId xmlns:a16="http://schemas.microsoft.com/office/drawing/2014/main" val="775593405"/>
                    </a:ext>
                  </a:extLst>
                </a:gridCol>
                <a:gridCol w="812800">
                  <a:extLst>
                    <a:ext uri="{9D8B030D-6E8A-4147-A177-3AD203B41FA5}">
                      <a16:colId xmlns:a16="http://schemas.microsoft.com/office/drawing/2014/main" val="1341920397"/>
                    </a:ext>
                  </a:extLst>
                </a:gridCol>
                <a:gridCol w="3572933">
                  <a:extLst>
                    <a:ext uri="{9D8B030D-6E8A-4147-A177-3AD203B41FA5}">
                      <a16:colId xmlns:a16="http://schemas.microsoft.com/office/drawing/2014/main" val="2584098693"/>
                    </a:ext>
                  </a:extLst>
                </a:gridCol>
                <a:gridCol w="2353734">
                  <a:extLst>
                    <a:ext uri="{9D8B030D-6E8A-4147-A177-3AD203B41FA5}">
                      <a16:colId xmlns:a16="http://schemas.microsoft.com/office/drawing/2014/main" val="4119896531"/>
                    </a:ext>
                  </a:extLst>
                </a:gridCol>
                <a:gridCol w="2048933">
                  <a:extLst>
                    <a:ext uri="{9D8B030D-6E8A-4147-A177-3AD203B41FA5}">
                      <a16:colId xmlns:a16="http://schemas.microsoft.com/office/drawing/2014/main" val="946961469"/>
                    </a:ext>
                  </a:extLst>
                </a:gridCol>
                <a:gridCol w="795867">
                  <a:extLst>
                    <a:ext uri="{9D8B030D-6E8A-4147-A177-3AD203B41FA5}">
                      <a16:colId xmlns:a16="http://schemas.microsoft.com/office/drawing/2014/main" val="2540207167"/>
                    </a:ext>
                  </a:extLst>
                </a:gridCol>
                <a:gridCol w="1313315">
                  <a:extLst>
                    <a:ext uri="{9D8B030D-6E8A-4147-A177-3AD203B41FA5}">
                      <a16:colId xmlns:a16="http://schemas.microsoft.com/office/drawing/2014/main" val="185756884"/>
                    </a:ext>
                  </a:extLst>
                </a:gridCol>
              </a:tblGrid>
              <a:tr h="339119">
                <a:tc>
                  <a:txBody>
                    <a:bodyPr/>
                    <a:lstStyle/>
                    <a:p>
                      <a:pPr algn="ctr"/>
                      <a:r>
                        <a:rPr lang="en-US" sz="1600" dirty="0">
                          <a:latin typeface="Arial" panose="020B0604020202020204" pitchFamily="34" charset="0"/>
                          <a:cs typeface="Arial" panose="020B0604020202020204" pitchFamily="34" charset="0"/>
                        </a:rPr>
                        <a:t>Resource name</a:t>
                      </a:r>
                    </a:p>
                  </a:txBody>
                  <a:tcP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Level</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PPT slides + notes - practitioner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PPT slides - learner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Activity sheets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Film</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Interactive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411087963"/>
                  </a:ext>
                </a:extLst>
              </a:tr>
              <a:tr h="24754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400" u="none" strike="noStrike" cap="none" dirty="0">
                          <a:solidFill>
                            <a:schemeClr val="dk1"/>
                          </a:solidFill>
                          <a:latin typeface="Arial" panose="020B0604020202020204" pitchFamily="34" charset="0"/>
                          <a:cs typeface="Arial" panose="020B0604020202020204" pitchFamily="34" charset="0"/>
                        </a:rPr>
                        <a:t>2. </a:t>
                      </a:r>
                      <a:r>
                        <a:rPr lang="en-GB" sz="1400" u="none" strike="noStrike" cap="none" dirty="0">
                          <a:solidFill>
                            <a:schemeClr val="dk1"/>
                          </a:solidFill>
                          <a:latin typeface="Arial" panose="020B0604020202020204" pitchFamily="34" charset="0"/>
                          <a:cs typeface="Arial" panose="020B0604020202020204" pitchFamily="34" charset="0"/>
                        </a:rPr>
                        <a:t>Physical and mechanical properties</a:t>
                      </a:r>
                      <a:r>
                        <a:rPr lang="en-GB" sz="1400" dirty="0">
                          <a:solidFill>
                            <a:schemeClr val="dk1"/>
                          </a:solidFill>
                          <a:latin typeface="Arial" panose="020B0604020202020204" pitchFamily="34" charset="0"/>
                          <a:cs typeface="Arial" panose="020B0604020202020204" pitchFamily="34" charset="0"/>
                        </a:rPr>
                        <a:t> of materials</a:t>
                      </a:r>
                      <a:endParaRPr lang="en-GB" sz="1400" u="none" strike="noStrike" cap="none"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accent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46966545"/>
                  </a:ext>
                </a:extLst>
              </a:tr>
            </a:tbl>
          </a:graphicData>
        </a:graphic>
      </p:graphicFrame>
      <p:sp>
        <p:nvSpPr>
          <p:cNvPr id="10" name="Rectangle 9">
            <a:extLst>
              <a:ext uri="{FF2B5EF4-FFF2-40B4-BE49-F238E27FC236}">
                <a16:creationId xmlns:a16="http://schemas.microsoft.com/office/drawing/2014/main" id="{B29B837E-AECA-25E9-AD7B-E6D21CE8C578}"/>
              </a:ext>
            </a:extLst>
          </p:cNvPr>
          <p:cNvSpPr/>
          <p:nvPr/>
        </p:nvSpPr>
        <p:spPr>
          <a:xfrm>
            <a:off x="411857" y="5192328"/>
            <a:ext cx="7367576" cy="3416320"/>
          </a:xfrm>
          <a:prstGeom prst="rect">
            <a:avLst/>
          </a:prstGeom>
        </p:spPr>
        <p:txBody>
          <a:bodyPr wrap="square">
            <a:spAutoFit/>
          </a:bodyPr>
          <a:lstStyle/>
          <a:p>
            <a:pPr>
              <a:spcAft>
                <a:spcPts val="600"/>
              </a:spcAft>
            </a:pPr>
            <a:r>
              <a:rPr lang="en-NZ" sz="2000" b="1" dirty="0">
                <a:latin typeface="Arial" panose="020B0604020202020204" pitchFamily="34" charset="0"/>
                <a:cs typeface="Arial" panose="020B0604020202020204" pitchFamily="34" charset="0"/>
              </a:rPr>
              <a:t>Delivery</a:t>
            </a:r>
          </a:p>
          <a:p>
            <a:pPr marL="0" marR="0" lvl="0" indent="0" algn="l" rtl="0">
              <a:lnSpc>
                <a:spcPct val="100000"/>
              </a:lnSpc>
              <a:spcBef>
                <a:spcPts val="0"/>
              </a:spcBef>
              <a:spcAft>
                <a:spcPts val="0"/>
              </a:spcAft>
              <a:buClr>
                <a:srgbClr val="000000"/>
              </a:buClr>
              <a:buSzPts val="1100"/>
              <a:buFont typeface="Arial"/>
              <a:buNone/>
            </a:pPr>
            <a:r>
              <a:rPr lang="en-GB" sz="1400" dirty="0">
                <a:latin typeface="Arial" panose="020B0604020202020204" pitchFamily="34" charset="0"/>
                <a:cs typeface="Arial" panose="020B0604020202020204" pitchFamily="34" charset="0"/>
              </a:rPr>
              <a:t>Delivery</a:t>
            </a:r>
            <a:r>
              <a:rPr lang="en-GB" sz="1400" u="none" strike="noStrike" cap="none" dirty="0">
                <a:solidFill>
                  <a:srgbClr val="000000"/>
                </a:solidFill>
                <a:latin typeface="Arial" panose="020B0604020202020204" pitchFamily="34" charset="0"/>
                <a:cs typeface="Arial" panose="020B0604020202020204" pitchFamily="34" charset="0"/>
              </a:rPr>
              <a:t> suggestions for practitioners, and suggested answers where appropriate, are in the presenter’s notes for each slide. The core activities in each resource provide around   60 mins of learning time, though additional suggestions, including independent learning, can extend this time significantly. </a:t>
            </a:r>
          </a:p>
          <a:p>
            <a:pPr>
              <a:spcBef>
                <a:spcPts val="1200"/>
              </a:spcBef>
              <a:spcAft>
                <a:spcPts val="600"/>
              </a:spcAft>
            </a:pPr>
            <a:r>
              <a:rPr lang="en-NZ" sz="2000" b="1" dirty="0">
                <a:latin typeface="Arial" panose="020B0604020202020204" pitchFamily="34" charset="0"/>
                <a:cs typeface="Arial" panose="020B0604020202020204" pitchFamily="34" charset="0"/>
              </a:rPr>
              <a:t>Overarching theme/big questions</a:t>
            </a:r>
          </a:p>
          <a:p>
            <a:pPr marL="0" marR="0" lvl="0" indent="0" algn="l" rtl="0">
              <a:lnSpc>
                <a:spcPct val="100000"/>
              </a:lnSpc>
              <a:spcBef>
                <a:spcPts val="0"/>
              </a:spcBef>
              <a:spcAft>
                <a:spcPts val="0"/>
              </a:spcAft>
              <a:buClr>
                <a:srgbClr val="000000"/>
              </a:buClr>
              <a:buSzPts val="1000"/>
              <a:buFont typeface="Arial"/>
              <a:buNone/>
            </a:pPr>
            <a:r>
              <a:rPr lang="en-GB" sz="1400" u="none" strike="noStrike" cap="none" dirty="0">
                <a:latin typeface="Arial" panose="020B0604020202020204" pitchFamily="34" charset="0"/>
                <a:cs typeface="Arial" panose="020B0604020202020204" pitchFamily="34" charset="0"/>
              </a:rPr>
              <a:t>How can engineers choose the right materials for the job?</a:t>
            </a:r>
          </a:p>
          <a:p>
            <a:pPr marL="0" marR="0" lvl="0" indent="0" algn="l" rtl="0">
              <a:lnSpc>
                <a:spcPct val="100000"/>
              </a:lnSpc>
              <a:spcBef>
                <a:spcPts val="0"/>
              </a:spcBef>
              <a:spcAft>
                <a:spcPts val="0"/>
              </a:spcAft>
              <a:buClr>
                <a:srgbClr val="000000"/>
              </a:buClr>
              <a:buSzPts val="1000"/>
              <a:buFont typeface="Arial"/>
              <a:buNone/>
            </a:pPr>
            <a:r>
              <a:rPr lang="en-GB" sz="1400" u="none" strike="noStrike" cap="none" dirty="0">
                <a:latin typeface="Arial" panose="020B0604020202020204" pitchFamily="34" charset="0"/>
                <a:cs typeface="Arial" panose="020B0604020202020204" pitchFamily="34" charset="0"/>
              </a:rPr>
              <a:t>How are innovations in materials changing what engineers can do?</a:t>
            </a:r>
          </a:p>
          <a:p>
            <a:pPr lvl="0">
              <a:spcBef>
                <a:spcPts val="1200"/>
              </a:spcBef>
              <a:buClr>
                <a:srgbClr val="000000"/>
              </a:buClr>
              <a:buSzPts val="1000"/>
            </a:pPr>
            <a:r>
              <a:rPr lang="en-NZ" sz="2000" b="1" dirty="0">
                <a:latin typeface="Arial" panose="020B0604020202020204" pitchFamily="34" charset="0"/>
                <a:cs typeface="Arial" panose="020B0604020202020204" pitchFamily="34" charset="0"/>
              </a:rPr>
              <a:t>Overview</a:t>
            </a:r>
          </a:p>
          <a:p>
            <a:pPr marL="0" lvl="0" indent="0" algn="l" rtl="0">
              <a:spcBef>
                <a:spcPts val="0"/>
              </a:spcBef>
              <a:spcAft>
                <a:spcPts val="0"/>
              </a:spcAft>
              <a:buClr>
                <a:schemeClr val="dk1"/>
              </a:buClr>
              <a:buSzPts val="1100"/>
              <a:buFont typeface="Arial"/>
              <a:buNone/>
            </a:pPr>
            <a:r>
              <a:rPr lang="en-GB" sz="1400" dirty="0">
                <a:solidFill>
                  <a:schemeClr val="dk1"/>
                </a:solidFill>
                <a:latin typeface="Arial" panose="020B0604020202020204" pitchFamily="34" charset="0"/>
                <a:cs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The Level 2 resource defines engineering materials and explores how engineers relate the properties of materials to their purpose. The resource introduces some key areas that later resources develop and, importantly, gauges any prior understanding.</a:t>
            </a:r>
            <a:endParaRPr lang="en-GB" sz="1400" dirty="0">
              <a:solidFill>
                <a:schemeClr val="dk1"/>
              </a:solidFill>
              <a:latin typeface="Arial" panose="020B0604020202020204" pitchFamily="34" charset="0"/>
              <a:cs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
                </a:ext>
              </a:extLst>
            </a:endParaRPr>
          </a:p>
        </p:txBody>
      </p:sp>
      <p:pic>
        <p:nvPicPr>
          <p:cNvPr id="14" name="Graphic 13" descr="Tick with solid fill">
            <a:extLst>
              <a:ext uri="{FF2B5EF4-FFF2-40B4-BE49-F238E27FC236}">
                <a16:creationId xmlns:a16="http://schemas.microsoft.com/office/drawing/2014/main" id="{B059E57B-E673-F052-24D0-E351EE0F727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61171" y="4465708"/>
            <a:ext cx="329406" cy="329406"/>
          </a:xfrm>
          <a:prstGeom prst="rect">
            <a:avLst/>
          </a:prstGeom>
        </p:spPr>
      </p:pic>
      <p:pic>
        <p:nvPicPr>
          <p:cNvPr id="18" name="Graphic 17" descr="Tick with solid fill">
            <a:extLst>
              <a:ext uri="{FF2B5EF4-FFF2-40B4-BE49-F238E27FC236}">
                <a16:creationId xmlns:a16="http://schemas.microsoft.com/office/drawing/2014/main" id="{F7F35B20-BFEA-2937-A5ED-B9B930C7021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03750" y="4464367"/>
            <a:ext cx="329406" cy="329406"/>
          </a:xfrm>
          <a:prstGeom prst="rect">
            <a:avLst/>
          </a:prstGeom>
        </p:spPr>
      </p:pic>
      <p:pic>
        <p:nvPicPr>
          <p:cNvPr id="20" name="Graphic 19" descr="Tick with solid fill">
            <a:extLst>
              <a:ext uri="{FF2B5EF4-FFF2-40B4-BE49-F238E27FC236}">
                <a16:creationId xmlns:a16="http://schemas.microsoft.com/office/drawing/2014/main" id="{5F429B78-E19A-21E6-8B9E-50A8381F6B2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875735" y="4465922"/>
            <a:ext cx="329406" cy="329406"/>
          </a:xfrm>
          <a:prstGeom prst="rect">
            <a:avLst/>
          </a:prstGeom>
        </p:spPr>
      </p:pic>
      <p:sp>
        <p:nvSpPr>
          <p:cNvPr id="15" name="Slide Number Placeholder 5">
            <a:extLst>
              <a:ext uri="{FF2B5EF4-FFF2-40B4-BE49-F238E27FC236}">
                <a16:creationId xmlns:a16="http://schemas.microsoft.com/office/drawing/2014/main" id="{74243A20-BB5E-B9DF-99D5-85EC32CBB5BD}"/>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3</a:t>
            </a:fld>
            <a:endParaRPr lang="en-US" b="0" dirty="0">
              <a:solidFill>
                <a:schemeClr val="bg1"/>
              </a:solidFill>
            </a:endParaRPr>
          </a:p>
        </p:txBody>
      </p:sp>
      <p:sp>
        <p:nvSpPr>
          <p:cNvPr id="21" name="Footer Placeholder 3">
            <a:extLst>
              <a:ext uri="{FF2B5EF4-FFF2-40B4-BE49-F238E27FC236}">
                <a16:creationId xmlns:a16="http://schemas.microsoft.com/office/drawing/2014/main" id="{3C337FED-F556-82F3-744A-0C046AF75A6A}"/>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2. Physical and mechanical properties of materials </a:t>
            </a:r>
            <a:r>
              <a:rPr lang="en-US" dirty="0"/>
              <a:t>| Practitioner guide</a:t>
            </a:r>
          </a:p>
        </p:txBody>
      </p:sp>
      <p:pic>
        <p:nvPicPr>
          <p:cNvPr id="3" name="Graphic 2" descr="Tick with solid fill">
            <a:extLst>
              <a:ext uri="{FF2B5EF4-FFF2-40B4-BE49-F238E27FC236}">
                <a16:creationId xmlns:a16="http://schemas.microsoft.com/office/drawing/2014/main" id="{BD975CF0-BE87-EC72-920E-3CDACD3FF09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959468" y="4465922"/>
            <a:ext cx="329406" cy="329406"/>
          </a:xfrm>
          <a:prstGeom prst="rect">
            <a:avLst/>
          </a:prstGeom>
        </p:spPr>
      </p:pic>
    </p:spTree>
    <p:extLst>
      <p:ext uri="{BB962C8B-B14F-4D97-AF65-F5344CB8AC3E}">
        <p14:creationId xmlns:p14="http://schemas.microsoft.com/office/powerpoint/2010/main" val="1525105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a:xfrm>
            <a:off x="411858" y="1445908"/>
            <a:ext cx="14022170" cy="728133"/>
          </a:xfrm>
        </p:spPr>
        <p:txBody>
          <a:bodyPr/>
          <a:lstStyle/>
          <a:p>
            <a:r>
              <a:rPr lang="en-US"/>
              <a:t>Learning outcomes and resource links </a:t>
            </a:r>
          </a:p>
        </p:txBody>
      </p:sp>
      <p:sp>
        <p:nvSpPr>
          <p:cNvPr id="7" name="Text Placeholder 9">
            <a:extLst>
              <a:ext uri="{FF2B5EF4-FFF2-40B4-BE49-F238E27FC236}">
                <a16:creationId xmlns:a16="http://schemas.microsoft.com/office/drawing/2014/main" id="{33FEE8A9-8F83-D3F8-DDD1-F15E9A5938FE}"/>
              </a:ext>
            </a:extLst>
          </p:cNvPr>
          <p:cNvSpPr>
            <a:spLocks noGrp="1"/>
          </p:cNvSpPr>
          <p:nvPr>
            <p:ph type="body" sz="quarter" idx="4294967295"/>
          </p:nvPr>
        </p:nvSpPr>
        <p:spPr>
          <a:xfrm>
            <a:off x="411858" y="2715066"/>
            <a:ext cx="7543422" cy="5578036"/>
          </a:xfrm>
        </p:spPr>
        <p:txBody>
          <a:bodyPr/>
          <a:lstStyle/>
          <a:p>
            <a:pPr marL="0" lvl="0" indent="0" algn="l" rtl="0">
              <a:lnSpc>
                <a:spcPct val="100000"/>
              </a:lnSpc>
              <a:spcBef>
                <a:spcPts val="0"/>
              </a:spcBef>
              <a:spcAft>
                <a:spcPts val="1200"/>
              </a:spcAft>
              <a:buSzPts val="1800"/>
              <a:buNone/>
            </a:pPr>
            <a:r>
              <a:rPr lang="en-GB" sz="2000" b="1" dirty="0">
                <a:solidFill>
                  <a:schemeClr val="dk1"/>
                </a:solidFill>
              </a:rPr>
              <a:t>Level 3 resource 1</a:t>
            </a:r>
            <a:endParaRPr lang="en-US"/>
          </a:p>
          <a:p>
            <a:pPr marL="0" lvl="0" indent="0" algn="l" rtl="0">
              <a:lnSpc>
                <a:spcPct val="100000"/>
              </a:lnSpc>
              <a:spcBef>
                <a:spcPts val="0"/>
              </a:spcBef>
              <a:spcAft>
                <a:spcPts val="1200"/>
              </a:spcAft>
              <a:buSzPts val="1800"/>
              <a:buNone/>
            </a:pPr>
            <a:r>
              <a:rPr lang="en-GB" sz="2000" b="1" dirty="0">
                <a:solidFill>
                  <a:schemeClr val="dk1"/>
                </a:solidFill>
                <a:latin typeface="Arial"/>
                <a:cs typeface="Arial"/>
              </a:rPr>
              <a:t>Physical and mechanical properties of materials</a:t>
            </a:r>
          </a:p>
          <a:p>
            <a:pPr marL="482600" lvl="0" indent="-342900" algn="l" rtl="0">
              <a:lnSpc>
                <a:spcPct val="100000"/>
              </a:lnSpc>
              <a:spcBef>
                <a:spcPts val="0"/>
              </a:spcBef>
              <a:spcAft>
                <a:spcPts val="1200"/>
              </a:spcAft>
              <a:buClr>
                <a:schemeClr val="dk1"/>
              </a:buClr>
              <a:buSzPts val="1400"/>
              <a:buFont typeface="Arial" panose="020B0604020202020204" pitchFamily="34" charset="0"/>
              <a:buChar char="•"/>
            </a:pPr>
            <a:r>
              <a:rPr lang="en-GB" sz="2000" dirty="0">
                <a:solidFill>
                  <a:schemeClr val="dk1"/>
                </a:solidFill>
                <a:latin typeface="Arial"/>
                <a:cs typeface="Arial"/>
              </a:rPr>
              <a:t>Explain the meaning of physical and mechanical properties.</a:t>
            </a:r>
          </a:p>
          <a:p>
            <a:pPr marL="482600" lvl="0" indent="-342900" algn="l" rtl="0">
              <a:lnSpc>
                <a:spcPct val="100000"/>
              </a:lnSpc>
              <a:spcBef>
                <a:spcPts val="0"/>
              </a:spcBef>
              <a:spcAft>
                <a:spcPts val="1200"/>
              </a:spcAft>
              <a:buClr>
                <a:schemeClr val="dk1"/>
              </a:buClr>
              <a:buSzPts val="1400"/>
              <a:buFont typeface="Arial" panose="020B0604020202020204" pitchFamily="34" charset="0"/>
              <a:buChar char="•"/>
            </a:pPr>
            <a:r>
              <a:rPr lang="en-GB" sz="2000" dirty="0">
                <a:solidFill>
                  <a:schemeClr val="dk1"/>
                </a:solidFill>
                <a:latin typeface="Arial"/>
                <a:cs typeface="Arial"/>
              </a:rPr>
              <a:t>Name and define a range of physical and mechanical properties.</a:t>
            </a:r>
          </a:p>
          <a:p>
            <a:pPr marL="482600" lvl="0" indent="-342900" algn="l" rtl="0">
              <a:lnSpc>
                <a:spcPct val="100000"/>
              </a:lnSpc>
              <a:spcBef>
                <a:spcPts val="0"/>
              </a:spcBef>
              <a:spcAft>
                <a:spcPts val="1200"/>
              </a:spcAft>
              <a:buClr>
                <a:schemeClr val="dk1"/>
              </a:buClr>
              <a:buSzPts val="1400"/>
              <a:buFont typeface="Arial" panose="020B0604020202020204" pitchFamily="34" charset="0"/>
              <a:buChar char="•"/>
            </a:pPr>
            <a:r>
              <a:rPr lang="en-GB" sz="2000" dirty="0">
                <a:solidFill>
                  <a:schemeClr val="dk1"/>
                </a:solidFill>
                <a:latin typeface="Arial"/>
                <a:cs typeface="Arial"/>
              </a:rPr>
              <a:t>Consider how to work safely and avoid potential hazards when using and processing materials.</a:t>
            </a:r>
          </a:p>
          <a:p>
            <a:pPr lvl="0">
              <a:spcBef>
                <a:spcPts val="1200"/>
              </a:spcBef>
              <a:buSzPct val="100000"/>
            </a:pPr>
            <a:endParaRPr lang="en-GB" sz="2000" dirty="0">
              <a:solidFill>
                <a:schemeClr val="dk1"/>
              </a:solidFill>
            </a:endParaRPr>
          </a:p>
        </p:txBody>
      </p:sp>
      <p:sp>
        <p:nvSpPr>
          <p:cNvPr id="8" name="Text Placeholder 10">
            <a:extLst>
              <a:ext uri="{FF2B5EF4-FFF2-40B4-BE49-F238E27FC236}">
                <a16:creationId xmlns:a16="http://schemas.microsoft.com/office/drawing/2014/main" id="{0BCFED62-256B-7F6F-6885-48013D2E5677}"/>
              </a:ext>
            </a:extLst>
          </p:cNvPr>
          <p:cNvSpPr>
            <a:spLocks noGrp="1"/>
          </p:cNvSpPr>
          <p:nvPr>
            <p:ph type="body" sz="quarter" idx="4294967295"/>
          </p:nvPr>
        </p:nvSpPr>
        <p:spPr>
          <a:xfrm>
            <a:off x="8245171" y="2715066"/>
            <a:ext cx="7716936" cy="5578036"/>
          </a:xfrm>
        </p:spPr>
        <p:txBody>
          <a:bodyPr/>
          <a:lstStyle/>
          <a:p>
            <a:pPr marL="0" marR="0" lvl="0" indent="0" algn="l" rtl="0">
              <a:lnSpc>
                <a:spcPct val="100000"/>
              </a:lnSpc>
              <a:spcBef>
                <a:spcPts val="0"/>
              </a:spcBef>
              <a:spcAft>
                <a:spcPts val="0"/>
              </a:spcAft>
              <a:buClr>
                <a:schemeClr val="dk1"/>
              </a:buClr>
              <a:buSzPts val="1100"/>
              <a:buFont typeface="Arial"/>
              <a:buNone/>
            </a:pPr>
            <a:r>
              <a:rPr lang="en-GB" sz="2000" b="1" i="0" u="none" strike="noStrike" cap="none" dirty="0">
                <a:solidFill>
                  <a:schemeClr val="dk1"/>
                </a:solidFill>
                <a:latin typeface="Arial"/>
                <a:ea typeface="Arial"/>
                <a:cs typeface="Arial"/>
                <a:sym typeface="Arial"/>
              </a:rPr>
              <a:t>Full resource list available for the topic of </a:t>
            </a:r>
            <a:br>
              <a:rPr lang="en-GB" sz="2000" b="1" i="0" u="none" strike="noStrike" cap="none" dirty="0">
                <a:solidFill>
                  <a:schemeClr val="dk1"/>
                </a:solidFill>
                <a:latin typeface="Arial"/>
                <a:ea typeface="Arial"/>
                <a:cs typeface="Arial"/>
                <a:sym typeface="Arial"/>
              </a:rPr>
            </a:br>
            <a:r>
              <a:rPr lang="en-GB" sz="2000" b="1" i="0" u="none" strike="noStrike" cap="none" dirty="0">
                <a:solidFill>
                  <a:schemeClr val="dk1"/>
                </a:solidFill>
                <a:latin typeface="Arial"/>
                <a:ea typeface="Arial"/>
                <a:cs typeface="Arial"/>
                <a:sym typeface="Arial"/>
              </a:rPr>
              <a:t>Engineering materials:</a:t>
            </a:r>
          </a:p>
          <a:p>
            <a:pPr marL="0" marR="0" lvl="0" indent="0" algn="l" rtl="0">
              <a:lnSpc>
                <a:spcPct val="100000"/>
              </a:lnSpc>
              <a:spcBef>
                <a:spcPts val="0"/>
              </a:spcBef>
              <a:spcAft>
                <a:spcPts val="0"/>
              </a:spcAft>
              <a:buClr>
                <a:schemeClr val="dk1"/>
              </a:buClr>
              <a:buSzPts val="1100"/>
              <a:buFont typeface="Arial"/>
              <a:buNone/>
            </a:pPr>
            <a:endParaRPr lang="en-GB" sz="20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2000" b="0" i="0" u="none" strike="noStrike" cap="none" dirty="0">
                <a:solidFill>
                  <a:schemeClr val="dk1"/>
                </a:solidFill>
                <a:latin typeface="Arial"/>
                <a:ea typeface="Arial"/>
                <a:cs typeface="Arial"/>
                <a:sym typeface="Arial"/>
              </a:rPr>
              <a:t>1. Materials in engineering (Level 2)</a:t>
            </a:r>
          </a:p>
          <a:p>
            <a:pPr marL="0" marR="0" lvl="0" indent="0" algn="l" rtl="0">
              <a:lnSpc>
                <a:spcPct val="100000"/>
              </a:lnSpc>
              <a:spcBef>
                <a:spcPts val="0"/>
              </a:spcBef>
              <a:spcAft>
                <a:spcPts val="0"/>
              </a:spcAft>
              <a:buClr>
                <a:schemeClr val="dk1"/>
              </a:buClr>
              <a:buSzPts val="1100"/>
              <a:buFont typeface="Arial"/>
              <a:buNone/>
            </a:pPr>
            <a:r>
              <a:rPr lang="en-GB" sz="2000" b="1" i="0" u="none" strike="noStrike" cap="none" dirty="0">
                <a:solidFill>
                  <a:schemeClr val="dk1"/>
                </a:solidFill>
                <a:latin typeface="Arial"/>
                <a:ea typeface="Arial"/>
                <a:cs typeface="Arial"/>
                <a:sym typeface="Arial"/>
              </a:rPr>
              <a:t>2. Physical and m</a:t>
            </a:r>
            <a:r>
              <a:rPr lang="en-GB" sz="2000" b="1" dirty="0">
                <a:solidFill>
                  <a:schemeClr val="dk1"/>
                </a:solidFill>
              </a:rPr>
              <a:t>echanical </a:t>
            </a:r>
            <a:r>
              <a:rPr lang="en-GB" sz="2000" b="1" i="0" u="none" strike="noStrike" cap="none" dirty="0">
                <a:solidFill>
                  <a:schemeClr val="dk1"/>
                </a:solidFill>
                <a:latin typeface="Arial"/>
                <a:ea typeface="Arial"/>
                <a:cs typeface="Arial"/>
                <a:sym typeface="Arial"/>
              </a:rPr>
              <a:t>properties of materials (Level 3)</a:t>
            </a:r>
          </a:p>
          <a:p>
            <a:pPr marL="0" marR="0" lvl="0" indent="0" algn="l" rtl="0">
              <a:lnSpc>
                <a:spcPct val="100000"/>
              </a:lnSpc>
              <a:spcBef>
                <a:spcPts val="0"/>
              </a:spcBef>
              <a:spcAft>
                <a:spcPts val="0"/>
              </a:spcAft>
              <a:buClr>
                <a:schemeClr val="dk1"/>
              </a:buClr>
              <a:buSzPts val="1100"/>
              <a:buFont typeface="Arial"/>
              <a:buNone/>
            </a:pPr>
            <a:r>
              <a:rPr lang="en-GB" sz="2000" b="0" i="0" u="none" strike="noStrike" cap="none" dirty="0">
                <a:solidFill>
                  <a:schemeClr val="dk1"/>
                </a:solidFill>
                <a:latin typeface="Arial"/>
                <a:ea typeface="Arial"/>
                <a:cs typeface="Arial"/>
                <a:sym typeface="Arial"/>
              </a:rPr>
              <a:t>3. Innovations and modern materials (Level 3)</a:t>
            </a:r>
          </a:p>
          <a:p>
            <a:pPr marL="0" marR="0" lvl="0" indent="0" algn="l" rtl="0">
              <a:lnSpc>
                <a:spcPct val="100000"/>
              </a:lnSpc>
              <a:spcBef>
                <a:spcPts val="0"/>
              </a:spcBef>
              <a:spcAft>
                <a:spcPts val="0"/>
              </a:spcAft>
              <a:buClr>
                <a:schemeClr val="dk1"/>
              </a:buClr>
              <a:buSzPts val="1100"/>
              <a:buFont typeface="Arial"/>
              <a:buNone/>
            </a:pPr>
            <a:r>
              <a:rPr lang="en-GB" sz="2000" b="0" i="0" u="none" strike="noStrike" cap="none" dirty="0">
                <a:solidFill>
                  <a:schemeClr val="dk1"/>
                </a:solidFill>
                <a:latin typeface="Arial"/>
                <a:ea typeface="Arial"/>
                <a:cs typeface="Arial"/>
                <a:sym typeface="Arial"/>
              </a:rPr>
              <a:t>4. Smart materials (Level 3)</a:t>
            </a:r>
            <a:endParaRPr lang="en-GB"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lang="en-GB" sz="2000" b="0" i="0" u="none" strike="noStrike" cap="none" dirty="0">
              <a:solidFill>
                <a:srgbClr val="000000"/>
              </a:solidFill>
              <a:latin typeface="Arial"/>
              <a:ea typeface="Arial"/>
              <a:cs typeface="Arial"/>
              <a:sym typeface="Arial"/>
            </a:endParaRPr>
          </a:p>
          <a:p>
            <a:pPr lvl="0">
              <a:spcBef>
                <a:spcPts val="0"/>
              </a:spcBef>
            </a:pPr>
            <a:r>
              <a:rPr lang="en-GB" sz="2000" b="1" dirty="0">
                <a:solidFill>
                  <a:schemeClr val="dk1"/>
                </a:solidFill>
              </a:rPr>
              <a:t>Links to other supported topics</a:t>
            </a:r>
          </a:p>
          <a:p>
            <a:pPr>
              <a:spcBef>
                <a:spcPts val="0"/>
              </a:spcBef>
            </a:pPr>
            <a:endParaRPr lang="en-GB" sz="2000" b="1"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2000" b="0" i="0" u="none" strike="noStrike" cap="none" dirty="0">
                <a:solidFill>
                  <a:schemeClr val="dk1"/>
                </a:solidFill>
                <a:latin typeface="Arial"/>
                <a:ea typeface="Arial"/>
                <a:cs typeface="Arial"/>
                <a:sym typeface="Arial"/>
              </a:rPr>
              <a:t>Battery technologies,</a:t>
            </a:r>
            <a:r>
              <a:rPr lang="en-GB" sz="2000" b="0" i="0" u="none" strike="noStrike" cap="none" dirty="0">
                <a:solidFill>
                  <a:srgbClr val="000000"/>
                </a:solidFill>
                <a:latin typeface="Arial"/>
                <a:ea typeface="Arial"/>
                <a:cs typeface="Arial"/>
                <a:sym typeface="Arial"/>
              </a:rPr>
              <a:t> Electrical machines, </a:t>
            </a:r>
            <a:r>
              <a:rPr lang="en-GB" sz="2000" b="0" i="0" u="none" strike="noStrike" cap="none" dirty="0">
                <a:solidFill>
                  <a:schemeClr val="dk1"/>
                </a:solidFill>
                <a:latin typeface="Arial"/>
                <a:ea typeface="Arial"/>
                <a:cs typeface="Arial"/>
                <a:sym typeface="Arial"/>
              </a:rPr>
              <a:t>Innovation and emerging technologies, Renewable energy, </a:t>
            </a:r>
            <a:r>
              <a:rPr lang="en-GB" sz="2000" b="0" i="0" u="none" strike="noStrike" cap="none" dirty="0">
                <a:solidFill>
                  <a:srgbClr val="000000"/>
                </a:solidFill>
                <a:latin typeface="Arial"/>
                <a:ea typeface="Arial"/>
                <a:cs typeface="Arial"/>
                <a:sym typeface="Arial"/>
              </a:rPr>
              <a:t>Sustainability</a:t>
            </a:r>
            <a:r>
              <a:rPr lang="en-GB" sz="2000" dirty="0">
                <a:solidFill>
                  <a:srgbClr val="000000"/>
                </a:solidFill>
                <a:latin typeface="Arial"/>
                <a:ea typeface="Arial"/>
                <a:cs typeface="Arial"/>
                <a:sym typeface="Arial"/>
              </a:rPr>
              <a:t>.</a:t>
            </a:r>
            <a:endParaRPr lang="en-GB" sz="2000" b="1" i="0" u="none" strike="noStrike" cap="none" dirty="0">
              <a:solidFill>
                <a:srgbClr val="000000"/>
              </a:solidFill>
              <a:latin typeface="Arial"/>
              <a:ea typeface="Arial"/>
              <a:cs typeface="Arial"/>
              <a:sym typeface="Arial"/>
            </a:endParaRPr>
          </a:p>
        </p:txBody>
      </p:sp>
      <p:sp>
        <p:nvSpPr>
          <p:cNvPr id="5" name="Slide Number Placeholder 5">
            <a:extLst>
              <a:ext uri="{FF2B5EF4-FFF2-40B4-BE49-F238E27FC236}">
                <a16:creationId xmlns:a16="http://schemas.microsoft.com/office/drawing/2014/main" id="{4DB3F62C-BD37-6289-8D6B-F67FC43747B9}"/>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4</a:t>
            </a:fld>
            <a:endParaRPr lang="en-US" b="0">
              <a:solidFill>
                <a:schemeClr val="bg1"/>
              </a:solidFill>
            </a:endParaRPr>
          </a:p>
        </p:txBody>
      </p:sp>
      <p:sp>
        <p:nvSpPr>
          <p:cNvPr id="4" name="Footer Placeholder 3">
            <a:extLst>
              <a:ext uri="{FF2B5EF4-FFF2-40B4-BE49-F238E27FC236}">
                <a16:creationId xmlns:a16="http://schemas.microsoft.com/office/drawing/2014/main" id="{826E2B26-0129-6ADE-7D33-42CD06E7916D}"/>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2. Physical and mechanical properties of materials </a:t>
            </a:r>
            <a:r>
              <a:rPr lang="en-US" dirty="0"/>
              <a:t>| Practitioner guide</a:t>
            </a:r>
          </a:p>
        </p:txBody>
      </p:sp>
    </p:spTree>
    <p:extLst>
      <p:ext uri="{BB962C8B-B14F-4D97-AF65-F5344CB8AC3E}">
        <p14:creationId xmlns:p14="http://schemas.microsoft.com/office/powerpoint/2010/main" val="93239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2382864-2219-8F7B-D17A-E4AD78A319B6}"/>
              </a:ext>
            </a:extLst>
          </p:cNvPr>
          <p:cNvSpPr>
            <a:spLocks noGrp="1"/>
          </p:cNvSpPr>
          <p:nvPr>
            <p:ph type="title"/>
          </p:nvPr>
        </p:nvSpPr>
        <p:spPr>
          <a:xfrm>
            <a:off x="411858" y="1445908"/>
            <a:ext cx="14022170" cy="728133"/>
          </a:xfrm>
        </p:spPr>
        <p:txBody>
          <a:bodyPr>
            <a:normAutofit/>
          </a:bodyPr>
          <a:lstStyle/>
          <a:p>
            <a:r>
              <a:rPr lang="en-NZ"/>
              <a:t>Subject coverage</a:t>
            </a:r>
            <a:endParaRPr lang="en-US"/>
          </a:p>
        </p:txBody>
      </p:sp>
      <p:sp>
        <p:nvSpPr>
          <p:cNvPr id="5" name="Text Placeholder 4">
            <a:extLst>
              <a:ext uri="{FF2B5EF4-FFF2-40B4-BE49-F238E27FC236}">
                <a16:creationId xmlns:a16="http://schemas.microsoft.com/office/drawing/2014/main" id="{93F189E8-2A7F-3B11-0D93-54EFAA707803}"/>
              </a:ext>
            </a:extLst>
          </p:cNvPr>
          <p:cNvSpPr txBox="1">
            <a:spLocks/>
          </p:cNvSpPr>
          <p:nvPr/>
        </p:nvSpPr>
        <p:spPr>
          <a:xfrm>
            <a:off x="5431761" y="2605928"/>
            <a:ext cx="4871343" cy="2682210"/>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buClr>
                <a:srgbClr val="000000"/>
              </a:buClr>
              <a:buSzPts val="1100"/>
            </a:pPr>
            <a:endParaRPr lang="en-GB" sz="1400" b="1">
              <a:solidFill>
                <a:srgbClr val="000000"/>
              </a:solidFill>
            </a:endParaRPr>
          </a:p>
        </p:txBody>
      </p:sp>
      <p:sp>
        <p:nvSpPr>
          <p:cNvPr id="4" name="Slide Number Placeholder 5">
            <a:extLst>
              <a:ext uri="{FF2B5EF4-FFF2-40B4-BE49-F238E27FC236}">
                <a16:creationId xmlns:a16="http://schemas.microsoft.com/office/drawing/2014/main" id="{A4B52539-ED96-FF72-DF8F-BFBAE22D6D0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5</a:t>
            </a:fld>
            <a:endParaRPr lang="en-US" b="0" dirty="0">
              <a:solidFill>
                <a:schemeClr val="bg1"/>
              </a:solidFill>
            </a:endParaRPr>
          </a:p>
        </p:txBody>
      </p:sp>
      <p:sp>
        <p:nvSpPr>
          <p:cNvPr id="6" name="Text Placeholder 4">
            <a:extLst>
              <a:ext uri="{FF2B5EF4-FFF2-40B4-BE49-F238E27FC236}">
                <a16:creationId xmlns:a16="http://schemas.microsoft.com/office/drawing/2014/main" id="{3BC1F492-A997-0CC5-F746-D1BDD82CCE23}"/>
              </a:ext>
            </a:extLst>
          </p:cNvPr>
          <p:cNvSpPr txBox="1">
            <a:spLocks/>
          </p:cNvSpPr>
          <p:nvPr/>
        </p:nvSpPr>
        <p:spPr>
          <a:xfrm>
            <a:off x="469686" y="2751003"/>
            <a:ext cx="7441906" cy="3641993"/>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200" b="1" dirty="0">
                <a:solidFill>
                  <a:schemeClr val="dk1"/>
                </a:solidFill>
              </a:rPr>
              <a:t>Materials</a:t>
            </a:r>
          </a:p>
          <a:p>
            <a:pPr marL="342900" lvl="0" indent="-342900">
              <a:spcBef>
                <a:spcPts val="0"/>
              </a:spcBef>
              <a:buClr>
                <a:schemeClr val="dk1"/>
              </a:buClr>
              <a:buSzPct val="70000"/>
              <a:buFont typeface="Arial" panose="020B0604020202020204" pitchFamily="34" charset="0"/>
              <a:buChar char="•"/>
            </a:pPr>
            <a:endParaRPr lang="en-GB" sz="2000" dirty="0">
              <a:solidFill>
                <a:schemeClr val="dk1"/>
              </a:solidFill>
            </a:endParaRPr>
          </a:p>
          <a:p>
            <a:pPr marL="501650" marR="0" lvl="0" indent="-342900" algn="l" rtl="0">
              <a:lnSpc>
                <a:spcPct val="100000"/>
              </a:lnSpc>
              <a:spcBef>
                <a:spcPts val="0"/>
              </a:spcBef>
              <a:spcAft>
                <a:spcPts val="1200"/>
              </a:spcAft>
              <a:buClr>
                <a:schemeClr val="dk1"/>
              </a:buClr>
              <a:buSzPct val="70000"/>
              <a:buFont typeface="Arial" panose="020B0604020202020204" pitchFamily="34" charset="0"/>
              <a:buChar char="•"/>
            </a:pPr>
            <a:r>
              <a:rPr lang="en-GB" sz="2000" u="none" strike="noStrike" cap="none" dirty="0">
                <a:solidFill>
                  <a:schemeClr val="dk1"/>
                </a:solidFill>
              </a:rPr>
              <a:t>Classification of materials</a:t>
            </a:r>
          </a:p>
          <a:p>
            <a:pPr marL="501650" marR="0" lvl="0" indent="-342900" algn="l" rtl="0">
              <a:lnSpc>
                <a:spcPct val="100000"/>
              </a:lnSpc>
              <a:spcBef>
                <a:spcPts val="0"/>
              </a:spcBef>
              <a:spcAft>
                <a:spcPts val="1200"/>
              </a:spcAft>
              <a:buClr>
                <a:schemeClr val="dk1"/>
              </a:buClr>
              <a:buSzPct val="70000"/>
              <a:buFont typeface="Arial" panose="020B0604020202020204" pitchFamily="34" charset="0"/>
              <a:buChar char="•"/>
            </a:pPr>
            <a:r>
              <a:rPr lang="en-GB" sz="2000" u="none" strike="noStrike" cap="none" dirty="0">
                <a:solidFill>
                  <a:schemeClr val="dk1"/>
                </a:solidFill>
              </a:rPr>
              <a:t>Definition of a physical and mechanical property</a:t>
            </a:r>
          </a:p>
          <a:p>
            <a:pPr marL="501650" marR="0" lvl="0" indent="-342900" algn="l" rtl="0">
              <a:lnSpc>
                <a:spcPct val="100000"/>
              </a:lnSpc>
              <a:spcBef>
                <a:spcPts val="0"/>
              </a:spcBef>
              <a:spcAft>
                <a:spcPts val="1200"/>
              </a:spcAft>
              <a:buClr>
                <a:schemeClr val="dk1"/>
              </a:buClr>
              <a:buSzPct val="70000"/>
              <a:buFont typeface="Arial" panose="020B0604020202020204" pitchFamily="34" charset="0"/>
              <a:buChar char="•"/>
            </a:pPr>
            <a:r>
              <a:rPr lang="en-GB" sz="2000" u="none" strike="noStrike" cap="none" dirty="0">
                <a:solidFill>
                  <a:schemeClr val="dk1"/>
                </a:solidFill>
              </a:rPr>
              <a:t>Meanings and descriptions of physical and </a:t>
            </a:r>
            <a:br>
              <a:rPr lang="en-GB" sz="2000" u="none" strike="noStrike" cap="none" dirty="0">
                <a:solidFill>
                  <a:schemeClr val="dk1"/>
                </a:solidFill>
              </a:rPr>
            </a:br>
            <a:r>
              <a:rPr lang="en-GB" sz="2000" u="none" strike="noStrike" cap="none" dirty="0">
                <a:solidFill>
                  <a:schemeClr val="dk1"/>
                </a:solidFill>
              </a:rPr>
              <a:t>mechanical properties</a:t>
            </a:r>
          </a:p>
          <a:p>
            <a:pPr marL="501650" marR="0" lvl="0" indent="-342900" algn="l" rtl="0">
              <a:lnSpc>
                <a:spcPct val="100000"/>
              </a:lnSpc>
              <a:spcBef>
                <a:spcPts val="0"/>
              </a:spcBef>
              <a:spcAft>
                <a:spcPts val="1200"/>
              </a:spcAft>
              <a:buClr>
                <a:schemeClr val="dk1"/>
              </a:buClr>
              <a:buSzPct val="70000"/>
              <a:buFont typeface="Arial" panose="020B0604020202020204" pitchFamily="34" charset="0"/>
              <a:buChar char="•"/>
            </a:pPr>
            <a:r>
              <a:rPr lang="en-GB" sz="2000" u="none" strike="noStrike" cap="none" dirty="0">
                <a:solidFill>
                  <a:schemeClr val="dk1"/>
                </a:solidFill>
              </a:rPr>
              <a:t>Health and safety (engineering and administrative controls)</a:t>
            </a:r>
          </a:p>
          <a:p>
            <a:pPr marL="501650" lvl="0" indent="-342900">
              <a:lnSpc>
                <a:spcPct val="100000"/>
              </a:lnSpc>
              <a:spcBef>
                <a:spcPts val="0"/>
              </a:spcBef>
              <a:buClr>
                <a:srgbClr val="000000"/>
              </a:buClr>
              <a:buSzPct val="70000"/>
              <a:buFont typeface="Arial" panose="020B0604020202020204" pitchFamily="34" charset="0"/>
              <a:buChar char="•"/>
            </a:pPr>
            <a:endParaRPr lang="en-GB" sz="2000" dirty="0">
              <a:solidFill>
                <a:srgbClr val="000000"/>
              </a:solidFill>
            </a:endParaRPr>
          </a:p>
        </p:txBody>
      </p:sp>
      <p:sp>
        <p:nvSpPr>
          <p:cNvPr id="3" name="Text Placeholder 4">
            <a:extLst>
              <a:ext uri="{FF2B5EF4-FFF2-40B4-BE49-F238E27FC236}">
                <a16:creationId xmlns:a16="http://schemas.microsoft.com/office/drawing/2014/main" id="{A3D6C862-3CDC-D248-3D30-6AE6DFE43F0F}"/>
              </a:ext>
            </a:extLst>
          </p:cNvPr>
          <p:cNvSpPr txBox="1">
            <a:spLocks/>
          </p:cNvSpPr>
          <p:nvPr/>
        </p:nvSpPr>
        <p:spPr>
          <a:xfrm>
            <a:off x="7911592" y="2751003"/>
            <a:ext cx="8290622" cy="3641993"/>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200" b="1" dirty="0">
                <a:solidFill>
                  <a:schemeClr val="dk1"/>
                </a:solidFill>
              </a:rPr>
              <a:t>Including careers</a:t>
            </a:r>
          </a:p>
          <a:p>
            <a:pPr marL="342900" lvl="0" indent="-342900">
              <a:spcBef>
                <a:spcPts val="0"/>
              </a:spcBef>
              <a:buClr>
                <a:schemeClr val="dk1"/>
              </a:buClr>
              <a:buSzPct val="70000"/>
              <a:buFont typeface="Arial" panose="020B0604020202020204" pitchFamily="34" charset="0"/>
              <a:buChar char="•"/>
            </a:pPr>
            <a:endParaRPr lang="en-GB" sz="2000" dirty="0">
              <a:solidFill>
                <a:schemeClr val="dk1"/>
              </a:solidFill>
            </a:endParaRPr>
          </a:p>
          <a:p>
            <a:pPr marL="500400" lvl="0" indent="-342900">
              <a:lnSpc>
                <a:spcPct val="100000"/>
              </a:lnSpc>
              <a:spcBef>
                <a:spcPts val="0"/>
              </a:spcBef>
              <a:buClr>
                <a:srgbClr val="000000"/>
              </a:buClr>
              <a:buSzPct val="70000"/>
              <a:buFont typeface="Arial" panose="020B0604020202020204" pitchFamily="34" charset="0"/>
              <a:buChar char="•"/>
            </a:pPr>
            <a:r>
              <a:rPr lang="en-GB" sz="2000" dirty="0">
                <a:solidFill>
                  <a:schemeClr val="dk1"/>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Use of materials and health and safety </a:t>
            </a:r>
            <a:r>
              <a:rPr lang="en-GB" sz="2000" dirty="0">
                <a:solidFill>
                  <a:schemeClr val="dk1"/>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in </a:t>
            </a:r>
            <a:br>
              <a:rPr lang="en-GB" sz="20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9"/>
                  </a:ext>
                </a:extLst>
              </a:rPr>
            </a:br>
            <a:r>
              <a:rPr lang="en-GB" sz="2000" dirty="0">
                <a:solidFill>
                  <a:schemeClr val="dk1"/>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the workplace</a:t>
            </a:r>
            <a:endParaRPr lang="en-GB" sz="2000" b="1" dirty="0">
              <a:solidFill>
                <a:schemeClr val="dk1"/>
              </a:solidFill>
            </a:endParaRPr>
          </a:p>
          <a:p>
            <a:pPr marL="501650" lvl="0" indent="-342900">
              <a:lnSpc>
                <a:spcPct val="100000"/>
              </a:lnSpc>
              <a:spcBef>
                <a:spcPts val="0"/>
              </a:spcBef>
              <a:buClr>
                <a:srgbClr val="000000"/>
              </a:buClr>
              <a:buSzPct val="70000"/>
              <a:buFont typeface="Arial" panose="020B0604020202020204" pitchFamily="34" charset="0"/>
              <a:buChar char="•"/>
            </a:pPr>
            <a:endParaRPr lang="en-GB" sz="2000" dirty="0">
              <a:solidFill>
                <a:srgbClr val="000000"/>
              </a:solidFill>
            </a:endParaRPr>
          </a:p>
        </p:txBody>
      </p:sp>
      <p:sp>
        <p:nvSpPr>
          <p:cNvPr id="2" name="Footer Placeholder 3">
            <a:extLst>
              <a:ext uri="{FF2B5EF4-FFF2-40B4-BE49-F238E27FC236}">
                <a16:creationId xmlns:a16="http://schemas.microsoft.com/office/drawing/2014/main" id="{48CBCCB8-8109-EBD0-7DCE-FBC6591D92FD}"/>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2. Physical and mechanical properties of materials </a:t>
            </a:r>
            <a:r>
              <a:rPr lang="en-US" dirty="0"/>
              <a:t>| Practitioner guide</a:t>
            </a:r>
          </a:p>
        </p:txBody>
      </p:sp>
    </p:spTree>
    <p:extLst>
      <p:ext uri="{BB962C8B-B14F-4D97-AF65-F5344CB8AC3E}">
        <p14:creationId xmlns:p14="http://schemas.microsoft.com/office/powerpoint/2010/main" val="256335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825DB53-4CAF-1D86-EBBB-0F6A8CF266B0}"/>
              </a:ext>
            </a:extLst>
          </p:cNvPr>
          <p:cNvSpPr>
            <a:spLocks noGrp="1"/>
          </p:cNvSpPr>
          <p:nvPr>
            <p:ph type="title"/>
          </p:nvPr>
        </p:nvSpPr>
        <p:spPr>
          <a:xfrm>
            <a:off x="4922687" y="1404778"/>
            <a:ext cx="6380130" cy="6910070"/>
          </a:xfrm>
        </p:spPr>
        <p:txBody>
          <a:bodyPr/>
          <a:lstStyle/>
          <a:p>
            <a:r>
              <a:rPr lang="en" sz="5400" dirty="0"/>
              <a:t>2. </a:t>
            </a:r>
            <a:r>
              <a:rPr lang="en-GB" sz="5400" dirty="0"/>
              <a:t>Physical </a:t>
            </a:r>
            <a:br>
              <a:rPr lang="en-GB" sz="5400" dirty="0"/>
            </a:br>
            <a:r>
              <a:rPr lang="en-GB" sz="5400" dirty="0"/>
              <a:t>and mechanical </a:t>
            </a:r>
            <a:br>
              <a:rPr lang="en-GB" sz="5400" dirty="0"/>
            </a:br>
            <a:r>
              <a:rPr lang="en-GB" sz="5400" dirty="0"/>
              <a:t>properties of materials</a:t>
            </a:r>
            <a:endParaRPr lang="en-US" dirty="0"/>
          </a:p>
        </p:txBody>
      </p:sp>
      <p:sp>
        <p:nvSpPr>
          <p:cNvPr id="2" name="Slide Number Placeholder 5">
            <a:extLst>
              <a:ext uri="{FF2B5EF4-FFF2-40B4-BE49-F238E27FC236}">
                <a16:creationId xmlns:a16="http://schemas.microsoft.com/office/drawing/2014/main" id="{73DF6C7D-9D7E-60BB-1D0F-CD783F769D65}"/>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6</a:t>
            </a:fld>
            <a:endParaRPr lang="en-US" b="0" dirty="0">
              <a:solidFill>
                <a:schemeClr val="bg1"/>
              </a:solidFill>
            </a:endParaRPr>
          </a:p>
        </p:txBody>
      </p:sp>
    </p:spTree>
    <p:extLst>
      <p:ext uri="{BB962C8B-B14F-4D97-AF65-F5344CB8AC3E}">
        <p14:creationId xmlns:p14="http://schemas.microsoft.com/office/powerpoint/2010/main" val="124586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dirty="0"/>
              <a:t>Learning outcomes</a:t>
            </a:r>
          </a:p>
        </p:txBody>
      </p:sp>
      <p:sp>
        <p:nvSpPr>
          <p:cNvPr id="15" name="Rectangle 14">
            <a:extLst>
              <a:ext uri="{FF2B5EF4-FFF2-40B4-BE49-F238E27FC236}">
                <a16:creationId xmlns:a16="http://schemas.microsoft.com/office/drawing/2014/main" id="{45CF07FC-8880-5B63-C634-11003758F81A}"/>
              </a:ext>
            </a:extLst>
          </p:cNvPr>
          <p:cNvSpPr/>
          <p:nvPr/>
        </p:nvSpPr>
        <p:spPr>
          <a:xfrm>
            <a:off x="411858" y="2291753"/>
            <a:ext cx="2313967"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You will be able to:</a:t>
            </a:r>
          </a:p>
        </p:txBody>
      </p:sp>
      <p:sp>
        <p:nvSpPr>
          <p:cNvPr id="4" name="Slide Number Placeholder 5">
            <a:extLst>
              <a:ext uri="{FF2B5EF4-FFF2-40B4-BE49-F238E27FC236}">
                <a16:creationId xmlns:a16="http://schemas.microsoft.com/office/drawing/2014/main" id="{DAE5765A-15C4-6DBF-BC43-3DCF30DC80ED}"/>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2" name="TextBox 21">
            <a:extLst>
              <a:ext uri="{FF2B5EF4-FFF2-40B4-BE49-F238E27FC236}">
                <a16:creationId xmlns:a16="http://schemas.microsoft.com/office/drawing/2014/main" id="{F5E80F1B-10A0-3E8D-B1E1-14C238BB3530}"/>
              </a:ext>
            </a:extLst>
          </p:cNvPr>
          <p:cNvSpPr txBox="1"/>
          <p:nvPr/>
        </p:nvSpPr>
        <p:spPr>
          <a:xfrm>
            <a:off x="4458046" y="4314909"/>
            <a:ext cx="2999022" cy="923330"/>
          </a:xfrm>
          <a:prstGeom prst="rect">
            <a:avLst/>
          </a:prstGeom>
          <a:noFill/>
        </p:spPr>
        <p:txBody>
          <a:bodyPr wrap="square" rtlCol="0">
            <a:spAutoFit/>
          </a:bodyPr>
          <a:lstStyle/>
          <a:p>
            <a:pPr marL="114300" lvl="0" algn="ctr" rtl="0">
              <a:spcBef>
                <a:spcPts val="0"/>
              </a:spcBef>
              <a:spcAft>
                <a:spcPts val="0"/>
              </a:spcAft>
              <a:buSzPts val="1800"/>
            </a:pPr>
            <a:r>
              <a:rPr lang="en-GB">
                <a:latin typeface="Arial" panose="020B0604020202020204" pitchFamily="34" charset="0"/>
                <a:cs typeface="Arial" panose="020B0604020202020204" pitchFamily="34" charset="0"/>
              </a:rPr>
              <a:t>Make calculations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of battery capacity in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Watt-hours (</a:t>
            </a:r>
            <a:r>
              <a:rPr lang="en-GB" err="1">
                <a:latin typeface="Arial" panose="020B0604020202020204" pitchFamily="34" charset="0"/>
                <a:cs typeface="Arial" panose="020B0604020202020204" pitchFamily="34" charset="0"/>
              </a:rPr>
              <a:t>Wh</a:t>
            </a:r>
            <a:r>
              <a:rPr lang="en-GB">
                <a:latin typeface="Arial" panose="020B0604020202020204" pitchFamily="34" charset="0"/>
                <a:cs typeface="Arial" panose="020B0604020202020204" pitchFamily="34" charset="0"/>
              </a:rPr>
              <a:t>).</a:t>
            </a:r>
          </a:p>
        </p:txBody>
      </p:sp>
      <p:sp>
        <p:nvSpPr>
          <p:cNvPr id="5" name="Slide Number Placeholder 5">
            <a:extLst>
              <a:ext uri="{FF2B5EF4-FFF2-40B4-BE49-F238E27FC236}">
                <a16:creationId xmlns:a16="http://schemas.microsoft.com/office/drawing/2014/main" id="{A92B0872-AFFB-0476-C756-972D217B3365}"/>
              </a:ext>
            </a:extLst>
          </p:cNvPr>
          <p:cNvSpPr txBox="1">
            <a:spLocks/>
          </p:cNvSpPr>
          <p:nvPr/>
        </p:nvSpPr>
        <p:spPr>
          <a:xfrm>
            <a:off x="15290425" y="6783185"/>
            <a:ext cx="539750" cy="219240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0" dirty="0"/>
          </a:p>
        </p:txBody>
      </p:sp>
      <p:sp>
        <p:nvSpPr>
          <p:cNvPr id="7" name="Graphic 5">
            <a:extLst>
              <a:ext uri="{FF2B5EF4-FFF2-40B4-BE49-F238E27FC236}">
                <a16:creationId xmlns:a16="http://schemas.microsoft.com/office/drawing/2014/main" id="{BF405E5E-E38C-2246-17F5-8996E364D9D1}"/>
              </a:ext>
            </a:extLst>
          </p:cNvPr>
          <p:cNvSpPr/>
          <p:nvPr/>
        </p:nvSpPr>
        <p:spPr>
          <a:xfrm>
            <a:off x="4322019" y="3258651"/>
            <a:ext cx="3277164" cy="3216033"/>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0">
                  <a:srgbClr val="FF7500"/>
                </a:gs>
                <a:gs pos="18000">
                  <a:srgbClr val="FB6C08"/>
                </a:gs>
                <a:gs pos="47000">
                  <a:srgbClr val="F15421"/>
                </a:gs>
                <a:gs pos="84000">
                  <a:srgbClr val="E02E48"/>
                </a:gs>
                <a:gs pos="100000">
                  <a:srgbClr val="D91C5C"/>
                </a:gs>
              </a:gsLst>
              <a:lin ang="18900242" scaled="1"/>
            </a:gradFill>
            <a:prstDash val="solid"/>
            <a:miter/>
          </a:ln>
        </p:spPr>
        <p:txBody>
          <a:bodyPr tIns="90000" bIns="90000" rtlCol="0" anchor="ctr"/>
          <a:lstStyle/>
          <a:p>
            <a:pPr marL="114300" lvl="0" algn="ctr" rtl="0">
              <a:lnSpc>
                <a:spcPct val="115000"/>
              </a:lnSpc>
              <a:spcBef>
                <a:spcPts val="0"/>
              </a:spcBef>
              <a:spcAft>
                <a:spcPts val="0"/>
              </a:spcAft>
              <a:buClr>
                <a:schemeClr val="dk1"/>
              </a:buClr>
              <a:buSzPts val="1800"/>
            </a:pP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Name and define a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range of physical and mechanical properties.</a:t>
            </a:r>
          </a:p>
        </p:txBody>
      </p:sp>
      <p:sp>
        <p:nvSpPr>
          <p:cNvPr id="8" name="Graphic 5">
            <a:extLst>
              <a:ext uri="{FF2B5EF4-FFF2-40B4-BE49-F238E27FC236}">
                <a16:creationId xmlns:a16="http://schemas.microsoft.com/office/drawing/2014/main" id="{0E4DD01D-04A9-BFA0-32B4-2C6147D809AD}"/>
              </a:ext>
            </a:extLst>
          </p:cNvPr>
          <p:cNvSpPr/>
          <p:nvPr/>
        </p:nvSpPr>
        <p:spPr>
          <a:xfrm>
            <a:off x="568166" y="3258651"/>
            <a:ext cx="3277164" cy="3216033"/>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0">
                  <a:srgbClr val="FF7500"/>
                </a:gs>
                <a:gs pos="18000">
                  <a:srgbClr val="FB6C08"/>
                </a:gs>
                <a:gs pos="47000">
                  <a:srgbClr val="F15421"/>
                </a:gs>
                <a:gs pos="84000">
                  <a:srgbClr val="E02E48"/>
                </a:gs>
                <a:gs pos="100000">
                  <a:srgbClr val="D91C5C"/>
                </a:gs>
              </a:gsLst>
              <a:lin ang="18900242" scaled="1"/>
            </a:gradFill>
            <a:prstDash val="solid"/>
            <a:miter/>
          </a:ln>
        </p:spPr>
        <p:txBody>
          <a:bodyPr rIns="144000" rtlCol="0" anchor="ctr"/>
          <a:lstStyle/>
          <a:p>
            <a:pPr marL="114300" lvl="0" algn="ctr" rtl="0">
              <a:lnSpc>
                <a:spcPct val="115000"/>
              </a:lnSpc>
              <a:spcBef>
                <a:spcPts val="1200"/>
              </a:spcBef>
              <a:spcAft>
                <a:spcPts val="0"/>
              </a:spcAft>
              <a:buClr>
                <a:schemeClr val="dk1"/>
              </a:buClr>
              <a:buSzPts val="1800"/>
            </a:pP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Explain the meaning of physical and mechanical properties.</a:t>
            </a:r>
          </a:p>
        </p:txBody>
      </p:sp>
      <p:sp>
        <p:nvSpPr>
          <p:cNvPr id="9" name="Graphic 5">
            <a:extLst>
              <a:ext uri="{FF2B5EF4-FFF2-40B4-BE49-F238E27FC236}">
                <a16:creationId xmlns:a16="http://schemas.microsoft.com/office/drawing/2014/main" id="{C0EAB24C-BB41-B9D9-099C-1F4B8351B4A4}"/>
              </a:ext>
            </a:extLst>
          </p:cNvPr>
          <p:cNvSpPr/>
          <p:nvPr/>
        </p:nvSpPr>
        <p:spPr>
          <a:xfrm>
            <a:off x="8059829" y="3258651"/>
            <a:ext cx="3277164" cy="3216033"/>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0">
                  <a:srgbClr val="FF7500"/>
                </a:gs>
                <a:gs pos="18000">
                  <a:srgbClr val="FB6C08"/>
                </a:gs>
                <a:gs pos="47000">
                  <a:srgbClr val="F15421"/>
                </a:gs>
                <a:gs pos="84000">
                  <a:srgbClr val="E02E48"/>
                </a:gs>
                <a:gs pos="100000">
                  <a:srgbClr val="D91C5C"/>
                </a:gs>
              </a:gsLst>
              <a:lin ang="18900242" scaled="1"/>
            </a:gradFill>
            <a:prstDash val="solid"/>
            <a:miter/>
          </a:ln>
        </p:spPr>
        <p:txBody>
          <a:bodyPr tIns="216000" rIns="144000" bIns="90000" rtlCol="0" anchor="ctr"/>
          <a:lstStyle/>
          <a:p>
            <a:pPr marL="114300" lvl="0" algn="ctr" rtl="0">
              <a:lnSpc>
                <a:spcPct val="115000"/>
              </a:lnSpc>
              <a:spcBef>
                <a:spcPts val="0"/>
              </a:spcBef>
              <a:spcAft>
                <a:spcPts val="0"/>
              </a:spcAft>
              <a:buClr>
                <a:schemeClr val="dk1"/>
              </a:buClr>
              <a:buSzPts val="1800"/>
            </a:pPr>
            <a:r>
              <a:rPr lang="en-GB" dirty="0">
                <a:solidFill>
                  <a:schemeClr val="dk1"/>
                </a:solidFill>
                <a:latin typeface="Arial" panose="020B0604020202020204" pitchFamily="34" charset="0"/>
                <a:cs typeface="Arial" panose="020B0604020202020204" pitchFamily="34" charset="0"/>
              </a:rPr>
              <a:t>Consider how to work </a:t>
            </a:r>
            <a:br>
              <a:rPr lang="en-GB" dirty="0">
                <a:solidFill>
                  <a:schemeClr val="dk1"/>
                </a:solidFill>
                <a:latin typeface="Arial" panose="020B0604020202020204" pitchFamily="34" charset="0"/>
                <a:cs typeface="Arial" panose="020B0604020202020204" pitchFamily="34" charset="0"/>
              </a:rPr>
            </a:br>
            <a:r>
              <a:rPr lang="en-GB" dirty="0">
                <a:solidFill>
                  <a:schemeClr val="dk1"/>
                </a:solidFill>
                <a:latin typeface="Arial" panose="020B0604020202020204" pitchFamily="34" charset="0"/>
                <a:cs typeface="Arial" panose="020B0604020202020204" pitchFamily="34" charset="0"/>
              </a:rPr>
              <a:t>safely and avoid potential hazards when using and processing materials.</a:t>
            </a:r>
          </a:p>
        </p:txBody>
      </p:sp>
      <p:sp>
        <p:nvSpPr>
          <p:cNvPr id="6" name="Footer Placeholder 3">
            <a:extLst>
              <a:ext uri="{FF2B5EF4-FFF2-40B4-BE49-F238E27FC236}">
                <a16:creationId xmlns:a16="http://schemas.microsoft.com/office/drawing/2014/main" id="{D79A3C61-AFB0-F090-5B8C-4817DF0D088A}"/>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bg1"/>
                </a:solidFill>
                <a:latin typeface="Arial"/>
                <a:ea typeface="Arial"/>
                <a:cs typeface="Arial"/>
                <a:sym typeface="Arial"/>
              </a:rPr>
              <a:t>2. Physical and mechanical properties of materials</a:t>
            </a:r>
            <a:endParaRPr lang="en-US" dirty="0">
              <a:solidFill>
                <a:schemeClr val="bg1"/>
              </a:solidFill>
            </a:endParaRPr>
          </a:p>
        </p:txBody>
      </p:sp>
      <p:sp>
        <p:nvSpPr>
          <p:cNvPr id="10" name="Slide Number Placeholder 5">
            <a:extLst>
              <a:ext uri="{FF2B5EF4-FFF2-40B4-BE49-F238E27FC236}">
                <a16:creationId xmlns:a16="http://schemas.microsoft.com/office/drawing/2014/main" id="{AF1DD21A-883D-78B1-790A-001A310261D8}"/>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7</a:t>
            </a:fld>
            <a:endParaRPr lang="en-US" b="0" dirty="0">
              <a:solidFill>
                <a:schemeClr val="bg1"/>
              </a:solidFill>
            </a:endParaRPr>
          </a:p>
        </p:txBody>
      </p:sp>
      <p:sp>
        <p:nvSpPr>
          <p:cNvPr id="2" name="Google Shape;539;p3">
            <a:extLst>
              <a:ext uri="{FF2B5EF4-FFF2-40B4-BE49-F238E27FC236}">
                <a16:creationId xmlns:a16="http://schemas.microsoft.com/office/drawing/2014/main" id="{5E67D83B-55A2-AF94-CA3B-DCBFB4B8AFC7}"/>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1097731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1BFBF-0474-84B9-081C-E00F9BB5502E}"/>
              </a:ext>
            </a:extLst>
          </p:cNvPr>
          <p:cNvSpPr>
            <a:spLocks noGrp="1"/>
          </p:cNvSpPr>
          <p:nvPr>
            <p:ph type="title"/>
          </p:nvPr>
        </p:nvSpPr>
        <p:spPr/>
        <p:txBody>
          <a:bodyPr/>
          <a:lstStyle/>
          <a:p>
            <a:r>
              <a:rPr lang="en" dirty="0"/>
              <a:t>Classification of engineering materials</a:t>
            </a:r>
            <a:endParaRPr lang="en-US" dirty="0"/>
          </a:p>
        </p:txBody>
      </p:sp>
      <p:sp>
        <p:nvSpPr>
          <p:cNvPr id="4" name="Rectangle 3">
            <a:extLst>
              <a:ext uri="{FF2B5EF4-FFF2-40B4-BE49-F238E27FC236}">
                <a16:creationId xmlns:a16="http://schemas.microsoft.com/office/drawing/2014/main" id="{C30E35E1-C6E8-EF01-D04A-4ED7BCD868E7}"/>
              </a:ext>
            </a:extLst>
          </p:cNvPr>
          <p:cNvSpPr/>
          <p:nvPr/>
        </p:nvSpPr>
        <p:spPr>
          <a:xfrm>
            <a:off x="411858" y="2305771"/>
            <a:ext cx="10435436" cy="726994"/>
          </a:xfrm>
          <a:prstGeom prst="rect">
            <a:avLst/>
          </a:prstGeom>
        </p:spPr>
        <p:txBody>
          <a:bodyPr wrap="square">
            <a:spAutoFit/>
          </a:bodyPr>
          <a:lstStyle/>
          <a:p>
            <a:pPr marL="0" marR="0" lvl="0" indent="0" algn="l" rtl="0">
              <a:lnSpc>
                <a:spcPct val="107000"/>
              </a:lnSpc>
              <a:spcBef>
                <a:spcPts val="800"/>
              </a:spcBef>
              <a:spcAft>
                <a:spcPts val="0"/>
              </a:spcAft>
              <a:buClr>
                <a:srgbClr val="000000"/>
              </a:buClr>
              <a:buSzPts val="1300"/>
              <a:buFont typeface="Arial"/>
              <a:buNone/>
            </a:pPr>
            <a:r>
              <a:rPr lang="en-GB" sz="2000" b="0" i="0" u="none" strike="noStrike" cap="none" dirty="0">
                <a:solidFill>
                  <a:schemeClr val="dk1"/>
                </a:solidFill>
                <a:latin typeface="Arial"/>
                <a:ea typeface="Arial"/>
                <a:cs typeface="Arial"/>
                <a:sym typeface="Arial"/>
              </a:rPr>
              <a:t>An engineering material is any material used in the construction </a:t>
            </a:r>
            <a:br>
              <a:rPr lang="en-GB" sz="2000" b="0" i="0" u="none" strike="noStrike" cap="none" dirty="0">
                <a:solidFill>
                  <a:schemeClr val="dk1"/>
                </a:solidFill>
                <a:latin typeface="Arial"/>
                <a:ea typeface="Arial"/>
                <a:cs typeface="Arial"/>
                <a:sym typeface="Arial"/>
              </a:rPr>
            </a:br>
            <a:r>
              <a:rPr lang="en-GB" sz="2000" b="0" i="0" u="none" strike="noStrike" cap="none" dirty="0">
                <a:solidFill>
                  <a:schemeClr val="dk1"/>
                </a:solidFill>
                <a:latin typeface="Arial"/>
                <a:ea typeface="Arial"/>
                <a:cs typeface="Arial"/>
                <a:sym typeface="Arial"/>
              </a:rPr>
              <a:t>or production of artificial structures and objects. </a:t>
            </a:r>
            <a:endParaRPr lang="en-GB" sz="2400" b="0" i="0" u="none" strike="noStrike" cap="none" dirty="0">
              <a:solidFill>
                <a:srgbClr val="000000"/>
              </a:solidFill>
              <a:latin typeface="Arial"/>
              <a:ea typeface="Arial"/>
              <a:cs typeface="Arial"/>
              <a:sym typeface="Arial"/>
            </a:endParaRPr>
          </a:p>
        </p:txBody>
      </p:sp>
      <p:pic>
        <p:nvPicPr>
          <p:cNvPr id="7" name="Graphic 6">
            <a:extLst>
              <a:ext uri="{FF2B5EF4-FFF2-40B4-BE49-F238E27FC236}">
                <a16:creationId xmlns:a16="http://schemas.microsoft.com/office/drawing/2014/main" id="{8D4742E5-0AAF-38D9-0F64-A103962EDE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09406" y="285811"/>
            <a:ext cx="946752" cy="914659"/>
          </a:xfrm>
          <a:prstGeom prst="rect">
            <a:avLst/>
          </a:prstGeom>
        </p:spPr>
      </p:pic>
      <p:sp>
        <p:nvSpPr>
          <p:cNvPr id="29" name="Content Placeholder 11">
            <a:extLst>
              <a:ext uri="{FF2B5EF4-FFF2-40B4-BE49-F238E27FC236}">
                <a16:creationId xmlns:a16="http://schemas.microsoft.com/office/drawing/2014/main" id="{21BE664D-5F63-1CBF-1D60-379BC609401B}"/>
              </a:ext>
            </a:extLst>
          </p:cNvPr>
          <p:cNvSpPr txBox="1">
            <a:spLocks/>
          </p:cNvSpPr>
          <p:nvPr/>
        </p:nvSpPr>
        <p:spPr>
          <a:xfrm>
            <a:off x="2454672" y="4575552"/>
            <a:ext cx="2705832" cy="821733"/>
          </a:xfrm>
          <a:prstGeom prst="rect">
            <a:avLst/>
          </a:prstGeom>
          <a:ln w="28575">
            <a:gradFill flip="none" rotWithShape="1">
              <a:gsLst>
                <a:gs pos="21000">
                  <a:srgbClr val="FF7500"/>
                </a:gs>
                <a:gs pos="98000">
                  <a:srgbClr val="D91C5C"/>
                </a:gs>
              </a:gsLst>
              <a:lin ang="18900000" scaled="1"/>
              <a:tileRect/>
            </a:gradFill>
          </a:ln>
        </p:spPr>
        <p:txBody>
          <a:bodyPr vert="horz" lIns="251999" tIns="108000" rIns="216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rtl="0">
              <a:lnSpc>
                <a:spcPct val="115000"/>
              </a:lnSpc>
              <a:spcBef>
                <a:spcPts val="0"/>
              </a:spcBef>
              <a:spcAft>
                <a:spcPts val="0"/>
              </a:spcAft>
              <a:buClr>
                <a:srgbClr val="000000"/>
              </a:buClr>
              <a:buSzPts val="1000"/>
              <a:buFont typeface="Arial"/>
              <a:buNone/>
            </a:pPr>
            <a:r>
              <a:rPr lang="en-GB" sz="1800" b="0" i="0" u="none" strike="noStrike" cap="none" dirty="0" err="1">
                <a:solidFill>
                  <a:srgbClr val="000000"/>
                </a:solidFill>
                <a:latin typeface="Arial"/>
                <a:ea typeface="Arial"/>
                <a:cs typeface="Arial"/>
                <a:sym typeface="Arial"/>
              </a:rPr>
              <a:t>Dyneema</a:t>
            </a:r>
            <a:r>
              <a:rPr lang="en-GB" sz="1800" b="0" i="0" u="none" strike="noStrike" cap="none" dirty="0">
                <a:solidFill>
                  <a:srgbClr val="000000"/>
                </a:solidFill>
                <a:latin typeface="Arial"/>
                <a:ea typeface="Arial"/>
                <a:cs typeface="Arial"/>
                <a:sym typeface="Arial"/>
              </a:rPr>
              <a:t> composite fabric (DCF)</a:t>
            </a:r>
          </a:p>
        </p:txBody>
      </p:sp>
      <p:sp>
        <p:nvSpPr>
          <p:cNvPr id="32" name="Content Placeholder 11">
            <a:extLst>
              <a:ext uri="{FF2B5EF4-FFF2-40B4-BE49-F238E27FC236}">
                <a16:creationId xmlns:a16="http://schemas.microsoft.com/office/drawing/2014/main" id="{E7EED542-77B5-68F4-0E40-00C1AD414816}"/>
              </a:ext>
            </a:extLst>
          </p:cNvPr>
          <p:cNvSpPr txBox="1">
            <a:spLocks/>
          </p:cNvSpPr>
          <p:nvPr/>
        </p:nvSpPr>
        <p:spPr>
          <a:xfrm>
            <a:off x="7303159" y="4576140"/>
            <a:ext cx="2705832" cy="821733"/>
          </a:xfrm>
          <a:prstGeom prst="rect">
            <a:avLst/>
          </a:prstGeom>
          <a:ln w="28575">
            <a:gradFill flip="none" rotWithShape="1">
              <a:gsLst>
                <a:gs pos="21000">
                  <a:srgbClr val="FF7500"/>
                </a:gs>
                <a:gs pos="98000">
                  <a:srgbClr val="D91C5C"/>
                </a:gs>
              </a:gsLst>
              <a:lin ang="18900000" scaled="1"/>
              <a:tileRect/>
            </a:gradFill>
          </a:ln>
        </p:spPr>
        <p:txBody>
          <a:bodyPr vert="horz" lIns="251999" tIns="108000" rIns="288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rtl="0">
              <a:lnSpc>
                <a:spcPct val="115000"/>
              </a:lnSpc>
              <a:spcBef>
                <a:spcPts val="0"/>
              </a:spcBef>
              <a:spcAft>
                <a:spcPts val="0"/>
              </a:spcAft>
              <a:buClr>
                <a:srgbClr val="000000"/>
              </a:buClr>
              <a:buSzPts val="1000"/>
              <a:buFont typeface="Arial"/>
              <a:buNone/>
            </a:pPr>
            <a:r>
              <a:rPr lang="en-GB" sz="1800" b="0" i="0" u="none" strike="noStrike" cap="none" dirty="0">
                <a:solidFill>
                  <a:srgbClr val="000000"/>
                </a:solidFill>
                <a:latin typeface="Arial"/>
                <a:ea typeface="Arial"/>
                <a:cs typeface="Arial"/>
                <a:sym typeface="Arial"/>
              </a:rPr>
              <a:t>Glass-reinforced plastic (GRP)</a:t>
            </a:r>
          </a:p>
          <a:p>
            <a:pPr marL="0" marR="0" lvl="0" indent="0" algn="ctr" rtl="0">
              <a:lnSpc>
                <a:spcPct val="115000"/>
              </a:lnSpc>
              <a:spcBef>
                <a:spcPts val="0"/>
              </a:spcBef>
              <a:spcAft>
                <a:spcPts val="0"/>
              </a:spcAft>
              <a:buClr>
                <a:srgbClr val="000000"/>
              </a:buClr>
              <a:buSzPts val="1000"/>
              <a:buFont typeface="Arial"/>
              <a:buNone/>
            </a:pPr>
            <a:endParaRPr lang="en-GB" sz="1800" b="0" i="0" u="none" strike="noStrike" cap="none" dirty="0">
              <a:solidFill>
                <a:srgbClr val="000000"/>
              </a:solidFill>
              <a:latin typeface="Arial"/>
              <a:ea typeface="Arial"/>
              <a:cs typeface="Arial"/>
              <a:sym typeface="Arial"/>
            </a:endParaRPr>
          </a:p>
        </p:txBody>
      </p:sp>
      <p:sp>
        <p:nvSpPr>
          <p:cNvPr id="33" name="Content Placeholder 11">
            <a:extLst>
              <a:ext uri="{FF2B5EF4-FFF2-40B4-BE49-F238E27FC236}">
                <a16:creationId xmlns:a16="http://schemas.microsoft.com/office/drawing/2014/main" id="{F45A8D70-42B4-7EB7-E04A-98B3D8E96C21}"/>
              </a:ext>
            </a:extLst>
          </p:cNvPr>
          <p:cNvSpPr txBox="1">
            <a:spLocks/>
          </p:cNvSpPr>
          <p:nvPr/>
        </p:nvSpPr>
        <p:spPr>
          <a:xfrm>
            <a:off x="3399772" y="3573661"/>
            <a:ext cx="1761371" cy="821733"/>
          </a:xfrm>
          <a:prstGeom prst="rect">
            <a:avLst/>
          </a:prstGeom>
          <a:ln w="28575">
            <a:gradFill flip="none" rotWithShape="1">
              <a:gsLst>
                <a:gs pos="21000">
                  <a:srgbClr val="FF7500"/>
                </a:gs>
                <a:gs pos="98000">
                  <a:srgbClr val="D91C5C"/>
                </a:gs>
              </a:gsLst>
              <a:lin ang="18900000" scaled="1"/>
              <a:tileRect/>
            </a:gradFill>
          </a:ln>
        </p:spPr>
        <p:txBody>
          <a:bodyPr vert="horz" lIns="251999" tIns="251999" rIns="216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rtl="0">
              <a:lnSpc>
                <a:spcPct val="115000"/>
              </a:lnSpc>
              <a:spcBef>
                <a:spcPts val="0"/>
              </a:spcBef>
              <a:spcAft>
                <a:spcPts val="0"/>
              </a:spcAft>
              <a:buClr>
                <a:srgbClr val="000000"/>
              </a:buClr>
              <a:buSzPts val="1000"/>
              <a:buFont typeface="Arial"/>
              <a:buNone/>
            </a:pPr>
            <a:r>
              <a:rPr lang="en-GB" sz="1800" b="0" i="0" u="none" strike="noStrike" cap="none" dirty="0">
                <a:solidFill>
                  <a:srgbClr val="000000"/>
                </a:solidFill>
                <a:latin typeface="Arial"/>
                <a:ea typeface="Arial"/>
                <a:cs typeface="Arial"/>
                <a:sym typeface="Arial"/>
              </a:rPr>
              <a:t>ABS</a:t>
            </a:r>
          </a:p>
        </p:txBody>
      </p:sp>
      <p:sp>
        <p:nvSpPr>
          <p:cNvPr id="34" name="Content Placeholder 11">
            <a:extLst>
              <a:ext uri="{FF2B5EF4-FFF2-40B4-BE49-F238E27FC236}">
                <a16:creationId xmlns:a16="http://schemas.microsoft.com/office/drawing/2014/main" id="{C05A86DB-C6F1-00B8-AB88-83C79C103064}"/>
              </a:ext>
            </a:extLst>
          </p:cNvPr>
          <p:cNvSpPr txBox="1">
            <a:spLocks/>
          </p:cNvSpPr>
          <p:nvPr/>
        </p:nvSpPr>
        <p:spPr>
          <a:xfrm>
            <a:off x="5351785" y="3572115"/>
            <a:ext cx="1386945" cy="821733"/>
          </a:xfrm>
          <a:prstGeom prst="rect">
            <a:avLst/>
          </a:prstGeom>
          <a:ln w="28575">
            <a:gradFill flip="none" rotWithShape="1">
              <a:gsLst>
                <a:gs pos="21000">
                  <a:srgbClr val="FF7500"/>
                </a:gs>
                <a:gs pos="98000">
                  <a:srgbClr val="D91C5C"/>
                </a:gs>
              </a:gsLst>
              <a:lin ang="18900000" scaled="1"/>
              <a:tileRect/>
            </a:gradFill>
          </a:ln>
        </p:spPr>
        <p:txBody>
          <a:bodyPr vert="horz" lIns="251999" tIns="251999" rIns="216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rtl="0">
              <a:lnSpc>
                <a:spcPct val="115000"/>
              </a:lnSpc>
              <a:spcBef>
                <a:spcPts val="0"/>
              </a:spcBef>
              <a:spcAft>
                <a:spcPts val="0"/>
              </a:spcAft>
              <a:buClr>
                <a:srgbClr val="000000"/>
              </a:buClr>
              <a:buSzPts val="1000"/>
              <a:buFont typeface="Arial"/>
              <a:buNone/>
            </a:pPr>
            <a:r>
              <a:rPr lang="en-GB" sz="1800" b="0" i="0" u="none" strike="noStrike" cap="none" dirty="0">
                <a:solidFill>
                  <a:srgbClr val="000000"/>
                </a:solidFill>
                <a:latin typeface="Arial"/>
                <a:ea typeface="Arial"/>
                <a:cs typeface="Arial"/>
                <a:sym typeface="Arial"/>
              </a:rPr>
              <a:t>Brass</a:t>
            </a:r>
          </a:p>
        </p:txBody>
      </p:sp>
      <p:sp>
        <p:nvSpPr>
          <p:cNvPr id="35" name="Content Placeholder 11">
            <a:extLst>
              <a:ext uri="{FF2B5EF4-FFF2-40B4-BE49-F238E27FC236}">
                <a16:creationId xmlns:a16="http://schemas.microsoft.com/office/drawing/2014/main" id="{56FB3BDE-235C-1379-054F-8AF9B4D317C4}"/>
              </a:ext>
            </a:extLst>
          </p:cNvPr>
          <p:cNvSpPr txBox="1">
            <a:spLocks/>
          </p:cNvSpPr>
          <p:nvPr/>
        </p:nvSpPr>
        <p:spPr>
          <a:xfrm>
            <a:off x="502660" y="4571488"/>
            <a:ext cx="1761370" cy="821733"/>
          </a:xfrm>
          <a:prstGeom prst="rect">
            <a:avLst/>
          </a:prstGeom>
          <a:ln w="28575">
            <a:gradFill flip="none" rotWithShape="1">
              <a:gsLst>
                <a:gs pos="21000">
                  <a:srgbClr val="FF7500"/>
                </a:gs>
                <a:gs pos="98000">
                  <a:srgbClr val="D91C5C"/>
                </a:gs>
              </a:gsLst>
              <a:lin ang="18900000" scaled="1"/>
              <a:tileRect/>
            </a:gradFill>
          </a:ln>
        </p:spPr>
        <p:txBody>
          <a:bodyPr vert="horz" lIns="251999" tIns="251999" rIns="216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rtl="0">
              <a:lnSpc>
                <a:spcPct val="115000"/>
              </a:lnSpc>
              <a:spcBef>
                <a:spcPts val="0"/>
              </a:spcBef>
              <a:spcAft>
                <a:spcPts val="0"/>
              </a:spcAft>
              <a:buClr>
                <a:srgbClr val="000000"/>
              </a:buClr>
              <a:buSzPts val="1000"/>
              <a:buFont typeface="Arial"/>
              <a:buNone/>
            </a:pPr>
            <a:r>
              <a:rPr lang="en-GB" sz="1800" b="0" i="0" u="none" strike="noStrike" cap="none" dirty="0">
                <a:solidFill>
                  <a:srgbClr val="000000"/>
                </a:solidFill>
                <a:latin typeface="Arial"/>
                <a:ea typeface="Arial"/>
                <a:cs typeface="Arial"/>
                <a:sym typeface="Arial"/>
              </a:rPr>
              <a:t>Copper</a:t>
            </a:r>
          </a:p>
        </p:txBody>
      </p:sp>
      <p:sp>
        <p:nvSpPr>
          <p:cNvPr id="36" name="Content Placeholder 11">
            <a:extLst>
              <a:ext uri="{FF2B5EF4-FFF2-40B4-BE49-F238E27FC236}">
                <a16:creationId xmlns:a16="http://schemas.microsoft.com/office/drawing/2014/main" id="{2125C32E-36DA-A53E-0DD4-43D74902BFA2}"/>
              </a:ext>
            </a:extLst>
          </p:cNvPr>
          <p:cNvSpPr txBox="1">
            <a:spLocks/>
          </p:cNvSpPr>
          <p:nvPr/>
        </p:nvSpPr>
        <p:spPr>
          <a:xfrm>
            <a:off x="5351146" y="4571488"/>
            <a:ext cx="1761370" cy="821733"/>
          </a:xfrm>
          <a:prstGeom prst="rect">
            <a:avLst/>
          </a:prstGeom>
          <a:ln w="28575">
            <a:gradFill flip="none" rotWithShape="1">
              <a:gsLst>
                <a:gs pos="21000">
                  <a:srgbClr val="FF7500"/>
                </a:gs>
                <a:gs pos="98000">
                  <a:srgbClr val="D91C5C"/>
                </a:gs>
              </a:gsLst>
              <a:lin ang="18900000" scaled="1"/>
              <a:tileRect/>
            </a:gradFill>
          </a:ln>
        </p:spPr>
        <p:txBody>
          <a:bodyPr vert="horz" lIns="251999" tIns="251999" rIns="216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rtl="0">
              <a:lnSpc>
                <a:spcPct val="115000"/>
              </a:lnSpc>
              <a:spcBef>
                <a:spcPts val="0"/>
              </a:spcBef>
              <a:spcAft>
                <a:spcPts val="0"/>
              </a:spcAft>
              <a:buClr>
                <a:srgbClr val="000000"/>
              </a:buClr>
              <a:buSzPts val="1000"/>
              <a:buFont typeface="Arial"/>
              <a:buNone/>
            </a:pPr>
            <a:r>
              <a:rPr lang="en-GB" sz="1800" b="0" i="0" u="none" strike="noStrike" cap="none" dirty="0">
                <a:solidFill>
                  <a:srgbClr val="000000"/>
                </a:solidFill>
                <a:latin typeface="Arial"/>
                <a:ea typeface="Arial"/>
                <a:cs typeface="Arial"/>
                <a:sym typeface="Arial"/>
              </a:rPr>
              <a:t>Glass</a:t>
            </a:r>
          </a:p>
        </p:txBody>
      </p:sp>
      <p:sp>
        <p:nvSpPr>
          <p:cNvPr id="37" name="Content Placeholder 11">
            <a:extLst>
              <a:ext uri="{FF2B5EF4-FFF2-40B4-BE49-F238E27FC236}">
                <a16:creationId xmlns:a16="http://schemas.microsoft.com/office/drawing/2014/main" id="{274AB9F9-6350-83D0-ABB8-48411763CF97}"/>
              </a:ext>
            </a:extLst>
          </p:cNvPr>
          <p:cNvSpPr txBox="1">
            <a:spLocks/>
          </p:cNvSpPr>
          <p:nvPr/>
        </p:nvSpPr>
        <p:spPr>
          <a:xfrm>
            <a:off x="502660" y="5624821"/>
            <a:ext cx="1761370" cy="821733"/>
          </a:xfrm>
          <a:prstGeom prst="rect">
            <a:avLst/>
          </a:prstGeom>
          <a:ln w="28575">
            <a:gradFill flip="none" rotWithShape="1">
              <a:gsLst>
                <a:gs pos="21000">
                  <a:srgbClr val="FF7500"/>
                </a:gs>
                <a:gs pos="98000">
                  <a:srgbClr val="D91C5C"/>
                </a:gs>
              </a:gsLst>
              <a:lin ang="18900000" scaled="1"/>
              <a:tileRect/>
            </a:gradFill>
          </a:ln>
        </p:spPr>
        <p:txBody>
          <a:bodyPr vert="horz" lIns="251999" tIns="251999" rIns="216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rtl="0">
              <a:lnSpc>
                <a:spcPct val="115000"/>
              </a:lnSpc>
              <a:spcBef>
                <a:spcPts val="0"/>
              </a:spcBef>
              <a:spcAft>
                <a:spcPts val="0"/>
              </a:spcAft>
              <a:buClr>
                <a:srgbClr val="000000"/>
              </a:buClr>
              <a:buSzPts val="1000"/>
              <a:buFont typeface="Arial"/>
              <a:buNone/>
            </a:pPr>
            <a:r>
              <a:rPr lang="en-GB" sz="1800" b="0" i="0" u="none" strike="noStrike" cap="none" dirty="0">
                <a:solidFill>
                  <a:srgbClr val="000000"/>
                </a:solidFill>
                <a:latin typeface="Arial"/>
                <a:ea typeface="Arial"/>
                <a:cs typeface="Arial"/>
                <a:sym typeface="Arial"/>
              </a:rPr>
              <a:t>Iron</a:t>
            </a:r>
          </a:p>
        </p:txBody>
      </p:sp>
      <p:sp>
        <p:nvSpPr>
          <p:cNvPr id="42" name="Content Placeholder 11">
            <a:extLst>
              <a:ext uri="{FF2B5EF4-FFF2-40B4-BE49-F238E27FC236}">
                <a16:creationId xmlns:a16="http://schemas.microsoft.com/office/drawing/2014/main" id="{68E95C6E-86C2-B2A4-B8C8-1E6BC3EA42C7}"/>
              </a:ext>
            </a:extLst>
          </p:cNvPr>
          <p:cNvSpPr txBox="1">
            <a:spLocks/>
          </p:cNvSpPr>
          <p:nvPr/>
        </p:nvSpPr>
        <p:spPr>
          <a:xfrm>
            <a:off x="503298" y="3573661"/>
            <a:ext cx="2705832" cy="821733"/>
          </a:xfrm>
          <a:prstGeom prst="rect">
            <a:avLst/>
          </a:prstGeom>
          <a:ln w="28575">
            <a:gradFill flip="none" rotWithShape="1">
              <a:gsLst>
                <a:gs pos="21000">
                  <a:srgbClr val="FF7500"/>
                </a:gs>
                <a:gs pos="98000">
                  <a:srgbClr val="D91C5C"/>
                </a:gs>
              </a:gsLst>
              <a:lin ang="18900000" scaled="1"/>
              <a:tileRect/>
            </a:gradFill>
          </a:ln>
        </p:spPr>
        <p:txBody>
          <a:bodyPr vert="horz" lIns="144000" tIns="251999" rIns="72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a:lnSpc>
                <a:spcPct val="115000"/>
              </a:lnSpc>
              <a:spcBef>
                <a:spcPts val="0"/>
              </a:spcBef>
              <a:buClr>
                <a:srgbClr val="000000"/>
              </a:buClr>
              <a:buSzPts val="1000"/>
            </a:pPr>
            <a:r>
              <a:rPr lang="en-GB" sz="1800" b="0" i="0" u="none" strike="noStrike" cap="none" dirty="0">
                <a:solidFill>
                  <a:srgbClr val="000000"/>
                </a:solidFill>
                <a:latin typeface="Arial"/>
                <a:ea typeface="Arial"/>
                <a:cs typeface="Arial"/>
                <a:sym typeface="Arial"/>
              </a:rPr>
              <a:t>7000 series aluminium</a:t>
            </a:r>
          </a:p>
          <a:p>
            <a:pPr marL="0" marR="0" lvl="0" indent="0" algn="ctr" rtl="0">
              <a:lnSpc>
                <a:spcPct val="115000"/>
              </a:lnSpc>
              <a:spcBef>
                <a:spcPts val="0"/>
              </a:spcBef>
              <a:spcAft>
                <a:spcPts val="0"/>
              </a:spcAft>
              <a:buClr>
                <a:srgbClr val="000000"/>
              </a:buClr>
              <a:buSzPts val="1000"/>
              <a:buFont typeface="Arial"/>
              <a:buNone/>
            </a:pPr>
            <a:endParaRPr lang="en-GB" sz="1800" b="0" i="0" u="none" strike="noStrike" cap="none" dirty="0">
              <a:solidFill>
                <a:srgbClr val="000000"/>
              </a:solidFill>
              <a:latin typeface="Arial"/>
              <a:ea typeface="Arial"/>
              <a:cs typeface="Arial"/>
              <a:sym typeface="Arial"/>
            </a:endParaRPr>
          </a:p>
        </p:txBody>
      </p:sp>
      <p:sp>
        <p:nvSpPr>
          <p:cNvPr id="45" name="Content Placeholder 11">
            <a:extLst>
              <a:ext uri="{FF2B5EF4-FFF2-40B4-BE49-F238E27FC236}">
                <a16:creationId xmlns:a16="http://schemas.microsoft.com/office/drawing/2014/main" id="{B342C455-8178-84D0-250D-0F744DBD88D7}"/>
              </a:ext>
            </a:extLst>
          </p:cNvPr>
          <p:cNvSpPr txBox="1">
            <a:spLocks/>
          </p:cNvSpPr>
          <p:nvPr/>
        </p:nvSpPr>
        <p:spPr>
          <a:xfrm>
            <a:off x="2432905" y="5625512"/>
            <a:ext cx="1761370" cy="821733"/>
          </a:xfrm>
          <a:prstGeom prst="rect">
            <a:avLst/>
          </a:prstGeom>
          <a:ln w="28575">
            <a:gradFill flip="none" rotWithShape="1">
              <a:gsLst>
                <a:gs pos="21000">
                  <a:srgbClr val="FF7500"/>
                </a:gs>
                <a:gs pos="98000">
                  <a:srgbClr val="D91C5C"/>
                </a:gs>
              </a:gsLst>
              <a:lin ang="18900000" scaled="1"/>
              <a:tileRect/>
            </a:gradFill>
          </a:ln>
        </p:spPr>
        <p:txBody>
          <a:bodyPr vert="horz" lIns="251999" tIns="251999" rIns="216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a:lnSpc>
                <a:spcPct val="115000"/>
              </a:lnSpc>
              <a:spcBef>
                <a:spcPts val="0"/>
              </a:spcBef>
              <a:buClr>
                <a:srgbClr val="000000"/>
              </a:buClr>
              <a:buSzPts val="1000"/>
            </a:pPr>
            <a:r>
              <a:rPr lang="en-GB" sz="1800" b="0" i="0" u="none" strike="noStrike" cap="none" dirty="0">
                <a:solidFill>
                  <a:srgbClr val="000000"/>
                </a:solidFill>
                <a:latin typeface="Arial"/>
                <a:ea typeface="Arial"/>
                <a:cs typeface="Arial"/>
                <a:sym typeface="Arial"/>
              </a:rPr>
              <a:t>MDF</a:t>
            </a:r>
          </a:p>
          <a:p>
            <a:pPr marL="0" marR="0" lvl="0" indent="0" algn="ctr" rtl="0">
              <a:lnSpc>
                <a:spcPct val="115000"/>
              </a:lnSpc>
              <a:spcBef>
                <a:spcPts val="0"/>
              </a:spcBef>
              <a:spcAft>
                <a:spcPts val="0"/>
              </a:spcAft>
              <a:buClr>
                <a:srgbClr val="000000"/>
              </a:buClr>
              <a:buSzPts val="1000"/>
              <a:buFont typeface="Arial"/>
              <a:buNone/>
            </a:pPr>
            <a:endParaRPr lang="en-GB" sz="1800" b="0" i="0" u="none" strike="noStrike" cap="none" dirty="0">
              <a:solidFill>
                <a:srgbClr val="000000"/>
              </a:solidFill>
              <a:latin typeface="Arial"/>
              <a:ea typeface="Arial"/>
              <a:cs typeface="Arial"/>
              <a:sym typeface="Arial"/>
            </a:endParaRPr>
          </a:p>
        </p:txBody>
      </p:sp>
      <p:sp>
        <p:nvSpPr>
          <p:cNvPr id="46" name="Content Placeholder 11">
            <a:extLst>
              <a:ext uri="{FF2B5EF4-FFF2-40B4-BE49-F238E27FC236}">
                <a16:creationId xmlns:a16="http://schemas.microsoft.com/office/drawing/2014/main" id="{A508F890-94BD-7994-131A-D98CFFAC77BC}"/>
              </a:ext>
            </a:extLst>
          </p:cNvPr>
          <p:cNvSpPr txBox="1">
            <a:spLocks/>
          </p:cNvSpPr>
          <p:nvPr/>
        </p:nvSpPr>
        <p:spPr>
          <a:xfrm>
            <a:off x="4363150" y="5629794"/>
            <a:ext cx="1761370" cy="821733"/>
          </a:xfrm>
          <a:prstGeom prst="rect">
            <a:avLst/>
          </a:prstGeom>
          <a:ln w="28575">
            <a:gradFill flip="none" rotWithShape="1">
              <a:gsLst>
                <a:gs pos="21000">
                  <a:srgbClr val="FF7500"/>
                </a:gs>
                <a:gs pos="98000">
                  <a:srgbClr val="D91C5C"/>
                </a:gs>
              </a:gsLst>
              <a:lin ang="18900000" scaled="1"/>
              <a:tileRect/>
            </a:gradFill>
          </a:ln>
        </p:spPr>
        <p:txBody>
          <a:bodyPr vert="horz" lIns="251999" tIns="251999" rIns="216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a:lnSpc>
                <a:spcPct val="115000"/>
              </a:lnSpc>
              <a:spcBef>
                <a:spcPts val="0"/>
              </a:spcBef>
              <a:buClr>
                <a:srgbClr val="000000"/>
              </a:buClr>
              <a:buSzPts val="1000"/>
            </a:pPr>
            <a:r>
              <a:rPr lang="en-GB" sz="1800" b="0" i="0" u="none" strike="noStrike" cap="none" dirty="0">
                <a:solidFill>
                  <a:srgbClr val="000000"/>
                </a:solidFill>
                <a:latin typeface="Arial"/>
                <a:ea typeface="Arial"/>
                <a:cs typeface="Arial"/>
                <a:sym typeface="Arial"/>
              </a:rPr>
              <a:t>Nylon</a:t>
            </a:r>
          </a:p>
          <a:p>
            <a:pPr marL="0" marR="0" lvl="0" indent="0" algn="ctr" rtl="0">
              <a:lnSpc>
                <a:spcPct val="115000"/>
              </a:lnSpc>
              <a:spcBef>
                <a:spcPts val="0"/>
              </a:spcBef>
              <a:spcAft>
                <a:spcPts val="0"/>
              </a:spcAft>
              <a:buClr>
                <a:srgbClr val="000000"/>
              </a:buClr>
              <a:buSzPts val="1000"/>
              <a:buFont typeface="Arial"/>
              <a:buNone/>
            </a:pPr>
            <a:endParaRPr lang="en-GB" sz="1800" b="0" i="0" u="none" strike="noStrike" cap="none" dirty="0">
              <a:solidFill>
                <a:srgbClr val="000000"/>
              </a:solidFill>
              <a:latin typeface="Arial"/>
              <a:ea typeface="Arial"/>
              <a:cs typeface="Arial"/>
              <a:sym typeface="Arial"/>
            </a:endParaRPr>
          </a:p>
        </p:txBody>
      </p:sp>
      <p:sp>
        <p:nvSpPr>
          <p:cNvPr id="47" name="Content Placeholder 11">
            <a:extLst>
              <a:ext uri="{FF2B5EF4-FFF2-40B4-BE49-F238E27FC236}">
                <a16:creationId xmlns:a16="http://schemas.microsoft.com/office/drawing/2014/main" id="{77F31A90-FD9B-4449-3E1D-9A253712242A}"/>
              </a:ext>
            </a:extLst>
          </p:cNvPr>
          <p:cNvSpPr txBox="1">
            <a:spLocks/>
          </p:cNvSpPr>
          <p:nvPr/>
        </p:nvSpPr>
        <p:spPr>
          <a:xfrm>
            <a:off x="6293395" y="5625512"/>
            <a:ext cx="1761370" cy="821733"/>
          </a:xfrm>
          <a:prstGeom prst="rect">
            <a:avLst/>
          </a:prstGeom>
          <a:ln w="28575">
            <a:gradFill flip="none" rotWithShape="1">
              <a:gsLst>
                <a:gs pos="21000">
                  <a:srgbClr val="FF7500"/>
                </a:gs>
                <a:gs pos="98000">
                  <a:srgbClr val="D91C5C"/>
                </a:gs>
              </a:gsLst>
              <a:lin ang="18900000" scaled="1"/>
              <a:tileRect/>
            </a:gradFill>
          </a:ln>
        </p:spPr>
        <p:txBody>
          <a:bodyPr vert="horz" lIns="251999" tIns="251999" rIns="216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a:lnSpc>
                <a:spcPct val="115000"/>
              </a:lnSpc>
              <a:spcBef>
                <a:spcPts val="0"/>
              </a:spcBef>
              <a:buClr>
                <a:srgbClr val="000000"/>
              </a:buClr>
              <a:buSzPts val="1000"/>
            </a:pPr>
            <a:r>
              <a:rPr lang="en-GB" sz="1800" b="0" i="0" u="none" strike="noStrike" cap="none" dirty="0">
                <a:solidFill>
                  <a:srgbClr val="000000"/>
                </a:solidFill>
                <a:latin typeface="Arial"/>
                <a:ea typeface="Arial"/>
                <a:cs typeface="Arial"/>
                <a:sym typeface="Arial"/>
              </a:rPr>
              <a:t>Oak</a:t>
            </a:r>
          </a:p>
          <a:p>
            <a:pPr marL="0" marR="0" lvl="0" indent="0" algn="ctr" rtl="0">
              <a:lnSpc>
                <a:spcPct val="115000"/>
              </a:lnSpc>
              <a:spcBef>
                <a:spcPts val="0"/>
              </a:spcBef>
              <a:spcAft>
                <a:spcPts val="0"/>
              </a:spcAft>
              <a:buClr>
                <a:srgbClr val="000000"/>
              </a:buClr>
              <a:buSzPts val="1000"/>
              <a:buFont typeface="Arial"/>
              <a:buNone/>
            </a:pPr>
            <a:endParaRPr lang="en-GB" sz="1800" b="0" i="0" u="none" strike="noStrike" cap="none" dirty="0">
              <a:solidFill>
                <a:srgbClr val="000000"/>
              </a:solidFill>
              <a:latin typeface="Arial"/>
              <a:ea typeface="Arial"/>
              <a:cs typeface="Arial"/>
              <a:sym typeface="Arial"/>
            </a:endParaRPr>
          </a:p>
        </p:txBody>
      </p:sp>
      <p:sp>
        <p:nvSpPr>
          <p:cNvPr id="48" name="Content Placeholder 11">
            <a:extLst>
              <a:ext uri="{FF2B5EF4-FFF2-40B4-BE49-F238E27FC236}">
                <a16:creationId xmlns:a16="http://schemas.microsoft.com/office/drawing/2014/main" id="{8941BEF2-CC27-6A91-A5A7-F0C978944311}"/>
              </a:ext>
            </a:extLst>
          </p:cNvPr>
          <p:cNvSpPr txBox="1">
            <a:spLocks/>
          </p:cNvSpPr>
          <p:nvPr/>
        </p:nvSpPr>
        <p:spPr>
          <a:xfrm>
            <a:off x="8223639" y="5618402"/>
            <a:ext cx="1796531" cy="821733"/>
          </a:xfrm>
          <a:prstGeom prst="rect">
            <a:avLst/>
          </a:prstGeom>
          <a:solidFill>
            <a:srgbClr val="ECECED"/>
          </a:solidFill>
          <a:ln w="28575">
            <a:gradFill flip="none" rotWithShape="1">
              <a:gsLst>
                <a:gs pos="21000">
                  <a:srgbClr val="FF7500"/>
                </a:gs>
                <a:gs pos="98000">
                  <a:srgbClr val="D91C5C"/>
                </a:gs>
              </a:gsLst>
              <a:lin ang="18900000" scaled="1"/>
              <a:tileRect/>
            </a:gradFill>
          </a:ln>
        </p:spPr>
        <p:txBody>
          <a:bodyPr vert="horz" lIns="251999" tIns="251999" rIns="216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a:lnSpc>
                <a:spcPct val="115000"/>
              </a:lnSpc>
              <a:spcBef>
                <a:spcPts val="0"/>
              </a:spcBef>
              <a:buClr>
                <a:srgbClr val="000000"/>
              </a:buClr>
              <a:buSzPts val="1000"/>
            </a:pPr>
            <a:r>
              <a:rPr lang="en-GB" sz="1800" b="0" i="0" u="none" strike="noStrike" cap="none" dirty="0">
                <a:solidFill>
                  <a:srgbClr val="000000"/>
                </a:solidFill>
                <a:latin typeface="Arial"/>
                <a:ea typeface="Arial"/>
                <a:cs typeface="Arial"/>
                <a:sym typeface="Arial"/>
              </a:rPr>
              <a:t>Plywood</a:t>
            </a:r>
          </a:p>
          <a:p>
            <a:pPr marL="0" marR="0" lvl="0" indent="0" algn="ctr" rtl="0">
              <a:lnSpc>
                <a:spcPct val="115000"/>
              </a:lnSpc>
              <a:spcBef>
                <a:spcPts val="0"/>
              </a:spcBef>
              <a:spcAft>
                <a:spcPts val="0"/>
              </a:spcAft>
              <a:buClr>
                <a:srgbClr val="000000"/>
              </a:buClr>
              <a:buSzPts val="1000"/>
              <a:buFont typeface="Arial"/>
              <a:buNone/>
            </a:pPr>
            <a:endParaRPr lang="en-GB" sz="1800" b="0" i="0" u="none" strike="noStrike" cap="none" dirty="0">
              <a:solidFill>
                <a:srgbClr val="000000"/>
              </a:solidFill>
              <a:latin typeface="Arial"/>
              <a:ea typeface="Arial"/>
              <a:cs typeface="Arial"/>
              <a:sym typeface="Arial"/>
            </a:endParaRPr>
          </a:p>
        </p:txBody>
      </p:sp>
      <p:sp>
        <p:nvSpPr>
          <p:cNvPr id="49" name="Content Placeholder 11">
            <a:extLst>
              <a:ext uri="{FF2B5EF4-FFF2-40B4-BE49-F238E27FC236}">
                <a16:creationId xmlns:a16="http://schemas.microsoft.com/office/drawing/2014/main" id="{797FA4B3-D19A-38EF-5972-4548D9982D4B}"/>
              </a:ext>
            </a:extLst>
          </p:cNvPr>
          <p:cNvSpPr txBox="1">
            <a:spLocks/>
          </p:cNvSpPr>
          <p:nvPr/>
        </p:nvSpPr>
        <p:spPr>
          <a:xfrm>
            <a:off x="502660" y="6631117"/>
            <a:ext cx="2683470" cy="821733"/>
          </a:xfrm>
          <a:prstGeom prst="rect">
            <a:avLst/>
          </a:prstGeom>
          <a:ln w="28575">
            <a:gradFill flip="none" rotWithShape="1">
              <a:gsLst>
                <a:gs pos="21000">
                  <a:srgbClr val="FF7500"/>
                </a:gs>
                <a:gs pos="98000">
                  <a:srgbClr val="D91C5C"/>
                </a:gs>
              </a:gsLst>
              <a:lin ang="18900000" scaled="1"/>
              <a:tileRect/>
            </a:gradFill>
          </a:ln>
        </p:spPr>
        <p:txBody>
          <a:bodyPr vert="horz" lIns="251999" tIns="251999" rIns="216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rtl="0">
              <a:lnSpc>
                <a:spcPct val="115000"/>
              </a:lnSpc>
              <a:spcBef>
                <a:spcPts val="0"/>
              </a:spcBef>
              <a:spcAft>
                <a:spcPts val="0"/>
              </a:spcAft>
              <a:buClr>
                <a:srgbClr val="000000"/>
              </a:buClr>
              <a:buSzPts val="1000"/>
              <a:buFont typeface="Arial"/>
              <a:buNone/>
            </a:pPr>
            <a:r>
              <a:rPr lang="en-GB" sz="1800" b="0" i="0" u="none" strike="noStrike" cap="none" dirty="0">
                <a:solidFill>
                  <a:srgbClr val="000000"/>
                </a:solidFill>
                <a:latin typeface="Arial"/>
                <a:ea typeface="Arial"/>
                <a:cs typeface="Arial"/>
                <a:sym typeface="Arial"/>
              </a:rPr>
              <a:t>Polyurethane</a:t>
            </a:r>
          </a:p>
        </p:txBody>
      </p:sp>
      <p:sp>
        <p:nvSpPr>
          <p:cNvPr id="50" name="Content Placeholder 11">
            <a:extLst>
              <a:ext uri="{FF2B5EF4-FFF2-40B4-BE49-F238E27FC236}">
                <a16:creationId xmlns:a16="http://schemas.microsoft.com/office/drawing/2014/main" id="{9DE3137E-CBF9-BBA7-4B7C-C291F80FA2CE}"/>
              </a:ext>
            </a:extLst>
          </p:cNvPr>
          <p:cNvSpPr txBox="1">
            <a:spLocks/>
          </p:cNvSpPr>
          <p:nvPr/>
        </p:nvSpPr>
        <p:spPr>
          <a:xfrm>
            <a:off x="3387953" y="6633790"/>
            <a:ext cx="1761370" cy="821733"/>
          </a:xfrm>
          <a:prstGeom prst="rect">
            <a:avLst/>
          </a:prstGeom>
          <a:ln w="28575">
            <a:gradFill flip="none" rotWithShape="1">
              <a:gsLst>
                <a:gs pos="21000">
                  <a:srgbClr val="FF7500"/>
                </a:gs>
                <a:gs pos="98000">
                  <a:srgbClr val="D91C5C"/>
                </a:gs>
              </a:gsLst>
              <a:lin ang="18900000" scaled="1"/>
              <a:tileRect/>
            </a:gradFill>
          </a:ln>
        </p:spPr>
        <p:txBody>
          <a:bodyPr vert="horz" lIns="251999" tIns="251999" rIns="216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a:lnSpc>
                <a:spcPct val="115000"/>
              </a:lnSpc>
              <a:spcBef>
                <a:spcPts val="0"/>
              </a:spcBef>
              <a:buClr>
                <a:srgbClr val="000000"/>
              </a:buClr>
              <a:buSzPts val="1000"/>
            </a:pPr>
            <a:r>
              <a:rPr lang="en-GB" sz="1800" b="0" i="0" u="none" strike="noStrike" cap="none" dirty="0">
                <a:solidFill>
                  <a:srgbClr val="000000"/>
                </a:solidFill>
                <a:latin typeface="Arial"/>
                <a:ea typeface="Arial"/>
                <a:cs typeface="Arial"/>
                <a:sym typeface="Arial"/>
              </a:rPr>
              <a:t>Porcelain</a:t>
            </a:r>
          </a:p>
          <a:p>
            <a:pPr algn="ctr">
              <a:lnSpc>
                <a:spcPct val="115000"/>
              </a:lnSpc>
              <a:spcBef>
                <a:spcPts val="0"/>
              </a:spcBef>
              <a:buClr>
                <a:srgbClr val="000000"/>
              </a:buClr>
              <a:buSzPts val="1000"/>
            </a:pPr>
            <a:endParaRPr lang="en-GB" sz="1800" b="0" i="0" u="none" strike="noStrike" cap="none" dirty="0">
              <a:solidFill>
                <a:srgbClr val="00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00"/>
              <a:buFont typeface="Arial"/>
              <a:buNone/>
            </a:pPr>
            <a:endParaRPr lang="en-GB" sz="1800" b="0" i="0" u="none" strike="noStrike" cap="none" dirty="0">
              <a:solidFill>
                <a:srgbClr val="000000"/>
              </a:solidFill>
              <a:latin typeface="Arial"/>
              <a:ea typeface="Arial"/>
              <a:cs typeface="Arial"/>
              <a:sym typeface="Arial"/>
            </a:endParaRPr>
          </a:p>
        </p:txBody>
      </p:sp>
      <p:sp>
        <p:nvSpPr>
          <p:cNvPr id="51" name="Content Placeholder 11">
            <a:extLst>
              <a:ext uri="{FF2B5EF4-FFF2-40B4-BE49-F238E27FC236}">
                <a16:creationId xmlns:a16="http://schemas.microsoft.com/office/drawing/2014/main" id="{D5342111-EB8A-CE86-5281-552F3DCC370A}"/>
              </a:ext>
            </a:extLst>
          </p:cNvPr>
          <p:cNvSpPr txBox="1">
            <a:spLocks/>
          </p:cNvSpPr>
          <p:nvPr/>
        </p:nvSpPr>
        <p:spPr>
          <a:xfrm>
            <a:off x="5351146" y="6633790"/>
            <a:ext cx="1761370" cy="821733"/>
          </a:xfrm>
          <a:prstGeom prst="rect">
            <a:avLst/>
          </a:prstGeom>
          <a:ln w="28575">
            <a:gradFill flip="none" rotWithShape="1">
              <a:gsLst>
                <a:gs pos="21000">
                  <a:srgbClr val="FF7500"/>
                </a:gs>
                <a:gs pos="98000">
                  <a:srgbClr val="D91C5C"/>
                </a:gs>
              </a:gsLst>
              <a:lin ang="18900000" scaled="1"/>
              <a:tileRect/>
            </a:gradFill>
          </a:ln>
        </p:spPr>
        <p:txBody>
          <a:bodyPr vert="horz" lIns="251999" tIns="251999" rIns="216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a:lnSpc>
                <a:spcPct val="115000"/>
              </a:lnSpc>
              <a:spcBef>
                <a:spcPts val="0"/>
              </a:spcBef>
              <a:buClr>
                <a:srgbClr val="000000"/>
              </a:buClr>
              <a:buSzPts val="1000"/>
            </a:pPr>
            <a:r>
              <a:rPr lang="en-GB" sz="1800" b="0" i="0" u="none" strike="noStrike" cap="none" dirty="0">
                <a:solidFill>
                  <a:srgbClr val="000000"/>
                </a:solidFill>
                <a:latin typeface="Arial"/>
                <a:ea typeface="Arial"/>
                <a:cs typeface="Arial"/>
                <a:sym typeface="Arial"/>
              </a:rPr>
              <a:t>Spruce</a:t>
            </a:r>
          </a:p>
          <a:p>
            <a:pPr marL="0" marR="0" lvl="0" indent="0" algn="ctr" rtl="0">
              <a:lnSpc>
                <a:spcPct val="115000"/>
              </a:lnSpc>
              <a:spcBef>
                <a:spcPts val="0"/>
              </a:spcBef>
              <a:spcAft>
                <a:spcPts val="0"/>
              </a:spcAft>
              <a:buClr>
                <a:srgbClr val="000000"/>
              </a:buClr>
              <a:buSzPts val="1000"/>
              <a:buFont typeface="Arial"/>
              <a:buNone/>
            </a:pPr>
            <a:endParaRPr lang="en-GB" sz="1800" b="0" i="0" u="none" strike="noStrike" cap="none" dirty="0">
              <a:solidFill>
                <a:srgbClr val="000000"/>
              </a:solidFill>
              <a:latin typeface="Arial"/>
              <a:ea typeface="Arial"/>
              <a:cs typeface="Arial"/>
              <a:sym typeface="Arial"/>
            </a:endParaRPr>
          </a:p>
        </p:txBody>
      </p:sp>
      <p:sp>
        <p:nvSpPr>
          <p:cNvPr id="52" name="Content Placeholder 11">
            <a:extLst>
              <a:ext uri="{FF2B5EF4-FFF2-40B4-BE49-F238E27FC236}">
                <a16:creationId xmlns:a16="http://schemas.microsoft.com/office/drawing/2014/main" id="{32739C86-031C-ADFE-68E1-3C86458727D8}"/>
              </a:ext>
            </a:extLst>
          </p:cNvPr>
          <p:cNvSpPr txBox="1">
            <a:spLocks/>
          </p:cNvSpPr>
          <p:nvPr/>
        </p:nvSpPr>
        <p:spPr>
          <a:xfrm>
            <a:off x="7314339" y="6631116"/>
            <a:ext cx="2705832" cy="821733"/>
          </a:xfrm>
          <a:prstGeom prst="rect">
            <a:avLst/>
          </a:prstGeom>
          <a:ln w="28575">
            <a:gradFill flip="none" rotWithShape="1">
              <a:gsLst>
                <a:gs pos="21000">
                  <a:srgbClr val="FF7500"/>
                </a:gs>
                <a:gs pos="98000">
                  <a:srgbClr val="D91C5C"/>
                </a:gs>
              </a:gsLst>
              <a:lin ang="18900000" scaled="1"/>
              <a:tileRect/>
            </a:gradFill>
          </a:ln>
        </p:spPr>
        <p:txBody>
          <a:bodyPr vert="horz" lIns="251999" tIns="251999" rIns="216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a:lnSpc>
                <a:spcPct val="115000"/>
              </a:lnSpc>
              <a:spcBef>
                <a:spcPts val="0"/>
              </a:spcBef>
              <a:buClr>
                <a:srgbClr val="000000"/>
              </a:buClr>
              <a:buSzPts val="1000"/>
            </a:pPr>
            <a:r>
              <a:rPr lang="en-GB" sz="1800" b="0" i="0" u="none" strike="noStrike" cap="none" dirty="0">
                <a:solidFill>
                  <a:srgbClr val="000000"/>
                </a:solidFill>
                <a:latin typeface="Arial"/>
                <a:ea typeface="Arial"/>
                <a:cs typeface="Arial"/>
                <a:sym typeface="Arial"/>
              </a:rPr>
              <a:t>Steel</a:t>
            </a:r>
          </a:p>
          <a:p>
            <a:pPr marL="0" marR="0" lvl="0" indent="0" algn="ctr" rtl="0">
              <a:lnSpc>
                <a:spcPct val="115000"/>
              </a:lnSpc>
              <a:spcBef>
                <a:spcPts val="0"/>
              </a:spcBef>
              <a:spcAft>
                <a:spcPts val="0"/>
              </a:spcAft>
              <a:buClr>
                <a:srgbClr val="000000"/>
              </a:buClr>
              <a:buSzPts val="1000"/>
              <a:buFont typeface="Arial"/>
              <a:buNone/>
            </a:pPr>
            <a:endParaRPr lang="en-GB" sz="1800" b="0" i="0" u="none" strike="noStrike" cap="none" dirty="0">
              <a:solidFill>
                <a:srgbClr val="000000"/>
              </a:solidFill>
              <a:latin typeface="Arial"/>
              <a:ea typeface="Arial"/>
              <a:cs typeface="Arial"/>
              <a:sym typeface="Arial"/>
            </a:endParaRPr>
          </a:p>
        </p:txBody>
      </p:sp>
      <p:sp>
        <p:nvSpPr>
          <p:cNvPr id="53" name="Footer Placeholder 3">
            <a:extLst>
              <a:ext uri="{FF2B5EF4-FFF2-40B4-BE49-F238E27FC236}">
                <a16:creationId xmlns:a16="http://schemas.microsoft.com/office/drawing/2014/main" id="{98C73650-E493-57A1-1D57-AAA5688B1B54}"/>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bg1"/>
                </a:solidFill>
                <a:latin typeface="Arial"/>
                <a:ea typeface="Arial"/>
                <a:cs typeface="Arial"/>
                <a:sym typeface="Arial"/>
              </a:rPr>
              <a:t>2. Physical and mechanical </a:t>
            </a:r>
            <a:br>
              <a:rPr lang="en" sz="1600" b="0" i="0" u="none" strike="noStrike" cap="none" dirty="0">
                <a:solidFill>
                  <a:schemeClr val="bg1"/>
                </a:solidFill>
                <a:latin typeface="Arial"/>
                <a:ea typeface="Arial"/>
                <a:cs typeface="Arial"/>
                <a:sym typeface="Arial"/>
              </a:rPr>
            </a:br>
            <a:r>
              <a:rPr lang="en" sz="1600" b="0" i="0" u="none" strike="noStrike" cap="none" dirty="0">
                <a:solidFill>
                  <a:schemeClr val="bg1"/>
                </a:solidFill>
                <a:latin typeface="Arial"/>
                <a:ea typeface="Arial"/>
                <a:cs typeface="Arial"/>
                <a:sym typeface="Arial"/>
              </a:rPr>
              <a:t>properties of materials</a:t>
            </a:r>
            <a:endParaRPr lang="en-US" dirty="0">
              <a:solidFill>
                <a:schemeClr val="bg1"/>
              </a:solidFill>
            </a:endParaRPr>
          </a:p>
        </p:txBody>
      </p:sp>
      <p:sp>
        <p:nvSpPr>
          <p:cNvPr id="54" name="Slide Number Placeholder 5">
            <a:extLst>
              <a:ext uri="{FF2B5EF4-FFF2-40B4-BE49-F238E27FC236}">
                <a16:creationId xmlns:a16="http://schemas.microsoft.com/office/drawing/2014/main" id="{6D5C5B0D-3915-D768-EC10-25AF6686F918}"/>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8</a:t>
            </a:fld>
            <a:endParaRPr lang="en-US" b="0" dirty="0">
              <a:solidFill>
                <a:schemeClr val="bg1"/>
              </a:solidFill>
            </a:endParaRPr>
          </a:p>
        </p:txBody>
      </p:sp>
      <p:sp>
        <p:nvSpPr>
          <p:cNvPr id="5" name="Content Placeholder 11">
            <a:extLst>
              <a:ext uri="{FF2B5EF4-FFF2-40B4-BE49-F238E27FC236}">
                <a16:creationId xmlns:a16="http://schemas.microsoft.com/office/drawing/2014/main" id="{EA25672D-8235-FC8D-8D0F-3C88225123A8}"/>
              </a:ext>
            </a:extLst>
          </p:cNvPr>
          <p:cNvSpPr txBox="1">
            <a:spLocks/>
          </p:cNvSpPr>
          <p:nvPr/>
        </p:nvSpPr>
        <p:spPr>
          <a:xfrm>
            <a:off x="6929372" y="3569948"/>
            <a:ext cx="3056277" cy="821733"/>
          </a:xfrm>
          <a:prstGeom prst="rect">
            <a:avLst/>
          </a:prstGeom>
          <a:ln w="28575">
            <a:gradFill flip="none" rotWithShape="1">
              <a:gsLst>
                <a:gs pos="21000">
                  <a:srgbClr val="FF7500"/>
                </a:gs>
                <a:gs pos="98000">
                  <a:srgbClr val="D91C5C"/>
                </a:gs>
              </a:gsLst>
              <a:lin ang="18900000" scaled="1"/>
              <a:tileRect/>
            </a:gradFill>
          </a:ln>
        </p:spPr>
        <p:txBody>
          <a:bodyPr vert="horz" lIns="251999" tIns="108000" rIns="180000" bIns="144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rtl="0">
              <a:lnSpc>
                <a:spcPct val="115000"/>
              </a:lnSpc>
              <a:spcBef>
                <a:spcPts val="0"/>
              </a:spcBef>
              <a:spcAft>
                <a:spcPts val="0"/>
              </a:spcAft>
              <a:buClr>
                <a:srgbClr val="000000"/>
              </a:buClr>
              <a:buSzPts val="1000"/>
              <a:buFont typeface="Arial"/>
              <a:buNone/>
            </a:pPr>
            <a:r>
              <a:rPr lang="en-GB" sz="1800" b="0" i="0" u="none" strike="noStrike" cap="none" dirty="0">
                <a:solidFill>
                  <a:srgbClr val="000000"/>
                </a:solidFill>
                <a:latin typeface="Arial"/>
                <a:ea typeface="Arial"/>
                <a:cs typeface="Arial"/>
                <a:sym typeface="Arial"/>
              </a:rPr>
              <a:t>Carbon fibre reinforced polymer (CFRP)</a:t>
            </a:r>
          </a:p>
        </p:txBody>
      </p:sp>
    </p:spTree>
    <p:extLst>
      <p:ext uri="{BB962C8B-B14F-4D97-AF65-F5344CB8AC3E}">
        <p14:creationId xmlns:p14="http://schemas.microsoft.com/office/powerpoint/2010/main" val="363816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a:extLst>
              <a:ext uri="{FF2B5EF4-FFF2-40B4-BE49-F238E27FC236}">
                <a16:creationId xmlns:a16="http://schemas.microsoft.com/office/drawing/2014/main" id="{ED00F451-0DBB-31B7-978B-F6DEC127BF94}"/>
              </a:ext>
            </a:extLst>
          </p:cNvPr>
          <p:cNvCxnSpPr>
            <a:cxnSpLocks/>
            <a:stCxn id="12" idx="0"/>
          </p:cNvCxnSpPr>
          <p:nvPr/>
        </p:nvCxnSpPr>
        <p:spPr>
          <a:xfrm flipH="1" flipV="1">
            <a:off x="2072040" y="4645050"/>
            <a:ext cx="714090" cy="63473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EACF966-7702-7F7E-6893-A27478C1B8D7}"/>
              </a:ext>
            </a:extLst>
          </p:cNvPr>
          <p:cNvCxnSpPr>
            <a:cxnSpLocks/>
            <a:stCxn id="8" idx="2"/>
          </p:cNvCxnSpPr>
          <p:nvPr/>
        </p:nvCxnSpPr>
        <p:spPr>
          <a:xfrm flipH="1">
            <a:off x="2141674" y="3437702"/>
            <a:ext cx="1427033" cy="62719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30F6E39E-40AD-D507-D470-3FE7C91AE02B}"/>
              </a:ext>
            </a:extLst>
          </p:cNvPr>
          <p:cNvSpPr>
            <a:spLocks noGrp="1"/>
          </p:cNvSpPr>
          <p:nvPr>
            <p:ph type="title"/>
          </p:nvPr>
        </p:nvSpPr>
        <p:spPr/>
        <p:txBody>
          <a:bodyPr/>
          <a:lstStyle/>
          <a:p>
            <a:r>
              <a:rPr lang="en" dirty="0"/>
              <a:t>How can we classify these engineering materials?</a:t>
            </a:r>
            <a:endParaRPr lang="en-US" dirty="0"/>
          </a:p>
        </p:txBody>
      </p:sp>
      <p:sp>
        <p:nvSpPr>
          <p:cNvPr id="10" name="Google Shape;116;p9">
            <a:extLst>
              <a:ext uri="{FF2B5EF4-FFF2-40B4-BE49-F238E27FC236}">
                <a16:creationId xmlns:a16="http://schemas.microsoft.com/office/drawing/2014/main" id="{7810EA18-9FA3-3F1C-0F0E-BC9077B0319B}"/>
              </a:ext>
            </a:extLst>
          </p:cNvPr>
          <p:cNvSpPr txBox="1"/>
          <p:nvPr/>
        </p:nvSpPr>
        <p:spPr>
          <a:xfrm>
            <a:off x="4273675" y="4079086"/>
            <a:ext cx="1646678" cy="567811"/>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b="0" i="0" u="none" strike="noStrike" cap="none">
                <a:solidFill>
                  <a:srgbClr val="000000"/>
                </a:solidFill>
                <a:latin typeface="Arial"/>
                <a:ea typeface="Arial"/>
                <a:cs typeface="Arial"/>
                <a:sym typeface="Arial"/>
              </a:rPr>
              <a:t>Non-ferrous</a:t>
            </a:r>
            <a:endParaRPr b="0" i="0" u="none" strike="noStrike" cap="none">
              <a:solidFill>
                <a:srgbClr val="000000"/>
              </a:solidFill>
              <a:latin typeface="Arial"/>
              <a:ea typeface="Arial"/>
              <a:cs typeface="Arial"/>
              <a:sym typeface="Arial"/>
            </a:endParaRPr>
          </a:p>
        </p:txBody>
      </p:sp>
      <p:cxnSp>
        <p:nvCxnSpPr>
          <p:cNvPr id="46" name="Straight Connector 45">
            <a:extLst>
              <a:ext uri="{FF2B5EF4-FFF2-40B4-BE49-F238E27FC236}">
                <a16:creationId xmlns:a16="http://schemas.microsoft.com/office/drawing/2014/main" id="{5A408024-7B8D-4ABC-0A5A-EECCA357633F}"/>
              </a:ext>
            </a:extLst>
          </p:cNvPr>
          <p:cNvCxnSpPr>
            <a:cxnSpLocks/>
            <a:stCxn id="10" idx="0"/>
            <a:endCxn id="8" idx="2"/>
          </p:cNvCxnSpPr>
          <p:nvPr/>
        </p:nvCxnSpPr>
        <p:spPr>
          <a:xfrm flipH="1" flipV="1">
            <a:off x="3568707" y="3437702"/>
            <a:ext cx="1528307" cy="64138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92DE884-3559-C1F7-085D-2DE73C9A1948}"/>
              </a:ext>
            </a:extLst>
          </p:cNvPr>
          <p:cNvCxnSpPr>
            <a:cxnSpLocks/>
            <a:stCxn id="14" idx="0"/>
            <a:endCxn id="10" idx="2"/>
          </p:cNvCxnSpPr>
          <p:nvPr/>
        </p:nvCxnSpPr>
        <p:spPr>
          <a:xfrm flipH="1" flipV="1">
            <a:off x="5097014" y="4646897"/>
            <a:ext cx="767178" cy="63586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035A160-B38A-C946-0514-1C6C175E3062}"/>
              </a:ext>
            </a:extLst>
          </p:cNvPr>
          <p:cNvCxnSpPr>
            <a:cxnSpLocks/>
            <a:stCxn id="13" idx="0"/>
            <a:endCxn id="10" idx="2"/>
          </p:cNvCxnSpPr>
          <p:nvPr/>
        </p:nvCxnSpPr>
        <p:spPr>
          <a:xfrm flipV="1">
            <a:off x="4320485" y="4646897"/>
            <a:ext cx="776529" cy="639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F3C5F7C-16D0-F152-B592-87E631DE6805}"/>
              </a:ext>
            </a:extLst>
          </p:cNvPr>
          <p:cNvCxnSpPr>
            <a:cxnSpLocks/>
          </p:cNvCxnSpPr>
          <p:nvPr/>
        </p:nvCxnSpPr>
        <p:spPr>
          <a:xfrm flipV="1">
            <a:off x="1204690" y="4645050"/>
            <a:ext cx="897067" cy="63778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7181A7C-CA8E-E46A-F6F2-3FCF08950449}"/>
              </a:ext>
            </a:extLst>
          </p:cNvPr>
          <p:cNvCxnSpPr>
            <a:cxnSpLocks/>
            <a:stCxn id="25" idx="0"/>
            <a:endCxn id="15" idx="2"/>
          </p:cNvCxnSpPr>
          <p:nvPr/>
        </p:nvCxnSpPr>
        <p:spPr>
          <a:xfrm flipH="1" flipV="1">
            <a:off x="11752685" y="3447053"/>
            <a:ext cx="3102772" cy="70160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Google Shape;114;p9">
            <a:extLst>
              <a:ext uri="{FF2B5EF4-FFF2-40B4-BE49-F238E27FC236}">
                <a16:creationId xmlns:a16="http://schemas.microsoft.com/office/drawing/2014/main" id="{0D8CEFCE-8A71-56A0-B547-56A667A35263}"/>
              </a:ext>
            </a:extLst>
          </p:cNvPr>
          <p:cNvSpPr txBox="1"/>
          <p:nvPr/>
        </p:nvSpPr>
        <p:spPr>
          <a:xfrm>
            <a:off x="14180764" y="4148659"/>
            <a:ext cx="1349386" cy="567811"/>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800" b="0" i="0" u="none" strike="noStrike" cap="none" dirty="0">
                <a:solidFill>
                  <a:srgbClr val="000000"/>
                </a:solidFill>
                <a:latin typeface="Arial"/>
                <a:ea typeface="Arial"/>
                <a:cs typeface="Arial"/>
                <a:sym typeface="Arial"/>
              </a:rPr>
              <a:t>Timber</a:t>
            </a:r>
          </a:p>
        </p:txBody>
      </p:sp>
      <p:cxnSp>
        <p:nvCxnSpPr>
          <p:cNvPr id="77" name="Straight Connector 76">
            <a:extLst>
              <a:ext uri="{FF2B5EF4-FFF2-40B4-BE49-F238E27FC236}">
                <a16:creationId xmlns:a16="http://schemas.microsoft.com/office/drawing/2014/main" id="{7EAFC53B-D9CA-3820-47AB-24C8AD52B22D}"/>
              </a:ext>
            </a:extLst>
          </p:cNvPr>
          <p:cNvCxnSpPr>
            <a:cxnSpLocks/>
            <a:endCxn id="15" idx="2"/>
          </p:cNvCxnSpPr>
          <p:nvPr/>
        </p:nvCxnSpPr>
        <p:spPr>
          <a:xfrm flipV="1">
            <a:off x="8994740" y="3447053"/>
            <a:ext cx="2757945" cy="68620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9491428-3BCA-7559-0C9D-28530547E7F3}"/>
              </a:ext>
            </a:extLst>
          </p:cNvPr>
          <p:cNvCxnSpPr>
            <a:cxnSpLocks/>
            <a:endCxn id="15" idx="2"/>
          </p:cNvCxnSpPr>
          <p:nvPr/>
        </p:nvCxnSpPr>
        <p:spPr>
          <a:xfrm flipV="1">
            <a:off x="11106415" y="3447053"/>
            <a:ext cx="646270" cy="69389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04BC422-39CA-6306-EDF1-AD55996E44B9}"/>
              </a:ext>
            </a:extLst>
          </p:cNvPr>
          <p:cNvCxnSpPr>
            <a:cxnSpLocks/>
            <a:endCxn id="15" idx="2"/>
          </p:cNvCxnSpPr>
          <p:nvPr/>
        </p:nvCxnSpPr>
        <p:spPr>
          <a:xfrm flipH="1" flipV="1">
            <a:off x="11752685" y="3447053"/>
            <a:ext cx="1260187" cy="70999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Google Shape;114;p9">
            <a:extLst>
              <a:ext uri="{FF2B5EF4-FFF2-40B4-BE49-F238E27FC236}">
                <a16:creationId xmlns:a16="http://schemas.microsoft.com/office/drawing/2014/main" id="{DB48DC0C-84EB-3324-C668-BBD0018E03BF}"/>
              </a:ext>
            </a:extLst>
          </p:cNvPr>
          <p:cNvSpPr txBox="1"/>
          <p:nvPr/>
        </p:nvSpPr>
        <p:spPr>
          <a:xfrm>
            <a:off x="10779089" y="2879242"/>
            <a:ext cx="1947192" cy="567811"/>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b="0" i="0" u="none" strike="noStrike" cap="none" dirty="0">
                <a:solidFill>
                  <a:srgbClr val="000000"/>
                </a:solidFill>
                <a:latin typeface="Arial"/>
                <a:ea typeface="Arial"/>
                <a:cs typeface="Arial"/>
                <a:sym typeface="Arial"/>
              </a:rPr>
              <a:t>Non-metals</a:t>
            </a:r>
            <a:endParaRPr b="0" i="0" u="none" strike="noStrike" cap="none" dirty="0">
              <a:solidFill>
                <a:srgbClr val="000000"/>
              </a:solidFill>
              <a:latin typeface="Arial"/>
              <a:ea typeface="Arial"/>
              <a:cs typeface="Arial"/>
              <a:sym typeface="Arial"/>
            </a:endParaRPr>
          </a:p>
        </p:txBody>
      </p:sp>
      <p:cxnSp>
        <p:nvCxnSpPr>
          <p:cNvPr id="89" name="Straight Connector 88">
            <a:extLst>
              <a:ext uri="{FF2B5EF4-FFF2-40B4-BE49-F238E27FC236}">
                <a16:creationId xmlns:a16="http://schemas.microsoft.com/office/drawing/2014/main" id="{E727DF16-BC0B-4646-BAEA-D9517EB84B70}"/>
              </a:ext>
            </a:extLst>
          </p:cNvPr>
          <p:cNvCxnSpPr>
            <a:cxnSpLocks/>
            <a:stCxn id="27" idx="0"/>
            <a:endCxn id="23" idx="2"/>
          </p:cNvCxnSpPr>
          <p:nvPr/>
        </p:nvCxnSpPr>
        <p:spPr>
          <a:xfrm flipV="1">
            <a:off x="12362274" y="4716470"/>
            <a:ext cx="650598" cy="63255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610D229-9244-069D-A9E7-8A4825ED611E}"/>
              </a:ext>
            </a:extLst>
          </p:cNvPr>
          <p:cNvCxnSpPr>
            <a:cxnSpLocks/>
            <a:endCxn id="23" idx="2"/>
          </p:cNvCxnSpPr>
          <p:nvPr/>
        </p:nvCxnSpPr>
        <p:spPr>
          <a:xfrm flipH="1" flipV="1">
            <a:off x="13012872" y="4716470"/>
            <a:ext cx="771355" cy="62971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Google Shape;114;p9">
            <a:extLst>
              <a:ext uri="{FF2B5EF4-FFF2-40B4-BE49-F238E27FC236}">
                <a16:creationId xmlns:a16="http://schemas.microsoft.com/office/drawing/2014/main" id="{477E0CDE-0969-D056-9772-A1090F74FA87}"/>
              </a:ext>
            </a:extLst>
          </p:cNvPr>
          <p:cNvSpPr txBox="1"/>
          <p:nvPr/>
        </p:nvSpPr>
        <p:spPr>
          <a:xfrm>
            <a:off x="13153870" y="5349026"/>
            <a:ext cx="1175737" cy="844810"/>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800" b="0" i="0" u="none" strike="noStrike" cap="none" dirty="0">
                <a:solidFill>
                  <a:srgbClr val="000000"/>
                </a:solidFill>
                <a:latin typeface="Arial"/>
                <a:ea typeface="Arial"/>
                <a:cs typeface="Arial"/>
                <a:sym typeface="Arial"/>
              </a:rPr>
              <a:t>Thermo-</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sets</a:t>
            </a:r>
          </a:p>
        </p:txBody>
      </p:sp>
      <p:sp>
        <p:nvSpPr>
          <p:cNvPr id="27" name="Google Shape;114;p9">
            <a:extLst>
              <a:ext uri="{FF2B5EF4-FFF2-40B4-BE49-F238E27FC236}">
                <a16:creationId xmlns:a16="http://schemas.microsoft.com/office/drawing/2014/main" id="{6121A628-71BB-291E-EA62-9A4730C3295A}"/>
              </a:ext>
            </a:extLst>
          </p:cNvPr>
          <p:cNvSpPr txBox="1"/>
          <p:nvPr/>
        </p:nvSpPr>
        <p:spPr>
          <a:xfrm>
            <a:off x="11711676" y="5349026"/>
            <a:ext cx="1301195" cy="844810"/>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800" b="0" i="0" u="none" strike="noStrike" cap="none" dirty="0">
                <a:solidFill>
                  <a:srgbClr val="000000"/>
                </a:solidFill>
                <a:latin typeface="Arial"/>
                <a:ea typeface="Arial"/>
                <a:cs typeface="Arial"/>
                <a:sym typeface="Arial"/>
              </a:rPr>
              <a:t>Thermo-</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plastics</a:t>
            </a:r>
          </a:p>
        </p:txBody>
      </p:sp>
      <p:sp>
        <p:nvSpPr>
          <p:cNvPr id="95" name="Footer Placeholder 3">
            <a:extLst>
              <a:ext uri="{FF2B5EF4-FFF2-40B4-BE49-F238E27FC236}">
                <a16:creationId xmlns:a16="http://schemas.microsoft.com/office/drawing/2014/main" id="{B9C468C4-73AE-9085-2E05-E66FC9A40123}"/>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latin typeface="Arial"/>
                <a:ea typeface="Arial"/>
                <a:cs typeface="Arial"/>
                <a:sym typeface="Arial"/>
              </a:rPr>
              <a:t>2. Physical and mechanical properties of materials</a:t>
            </a:r>
            <a:endParaRPr lang="en-US" dirty="0"/>
          </a:p>
        </p:txBody>
      </p:sp>
      <p:sp>
        <p:nvSpPr>
          <p:cNvPr id="96" name="Slide Number Placeholder 5">
            <a:extLst>
              <a:ext uri="{FF2B5EF4-FFF2-40B4-BE49-F238E27FC236}">
                <a16:creationId xmlns:a16="http://schemas.microsoft.com/office/drawing/2014/main" id="{5038AF0B-26DB-4E9F-BE50-5E1A266D0CAA}"/>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9</a:t>
            </a:fld>
            <a:endParaRPr lang="en-US" b="0" dirty="0">
              <a:solidFill>
                <a:schemeClr val="bg1"/>
              </a:solidFill>
            </a:endParaRPr>
          </a:p>
        </p:txBody>
      </p:sp>
      <p:cxnSp>
        <p:nvCxnSpPr>
          <p:cNvPr id="6" name="Straight Connector 5">
            <a:extLst>
              <a:ext uri="{FF2B5EF4-FFF2-40B4-BE49-F238E27FC236}">
                <a16:creationId xmlns:a16="http://schemas.microsoft.com/office/drawing/2014/main" id="{9AA33DC2-35AD-C880-7EFE-A2D705C36B8B}"/>
              </a:ext>
            </a:extLst>
          </p:cNvPr>
          <p:cNvCxnSpPr>
            <a:cxnSpLocks/>
          </p:cNvCxnSpPr>
          <p:nvPr/>
        </p:nvCxnSpPr>
        <p:spPr>
          <a:xfrm flipV="1">
            <a:off x="1222854" y="5847595"/>
            <a:ext cx="0" cy="528400"/>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44E3D54-A035-2EAA-6EB8-BEC5985E3F97}"/>
              </a:ext>
            </a:extLst>
          </p:cNvPr>
          <p:cNvCxnSpPr>
            <a:cxnSpLocks/>
          </p:cNvCxnSpPr>
          <p:nvPr/>
        </p:nvCxnSpPr>
        <p:spPr>
          <a:xfrm flipV="1">
            <a:off x="13784227" y="6193836"/>
            <a:ext cx="0" cy="936000"/>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7" name="Google Shape;117;p9">
            <a:extLst>
              <a:ext uri="{FF2B5EF4-FFF2-40B4-BE49-F238E27FC236}">
                <a16:creationId xmlns:a16="http://schemas.microsoft.com/office/drawing/2014/main" id="{39C12000-797D-1846-D221-1D37AE50A6A3}"/>
              </a:ext>
            </a:extLst>
          </p:cNvPr>
          <p:cNvSpPr txBox="1"/>
          <p:nvPr/>
        </p:nvSpPr>
        <p:spPr>
          <a:xfrm>
            <a:off x="633174" y="6371500"/>
            <a:ext cx="1245101" cy="567811"/>
          </a:xfrm>
          <a:prstGeom prst="rect">
            <a:avLst/>
          </a:prstGeom>
          <a:solidFill>
            <a:srgbClr val="ECECED"/>
          </a:solidFill>
          <a:ln w="15875">
            <a:solidFill>
              <a:schemeClr val="tx1"/>
            </a:solidFill>
            <a:prstDash val="lgDash"/>
          </a:ln>
        </p:spPr>
        <p:txBody>
          <a:bodyPr spcFirstLastPara="1" wrap="square" lIns="144000" tIns="144000" rIns="144000" bIns="1440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b="1" i="0" u="none" strike="noStrike" cap="none" dirty="0">
                <a:solidFill>
                  <a:srgbClr val="D91C5C"/>
                </a:solidFill>
                <a:latin typeface="Arial"/>
                <a:ea typeface="Arial"/>
                <a:cs typeface="Arial"/>
                <a:sym typeface="Arial"/>
              </a:rPr>
              <a:t>Iron</a:t>
            </a:r>
          </a:p>
        </p:txBody>
      </p:sp>
      <p:cxnSp>
        <p:nvCxnSpPr>
          <p:cNvPr id="39" name="Straight Connector 38">
            <a:extLst>
              <a:ext uri="{FF2B5EF4-FFF2-40B4-BE49-F238E27FC236}">
                <a16:creationId xmlns:a16="http://schemas.microsoft.com/office/drawing/2014/main" id="{F3B296BF-22B6-3938-DDC9-134495A08792}"/>
              </a:ext>
            </a:extLst>
          </p:cNvPr>
          <p:cNvCxnSpPr>
            <a:cxnSpLocks/>
          </p:cNvCxnSpPr>
          <p:nvPr/>
        </p:nvCxnSpPr>
        <p:spPr>
          <a:xfrm flipV="1">
            <a:off x="2783640" y="5847595"/>
            <a:ext cx="0" cy="528400"/>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1" name="Google Shape;117;p9">
            <a:extLst>
              <a:ext uri="{FF2B5EF4-FFF2-40B4-BE49-F238E27FC236}">
                <a16:creationId xmlns:a16="http://schemas.microsoft.com/office/drawing/2014/main" id="{5EF76532-C46E-D734-B784-8E23A693D680}"/>
              </a:ext>
            </a:extLst>
          </p:cNvPr>
          <p:cNvSpPr txBox="1"/>
          <p:nvPr/>
        </p:nvSpPr>
        <p:spPr>
          <a:xfrm>
            <a:off x="2179860" y="6371500"/>
            <a:ext cx="1245101" cy="567811"/>
          </a:xfrm>
          <a:prstGeom prst="rect">
            <a:avLst/>
          </a:prstGeom>
          <a:solidFill>
            <a:srgbClr val="ECECED"/>
          </a:solidFill>
          <a:ln w="15875">
            <a:solidFill>
              <a:schemeClr val="tx1"/>
            </a:solidFill>
            <a:prstDash val="lgDash"/>
          </a:ln>
        </p:spPr>
        <p:txBody>
          <a:bodyPr spcFirstLastPara="1" wrap="square" lIns="144000" tIns="144000" rIns="144000" bIns="1440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b="1" i="0" u="none" strike="noStrike" cap="none" dirty="0">
                <a:solidFill>
                  <a:srgbClr val="D91C5C"/>
                </a:solidFill>
                <a:latin typeface="Arial"/>
                <a:ea typeface="Arial"/>
                <a:cs typeface="Arial"/>
                <a:sym typeface="Arial"/>
              </a:rPr>
              <a:t>Steel</a:t>
            </a:r>
          </a:p>
        </p:txBody>
      </p:sp>
      <p:sp>
        <p:nvSpPr>
          <p:cNvPr id="42" name="Google Shape;117;p9">
            <a:extLst>
              <a:ext uri="{FF2B5EF4-FFF2-40B4-BE49-F238E27FC236}">
                <a16:creationId xmlns:a16="http://schemas.microsoft.com/office/drawing/2014/main" id="{B91AEA2D-3D46-703A-D585-23CAADFF5F23}"/>
              </a:ext>
            </a:extLst>
          </p:cNvPr>
          <p:cNvSpPr txBox="1"/>
          <p:nvPr/>
        </p:nvSpPr>
        <p:spPr>
          <a:xfrm>
            <a:off x="13121352" y="6987927"/>
            <a:ext cx="1804658" cy="567811"/>
          </a:xfrm>
          <a:prstGeom prst="rect">
            <a:avLst/>
          </a:prstGeom>
          <a:solidFill>
            <a:srgbClr val="ECECED"/>
          </a:solidFill>
          <a:ln w="15875">
            <a:solidFill>
              <a:schemeClr val="tx1"/>
            </a:solidFill>
            <a:prstDash val="lgDash"/>
          </a:ln>
        </p:spPr>
        <p:txBody>
          <a:bodyPr spcFirstLastPara="1" wrap="square" lIns="144000" tIns="144000" rIns="144000" bIns="1440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b="1" i="0" u="none" strike="noStrike" cap="none" dirty="0">
                <a:solidFill>
                  <a:srgbClr val="D91C5C"/>
                </a:solidFill>
                <a:latin typeface="Arial"/>
                <a:ea typeface="Arial"/>
                <a:cs typeface="Arial"/>
                <a:sym typeface="Arial"/>
              </a:rPr>
              <a:t>Polyurethane</a:t>
            </a:r>
            <a:endParaRPr lang="en-GB" b="1" i="0" u="none" strike="noStrike" cap="none" dirty="0">
              <a:solidFill>
                <a:srgbClr val="D91C5C"/>
              </a:solidFill>
              <a:latin typeface="Arial"/>
              <a:ea typeface="Arial"/>
              <a:cs typeface="Arial"/>
              <a:sym typeface="Arial"/>
            </a:endParaRPr>
          </a:p>
        </p:txBody>
      </p:sp>
      <p:cxnSp>
        <p:nvCxnSpPr>
          <p:cNvPr id="45" name="Straight Connector 44">
            <a:extLst>
              <a:ext uri="{FF2B5EF4-FFF2-40B4-BE49-F238E27FC236}">
                <a16:creationId xmlns:a16="http://schemas.microsoft.com/office/drawing/2014/main" id="{DE2E31F0-EEA1-71FD-FCEE-EAC9DC5CAC37}"/>
              </a:ext>
            </a:extLst>
          </p:cNvPr>
          <p:cNvCxnSpPr>
            <a:cxnSpLocks/>
          </p:cNvCxnSpPr>
          <p:nvPr/>
        </p:nvCxnSpPr>
        <p:spPr>
          <a:xfrm flipV="1">
            <a:off x="14865123" y="4750947"/>
            <a:ext cx="0" cy="936000"/>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7" name="Google Shape;117;p9">
            <a:extLst>
              <a:ext uri="{FF2B5EF4-FFF2-40B4-BE49-F238E27FC236}">
                <a16:creationId xmlns:a16="http://schemas.microsoft.com/office/drawing/2014/main" id="{9E7FB970-EB19-9B10-9ABC-27AF66DB0C62}"/>
              </a:ext>
            </a:extLst>
          </p:cNvPr>
          <p:cNvSpPr txBox="1"/>
          <p:nvPr/>
        </p:nvSpPr>
        <p:spPr>
          <a:xfrm>
            <a:off x="14654705" y="5691588"/>
            <a:ext cx="1143588" cy="921754"/>
          </a:xfrm>
          <a:prstGeom prst="rect">
            <a:avLst/>
          </a:prstGeom>
          <a:solidFill>
            <a:srgbClr val="ECECED"/>
          </a:solidFill>
          <a:ln w="15875">
            <a:solidFill>
              <a:schemeClr val="tx1"/>
            </a:solidFill>
            <a:prstDash val="lgDash"/>
          </a:ln>
        </p:spPr>
        <p:txBody>
          <a:bodyPr spcFirstLastPara="1" wrap="square" lIns="144000" tIns="144000" rIns="144000" bIns="1440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b="1" i="0" u="none" strike="noStrike" cap="none" dirty="0">
                <a:solidFill>
                  <a:srgbClr val="D91C5C"/>
                </a:solidFill>
                <a:latin typeface="Arial"/>
                <a:ea typeface="Arial"/>
                <a:cs typeface="Arial"/>
                <a:sym typeface="Arial"/>
              </a:rPr>
              <a:t>Oak</a:t>
            </a:r>
          </a:p>
          <a:p>
            <a:pPr marL="0" marR="0" lvl="0" indent="0" algn="l" rtl="0">
              <a:lnSpc>
                <a:spcPct val="100000"/>
              </a:lnSpc>
              <a:spcBef>
                <a:spcPts val="600"/>
              </a:spcBef>
              <a:spcAft>
                <a:spcPts val="0"/>
              </a:spcAft>
              <a:buClr>
                <a:srgbClr val="000000"/>
              </a:buClr>
              <a:buSzPts val="1400"/>
              <a:buFont typeface="Arial"/>
              <a:buNone/>
            </a:pPr>
            <a:r>
              <a:rPr lang="en-GB" b="1" i="0" u="none" strike="noStrike" cap="none" dirty="0">
                <a:solidFill>
                  <a:srgbClr val="D91C5C"/>
                </a:solidFill>
                <a:latin typeface="Arial"/>
                <a:ea typeface="Arial"/>
                <a:cs typeface="Arial"/>
                <a:sym typeface="Arial"/>
              </a:rPr>
              <a:t>Spruce</a:t>
            </a:r>
          </a:p>
        </p:txBody>
      </p:sp>
      <p:cxnSp>
        <p:nvCxnSpPr>
          <p:cNvPr id="48" name="Straight Connector 47">
            <a:extLst>
              <a:ext uri="{FF2B5EF4-FFF2-40B4-BE49-F238E27FC236}">
                <a16:creationId xmlns:a16="http://schemas.microsoft.com/office/drawing/2014/main" id="{E1B4A880-0736-F9F7-BD9A-B9CF00CCDF1D}"/>
              </a:ext>
            </a:extLst>
          </p:cNvPr>
          <p:cNvCxnSpPr>
            <a:cxnSpLocks/>
          </p:cNvCxnSpPr>
          <p:nvPr/>
        </p:nvCxnSpPr>
        <p:spPr>
          <a:xfrm flipV="1">
            <a:off x="4317480" y="5885374"/>
            <a:ext cx="0" cy="528400"/>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9" name="Google Shape;117;p9">
            <a:extLst>
              <a:ext uri="{FF2B5EF4-FFF2-40B4-BE49-F238E27FC236}">
                <a16:creationId xmlns:a16="http://schemas.microsoft.com/office/drawing/2014/main" id="{E677E0CA-6211-98F9-CB90-E013393D1FC1}"/>
              </a:ext>
            </a:extLst>
          </p:cNvPr>
          <p:cNvSpPr txBox="1"/>
          <p:nvPr/>
        </p:nvSpPr>
        <p:spPr>
          <a:xfrm>
            <a:off x="3697934" y="6377747"/>
            <a:ext cx="1245101" cy="567811"/>
          </a:xfrm>
          <a:prstGeom prst="rect">
            <a:avLst/>
          </a:prstGeom>
          <a:solidFill>
            <a:srgbClr val="ECECED"/>
          </a:solidFill>
          <a:ln w="15875">
            <a:solidFill>
              <a:schemeClr val="tx1"/>
            </a:solidFill>
            <a:prstDash val="lgDash"/>
          </a:ln>
        </p:spPr>
        <p:txBody>
          <a:bodyPr spcFirstLastPara="1" wrap="square" lIns="144000" tIns="144000" rIns="144000" bIns="1440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b="1" i="0" u="none" strike="noStrike" cap="none" dirty="0">
                <a:solidFill>
                  <a:srgbClr val="D91C5C"/>
                </a:solidFill>
                <a:latin typeface="Arial"/>
                <a:ea typeface="Arial"/>
                <a:cs typeface="Arial"/>
                <a:sym typeface="Arial"/>
              </a:rPr>
              <a:t>Copper</a:t>
            </a:r>
          </a:p>
        </p:txBody>
      </p:sp>
      <p:sp>
        <p:nvSpPr>
          <p:cNvPr id="50" name="Google Shape;117;p9">
            <a:extLst>
              <a:ext uri="{FF2B5EF4-FFF2-40B4-BE49-F238E27FC236}">
                <a16:creationId xmlns:a16="http://schemas.microsoft.com/office/drawing/2014/main" id="{1F942008-D977-826D-3614-ACBE0FDDC2D2}"/>
              </a:ext>
            </a:extLst>
          </p:cNvPr>
          <p:cNvSpPr txBox="1"/>
          <p:nvPr/>
        </p:nvSpPr>
        <p:spPr>
          <a:xfrm>
            <a:off x="5241641" y="6382242"/>
            <a:ext cx="1681784" cy="1198753"/>
          </a:xfrm>
          <a:prstGeom prst="rect">
            <a:avLst/>
          </a:prstGeom>
          <a:solidFill>
            <a:srgbClr val="ECECED"/>
          </a:solidFill>
          <a:ln w="15875">
            <a:solidFill>
              <a:schemeClr val="tx1"/>
            </a:solidFill>
            <a:prstDash val="lgDash"/>
          </a:ln>
        </p:spPr>
        <p:txBody>
          <a:bodyPr spcFirstLastPara="1" wrap="square" lIns="144000" tIns="144000" rIns="144000" bIns="1440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b="1" i="0" u="none" strike="noStrike" cap="none" dirty="0">
                <a:solidFill>
                  <a:srgbClr val="D91C5C"/>
                </a:solidFill>
                <a:latin typeface="Arial"/>
                <a:ea typeface="Arial"/>
                <a:cs typeface="Arial"/>
                <a:sym typeface="Arial"/>
              </a:rPr>
              <a:t>7000 series</a:t>
            </a:r>
          </a:p>
          <a:p>
            <a:pPr marL="0" marR="0" lvl="0" indent="0" algn="l" rtl="0">
              <a:lnSpc>
                <a:spcPct val="100000"/>
              </a:lnSpc>
              <a:spcBef>
                <a:spcPts val="0"/>
              </a:spcBef>
              <a:spcAft>
                <a:spcPts val="0"/>
              </a:spcAft>
              <a:buClr>
                <a:srgbClr val="000000"/>
              </a:buClr>
              <a:buSzPts val="1400"/>
              <a:buFont typeface="Arial"/>
              <a:buNone/>
            </a:pPr>
            <a:r>
              <a:rPr lang="en-GB" b="1" dirty="0">
                <a:solidFill>
                  <a:srgbClr val="D91C5C"/>
                </a:solidFill>
                <a:latin typeface="Arial"/>
                <a:ea typeface="Arial"/>
                <a:cs typeface="Arial"/>
                <a:sym typeface="Arial"/>
              </a:rPr>
              <a:t>a</a:t>
            </a:r>
            <a:r>
              <a:rPr lang="en-GB" b="1" i="0" u="none" strike="noStrike" cap="none" dirty="0">
                <a:solidFill>
                  <a:srgbClr val="D91C5C"/>
                </a:solidFill>
                <a:latin typeface="Arial"/>
                <a:ea typeface="Arial"/>
                <a:cs typeface="Arial"/>
                <a:sym typeface="Arial"/>
              </a:rPr>
              <a:t>luminium</a:t>
            </a:r>
          </a:p>
          <a:p>
            <a:pPr marL="0" marR="0" lvl="0" indent="0" algn="l" rtl="0">
              <a:lnSpc>
                <a:spcPct val="100000"/>
              </a:lnSpc>
              <a:spcBef>
                <a:spcPts val="600"/>
              </a:spcBef>
              <a:spcAft>
                <a:spcPts val="0"/>
              </a:spcAft>
              <a:buClr>
                <a:srgbClr val="000000"/>
              </a:buClr>
              <a:buSzPts val="1400"/>
              <a:buFont typeface="Arial"/>
              <a:buNone/>
            </a:pPr>
            <a:r>
              <a:rPr lang="en-GB" b="1" i="0" u="none" strike="noStrike" cap="none" dirty="0">
                <a:solidFill>
                  <a:srgbClr val="D91C5C"/>
                </a:solidFill>
                <a:latin typeface="Arial"/>
                <a:ea typeface="Arial"/>
                <a:cs typeface="Arial"/>
                <a:sym typeface="Arial"/>
              </a:rPr>
              <a:t>Brass</a:t>
            </a:r>
          </a:p>
        </p:txBody>
      </p:sp>
      <p:cxnSp>
        <p:nvCxnSpPr>
          <p:cNvPr id="52" name="Straight Connector 51">
            <a:extLst>
              <a:ext uri="{FF2B5EF4-FFF2-40B4-BE49-F238E27FC236}">
                <a16:creationId xmlns:a16="http://schemas.microsoft.com/office/drawing/2014/main" id="{6529F993-4147-90C6-F098-40EE0A449C84}"/>
              </a:ext>
            </a:extLst>
          </p:cNvPr>
          <p:cNvCxnSpPr>
            <a:cxnSpLocks/>
          </p:cNvCxnSpPr>
          <p:nvPr/>
        </p:nvCxnSpPr>
        <p:spPr>
          <a:xfrm flipV="1">
            <a:off x="5862500" y="5853842"/>
            <a:ext cx="0" cy="528400"/>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57" name="Google Shape;117;p9">
            <a:extLst>
              <a:ext uri="{FF2B5EF4-FFF2-40B4-BE49-F238E27FC236}">
                <a16:creationId xmlns:a16="http://schemas.microsoft.com/office/drawing/2014/main" id="{E2168D12-D34E-0CAC-355E-0A7CA934C3B2}"/>
              </a:ext>
            </a:extLst>
          </p:cNvPr>
          <p:cNvSpPr txBox="1"/>
          <p:nvPr/>
        </p:nvSpPr>
        <p:spPr>
          <a:xfrm>
            <a:off x="7925430" y="6010750"/>
            <a:ext cx="1681784" cy="2060528"/>
          </a:xfrm>
          <a:prstGeom prst="rect">
            <a:avLst/>
          </a:prstGeom>
          <a:solidFill>
            <a:srgbClr val="ECECED"/>
          </a:solidFill>
          <a:ln w="15875">
            <a:solidFill>
              <a:schemeClr val="tx1"/>
            </a:solidFill>
            <a:prstDash val="lgDash"/>
          </a:ln>
        </p:spPr>
        <p:txBody>
          <a:bodyPr spcFirstLastPara="1" wrap="square" lIns="144000" tIns="144000" rIns="144000" bIns="144000" anchor="t" anchorCtr="0">
            <a:spAutoFit/>
          </a:bodyPr>
          <a:lstStyle/>
          <a:p>
            <a:pPr marL="0" marR="0" lvl="0" indent="0" algn="l" rtl="0">
              <a:lnSpc>
                <a:spcPct val="100000"/>
              </a:lnSpc>
              <a:spcAft>
                <a:spcPts val="0"/>
              </a:spcAft>
              <a:buClr>
                <a:srgbClr val="000000"/>
              </a:buClr>
              <a:buSzPts val="1400"/>
              <a:buFont typeface="Arial"/>
              <a:buNone/>
            </a:pPr>
            <a:r>
              <a:rPr lang="en-GB" b="1" i="0" u="none" strike="noStrike" cap="none" dirty="0">
                <a:solidFill>
                  <a:srgbClr val="D91C5C"/>
                </a:solidFill>
                <a:latin typeface="Arial"/>
                <a:ea typeface="Arial"/>
                <a:cs typeface="Arial"/>
                <a:sym typeface="Arial"/>
              </a:rPr>
              <a:t>CFRP</a:t>
            </a:r>
          </a:p>
          <a:p>
            <a:pPr marL="0" marR="0" lvl="0" indent="0" algn="l" rtl="0">
              <a:lnSpc>
                <a:spcPct val="100000"/>
              </a:lnSpc>
              <a:spcBef>
                <a:spcPts val="600"/>
              </a:spcBef>
              <a:spcAft>
                <a:spcPts val="0"/>
              </a:spcAft>
              <a:buClr>
                <a:schemeClr val="dk1"/>
              </a:buClr>
              <a:buSzPts val="1100"/>
              <a:buFont typeface="Arial"/>
              <a:buNone/>
            </a:pPr>
            <a:r>
              <a:rPr lang="en-GB" b="1" i="0" u="none" strike="noStrike" cap="none" dirty="0">
                <a:solidFill>
                  <a:srgbClr val="D91C5C"/>
                </a:solidFill>
                <a:latin typeface="Arial"/>
                <a:ea typeface="Arial"/>
                <a:cs typeface="Arial"/>
                <a:sym typeface="Arial"/>
              </a:rPr>
              <a:t>DCF</a:t>
            </a:r>
          </a:p>
          <a:p>
            <a:pPr marL="0" marR="0" lvl="0" indent="0" algn="l" rtl="0">
              <a:lnSpc>
                <a:spcPct val="100000"/>
              </a:lnSpc>
              <a:spcBef>
                <a:spcPts val="600"/>
              </a:spcBef>
              <a:spcAft>
                <a:spcPts val="0"/>
              </a:spcAft>
              <a:buClr>
                <a:srgbClr val="000000"/>
              </a:buClr>
              <a:buSzPts val="1400"/>
              <a:buFont typeface="Arial"/>
              <a:buNone/>
            </a:pPr>
            <a:r>
              <a:rPr lang="en-GB" b="1" i="0" u="none" strike="noStrike" cap="none" dirty="0">
                <a:solidFill>
                  <a:srgbClr val="D91C5C"/>
                </a:solidFill>
                <a:latin typeface="Arial"/>
                <a:ea typeface="Arial"/>
                <a:cs typeface="Arial"/>
                <a:sym typeface="Arial"/>
              </a:rPr>
              <a:t>GRP</a:t>
            </a:r>
          </a:p>
          <a:p>
            <a:pPr marL="0" marR="0" lvl="0" indent="0" algn="l" rtl="0">
              <a:lnSpc>
                <a:spcPct val="100000"/>
              </a:lnSpc>
              <a:spcBef>
                <a:spcPts val="600"/>
              </a:spcBef>
              <a:spcAft>
                <a:spcPts val="0"/>
              </a:spcAft>
              <a:buClr>
                <a:srgbClr val="000000"/>
              </a:buClr>
              <a:buSzPts val="1400"/>
              <a:buFont typeface="Arial"/>
              <a:buNone/>
            </a:pPr>
            <a:r>
              <a:rPr lang="en-GB" b="1" i="0" u="none" strike="noStrike" cap="none" dirty="0">
                <a:solidFill>
                  <a:srgbClr val="D91C5C"/>
                </a:solidFill>
                <a:latin typeface="Arial"/>
                <a:ea typeface="Arial"/>
                <a:cs typeface="Arial"/>
                <a:sym typeface="Arial"/>
              </a:rPr>
              <a:t>MDF</a:t>
            </a:r>
          </a:p>
          <a:p>
            <a:pPr marL="0" marR="0" lvl="0" indent="0" algn="l" rtl="0">
              <a:lnSpc>
                <a:spcPct val="100000"/>
              </a:lnSpc>
              <a:spcBef>
                <a:spcPts val="600"/>
              </a:spcBef>
              <a:spcAft>
                <a:spcPts val="0"/>
              </a:spcAft>
              <a:buClr>
                <a:srgbClr val="000000"/>
              </a:buClr>
              <a:buSzPts val="1400"/>
              <a:buFont typeface="Arial"/>
              <a:buNone/>
            </a:pPr>
            <a:r>
              <a:rPr lang="en-GB" b="1" i="0" u="none" strike="noStrike" cap="none" dirty="0">
                <a:solidFill>
                  <a:srgbClr val="D91C5C"/>
                </a:solidFill>
                <a:latin typeface="Arial"/>
                <a:ea typeface="Arial"/>
                <a:cs typeface="Arial"/>
                <a:sym typeface="Arial"/>
              </a:rPr>
              <a:t>Plywood</a:t>
            </a:r>
          </a:p>
        </p:txBody>
      </p:sp>
      <p:cxnSp>
        <p:nvCxnSpPr>
          <p:cNvPr id="58" name="Straight Connector 57">
            <a:extLst>
              <a:ext uri="{FF2B5EF4-FFF2-40B4-BE49-F238E27FC236}">
                <a16:creationId xmlns:a16="http://schemas.microsoft.com/office/drawing/2014/main" id="{59AB1000-6619-AAEC-A034-9C5CF0F44093}"/>
              </a:ext>
            </a:extLst>
          </p:cNvPr>
          <p:cNvCxnSpPr>
            <a:cxnSpLocks/>
          </p:cNvCxnSpPr>
          <p:nvPr/>
        </p:nvCxnSpPr>
        <p:spPr>
          <a:xfrm flipV="1">
            <a:off x="11119667" y="4687883"/>
            <a:ext cx="0" cy="2153864"/>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1" name="Google Shape;117;p9">
            <a:extLst>
              <a:ext uri="{FF2B5EF4-FFF2-40B4-BE49-F238E27FC236}">
                <a16:creationId xmlns:a16="http://schemas.microsoft.com/office/drawing/2014/main" id="{2158DCAE-3673-B372-F740-55C77339F0E9}"/>
              </a:ext>
            </a:extLst>
          </p:cNvPr>
          <p:cNvSpPr txBox="1"/>
          <p:nvPr/>
        </p:nvSpPr>
        <p:spPr>
          <a:xfrm>
            <a:off x="9927228" y="6699393"/>
            <a:ext cx="1507984" cy="921754"/>
          </a:xfrm>
          <a:prstGeom prst="rect">
            <a:avLst/>
          </a:prstGeom>
          <a:solidFill>
            <a:srgbClr val="ECECED"/>
          </a:solidFill>
          <a:ln w="15875">
            <a:solidFill>
              <a:schemeClr val="tx1"/>
            </a:solidFill>
            <a:prstDash val="lgDash"/>
          </a:ln>
        </p:spPr>
        <p:txBody>
          <a:bodyPr spcFirstLastPara="1" wrap="square" lIns="144000" tIns="144000" rIns="144000" bIns="144000" anchor="t" anchorCtr="0">
            <a:spAutoFit/>
          </a:bodyPr>
          <a:lstStyle/>
          <a:p>
            <a:pPr marL="0" marR="0" lvl="0" indent="0" algn="l" rtl="0">
              <a:lnSpc>
                <a:spcPct val="100000"/>
              </a:lnSpc>
              <a:spcBef>
                <a:spcPts val="0"/>
              </a:spcBef>
              <a:buClr>
                <a:srgbClr val="000000"/>
              </a:buClr>
              <a:buSzPts val="1400"/>
              <a:buFont typeface="Arial"/>
              <a:buNone/>
            </a:pPr>
            <a:r>
              <a:rPr lang="en-GB" b="1" i="0" u="none" strike="noStrike" cap="none" dirty="0">
                <a:solidFill>
                  <a:srgbClr val="D91C5C"/>
                </a:solidFill>
                <a:latin typeface="Arial"/>
                <a:ea typeface="Arial"/>
                <a:cs typeface="Arial"/>
                <a:sym typeface="Arial"/>
              </a:rPr>
              <a:t>Glass</a:t>
            </a:r>
          </a:p>
          <a:p>
            <a:pPr marL="0" marR="0" lvl="0" indent="0" algn="l" rtl="0">
              <a:lnSpc>
                <a:spcPct val="100000"/>
              </a:lnSpc>
              <a:spcBef>
                <a:spcPts val="600"/>
              </a:spcBef>
              <a:spcAft>
                <a:spcPts val="0"/>
              </a:spcAft>
              <a:buClr>
                <a:srgbClr val="000000"/>
              </a:buClr>
              <a:buSzPts val="1400"/>
              <a:buFont typeface="Arial"/>
              <a:buNone/>
            </a:pPr>
            <a:r>
              <a:rPr lang="en-GB" b="1" i="0" u="none" strike="noStrike" cap="none" dirty="0">
                <a:solidFill>
                  <a:srgbClr val="D91C5C"/>
                </a:solidFill>
                <a:latin typeface="Arial"/>
                <a:ea typeface="Arial"/>
                <a:cs typeface="Arial"/>
                <a:sym typeface="Arial"/>
              </a:rPr>
              <a:t>Porcelain</a:t>
            </a:r>
          </a:p>
        </p:txBody>
      </p:sp>
      <p:sp>
        <p:nvSpPr>
          <p:cNvPr id="62" name="Google Shape;117;p9">
            <a:extLst>
              <a:ext uri="{FF2B5EF4-FFF2-40B4-BE49-F238E27FC236}">
                <a16:creationId xmlns:a16="http://schemas.microsoft.com/office/drawing/2014/main" id="{616A6CD8-8DCD-D2F8-950F-7BFA98CD2C19}"/>
              </a:ext>
            </a:extLst>
          </p:cNvPr>
          <p:cNvSpPr txBox="1"/>
          <p:nvPr/>
        </p:nvSpPr>
        <p:spPr>
          <a:xfrm>
            <a:off x="11743037" y="6729563"/>
            <a:ext cx="1041087" cy="921754"/>
          </a:xfrm>
          <a:prstGeom prst="rect">
            <a:avLst/>
          </a:prstGeom>
          <a:solidFill>
            <a:srgbClr val="ECECED"/>
          </a:solidFill>
          <a:ln w="15875">
            <a:solidFill>
              <a:schemeClr val="tx1"/>
            </a:solidFill>
            <a:prstDash val="lgDash"/>
          </a:ln>
        </p:spPr>
        <p:txBody>
          <a:bodyPr spcFirstLastPara="1" wrap="square" lIns="144000" tIns="144000" rIns="144000" bIns="144000" anchor="t" anchorCtr="0">
            <a:spAutoFit/>
          </a:bodyPr>
          <a:lstStyle/>
          <a:p>
            <a:pPr marL="0" marR="0" lvl="0" indent="0" algn="l" rtl="0">
              <a:lnSpc>
                <a:spcPct val="100000"/>
              </a:lnSpc>
              <a:spcBef>
                <a:spcPts val="0"/>
              </a:spcBef>
              <a:buClr>
                <a:srgbClr val="000000"/>
              </a:buClr>
              <a:buSzPts val="1400"/>
              <a:buFont typeface="Arial"/>
              <a:buNone/>
            </a:pPr>
            <a:r>
              <a:rPr lang="en-GB" b="1" i="0" u="none" strike="noStrike" cap="none" dirty="0">
                <a:solidFill>
                  <a:srgbClr val="D91C5C"/>
                </a:solidFill>
                <a:latin typeface="Arial"/>
                <a:ea typeface="Arial"/>
                <a:cs typeface="Arial"/>
                <a:sym typeface="Arial"/>
              </a:rPr>
              <a:t>Nylon</a:t>
            </a:r>
          </a:p>
          <a:p>
            <a:pPr marL="0" marR="0" lvl="0" indent="0" algn="l" rtl="0">
              <a:lnSpc>
                <a:spcPct val="100000"/>
              </a:lnSpc>
              <a:spcBef>
                <a:spcPts val="600"/>
              </a:spcBef>
              <a:spcAft>
                <a:spcPts val="0"/>
              </a:spcAft>
              <a:buClr>
                <a:srgbClr val="000000"/>
              </a:buClr>
              <a:buSzPts val="1400"/>
              <a:buFont typeface="Arial"/>
              <a:buNone/>
            </a:pPr>
            <a:r>
              <a:rPr lang="en-GB" b="1" i="0" u="none" strike="noStrike" cap="none" dirty="0">
                <a:solidFill>
                  <a:srgbClr val="D91C5C"/>
                </a:solidFill>
                <a:latin typeface="Arial"/>
                <a:ea typeface="Arial"/>
                <a:cs typeface="Arial"/>
                <a:sym typeface="Arial"/>
              </a:rPr>
              <a:t>ABS</a:t>
            </a:r>
          </a:p>
        </p:txBody>
      </p:sp>
      <p:cxnSp>
        <p:nvCxnSpPr>
          <p:cNvPr id="68" name="Straight Connector 67">
            <a:extLst>
              <a:ext uri="{FF2B5EF4-FFF2-40B4-BE49-F238E27FC236}">
                <a16:creationId xmlns:a16="http://schemas.microsoft.com/office/drawing/2014/main" id="{1E15882C-3179-662F-7B8B-0751CDC90F64}"/>
              </a:ext>
            </a:extLst>
          </p:cNvPr>
          <p:cNvCxnSpPr>
            <a:cxnSpLocks/>
          </p:cNvCxnSpPr>
          <p:nvPr/>
        </p:nvCxnSpPr>
        <p:spPr>
          <a:xfrm flipV="1">
            <a:off x="8994740" y="4687883"/>
            <a:ext cx="0" cy="1244037"/>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4" name="Google Shape;114;p9">
            <a:extLst>
              <a:ext uri="{FF2B5EF4-FFF2-40B4-BE49-F238E27FC236}">
                <a16:creationId xmlns:a16="http://schemas.microsoft.com/office/drawing/2014/main" id="{252BA39E-42DF-3606-9BBD-DB08348095BF}"/>
              </a:ext>
            </a:extLst>
          </p:cNvPr>
          <p:cNvSpPr txBox="1"/>
          <p:nvPr/>
        </p:nvSpPr>
        <p:spPr>
          <a:xfrm>
            <a:off x="10495890" y="4140944"/>
            <a:ext cx="1349386" cy="567811"/>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800" b="0" i="0" u="none" strike="noStrike" cap="none" dirty="0">
                <a:solidFill>
                  <a:srgbClr val="000000"/>
                </a:solidFill>
                <a:latin typeface="Arial"/>
                <a:ea typeface="Arial"/>
                <a:cs typeface="Arial"/>
                <a:sym typeface="Arial"/>
              </a:rPr>
              <a:t>Ceramics</a:t>
            </a:r>
            <a:endParaRPr b="0" i="0" u="none" strike="noStrike" cap="none" dirty="0">
              <a:solidFill>
                <a:srgbClr val="000000"/>
              </a:solidFill>
              <a:latin typeface="Arial"/>
              <a:ea typeface="Arial"/>
              <a:cs typeface="Arial"/>
              <a:sym typeface="Arial"/>
            </a:endParaRPr>
          </a:p>
        </p:txBody>
      </p:sp>
      <p:sp>
        <p:nvSpPr>
          <p:cNvPr id="22" name="Google Shape;114;p9">
            <a:extLst>
              <a:ext uri="{FF2B5EF4-FFF2-40B4-BE49-F238E27FC236}">
                <a16:creationId xmlns:a16="http://schemas.microsoft.com/office/drawing/2014/main" id="{05E7116A-DE77-B954-61AB-049F9819AEBB}"/>
              </a:ext>
            </a:extLst>
          </p:cNvPr>
          <p:cNvSpPr txBox="1"/>
          <p:nvPr/>
        </p:nvSpPr>
        <p:spPr>
          <a:xfrm>
            <a:off x="8055499" y="4140944"/>
            <a:ext cx="1947192" cy="567811"/>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800" b="0" i="0" u="none" strike="noStrike" cap="none" dirty="0">
                <a:solidFill>
                  <a:srgbClr val="000000"/>
                </a:solidFill>
                <a:latin typeface="Arial"/>
                <a:ea typeface="Arial"/>
                <a:cs typeface="Arial"/>
                <a:sym typeface="Arial"/>
              </a:rPr>
              <a:t>Composites</a:t>
            </a:r>
            <a:endParaRPr b="0" i="0" u="none" strike="noStrike" cap="none" dirty="0">
              <a:solidFill>
                <a:srgbClr val="000000"/>
              </a:solidFill>
              <a:latin typeface="Arial"/>
              <a:ea typeface="Arial"/>
              <a:cs typeface="Arial"/>
              <a:sym typeface="Arial"/>
            </a:endParaRPr>
          </a:p>
        </p:txBody>
      </p:sp>
      <p:cxnSp>
        <p:nvCxnSpPr>
          <p:cNvPr id="71" name="Straight Connector 70">
            <a:extLst>
              <a:ext uri="{FF2B5EF4-FFF2-40B4-BE49-F238E27FC236}">
                <a16:creationId xmlns:a16="http://schemas.microsoft.com/office/drawing/2014/main" id="{76065759-016F-1C8B-9B65-FBD2796E8633}"/>
              </a:ext>
            </a:extLst>
          </p:cNvPr>
          <p:cNvCxnSpPr>
            <a:cxnSpLocks/>
          </p:cNvCxnSpPr>
          <p:nvPr/>
        </p:nvCxnSpPr>
        <p:spPr>
          <a:xfrm flipV="1">
            <a:off x="12391149" y="6193836"/>
            <a:ext cx="0" cy="505557"/>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8" name="Google Shape;114;p9">
            <a:extLst>
              <a:ext uri="{FF2B5EF4-FFF2-40B4-BE49-F238E27FC236}">
                <a16:creationId xmlns:a16="http://schemas.microsoft.com/office/drawing/2014/main" id="{8650187D-08DC-46A1-F2B2-A7D3B2AA5846}"/>
              </a:ext>
            </a:extLst>
          </p:cNvPr>
          <p:cNvSpPr txBox="1"/>
          <p:nvPr/>
        </p:nvSpPr>
        <p:spPr>
          <a:xfrm>
            <a:off x="2894014" y="2869891"/>
            <a:ext cx="1349386" cy="567811"/>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b="0" i="0" u="none" strike="noStrike" cap="none">
                <a:solidFill>
                  <a:srgbClr val="000000"/>
                </a:solidFill>
                <a:latin typeface="Arial"/>
                <a:ea typeface="Arial"/>
                <a:cs typeface="Arial"/>
                <a:sym typeface="Arial"/>
              </a:rPr>
              <a:t>Metals</a:t>
            </a:r>
            <a:endParaRPr b="0" i="0" u="none" strike="noStrike" cap="none">
              <a:solidFill>
                <a:srgbClr val="000000"/>
              </a:solidFill>
              <a:latin typeface="Arial"/>
              <a:ea typeface="Arial"/>
              <a:cs typeface="Arial"/>
              <a:sym typeface="Arial"/>
            </a:endParaRPr>
          </a:p>
        </p:txBody>
      </p:sp>
      <p:sp>
        <p:nvSpPr>
          <p:cNvPr id="23" name="Google Shape;114;p9">
            <a:extLst>
              <a:ext uri="{FF2B5EF4-FFF2-40B4-BE49-F238E27FC236}">
                <a16:creationId xmlns:a16="http://schemas.microsoft.com/office/drawing/2014/main" id="{5D8DFB98-D1A3-22F9-1E5B-2099FE3B4E65}"/>
              </a:ext>
            </a:extLst>
          </p:cNvPr>
          <p:cNvSpPr txBox="1"/>
          <p:nvPr/>
        </p:nvSpPr>
        <p:spPr>
          <a:xfrm>
            <a:off x="12338179" y="4148659"/>
            <a:ext cx="1349386" cy="567811"/>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800" b="0" i="0" u="none" strike="noStrike" cap="none" dirty="0">
                <a:solidFill>
                  <a:srgbClr val="000000"/>
                </a:solidFill>
                <a:latin typeface="Arial"/>
                <a:ea typeface="Arial"/>
                <a:cs typeface="Arial"/>
                <a:sym typeface="Arial"/>
              </a:rPr>
              <a:t>Polymers</a:t>
            </a:r>
          </a:p>
        </p:txBody>
      </p:sp>
      <p:sp>
        <p:nvSpPr>
          <p:cNvPr id="12" name="Google Shape;118;p9">
            <a:extLst>
              <a:ext uri="{FF2B5EF4-FFF2-40B4-BE49-F238E27FC236}">
                <a16:creationId xmlns:a16="http://schemas.microsoft.com/office/drawing/2014/main" id="{61838829-0639-3589-F493-1873056FC4EC}"/>
              </a:ext>
            </a:extLst>
          </p:cNvPr>
          <p:cNvSpPr txBox="1"/>
          <p:nvPr/>
        </p:nvSpPr>
        <p:spPr>
          <a:xfrm>
            <a:off x="2163579" y="5279784"/>
            <a:ext cx="1245101" cy="567811"/>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b="0" i="0" u="none" strike="noStrike" cap="none">
                <a:solidFill>
                  <a:srgbClr val="000000"/>
                </a:solidFill>
                <a:latin typeface="Arial"/>
                <a:ea typeface="Arial"/>
                <a:cs typeface="Arial"/>
                <a:sym typeface="Arial"/>
              </a:rPr>
              <a:t>Alloys</a:t>
            </a:r>
            <a:endParaRPr b="0" i="0" u="none" strike="noStrike" cap="none">
              <a:solidFill>
                <a:srgbClr val="000000"/>
              </a:solidFill>
              <a:latin typeface="Arial"/>
              <a:ea typeface="Arial"/>
              <a:cs typeface="Arial"/>
              <a:sym typeface="Arial"/>
            </a:endParaRPr>
          </a:p>
        </p:txBody>
      </p:sp>
      <p:sp>
        <p:nvSpPr>
          <p:cNvPr id="13" name="Google Shape;119;p9">
            <a:extLst>
              <a:ext uri="{FF2B5EF4-FFF2-40B4-BE49-F238E27FC236}">
                <a16:creationId xmlns:a16="http://schemas.microsoft.com/office/drawing/2014/main" id="{FB7226CE-810D-78C2-3FE1-02E093D9AA19}"/>
              </a:ext>
            </a:extLst>
          </p:cNvPr>
          <p:cNvSpPr txBox="1"/>
          <p:nvPr/>
        </p:nvSpPr>
        <p:spPr>
          <a:xfrm>
            <a:off x="3697934" y="5286301"/>
            <a:ext cx="1245101" cy="567811"/>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b="0" i="0" u="none" strike="noStrike" cap="none">
                <a:solidFill>
                  <a:srgbClr val="000000"/>
                </a:solidFill>
                <a:latin typeface="Arial"/>
                <a:ea typeface="Arial"/>
                <a:cs typeface="Arial"/>
                <a:sym typeface="Arial"/>
              </a:rPr>
              <a:t>Pure</a:t>
            </a:r>
            <a:endParaRPr b="0" i="0" u="none" strike="noStrike" cap="none">
              <a:solidFill>
                <a:srgbClr val="000000"/>
              </a:solidFill>
              <a:latin typeface="Arial"/>
              <a:ea typeface="Arial"/>
              <a:cs typeface="Arial"/>
              <a:sym typeface="Arial"/>
            </a:endParaRPr>
          </a:p>
        </p:txBody>
      </p:sp>
      <p:sp>
        <p:nvSpPr>
          <p:cNvPr id="14" name="Google Shape;120;p9">
            <a:extLst>
              <a:ext uri="{FF2B5EF4-FFF2-40B4-BE49-F238E27FC236}">
                <a16:creationId xmlns:a16="http://schemas.microsoft.com/office/drawing/2014/main" id="{9A321CB8-1FC7-6027-8DF4-9F6E2654D6F5}"/>
              </a:ext>
            </a:extLst>
          </p:cNvPr>
          <p:cNvSpPr txBox="1"/>
          <p:nvPr/>
        </p:nvSpPr>
        <p:spPr>
          <a:xfrm>
            <a:off x="5241641" y="5282764"/>
            <a:ext cx="1245101" cy="567811"/>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b="0" i="0" u="none" strike="noStrike" cap="none" dirty="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Alloys</a:t>
            </a:r>
            <a:endParaRPr b="0" i="0" u="none" strike="noStrike" cap="none" dirty="0">
              <a:solidFill>
                <a:srgbClr val="000000"/>
              </a:solidFill>
              <a:latin typeface="Arial"/>
              <a:ea typeface="Arial"/>
              <a:cs typeface="Arial"/>
              <a:sym typeface="Arial"/>
            </a:endParaRPr>
          </a:p>
        </p:txBody>
      </p:sp>
      <p:sp>
        <p:nvSpPr>
          <p:cNvPr id="11" name="Google Shape;117;p9">
            <a:extLst>
              <a:ext uri="{FF2B5EF4-FFF2-40B4-BE49-F238E27FC236}">
                <a16:creationId xmlns:a16="http://schemas.microsoft.com/office/drawing/2014/main" id="{3911DE9F-D9B4-DAEA-CCFF-C3CA588C17AE}"/>
              </a:ext>
            </a:extLst>
          </p:cNvPr>
          <p:cNvSpPr txBox="1"/>
          <p:nvPr/>
        </p:nvSpPr>
        <p:spPr>
          <a:xfrm>
            <a:off x="620639" y="5282835"/>
            <a:ext cx="1245101" cy="567811"/>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b="0" i="0" u="none" strike="noStrike" cap="none">
                <a:solidFill>
                  <a:srgbClr val="000000"/>
                </a:solidFill>
                <a:latin typeface="Arial"/>
                <a:ea typeface="Arial"/>
                <a:cs typeface="Arial"/>
                <a:sym typeface="Arial"/>
              </a:rPr>
              <a:t>Pure</a:t>
            </a:r>
            <a:endParaRPr b="0" i="0" u="none" strike="noStrike" cap="none">
              <a:solidFill>
                <a:srgbClr val="000000"/>
              </a:solidFill>
              <a:latin typeface="Arial"/>
              <a:ea typeface="Arial"/>
              <a:cs typeface="Arial"/>
              <a:sym typeface="Arial"/>
            </a:endParaRPr>
          </a:p>
        </p:txBody>
      </p:sp>
      <p:sp>
        <p:nvSpPr>
          <p:cNvPr id="9" name="Google Shape;115;p9">
            <a:extLst>
              <a:ext uri="{FF2B5EF4-FFF2-40B4-BE49-F238E27FC236}">
                <a16:creationId xmlns:a16="http://schemas.microsoft.com/office/drawing/2014/main" id="{8AA0C15E-8B47-D0BE-43EC-F2C476ACF2FE}"/>
              </a:ext>
            </a:extLst>
          </p:cNvPr>
          <p:cNvSpPr txBox="1"/>
          <p:nvPr/>
        </p:nvSpPr>
        <p:spPr>
          <a:xfrm>
            <a:off x="1550244" y="4077239"/>
            <a:ext cx="1155312" cy="567811"/>
          </a:xfrm>
          <a:prstGeom prst="rect">
            <a:avLst/>
          </a:prstGeom>
          <a:solidFill>
            <a:srgbClr val="ECECED"/>
          </a:solidFill>
          <a:ln w="28575">
            <a:gradFill>
              <a:gsLst>
                <a:gs pos="12000">
                  <a:srgbClr val="FF7500"/>
                </a:gs>
                <a:gs pos="89000">
                  <a:srgbClr val="D91C5C"/>
                </a:gs>
              </a:gsLst>
              <a:lin ang="18900000" scaled="0"/>
            </a:gradFill>
          </a:ln>
        </p:spPr>
        <p:txBody>
          <a:bodyPr spcFirstLastPara="1" wrap="square" lIns="144000" tIns="144000" rIns="144000" bIns="1440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b="0" i="0" u="none" strike="noStrike" cap="none" dirty="0">
                <a:solidFill>
                  <a:srgbClr val="000000"/>
                </a:solidFill>
                <a:latin typeface="Arial"/>
                <a:ea typeface="Arial"/>
                <a:cs typeface="Arial"/>
                <a:sym typeface="Arial"/>
              </a:rPr>
              <a:t>Ferrous</a:t>
            </a:r>
            <a:endParaRPr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5577940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1a1ca9c-76a7-47b7-9ef4-f14a26abf7af">
      <Terms xmlns="http://schemas.microsoft.com/office/infopath/2007/PartnerControls"/>
    </lcf76f155ced4ddcb4097134ff3c332f>
    <TaxCatchAll xmlns="4fc865ed-9e33-4d03-b19f-b352596ecae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844CDCD9C00F46A1BCE9A463997082" ma:contentTypeVersion="13" ma:contentTypeDescription="Create a new document." ma:contentTypeScope="" ma:versionID="c264dbd3cde4180840d763f46b291697">
  <xsd:schema xmlns:xsd="http://www.w3.org/2001/XMLSchema" xmlns:xs="http://www.w3.org/2001/XMLSchema" xmlns:p="http://schemas.microsoft.com/office/2006/metadata/properties" xmlns:ns2="d1a1ca9c-76a7-47b7-9ef4-f14a26abf7af" xmlns:ns3="4fc865ed-9e33-4d03-b19f-b352596ecae9" targetNamespace="http://schemas.microsoft.com/office/2006/metadata/properties" ma:root="true" ma:fieldsID="7400bd4a18a24e34d0b1fb963a2d21dc" ns2:_="" ns3:_="">
    <xsd:import namespace="d1a1ca9c-76a7-47b7-9ef4-f14a26abf7af"/>
    <xsd:import namespace="4fc865ed-9e33-4d03-b19f-b352596ec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a1ca9c-76a7-47b7-9ef4-f14a26abf7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fda258e-6141-476b-a562-def2baa699f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c865ed-9e33-4d03-b19f-b352596ec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d2d6f0c-c615-4f75-a032-12c38811d25d}" ma:internalName="TaxCatchAll" ma:showField="CatchAllData" ma:web="4fc865ed-9e33-4d03-b19f-b352596ecae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63A471-C150-4F8D-BD80-EF8E752FBDF4}">
  <ds:schemaRefs>
    <ds:schemaRef ds:uri="http://schemas.microsoft.com/office/infopath/2007/PartnerControls"/>
    <ds:schemaRef ds:uri="http://schemas.microsoft.com/office/2006/documentManagement/types"/>
    <ds:schemaRef ds:uri="http://schemas.microsoft.com/office/2006/metadata/properties"/>
    <ds:schemaRef ds:uri="1ccdc7b9-4b6b-4ed9-8fc5-54a67669b54b"/>
    <ds:schemaRef ds:uri="http://purl.org/dc/dcmitype/"/>
    <ds:schemaRef ds:uri="http://schemas.openxmlformats.org/package/2006/metadata/core-properties"/>
    <ds:schemaRef ds:uri="http://purl.org/dc/elements/1.1/"/>
    <ds:schemaRef ds:uri="http://www.w3.org/XML/1998/namespace"/>
    <ds:schemaRef ds:uri="http://purl.org/dc/terms/"/>
    <ds:schemaRef ds:uri="http://schemas.microsoft.com/sharepoint/v3"/>
    <ds:schemaRef ds:uri="0edf7d78-1330-49f6-bffc-7239953f04fe"/>
    <ds:schemaRef ds:uri="f97151d3-a763-4fee-95d1-c0b0132eac99"/>
  </ds:schemaRefs>
</ds:datastoreItem>
</file>

<file path=customXml/itemProps2.xml><?xml version="1.0" encoding="utf-8"?>
<ds:datastoreItem xmlns:ds="http://schemas.openxmlformats.org/officeDocument/2006/customXml" ds:itemID="{71B67AE6-60E8-4061-A8C8-456E85F02860}"/>
</file>

<file path=customXml/itemProps3.xml><?xml version="1.0" encoding="utf-8"?>
<ds:datastoreItem xmlns:ds="http://schemas.openxmlformats.org/officeDocument/2006/customXml" ds:itemID="{D73F5A93-4E36-4DEE-AFF8-96E63DF3BC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22731</TotalTime>
  <Words>3933</Words>
  <Application>Microsoft Office PowerPoint</Application>
  <PresentationFormat>Custom</PresentationFormat>
  <Paragraphs>465</Paragraphs>
  <Slides>16</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Calibri Light</vt:lpstr>
      <vt:lpstr>Office Theme</vt:lpstr>
      <vt:lpstr>Custom Design</vt:lpstr>
      <vt:lpstr>PowerPoint Presentation</vt:lpstr>
      <vt:lpstr>Practitioner guide </vt:lpstr>
      <vt:lpstr>Introduction and overview</vt:lpstr>
      <vt:lpstr>Learning outcomes and resource links </vt:lpstr>
      <vt:lpstr>Subject coverage</vt:lpstr>
      <vt:lpstr>2. Physical  and mechanical  properties of materials</vt:lpstr>
      <vt:lpstr>Learning outcomes</vt:lpstr>
      <vt:lpstr>Classification of engineering materials</vt:lpstr>
      <vt:lpstr>How can we classify these engineering materials?</vt:lpstr>
      <vt:lpstr>Physical and mechanical properties</vt:lpstr>
      <vt:lpstr>Understanding material properties</vt:lpstr>
      <vt:lpstr>Understanding material properties – answers </vt:lpstr>
      <vt:lpstr>Material processing to create the desired properties</vt:lpstr>
      <vt:lpstr>Engineering materials, hazards and safety</vt:lpstr>
      <vt:lpstr>Engineering materials, hazards and safety – answers </vt:lpstr>
      <vt:lpstr>Learning outcomes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Marks</dc:creator>
  <cp:lastModifiedBy>V-Bryony Yanney</cp:lastModifiedBy>
  <cp:revision>411</cp:revision>
  <dcterms:created xsi:type="dcterms:W3CDTF">2022-05-23T15:11:33Z</dcterms:created>
  <dcterms:modified xsi:type="dcterms:W3CDTF">2023-03-08T11:53:49Z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0x0101007C844CDCD9C00F46A1BCE9A463997082</vt:lpwstr>
  </property>
  <property fmtid="{D5CDD505-2E9C-101B-9397-08002B2CF9AE}" pid="3" name="MediaServiceImageTags">
    <vt:lpwstr/>
  </property>
</Properties>
</file>