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1"/>
  </p:notesMasterIdLst>
  <p:sldIdLst>
    <p:sldId id="256" r:id="rId6"/>
    <p:sldId id="267" r:id="rId7"/>
    <p:sldId id="284" r:id="rId8"/>
    <p:sldId id="281" r:id="rId9"/>
    <p:sldId id="257" r:id="rId10"/>
    <p:sldId id="272" r:id="rId11"/>
    <p:sldId id="275" r:id="rId12"/>
    <p:sldId id="303" r:id="rId13"/>
    <p:sldId id="312" r:id="rId14"/>
    <p:sldId id="306" r:id="rId15"/>
    <p:sldId id="307" r:id="rId16"/>
    <p:sldId id="308" r:id="rId17"/>
    <p:sldId id="309" r:id="rId18"/>
    <p:sldId id="310" r:id="rId19"/>
    <p:sldId id="311" r:id="rId20"/>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Mike Guilmant-Cush" initials="VG" lastIdx="1" clrIdx="6">
    <p:extLst>
      <p:ext uri="{19B8F6BF-5375-455C-9EA6-DF929625EA0E}">
        <p15:presenceInfo xmlns:p15="http://schemas.microsoft.com/office/powerpoint/2012/main" userId="S::mike.guilmant-cush@blackbaud.me::3c7f021d-b981-41a2-afc2-8c0dc9565e5f" providerId="AD"/>
      </p:ext>
    </p:extLst>
  </p:cmAuthor>
  <p:cmAuthor id="1" name="Minna Down" initials="MD" lastIdx="13" clrIdx="0">
    <p:extLst>
      <p:ext uri="{19B8F6BF-5375-455C-9EA6-DF929625EA0E}">
        <p15:presenceInfo xmlns:p15="http://schemas.microsoft.com/office/powerpoint/2012/main" userId="f49f9c9fde2637aa" providerId="Windows Live"/>
      </p:ext>
    </p:extLst>
  </p:cmAuthor>
  <p:cmAuthor id="2" name="Bryony" initials="B" lastIdx="41"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5" clrIdx="4">
    <p:extLst>
      <p:ext uri="{19B8F6BF-5375-455C-9EA6-DF929625EA0E}">
        <p15:presenceInfo xmlns:p15="http://schemas.microsoft.com/office/powerpoint/2012/main" userId="Estelle Lloyd" providerId="None"/>
      </p:ext>
    </p:extLst>
  </p:cmAuthor>
  <p:cmAuthor id="6" name="Stylli Charalampous" initials="SC" lastIdx="4" clrIdx="5">
    <p:extLst>
      <p:ext uri="{19B8F6BF-5375-455C-9EA6-DF929625EA0E}">
        <p15:presenceInfo xmlns:p15="http://schemas.microsoft.com/office/powerpoint/2012/main" userId="S::stylli.charalampous@raeng.org.uk::6ccdb83b-cc4f-4a44-90c9-2db0e32692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FF7500"/>
    <a:srgbClr val="D91C5C"/>
    <a:srgbClr val="21176B"/>
    <a:srgbClr val="3DB876"/>
    <a:srgbClr val="00F291"/>
    <a:srgbClr val="24D6D1"/>
    <a:srgbClr val="22166B"/>
    <a:srgbClr val="F1D408"/>
    <a:srgbClr val="D2C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30F4F-B6D7-717C-4B55-4835CA46FB6F}" v="1" dt="2023-02-23T14:58:16.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77778" autoAdjust="0"/>
  </p:normalViewPr>
  <p:slideViewPr>
    <p:cSldViewPr snapToGrid="0" snapToObjects="1">
      <p:cViewPr varScale="1">
        <p:scale>
          <a:sx n="37" d="100"/>
          <a:sy n="37" d="100"/>
        </p:scale>
        <p:origin x="648" y="36"/>
      </p:cViewPr>
      <p:guideLst>
        <p:guide orient="horz" pos="4649"/>
        <p:guide pos="5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ke Guilmant-Cush" userId="S::mike.guilmant-cush@blackbaud.me::3c7f021d-b981-41a2-afc2-8c0dc9565e5f" providerId="AD" clId="Web-{20030F4F-B6D7-717C-4B55-4835CA46FB6F}"/>
    <pc:docChg chg="modSld">
      <pc:chgData name="V-Mike Guilmant-Cush" userId="S::mike.guilmant-cush@blackbaud.me::3c7f021d-b981-41a2-afc2-8c0dc9565e5f" providerId="AD" clId="Web-{20030F4F-B6D7-717C-4B55-4835CA46FB6F}" dt="2023-02-23T14:58:16.668" v="0" actId="1076"/>
      <pc:docMkLst>
        <pc:docMk/>
      </pc:docMkLst>
      <pc:sldChg chg="modSp">
        <pc:chgData name="V-Mike Guilmant-Cush" userId="S::mike.guilmant-cush@blackbaud.me::3c7f021d-b981-41a2-afc2-8c0dc9565e5f" providerId="AD" clId="Web-{20030F4F-B6D7-717C-4B55-4835CA46FB6F}" dt="2023-02-23T14:58:16.668" v="0" actId="1076"/>
        <pc:sldMkLst>
          <pc:docMk/>
          <pc:sldMk cId="2543754767" sldId="312"/>
        </pc:sldMkLst>
        <pc:spChg chg="mod">
          <ac:chgData name="V-Mike Guilmant-Cush" userId="S::mike.guilmant-cush@blackbaud.me::3c7f021d-b981-41a2-afc2-8c0dc9565e5f" providerId="AD" clId="Web-{20030F4F-B6D7-717C-4B55-4835CA46FB6F}" dt="2023-02-23T14:58:16.668" v="0" actId="1076"/>
          <ac:spMkLst>
            <pc:docMk/>
            <pc:sldMk cId="2543754767" sldId="312"/>
            <ac:spMk id="12" creationId="{19DF0616-DB1E-3219-B396-42F1AA7331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how engineers might use unmanned vehicles for inspection or as part of factory or warehouse designs.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consider suitable material choices for the frame and cover/case of each example vehicle.</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complete </a:t>
            </a:r>
            <a:r>
              <a:rPr lang="en-GB" b="1" dirty="0">
                <a:solidFill>
                  <a:schemeClr val="dk1"/>
                </a:solidFill>
                <a:latin typeface="Arial" panose="020B0604020202020204" pitchFamily="34" charset="0"/>
                <a:cs typeface="Arial" panose="020B0604020202020204" pitchFamily="34" charset="0"/>
              </a:rPr>
              <a:t>Engineering materials - Activity sheet 1.</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could research examples of each type of vehicle to find out what materials they are made of.</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3234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the example answers on the slide.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839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This can link to the safe use of CNC machines, covered in the </a:t>
            </a:r>
            <a:r>
              <a:rPr lang="en-GB" b="1" dirty="0">
                <a:solidFill>
                  <a:schemeClr val="dk1"/>
                </a:solidFill>
                <a:latin typeface="Arial" panose="020B0604020202020204" pitchFamily="34" charset="0"/>
                <a:cs typeface="Arial" panose="020B0604020202020204" pitchFamily="34" charset="0"/>
              </a:rPr>
              <a:t>CNC machinery</a:t>
            </a:r>
            <a:r>
              <a:rPr lang="en-GB" dirty="0">
                <a:solidFill>
                  <a:schemeClr val="dk1"/>
                </a:solidFill>
                <a:latin typeface="Arial" panose="020B0604020202020204" pitchFamily="34" charset="0"/>
                <a:cs typeface="Arial" panose="020B0604020202020204" pitchFamily="34" charset="0"/>
              </a:rPr>
              <a:t> module.</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when or where engineers might need to wear PPE, for example in a factory or outside on site. List some suggestions for the hazards they might encounter (heat, flying particles, noise, chemicals, etc.)</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consider suitable material choices for a CNC machine’s safety features and typical PPE.</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complete </a:t>
            </a:r>
            <a:r>
              <a:rPr lang="en-GB" b="1" dirty="0">
                <a:solidFill>
                  <a:schemeClr val="dk1"/>
                </a:solidFill>
                <a:latin typeface="Arial" panose="020B0604020202020204" pitchFamily="34" charset="0"/>
                <a:cs typeface="Arial" panose="020B0604020202020204" pitchFamily="34" charset="0"/>
              </a:rPr>
              <a:t>Engineering materials - Activity sheet 2.</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Extension </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This can link to the safe use of CNC machines, covered in the </a:t>
            </a:r>
            <a:r>
              <a:rPr lang="en-GB" b="1" dirty="0">
                <a:solidFill>
                  <a:schemeClr val="dk1"/>
                </a:solidFill>
                <a:latin typeface="Arial" panose="020B0604020202020204" pitchFamily="34" charset="0"/>
                <a:cs typeface="Arial" panose="020B0604020202020204" pitchFamily="34" charset="0"/>
              </a:rPr>
              <a:t>CNC machinery</a:t>
            </a:r>
            <a:r>
              <a:rPr lang="en-GB" dirty="0">
                <a:solidFill>
                  <a:schemeClr val="dk1"/>
                </a:solidFill>
                <a:latin typeface="Arial" panose="020B0604020202020204" pitchFamily="34" charset="0"/>
                <a:cs typeface="Arial" panose="020B0604020202020204" pitchFamily="34" charset="0"/>
              </a:rPr>
              <a:t> module.</a:t>
            </a: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2146903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the example answers on the slide.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Optionally, learners could discuss what might help PPE to be more sustainable.</a:t>
            </a: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More sustainable PPE could:</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Be cleaned for reuse.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Be repairable or have replaceable parts.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Use recyclable plastics or other materials.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Be reused for other purposes at the end of its useful life as PPE.</a:t>
            </a:r>
          </a:p>
          <a:p>
            <a:pPr marL="0" lvl="0" indent="0" algn="l" rtl="0">
              <a:lnSpc>
                <a:spcPct val="100000"/>
              </a:lnSpc>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76998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a:latin typeface="Arial"/>
                <a:cs typeface="Arial"/>
              </a:rPr>
              <a:t>This open-ended activity helps to prime learners to become safe engineers by understanding and carrying out their responsibilities regarding PPE. Amend to suit how you plan with learners for their industry placement or follow up on a previous placement.</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Review the information on the slide.</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Discuss how learners can complete the suggested research on the slide and make this a part of their everyday practice as safe engineers.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Discussion and verbal answers.</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Understanding the importance of complying with their legal obligations under PPER 2022.</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Willingness to find out about their PPE responsibilities.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Learners can find out more about employer and employee obligations under PPER 2022 at:</a:t>
            </a:r>
          </a:p>
          <a:p>
            <a:pPr marL="0" lvl="0" indent="0" algn="l" rtl="0">
              <a:lnSpc>
                <a:spcPct val="100000"/>
              </a:lnSpc>
              <a:spcBef>
                <a:spcPts val="0"/>
              </a:spcBef>
              <a:spcAft>
                <a:spcPts val="0"/>
              </a:spcAft>
              <a:buSzPts val="1100"/>
              <a:buNone/>
            </a:pPr>
            <a:r>
              <a:rPr lang="en-GB" dirty="0" err="1">
                <a:latin typeface="Arial" panose="020B0604020202020204" pitchFamily="34" charset="0"/>
                <a:cs typeface="Arial" panose="020B0604020202020204" pitchFamily="34" charset="0"/>
              </a:rPr>
              <a:t>www.hse.gov.uk</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ppe</a:t>
            </a:r>
            <a:r>
              <a:rPr lang="en-GB" dirty="0">
                <a:latin typeface="Arial" panose="020B0604020202020204" pitchFamily="34" charset="0"/>
                <a:cs typeface="Arial" panose="020B0604020202020204" pitchFamily="34" charset="0"/>
              </a:rPr>
              <a:t>/ppe-regulations-2022.htm</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202288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295952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dirty="0"/>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This Level 2 resource introduces the concept of engineering materials, and how engineers in a range of sectors need to understand the properties of the materials they will work with and relate these to the purpose of the material. Learners don’t need to know any specific material properties, which are introduced in the Level 3 resources - this resource introduces some key concepts that later resources develop and, importantly, gauges any prior understanding.</a:t>
            </a:r>
          </a:p>
          <a:p>
            <a:pPr marL="0" lvl="0" indent="0" algn="l" rtl="0">
              <a:lnSpc>
                <a:spcPct val="100000"/>
              </a:lnSpc>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 </a:t>
            </a:r>
            <a:endParaRPr lang="en-GB" dirty="0">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Introduce the topic of materials. Suggest some common materials and ask learners why each one might be used for the named application. </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Concrete for buildings: strong, durable and weather-resistant</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UPVC for guttering: light, rigid and does not break down in sunlight</a:t>
            </a:r>
          </a:p>
          <a:p>
            <a:pPr marL="914400" lvl="1"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High-speed steel (HSS) for drill bits: hard, and stays hard when heated</a:t>
            </a:r>
          </a:p>
          <a:p>
            <a:pPr marL="914400" lvl="1" indent="-298450" algn="l" rtl="0">
              <a:lnSpc>
                <a:spcPct val="100000"/>
              </a:lnSpc>
              <a:spcBef>
                <a:spcPts val="0"/>
              </a:spcBef>
              <a:spcAft>
                <a:spcPts val="0"/>
              </a:spcAft>
              <a:buSzPts val="1100"/>
              <a:buChar char="○"/>
            </a:pPr>
            <a:r>
              <a:rPr lang="en-GB" dirty="0">
                <a:solidFill>
                  <a:schemeClr val="dk1"/>
                </a:solidFill>
                <a:latin typeface="Arial" panose="020B0604020202020204" pitchFamily="34" charset="0"/>
                <a:cs typeface="Arial" panose="020B0604020202020204" pitchFamily="34" charset="0"/>
              </a:rPr>
              <a:t>PLA plastic for 3D printing: low melting point, easy to surface finish, good mechanical properties</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could generate additional ideas for materials in pairs or small groups, including at least one they think is unusual or interesting.</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Learners discuss the questions at the bottom of the slide.</a:t>
            </a: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Example answers</a:t>
            </a:r>
          </a:p>
          <a:p>
            <a:pPr marL="0" lvl="0" indent="0" algn="l" rtl="0">
              <a:lnSpc>
                <a:spcPct val="100000"/>
              </a:lnSpc>
              <a:spcBef>
                <a:spcPts val="800"/>
              </a:spcBef>
              <a:spcAft>
                <a:spcPts val="0"/>
              </a:spcAft>
              <a:buSzPts val="1100"/>
              <a:buNone/>
            </a:pPr>
            <a:r>
              <a:rPr lang="en-GB" dirty="0">
                <a:latin typeface="Arial" panose="020B0604020202020204" pitchFamily="34" charset="0"/>
                <a:cs typeface="Arial" panose="020B0604020202020204" pitchFamily="34" charset="0"/>
              </a:rPr>
              <a:t>An engineering material is any material that is used in the construction or production of artificial structures and objects. This means that engineering materials can include natural materials like wood and stone as well as modern materials like metal alloys, plastics and composite materials, such as carbon fibre.</a:t>
            </a:r>
          </a:p>
          <a:p>
            <a:pPr marL="0" lvl="0" indent="0" algn="l" rtl="0">
              <a:lnSpc>
                <a:spcPct val="100000"/>
              </a:lnSpc>
              <a:spcBef>
                <a:spcPts val="800"/>
              </a:spcBef>
              <a:spcAft>
                <a:spcPts val="0"/>
              </a:spcAft>
              <a:buSzPts val="1100"/>
              <a:buNone/>
            </a:pPr>
            <a:r>
              <a:rPr lang="en-GB" dirty="0">
                <a:latin typeface="Arial" panose="020B0604020202020204" pitchFamily="34" charset="0"/>
                <a:cs typeface="Arial" panose="020B0604020202020204" pitchFamily="34" charset="0"/>
              </a:rPr>
              <a:t>An engineer needs to understand the properties of the materials they might use in order to select materials with the right properties for each application. Put simply, a material that will work as intended and not, for example, be too soft or brittle.</a:t>
            </a: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Assessment</a:t>
            </a: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Discussion and verbal suggestions, including a definition of an engineering material.</a:t>
            </a: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Film</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Learners can watch the </a:t>
            </a:r>
            <a:r>
              <a:rPr lang="en-GB" b="1" dirty="0">
                <a:latin typeface="Arial" panose="020B0604020202020204" pitchFamily="34" charset="0"/>
                <a:cs typeface="Arial" panose="020B0604020202020204" pitchFamily="34" charset="0"/>
              </a:rPr>
              <a:t>Engineering materials film.</a:t>
            </a: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b="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67431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can consider how applying the 6Rs of sustainability can help to guide more sustainable material choices (Rethink, Refuse, Reduce, Reuse, Repair, Recycle).</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definition of engineering materials at the top of the slide.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Work through the flowchart discussing how material selection follows from a clear understanding of the engineering problem to be solved: materials are part of the engineering solution to obtaining the desired performance from a structure, component or mechanism.</a:t>
            </a:r>
          </a:p>
          <a:p>
            <a:pPr marL="914400" lvl="1"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Materials contribute to how a structure, component or mechanism functions under expected conditions.</a:t>
            </a:r>
          </a:p>
          <a:p>
            <a:pPr marL="914400" lvl="1"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 property describes a specific aspect of how a material behaves.</a:t>
            </a:r>
          </a:p>
          <a:p>
            <a:pPr marL="914400" lvl="1"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Material choices will affect performance, safety, cost and design/aesthetic decisions.</a:t>
            </a:r>
          </a:p>
          <a:p>
            <a:pPr marL="914400" lvl="1" indent="-298450">
              <a:buClr>
                <a:srgbClr val="000000"/>
              </a:buClr>
              <a:buSzPts val="1100"/>
              <a:buChar char="○"/>
            </a:pPr>
            <a:r>
              <a:rPr lang="en-GB" dirty="0">
                <a:solidFill>
                  <a:schemeClr val="dk1"/>
                </a:solidFill>
                <a:latin typeface="Arial"/>
                <a:cs typeface="Arial"/>
              </a:rPr>
              <a:t>Sustainability is always the broader context for any engineering material choice.</a:t>
            </a:r>
            <a:endParaRPr lang="en-GB" dirty="0">
              <a:solidFill>
                <a:schemeClr val="dk1"/>
              </a:solidFill>
              <a:latin typeface="Arial" panose="020B0604020202020204" pitchFamily="34" charset="0"/>
              <a:cs typeface="Arial" panose="020B0604020202020204" pitchFamily="34" charset="0"/>
            </a:endParaRPr>
          </a:p>
          <a:p>
            <a:pPr>
              <a:buSzPts val="1100"/>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Engineers will have access to a range of existing data about operating conditions, which may come from established formulas or primary data, or they will need to generate this data through simulations or testing.</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Engineers need to consider all aspects of a project to deliver both a successful solution for their clients and a successful project for their employer. Materials need to deliver at least the minimum required performance so while ‘better’ material choices may exist, it may not make sense to use these and ‘overengineer’ a solution beyond what is needed for safety. </a:t>
            </a:r>
            <a:r>
              <a:rPr lang="en-GB" dirty="0" err="1">
                <a:solidFill>
                  <a:schemeClr val="dk1"/>
                </a:solidFill>
                <a:latin typeface="Arial" panose="020B0604020202020204" pitchFamily="34" charset="0"/>
                <a:cs typeface="Arial" panose="020B0604020202020204" pitchFamily="34" charset="0"/>
              </a:rPr>
              <a:t>Overspecifying</a:t>
            </a:r>
            <a:r>
              <a:rPr lang="en-GB" dirty="0">
                <a:solidFill>
                  <a:schemeClr val="dk1"/>
                </a:solidFill>
                <a:latin typeface="Arial" panose="020B0604020202020204" pitchFamily="34" charset="0"/>
                <a:cs typeface="Arial" panose="020B0604020202020204" pitchFamily="34" charset="0"/>
              </a:rPr>
              <a:t> materials can have a significant cost implication and engineering projects are often won through competitive tender. Where several possible materials are available that meet performance and cost criteria, a final choice may be made based on how each material can be processed and finished (a cheaper material may require more expensive processing, for example) or because a certain ‘look’ is preferable and is of value to the end client or customers.</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A material might be a more sustainable choice if, for example:</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It is recycled or can be recycled at the end of the project’s lifecycle.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Less of the material can be used for the same safety and performance.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The material contains less embodied carbon (the carbon emissions caused by its extraction, processing and manufacture).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The material is easy to replace or repair.</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The material or its processing and manufacture has a low toxicity.</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Verbal suggestions.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Prior knowledge of materials and properties.</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2594078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9270EA0-CF9A-7519-E48F-ACE4270AB8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4" y="0"/>
            <a:ext cx="16257588" cy="9152043"/>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11" name="Picture 10">
            <a:extLst>
              <a:ext uri="{FF2B5EF4-FFF2-40B4-BE49-F238E27FC236}">
                <a16:creationId xmlns:a16="http://schemas.microsoft.com/office/drawing/2014/main" id="{49D14537-BE13-7CE7-C456-2686413E82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2" name="Picture 1">
            <a:extLst>
              <a:ext uri="{FF2B5EF4-FFF2-40B4-BE49-F238E27FC236}">
                <a16:creationId xmlns:a16="http://schemas.microsoft.com/office/drawing/2014/main" id="{A1E15ABE-7EE4-4A97-FAA8-1736137AD8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3" name="Picture 2">
            <a:extLst>
              <a:ext uri="{FF2B5EF4-FFF2-40B4-BE49-F238E27FC236}">
                <a16:creationId xmlns:a16="http://schemas.microsoft.com/office/drawing/2014/main" id="{5831F881-A5B2-7232-D41D-6D2403F112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16257588" cy="9152043"/>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11" name="Picture 10">
            <a:extLst>
              <a:ext uri="{FF2B5EF4-FFF2-40B4-BE49-F238E27FC236}">
                <a16:creationId xmlns:a16="http://schemas.microsoft.com/office/drawing/2014/main" id="{EFDC298E-A60A-F516-E3DF-DDF09292DC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98E22C6F-56D7-F756-5F94-379DA974DC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4" r:id="rId5"/>
    <p:sldLayoutId id="2147483705" r:id="rId6"/>
    <p:sldLayoutId id="2147483695" r:id="rId7"/>
    <p:sldLayoutId id="2147483690" r:id="rId8"/>
    <p:sldLayoutId id="2147483663" r:id="rId9"/>
    <p:sldLayoutId id="2147483667" r:id="rId10"/>
    <p:sldLayoutId id="2147483668" r:id="rId11"/>
    <p:sldLayoutId id="2147483669" r:id="rId12"/>
    <p:sldLayoutId id="2147483670" r:id="rId13"/>
    <p:sldLayoutId id="2147483671" r:id="rId14"/>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svg"/><Relationship Id="rId11" Type="http://schemas.openxmlformats.org/officeDocument/2006/relationships/image" Target="../media/image33.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5.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6.sv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4.svg"/><Relationship Id="rId5" Type="http://schemas.openxmlformats.org/officeDocument/2006/relationships/image" Target="../media/image19.jpe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GB" dirty="0"/>
              <a:t>Engineering materials</a:t>
            </a:r>
            <a:br>
              <a:rPr lang="en-NZ" dirty="0"/>
            </a:br>
            <a:r>
              <a:rPr lang="en" sz="2500" b="0" dirty="0"/>
              <a:t>1. Materials in engineering</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C9DD-D31F-5EFA-53DC-5AF64FCE7138}"/>
              </a:ext>
            </a:extLst>
          </p:cNvPr>
          <p:cNvSpPr>
            <a:spLocks noGrp="1"/>
          </p:cNvSpPr>
          <p:nvPr>
            <p:ph type="title"/>
          </p:nvPr>
        </p:nvSpPr>
        <p:spPr/>
        <p:txBody>
          <a:bodyPr/>
          <a:lstStyle/>
          <a:p>
            <a:r>
              <a:rPr lang="en-GB" sz="4400" dirty="0"/>
              <a:t>Materials and unmanned vehicles </a:t>
            </a:r>
            <a:endParaRPr lang="en-US" dirty="0"/>
          </a:p>
        </p:txBody>
      </p:sp>
      <p:sp>
        <p:nvSpPr>
          <p:cNvPr id="9" name="TextBox 8">
            <a:extLst>
              <a:ext uri="{FF2B5EF4-FFF2-40B4-BE49-F238E27FC236}">
                <a16:creationId xmlns:a16="http://schemas.microsoft.com/office/drawing/2014/main" id="{E1A2479B-6533-DDBC-685B-3E913BBAB3DC}"/>
              </a:ext>
            </a:extLst>
          </p:cNvPr>
          <p:cNvSpPr txBox="1"/>
          <p:nvPr/>
        </p:nvSpPr>
        <p:spPr>
          <a:xfrm>
            <a:off x="2558456" y="6007022"/>
            <a:ext cx="587240"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Air</a:t>
            </a:r>
            <a:endParaRPr lang="en-GB" sz="20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AD3E84D-8ED5-B70C-D174-9E3AEAF80F84}"/>
              </a:ext>
            </a:extLst>
          </p:cNvPr>
          <p:cNvSpPr txBox="1"/>
          <p:nvPr/>
        </p:nvSpPr>
        <p:spPr>
          <a:xfrm>
            <a:off x="5843598" y="6025393"/>
            <a:ext cx="1142254"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Ground</a:t>
            </a:r>
            <a:endParaRPr lang="en-GB" sz="2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44A22C0-C405-87C0-E83E-C49E780C8EE6}"/>
              </a:ext>
            </a:extLst>
          </p:cNvPr>
          <p:cNvSpPr txBox="1"/>
          <p:nvPr/>
        </p:nvSpPr>
        <p:spPr>
          <a:xfrm>
            <a:off x="9029025" y="6007022"/>
            <a:ext cx="1658522"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Underwater</a:t>
            </a:r>
            <a:endParaRPr lang="en-GB" sz="2000"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9323A22-7F5D-B097-A3D5-C2AEE35C340B}"/>
              </a:ext>
            </a:extLst>
          </p:cNvPr>
          <p:cNvSpPr/>
          <p:nvPr/>
        </p:nvSpPr>
        <p:spPr>
          <a:xfrm>
            <a:off x="428188" y="2291753"/>
            <a:ext cx="10619258" cy="646331"/>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dirty="0">
                <a:solidFill>
                  <a:srgbClr val="000000"/>
                </a:solidFill>
                <a:latin typeface="Arial" panose="020B0604020202020204" pitchFamily="34" charset="0"/>
                <a:ea typeface="Arial"/>
                <a:cs typeface="Arial" panose="020B0604020202020204" pitchFamily="34" charset="0"/>
                <a:sym typeface="Arial"/>
              </a:rPr>
              <a:t>Unmanned vehicles are transforming how engineers can access and inspect hard-to-reach places, or how they </a:t>
            </a:r>
            <a:r>
              <a:rPr lang="en-GB" dirty="0">
                <a:latin typeface="Arial" panose="020B0604020202020204" pitchFamily="34" charset="0"/>
                <a:cs typeface="Arial" panose="020B0604020202020204" pitchFamily="34" charset="0"/>
              </a:rPr>
              <a:t>are able to</a:t>
            </a:r>
            <a:r>
              <a:rPr lang="en-GB" b="0" i="0" u="none" strike="noStrike" cap="none" dirty="0">
                <a:solidFill>
                  <a:srgbClr val="000000"/>
                </a:solidFill>
                <a:latin typeface="Arial" panose="020B0604020202020204" pitchFamily="34" charset="0"/>
                <a:ea typeface="Arial"/>
                <a:cs typeface="Arial" panose="020B0604020202020204" pitchFamily="34" charset="0"/>
                <a:sym typeface="Arial"/>
              </a:rPr>
              <a:t> plan the mo</a:t>
            </a:r>
            <a:r>
              <a:rPr lang="en-GB" dirty="0">
                <a:latin typeface="Arial" panose="020B0604020202020204" pitchFamily="34" charset="0"/>
                <a:cs typeface="Arial" panose="020B0604020202020204" pitchFamily="34" charset="0"/>
              </a:rPr>
              <a:t>vement of </a:t>
            </a:r>
            <a:r>
              <a:rPr lang="en-GB" b="0" i="0" u="none" strike="noStrike" cap="none" dirty="0">
                <a:solidFill>
                  <a:srgbClr val="000000"/>
                </a:solidFill>
                <a:latin typeface="Arial" panose="020B0604020202020204" pitchFamily="34" charset="0"/>
                <a:ea typeface="Arial"/>
                <a:cs typeface="Arial" panose="020B0604020202020204" pitchFamily="34" charset="0"/>
                <a:sym typeface="Arial"/>
              </a:rPr>
              <a:t>materials, parts and products</a:t>
            </a:r>
            <a:r>
              <a:rPr lang="en-GB" dirty="0">
                <a:latin typeface="Arial" panose="020B0604020202020204" pitchFamily="34" charset="0"/>
                <a:cs typeface="Arial" panose="020B0604020202020204" pitchFamily="34" charset="0"/>
              </a:rPr>
              <a:t> </a:t>
            </a:r>
            <a:r>
              <a:rPr lang="en-GB" b="0" i="0" u="none" strike="noStrike" cap="none" dirty="0">
                <a:solidFill>
                  <a:srgbClr val="000000"/>
                </a:solidFill>
                <a:latin typeface="Arial" panose="020B0604020202020204" pitchFamily="34" charset="0"/>
                <a:ea typeface="Arial"/>
                <a:cs typeface="Arial" panose="020B0604020202020204" pitchFamily="34" charset="0"/>
                <a:sym typeface="Arial"/>
              </a:rPr>
              <a:t>within a factory or warehouse.</a:t>
            </a:r>
          </a:p>
        </p:txBody>
      </p:sp>
      <p:sp>
        <p:nvSpPr>
          <p:cNvPr id="24" name="Content Placeholder 11">
            <a:extLst>
              <a:ext uri="{FF2B5EF4-FFF2-40B4-BE49-F238E27FC236}">
                <a16:creationId xmlns:a16="http://schemas.microsoft.com/office/drawing/2014/main" id="{E1EBCF74-7070-2B7F-0EB6-C6D5BD233110}"/>
              </a:ext>
            </a:extLst>
          </p:cNvPr>
          <p:cNvSpPr txBox="1">
            <a:spLocks/>
          </p:cNvSpPr>
          <p:nvPr/>
        </p:nvSpPr>
        <p:spPr>
          <a:xfrm>
            <a:off x="12089646" y="2744320"/>
            <a:ext cx="3662437" cy="3987139"/>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750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What are the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most important considerations about the purpose and properties of the materials used for each unmanned vehicle?</a:t>
            </a:r>
            <a:br>
              <a:rPr lang="en-GB" sz="1800" b="0" i="0" u="none" strike="noStrike" cap="none" dirty="0">
                <a:solidFill>
                  <a:srgbClr val="000000"/>
                </a:solidFill>
                <a:latin typeface="Arial"/>
                <a:ea typeface="Arial"/>
                <a:cs typeface="Arial"/>
                <a:sym typeface="Arial"/>
              </a:rPr>
            </a:br>
            <a:endParaRPr lang="en-GB" sz="1800" b="0" i="0" u="none" strike="noStrike" cap="none" dirty="0">
              <a:solidFill>
                <a:srgbClr val="000000"/>
              </a:solidFill>
              <a:latin typeface="Arial"/>
              <a:ea typeface="Arial"/>
              <a:cs typeface="Arial"/>
              <a:sym typeface="Arial"/>
            </a:endParaRPr>
          </a:p>
          <a:p>
            <a:pPr marL="457200" indent="-317500">
              <a:lnSpc>
                <a:spcPct val="100000"/>
              </a:lnSpc>
              <a:spcBef>
                <a:spcPts val="0"/>
              </a:spcBef>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What materials might an engineer select for the frame and cover of each unmanned vehicle?</a:t>
            </a:r>
          </a:p>
        </p:txBody>
      </p:sp>
      <p:pic>
        <p:nvPicPr>
          <p:cNvPr id="32" name="Graphic 31">
            <a:extLst>
              <a:ext uri="{FF2B5EF4-FFF2-40B4-BE49-F238E27FC236}">
                <a16:creationId xmlns:a16="http://schemas.microsoft.com/office/drawing/2014/main" id="{0C9D2C6B-52AE-7840-1D1B-49E5154ADD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8155" y="284079"/>
            <a:ext cx="946752" cy="914659"/>
          </a:xfrm>
          <a:prstGeom prst="rect">
            <a:avLst/>
          </a:prstGeom>
        </p:spPr>
      </p:pic>
      <p:sp>
        <p:nvSpPr>
          <p:cNvPr id="35" name="Slide Number Placeholder 5">
            <a:extLst>
              <a:ext uri="{FF2B5EF4-FFF2-40B4-BE49-F238E27FC236}">
                <a16:creationId xmlns:a16="http://schemas.microsoft.com/office/drawing/2014/main" id="{EE7169F7-7D58-4F2F-3470-4C6E03B22F1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a:solidFill>
                <a:schemeClr val="bg1"/>
              </a:solidFill>
            </a:endParaRPr>
          </a:p>
        </p:txBody>
      </p:sp>
      <p:pic>
        <p:nvPicPr>
          <p:cNvPr id="3" name="Graphic 2">
            <a:extLst>
              <a:ext uri="{FF2B5EF4-FFF2-40B4-BE49-F238E27FC236}">
                <a16:creationId xmlns:a16="http://schemas.microsoft.com/office/drawing/2014/main" id="{7C6BC41A-AAB2-6251-798C-D410F77A6F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34028" y="2232436"/>
            <a:ext cx="994345" cy="961200"/>
          </a:xfrm>
          <a:prstGeom prst="rect">
            <a:avLst/>
          </a:prstGeom>
        </p:spPr>
      </p:pic>
      <p:grpSp>
        <p:nvGrpSpPr>
          <p:cNvPr id="5" name="Group 4">
            <a:extLst>
              <a:ext uri="{FF2B5EF4-FFF2-40B4-BE49-F238E27FC236}">
                <a16:creationId xmlns:a16="http://schemas.microsoft.com/office/drawing/2014/main" id="{D657059F-7877-00AA-83B8-EAADE2B21D5E}"/>
              </a:ext>
            </a:extLst>
          </p:cNvPr>
          <p:cNvGrpSpPr/>
          <p:nvPr/>
        </p:nvGrpSpPr>
        <p:grpSpPr>
          <a:xfrm>
            <a:off x="1335870" y="6856965"/>
            <a:ext cx="9946146" cy="1365743"/>
            <a:chOff x="1073874" y="6166775"/>
            <a:chExt cx="9946146" cy="1365743"/>
          </a:xfrm>
        </p:grpSpPr>
        <p:sp>
          <p:nvSpPr>
            <p:cNvPr id="27" name="Google Shape;154;p10">
              <a:extLst>
                <a:ext uri="{FF2B5EF4-FFF2-40B4-BE49-F238E27FC236}">
                  <a16:creationId xmlns:a16="http://schemas.microsoft.com/office/drawing/2014/main" id="{04ECB595-EC28-7678-79FD-8BFAD17578E2}"/>
                </a:ext>
              </a:extLst>
            </p:cNvPr>
            <p:cNvSpPr txBox="1"/>
            <p:nvPr/>
          </p:nvSpPr>
          <p:spPr>
            <a:xfrm>
              <a:off x="1349688" y="6646690"/>
              <a:ext cx="946772"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000000"/>
                  </a:solidFill>
                  <a:latin typeface="Arial"/>
                  <a:ea typeface="Arial"/>
                  <a:cs typeface="Arial"/>
                  <a:sym typeface="Arial"/>
                </a:rPr>
                <a:t>Think:</a:t>
              </a:r>
              <a:endParaRPr i="0" u="none" strike="noStrike" cap="none" dirty="0">
                <a:solidFill>
                  <a:srgbClr val="000000"/>
                </a:solidFill>
                <a:latin typeface="Arial"/>
                <a:ea typeface="Arial"/>
                <a:cs typeface="Arial"/>
                <a:sym typeface="Arial"/>
              </a:endParaRPr>
            </a:p>
          </p:txBody>
        </p:sp>
        <p:cxnSp>
          <p:nvCxnSpPr>
            <p:cNvPr id="28" name="Straight Arrow Connector 27">
              <a:extLst>
                <a:ext uri="{FF2B5EF4-FFF2-40B4-BE49-F238E27FC236}">
                  <a16:creationId xmlns:a16="http://schemas.microsoft.com/office/drawing/2014/main" id="{C03F01B5-D695-18E7-DCD8-0844DF40F87F}"/>
                </a:ext>
              </a:extLst>
            </p:cNvPr>
            <p:cNvCxnSpPr>
              <a:cxnSpLocks/>
            </p:cNvCxnSpPr>
            <p:nvPr/>
          </p:nvCxnSpPr>
          <p:spPr>
            <a:xfrm>
              <a:off x="2767470" y="6910682"/>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 name="Graphic 24">
              <a:extLst>
                <a:ext uri="{FF2B5EF4-FFF2-40B4-BE49-F238E27FC236}">
                  <a16:creationId xmlns:a16="http://schemas.microsoft.com/office/drawing/2014/main" id="{87BBF24A-AD69-3895-C998-2AAE06BEE3F7}"/>
                </a:ext>
              </a:extLst>
            </p:cNvPr>
            <p:cNvSpPr/>
            <p:nvPr/>
          </p:nvSpPr>
          <p:spPr>
            <a:xfrm>
              <a:off x="1073874" y="6166775"/>
              <a:ext cx="1410716" cy="1365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6" name="Graphic 24">
              <a:extLst>
                <a:ext uri="{FF2B5EF4-FFF2-40B4-BE49-F238E27FC236}">
                  <a16:creationId xmlns:a16="http://schemas.microsoft.com/office/drawing/2014/main" id="{1C665C6C-147B-2178-DE28-443A6649A97F}"/>
                </a:ext>
              </a:extLst>
            </p:cNvPr>
            <p:cNvSpPr/>
            <p:nvPr/>
          </p:nvSpPr>
          <p:spPr>
            <a:xfrm>
              <a:off x="6773634" y="6166775"/>
              <a:ext cx="1410716" cy="1365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7" name="Graphic 24">
              <a:extLst>
                <a:ext uri="{FF2B5EF4-FFF2-40B4-BE49-F238E27FC236}">
                  <a16:creationId xmlns:a16="http://schemas.microsoft.com/office/drawing/2014/main" id="{70785F3D-8942-1954-62F0-C70DFF43A4BE}"/>
                </a:ext>
              </a:extLst>
            </p:cNvPr>
            <p:cNvSpPr/>
            <p:nvPr/>
          </p:nvSpPr>
          <p:spPr>
            <a:xfrm>
              <a:off x="9440634" y="6166775"/>
              <a:ext cx="1410716" cy="1365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10" name="Graphic 24">
              <a:extLst>
                <a:ext uri="{FF2B5EF4-FFF2-40B4-BE49-F238E27FC236}">
                  <a16:creationId xmlns:a16="http://schemas.microsoft.com/office/drawing/2014/main" id="{6E4529C0-D394-400C-0A5F-9FA1BEDD2BAF}"/>
                </a:ext>
              </a:extLst>
            </p:cNvPr>
            <p:cNvSpPr/>
            <p:nvPr/>
          </p:nvSpPr>
          <p:spPr>
            <a:xfrm>
              <a:off x="3923754" y="6166775"/>
              <a:ext cx="1410716" cy="1365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11" name="Google Shape;154;p10">
              <a:extLst>
                <a:ext uri="{FF2B5EF4-FFF2-40B4-BE49-F238E27FC236}">
                  <a16:creationId xmlns:a16="http://schemas.microsoft.com/office/drawing/2014/main" id="{205565C9-E548-0205-3DD4-406E47B291BE}"/>
                </a:ext>
              </a:extLst>
            </p:cNvPr>
            <p:cNvSpPr txBox="1"/>
            <p:nvPr/>
          </p:nvSpPr>
          <p:spPr>
            <a:xfrm>
              <a:off x="4117030" y="6646690"/>
              <a:ext cx="110324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Purpose</a:t>
              </a:r>
              <a:endParaRPr i="0" u="none" strike="noStrike" cap="none" dirty="0">
                <a:solidFill>
                  <a:srgbClr val="000000"/>
                </a:solidFill>
                <a:latin typeface="Arial"/>
                <a:ea typeface="Arial"/>
                <a:cs typeface="Arial"/>
                <a:sym typeface="Arial"/>
              </a:endParaRPr>
            </a:p>
          </p:txBody>
        </p:sp>
        <p:sp>
          <p:nvSpPr>
            <p:cNvPr id="12" name="Google Shape;154;p10">
              <a:extLst>
                <a:ext uri="{FF2B5EF4-FFF2-40B4-BE49-F238E27FC236}">
                  <a16:creationId xmlns:a16="http://schemas.microsoft.com/office/drawing/2014/main" id="{24333C58-9083-5A6B-4053-C6DE3810962D}"/>
                </a:ext>
              </a:extLst>
            </p:cNvPr>
            <p:cNvSpPr txBox="1"/>
            <p:nvPr/>
          </p:nvSpPr>
          <p:spPr>
            <a:xfrm>
              <a:off x="9609304" y="6646690"/>
              <a:ext cx="1410716"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Materials</a:t>
              </a:r>
              <a:endParaRPr i="0" u="none" strike="noStrike" cap="none" dirty="0">
                <a:solidFill>
                  <a:srgbClr val="000000"/>
                </a:solidFill>
                <a:latin typeface="Arial"/>
                <a:ea typeface="Arial"/>
                <a:cs typeface="Arial"/>
                <a:sym typeface="Arial"/>
              </a:endParaRPr>
            </a:p>
          </p:txBody>
        </p:sp>
        <p:sp>
          <p:nvSpPr>
            <p:cNvPr id="14" name="Google Shape;154;p10">
              <a:extLst>
                <a:ext uri="{FF2B5EF4-FFF2-40B4-BE49-F238E27FC236}">
                  <a16:creationId xmlns:a16="http://schemas.microsoft.com/office/drawing/2014/main" id="{F60C3B0D-5CD4-D91F-F841-AFF2D1D46D92}"/>
                </a:ext>
              </a:extLst>
            </p:cNvPr>
            <p:cNvSpPr txBox="1"/>
            <p:nvPr/>
          </p:nvSpPr>
          <p:spPr>
            <a:xfrm>
              <a:off x="6874086" y="6646690"/>
              <a:ext cx="125517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Properties</a:t>
              </a:r>
              <a:endParaRPr i="0" u="none" strike="noStrike" cap="none" dirty="0">
                <a:solidFill>
                  <a:srgbClr val="000000"/>
                </a:solidFill>
                <a:latin typeface="Arial"/>
                <a:ea typeface="Arial"/>
                <a:cs typeface="Arial"/>
                <a:sym typeface="Arial"/>
              </a:endParaRPr>
            </a:p>
          </p:txBody>
        </p:sp>
        <p:cxnSp>
          <p:nvCxnSpPr>
            <p:cNvPr id="16" name="Straight Arrow Connector 15">
              <a:extLst>
                <a:ext uri="{FF2B5EF4-FFF2-40B4-BE49-F238E27FC236}">
                  <a16:creationId xmlns:a16="http://schemas.microsoft.com/office/drawing/2014/main" id="{11B78445-80B0-DF4C-A9F1-394CCACF9114}"/>
                </a:ext>
              </a:extLst>
            </p:cNvPr>
            <p:cNvCxnSpPr>
              <a:cxnSpLocks/>
            </p:cNvCxnSpPr>
            <p:nvPr/>
          </p:nvCxnSpPr>
          <p:spPr>
            <a:xfrm>
              <a:off x="5663070" y="6910682"/>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E2D803-C1A4-19D1-8D52-E78C8F89370F}"/>
                </a:ext>
              </a:extLst>
            </p:cNvPr>
            <p:cNvCxnSpPr>
              <a:cxnSpLocks/>
            </p:cNvCxnSpPr>
            <p:nvPr/>
          </p:nvCxnSpPr>
          <p:spPr>
            <a:xfrm>
              <a:off x="8421510" y="6910682"/>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22" name="Graphic 21">
            <a:extLst>
              <a:ext uri="{FF2B5EF4-FFF2-40B4-BE49-F238E27FC236}">
                <a16:creationId xmlns:a16="http://schemas.microsoft.com/office/drawing/2014/main" id="{606DAA08-DF9A-0CF7-81E0-15140241566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01331" y="3407220"/>
            <a:ext cx="2329634" cy="2399175"/>
          </a:xfrm>
          <a:prstGeom prst="rect">
            <a:avLst/>
          </a:prstGeom>
        </p:spPr>
      </p:pic>
      <p:pic>
        <p:nvPicPr>
          <p:cNvPr id="25" name="Graphic 24">
            <a:extLst>
              <a:ext uri="{FF2B5EF4-FFF2-40B4-BE49-F238E27FC236}">
                <a16:creationId xmlns:a16="http://schemas.microsoft.com/office/drawing/2014/main" id="{F7850F9E-5BC3-AEC5-B3F9-B081C92F63D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259936" y="3461862"/>
            <a:ext cx="2447273" cy="2373855"/>
          </a:xfrm>
          <a:prstGeom prst="rect">
            <a:avLst/>
          </a:prstGeom>
        </p:spPr>
      </p:pic>
      <p:pic>
        <p:nvPicPr>
          <p:cNvPr id="30" name="Graphic 29">
            <a:extLst>
              <a:ext uri="{FF2B5EF4-FFF2-40B4-BE49-F238E27FC236}">
                <a16:creationId xmlns:a16="http://schemas.microsoft.com/office/drawing/2014/main" id="{D399A7D0-4CA0-B08A-45BA-109D97A59C7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78502" y="3541744"/>
            <a:ext cx="2596208" cy="2225321"/>
          </a:xfrm>
          <a:prstGeom prst="rect">
            <a:avLst/>
          </a:prstGeom>
        </p:spPr>
      </p:pic>
      <p:sp>
        <p:nvSpPr>
          <p:cNvPr id="13" name="Footer Placeholder 3">
            <a:extLst>
              <a:ext uri="{FF2B5EF4-FFF2-40B4-BE49-F238E27FC236}">
                <a16:creationId xmlns:a16="http://schemas.microsoft.com/office/drawing/2014/main" id="{F5785ABE-3098-3113-BBBB-B0B7FD463834}"/>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220327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077E-8201-FA2B-4457-EBD3EC7277B6}"/>
              </a:ext>
            </a:extLst>
          </p:cNvPr>
          <p:cNvSpPr>
            <a:spLocks noGrp="1"/>
          </p:cNvSpPr>
          <p:nvPr>
            <p:ph type="title"/>
          </p:nvPr>
        </p:nvSpPr>
        <p:spPr/>
        <p:txBody>
          <a:bodyPr/>
          <a:lstStyle/>
          <a:p>
            <a:r>
              <a:rPr lang="en-GB" sz="4400" dirty="0"/>
              <a:t>Materials and unmanned vehicles - answers</a:t>
            </a:r>
            <a:endParaRPr lang="en-US" dirty="0"/>
          </a:p>
        </p:txBody>
      </p:sp>
      <p:graphicFrame>
        <p:nvGraphicFramePr>
          <p:cNvPr id="4" name="Table 4">
            <a:extLst>
              <a:ext uri="{FF2B5EF4-FFF2-40B4-BE49-F238E27FC236}">
                <a16:creationId xmlns:a16="http://schemas.microsoft.com/office/drawing/2014/main" id="{BA612A60-9166-8FC4-AA15-47DD8E6BE7EB}"/>
              </a:ext>
            </a:extLst>
          </p:cNvPr>
          <p:cNvGraphicFramePr>
            <a:graphicFrameLocks noGrp="1"/>
          </p:cNvGraphicFramePr>
          <p:nvPr>
            <p:extLst>
              <p:ext uri="{D42A27DB-BD31-4B8C-83A1-F6EECF244321}">
                <p14:modId xmlns:p14="http://schemas.microsoft.com/office/powerpoint/2010/main" val="2323741585"/>
              </p:ext>
            </p:extLst>
          </p:nvPr>
        </p:nvGraphicFramePr>
        <p:xfrm>
          <a:off x="528238" y="2370522"/>
          <a:ext cx="15301936" cy="4302718"/>
        </p:xfrm>
        <a:graphic>
          <a:graphicData uri="http://schemas.openxmlformats.org/drawingml/2006/table">
            <a:tbl>
              <a:tblPr firstRow="1" bandRow="1">
                <a:tableStyleId>{2D5ABB26-0587-4C30-8999-92F81FD0307C}</a:tableStyleId>
              </a:tblPr>
              <a:tblGrid>
                <a:gridCol w="3275927">
                  <a:extLst>
                    <a:ext uri="{9D8B030D-6E8A-4147-A177-3AD203B41FA5}">
                      <a16:colId xmlns:a16="http://schemas.microsoft.com/office/drawing/2014/main" val="2096277149"/>
                    </a:ext>
                  </a:extLst>
                </a:gridCol>
                <a:gridCol w="3923014">
                  <a:extLst>
                    <a:ext uri="{9D8B030D-6E8A-4147-A177-3AD203B41FA5}">
                      <a16:colId xmlns:a16="http://schemas.microsoft.com/office/drawing/2014/main" val="1678440983"/>
                    </a:ext>
                  </a:extLst>
                </a:gridCol>
                <a:gridCol w="4179981">
                  <a:extLst>
                    <a:ext uri="{9D8B030D-6E8A-4147-A177-3AD203B41FA5}">
                      <a16:colId xmlns:a16="http://schemas.microsoft.com/office/drawing/2014/main" val="119578392"/>
                    </a:ext>
                  </a:extLst>
                </a:gridCol>
                <a:gridCol w="3923014">
                  <a:extLst>
                    <a:ext uri="{9D8B030D-6E8A-4147-A177-3AD203B41FA5}">
                      <a16:colId xmlns:a16="http://schemas.microsoft.com/office/drawing/2014/main" val="338166336"/>
                    </a:ext>
                  </a:extLst>
                </a:gridCol>
              </a:tblGrid>
              <a:tr h="578306">
                <a:tc>
                  <a:txBody>
                    <a:bodyPr/>
                    <a:lstStyle/>
                    <a:p>
                      <a:endParaRPr lang="en-US" dirty="0"/>
                    </a:p>
                  </a:txBody>
                  <a:tcPr marL="137160" marR="137160" marT="137160" marB="1371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000" b="1" dirty="0">
                          <a:latin typeface="Arial" panose="020B0604020202020204" pitchFamily="34" charset="0"/>
                          <a:cs typeface="Arial" panose="020B0604020202020204" pitchFamily="34" charset="0"/>
                        </a:rPr>
                        <a:t>Air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Ground</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000" b="1" dirty="0">
                          <a:latin typeface="Arial" panose="020B0604020202020204" pitchFamily="34" charset="0"/>
                          <a:cs typeface="Arial" panose="020B0604020202020204" pitchFamily="34" charset="0"/>
                        </a:rPr>
                        <a:t>Underwater</a:t>
                      </a:r>
                      <a:endParaRPr lang="en-US" sz="2000" dirty="0"/>
                    </a:p>
                  </a:txBody>
                  <a:tcPr marL="137160" marR="137160" marT="137160" marB="13716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33282926"/>
                  </a:ext>
                </a:extLst>
              </a:tr>
              <a:tr h="76882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2000" b="1" u="none" strike="noStrike" cap="none" dirty="0">
                          <a:latin typeface="Arial" panose="020B0604020202020204" pitchFamily="34" charset="0"/>
                          <a:cs typeface="Arial" panose="020B0604020202020204" pitchFamily="34" charset="0"/>
                        </a:rPr>
                        <a:t>Purpose and properties</a:t>
                      </a:r>
                    </a:p>
                    <a:p>
                      <a:endParaRPr lang="en-US" dirty="0"/>
                    </a:p>
                  </a:txBody>
                  <a:tcPr marL="137160" marR="137160" marT="137160" marB="1371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600"/>
                        </a:spcAft>
                        <a:buClr>
                          <a:srgbClr val="000000"/>
                        </a:buClr>
                        <a:buSzPts val="1400"/>
                        <a:buFont typeface="Arial"/>
                        <a:buNone/>
                      </a:pPr>
                      <a:r>
                        <a:rPr lang="en-GB" sz="2000" u="none" strike="noStrike" cap="none" dirty="0">
                          <a:latin typeface="Arial" panose="020B0604020202020204" pitchFamily="34" charset="0"/>
                          <a:cs typeface="Arial" panose="020B0604020202020204" pitchFamily="34" charset="0"/>
                        </a:rPr>
                        <a:t>Needs to fly.</a:t>
                      </a:r>
                    </a:p>
                    <a:p>
                      <a:pPr marL="0" marR="0" lvl="0" indent="0" algn="l" rtl="0">
                        <a:lnSpc>
                          <a:spcPct val="100000"/>
                        </a:lnSpc>
                        <a:spcBef>
                          <a:spcPts val="0"/>
                        </a:spcBef>
                        <a:spcAft>
                          <a:spcPts val="0"/>
                        </a:spcAft>
                        <a:buClr>
                          <a:srgbClr val="000000"/>
                        </a:buClr>
                        <a:buSzPts val="1400"/>
                        <a:buFont typeface="Arial"/>
                        <a:buNone/>
                      </a:pPr>
                      <a:r>
                        <a:rPr lang="en-GB" sz="2000" u="none" strike="noStrike" cap="none" dirty="0">
                          <a:latin typeface="Arial" panose="020B0604020202020204" pitchFamily="34" charset="0"/>
                          <a:cs typeface="Arial" panose="020B0604020202020204" pitchFamily="34" charset="0"/>
                        </a:rPr>
                        <a:t>Needs materials that are very light and rigid.</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600"/>
                        </a:spcAft>
                        <a:buClr>
                          <a:srgbClr val="000000"/>
                        </a:buClr>
                        <a:buSzPts val="1400"/>
                        <a:buFont typeface="Arial"/>
                        <a:buNone/>
                      </a:pPr>
                      <a:r>
                        <a:rPr lang="en-GB" sz="2000" u="none" strike="noStrike" cap="none" dirty="0">
                          <a:latin typeface="Arial" panose="020B0604020202020204" pitchFamily="34" charset="0"/>
                          <a:cs typeface="Arial" panose="020B0604020202020204" pitchFamily="34" charset="0"/>
                        </a:rPr>
                        <a:t>May carry a heavy load.</a:t>
                      </a:r>
                    </a:p>
                    <a:p>
                      <a:pPr marL="0" marR="0" lvl="0" indent="0" algn="l" rtl="0">
                        <a:lnSpc>
                          <a:spcPct val="100000"/>
                        </a:lnSpc>
                        <a:spcBef>
                          <a:spcPts val="0"/>
                        </a:spcBef>
                        <a:spcAft>
                          <a:spcPts val="0"/>
                        </a:spcAft>
                        <a:buClr>
                          <a:srgbClr val="000000"/>
                        </a:buClr>
                        <a:buSzPts val="1400"/>
                        <a:buFont typeface="Arial"/>
                        <a:buNone/>
                      </a:pPr>
                      <a:r>
                        <a:rPr lang="en-GB" sz="2000" u="none" strike="noStrike" cap="none" dirty="0">
                          <a:latin typeface="Arial" panose="020B0604020202020204" pitchFamily="34" charset="0"/>
                          <a:cs typeface="Arial" panose="020B0604020202020204" pitchFamily="34" charset="0"/>
                        </a:rPr>
                        <a:t>Needs materials that are strong and wear-resistant to carry out the same task many times.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60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Operates at depth.</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Needs materials that resist corrosion and high pressure.</a:t>
                      </a:r>
                      <a:endParaRPr lang="en-GB" sz="2000" b="1" u="none" strike="noStrike" cap="none"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05451"/>
                  </a:ext>
                </a:extLst>
              </a:tr>
              <a:tr h="209291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2000" b="1" u="none" strike="noStrike" cap="none" dirty="0">
                          <a:latin typeface="Arial" panose="020B0604020202020204" pitchFamily="34" charset="0"/>
                          <a:cs typeface="Arial" panose="020B0604020202020204" pitchFamily="34" charset="0"/>
                        </a:rPr>
                        <a:t>Materials</a:t>
                      </a:r>
                    </a:p>
                    <a:p>
                      <a:endParaRPr lang="en-US" dirty="0"/>
                    </a:p>
                  </a:txBody>
                  <a:tcPr marL="137160" marR="137160" marT="137160" marB="1371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Frame:</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Carbon fibre</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Magnesium alloy</a:t>
                      </a:r>
                    </a:p>
                    <a:p>
                      <a:pPr marL="0" marR="0" lvl="0" indent="0" algn="l" rtl="0">
                        <a:lnSpc>
                          <a:spcPct val="100000"/>
                        </a:lnSpc>
                        <a:spcBef>
                          <a:spcPts val="120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Cover:</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Plastics like ABS</a:t>
                      </a:r>
                      <a:endParaRPr lang="en-GB" sz="2000" u="none" strike="noStrike" cap="none"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Frame:</a:t>
                      </a:r>
                    </a:p>
                    <a:p>
                      <a:pPr marL="0" marR="0" lvl="0" indent="0" algn="l" rtl="0">
                        <a:lnSpc>
                          <a:spcPct val="100000"/>
                        </a:lnSpc>
                        <a:spcBef>
                          <a:spcPts val="0"/>
                        </a:spcBef>
                        <a:spcAft>
                          <a:spcPts val="0"/>
                        </a:spcAft>
                        <a:buClr>
                          <a:srgbClr val="000000"/>
                        </a:buClr>
                        <a:buSzPts val="14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Steel or alloy</a:t>
                      </a:r>
                    </a:p>
                    <a:p>
                      <a:pPr marL="0" marR="0" lvl="0" indent="0" algn="l" rtl="0">
                        <a:lnSpc>
                          <a:spcPct val="100000"/>
                        </a:lnSpc>
                        <a:spcBef>
                          <a:spcPts val="1200"/>
                        </a:spcBef>
                        <a:spcAft>
                          <a:spcPts val="0"/>
                        </a:spcAft>
                        <a:buClr>
                          <a:schemeClr val="dk1"/>
                        </a:buClr>
                        <a:buSzPts val="11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Cover:</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Fibreglass composite or steel</a:t>
                      </a:r>
                      <a:endParaRPr lang="en-GB" sz="2000" u="none" strike="noStrike" cap="none"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Frame:</a:t>
                      </a:r>
                    </a:p>
                    <a:p>
                      <a:pPr marL="0" marR="0" lvl="0" indent="0" algn="l" rtl="0">
                        <a:lnSpc>
                          <a:spcPct val="100000"/>
                        </a:lnSpc>
                        <a:spcBef>
                          <a:spcPts val="0"/>
                        </a:spcBef>
                        <a:spcAft>
                          <a:spcPts val="0"/>
                        </a:spcAft>
                        <a:buClr>
                          <a:srgbClr val="000000"/>
                        </a:buClr>
                        <a:buSzPts val="14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Steel</a:t>
                      </a:r>
                    </a:p>
                    <a:p>
                      <a:pPr marL="0" marR="0" lvl="0" indent="0" algn="l" rtl="0">
                        <a:lnSpc>
                          <a:spcPct val="100000"/>
                        </a:lnSpc>
                        <a:spcBef>
                          <a:spcPts val="120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Cover:</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Polycarbonate</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Stainless steel</a:t>
                      </a:r>
                      <a:endParaRPr lang="en-GB" sz="2000" b="1" u="none" strike="noStrike" cap="none"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43645795"/>
                  </a:ext>
                </a:extLst>
              </a:tr>
            </a:tbl>
          </a:graphicData>
        </a:graphic>
      </p:graphicFrame>
      <p:sp>
        <p:nvSpPr>
          <p:cNvPr id="9" name="Content Placeholder 11">
            <a:extLst>
              <a:ext uri="{FF2B5EF4-FFF2-40B4-BE49-F238E27FC236}">
                <a16:creationId xmlns:a16="http://schemas.microsoft.com/office/drawing/2014/main" id="{D1AECBC3-DC78-B09D-55A5-C7831446E1DD}"/>
              </a:ext>
            </a:extLst>
          </p:cNvPr>
          <p:cNvSpPr txBox="1">
            <a:spLocks/>
          </p:cNvSpPr>
          <p:nvPr/>
        </p:nvSpPr>
        <p:spPr>
          <a:xfrm>
            <a:off x="544863" y="2370522"/>
            <a:ext cx="15301936" cy="4302717"/>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endParaRPr lang="en-GB" sz="1800" dirty="0"/>
          </a:p>
        </p:txBody>
      </p:sp>
      <p:sp>
        <p:nvSpPr>
          <p:cNvPr id="12" name="Slide Number Placeholder 5">
            <a:extLst>
              <a:ext uri="{FF2B5EF4-FFF2-40B4-BE49-F238E27FC236}">
                <a16:creationId xmlns:a16="http://schemas.microsoft.com/office/drawing/2014/main" id="{3A76E82F-A69B-CDA8-2FA6-2CECCE0298B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a:solidFill>
                <a:schemeClr val="bg1"/>
              </a:solidFill>
            </a:endParaRPr>
          </a:p>
        </p:txBody>
      </p:sp>
      <p:sp>
        <p:nvSpPr>
          <p:cNvPr id="8" name="TextBox 7">
            <a:extLst>
              <a:ext uri="{FF2B5EF4-FFF2-40B4-BE49-F238E27FC236}">
                <a16:creationId xmlns:a16="http://schemas.microsoft.com/office/drawing/2014/main" id="{0573A0A0-423F-F461-F5BC-0B557F47A77D}"/>
              </a:ext>
            </a:extLst>
          </p:cNvPr>
          <p:cNvSpPr txBox="1"/>
          <p:nvPr/>
        </p:nvSpPr>
        <p:spPr>
          <a:xfrm>
            <a:off x="485228" y="7069766"/>
            <a:ext cx="11978441" cy="1015663"/>
          </a:xfrm>
          <a:prstGeom prst="rect">
            <a:avLst/>
          </a:prstGeom>
          <a:noFill/>
        </p:spPr>
        <p:txBody>
          <a:bodyPr wrap="square" lIns="91440" tIns="45720" rIns="91440" bIns="45720" anchor="t">
            <a:spAutoFit/>
          </a:bodyPr>
          <a:lstStyle/>
          <a:p>
            <a:r>
              <a:rPr lang="en-GB" sz="2000" dirty="0">
                <a:latin typeface="Arial"/>
                <a:cs typeface="Arial"/>
              </a:rPr>
              <a:t>The need for </a:t>
            </a:r>
            <a:r>
              <a:rPr lang="en-GB" sz="2000" b="1" dirty="0">
                <a:latin typeface="Arial"/>
                <a:cs typeface="Arial"/>
              </a:rPr>
              <a:t>sustainability</a:t>
            </a:r>
            <a:r>
              <a:rPr lang="en-GB" sz="2000" dirty="0">
                <a:latin typeface="Arial"/>
                <a:cs typeface="Arial"/>
              </a:rPr>
              <a:t> might drive material choices that are as light as possible for the application (to reduce energy use during operation), have been recycled (to reduce virgin material use) and can be replaced, repaired or recycled again at the end of the vehicle’s useful life (to support circular lifecycles).</a:t>
            </a:r>
          </a:p>
        </p:txBody>
      </p:sp>
      <p:sp>
        <p:nvSpPr>
          <p:cNvPr id="3" name="Footer Placeholder 3">
            <a:extLst>
              <a:ext uri="{FF2B5EF4-FFF2-40B4-BE49-F238E27FC236}">
                <a16:creationId xmlns:a16="http://schemas.microsoft.com/office/drawing/2014/main" id="{EF029987-3A7B-B753-D093-DAD7FD4D672B}"/>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260116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EB6D73C5-BB0F-A665-1A26-C09C6BB5B23F}"/>
              </a:ext>
            </a:extLst>
          </p:cNvPr>
          <p:cNvCxnSpPr>
            <a:cxnSpLocks/>
          </p:cNvCxnSpPr>
          <p:nvPr/>
        </p:nvCxnSpPr>
        <p:spPr>
          <a:xfrm>
            <a:off x="13779048" y="3014338"/>
            <a:ext cx="0" cy="44155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8" name="Graphic 24">
            <a:extLst>
              <a:ext uri="{FF2B5EF4-FFF2-40B4-BE49-F238E27FC236}">
                <a16:creationId xmlns:a16="http://schemas.microsoft.com/office/drawing/2014/main" id="{B9DC43F2-C0F6-7729-9498-D3C794FD336B}"/>
              </a:ext>
            </a:extLst>
          </p:cNvPr>
          <p:cNvSpPr/>
          <p:nvPr/>
        </p:nvSpPr>
        <p:spPr>
          <a:xfrm>
            <a:off x="13133547" y="1785900"/>
            <a:ext cx="1296523" cy="12551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solidFill>
            <a:srgbClr val="ECECED"/>
          </a:solidFill>
          <a:ln w="31750"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F98B92-F703-191F-8DE3-4AC2E2E3CB62}"/>
              </a:ext>
            </a:extLst>
          </p:cNvPr>
          <p:cNvSpPr>
            <a:spLocks noGrp="1"/>
          </p:cNvSpPr>
          <p:nvPr>
            <p:ph type="title"/>
          </p:nvPr>
        </p:nvSpPr>
        <p:spPr>
          <a:xfrm>
            <a:off x="411858" y="1445908"/>
            <a:ext cx="8660424" cy="838365"/>
          </a:xfrm>
        </p:spPr>
        <p:txBody>
          <a:bodyPr/>
          <a:lstStyle/>
          <a:p>
            <a:r>
              <a:rPr lang="en-GB" dirty="0"/>
              <a:t>Materials and safety</a:t>
            </a:r>
            <a:endParaRPr lang="en-US" dirty="0"/>
          </a:p>
        </p:txBody>
      </p:sp>
      <p:sp>
        <p:nvSpPr>
          <p:cNvPr id="3" name="Rectangle 2">
            <a:extLst>
              <a:ext uri="{FF2B5EF4-FFF2-40B4-BE49-F238E27FC236}">
                <a16:creationId xmlns:a16="http://schemas.microsoft.com/office/drawing/2014/main" id="{8669D352-F248-DD70-47E3-16E8B7FA7153}"/>
              </a:ext>
            </a:extLst>
          </p:cNvPr>
          <p:cNvSpPr/>
          <p:nvPr/>
        </p:nvSpPr>
        <p:spPr>
          <a:xfrm>
            <a:off x="428188" y="2291753"/>
            <a:ext cx="8052424" cy="646331"/>
          </a:xfrm>
          <a:prstGeom prst="rect">
            <a:avLst/>
          </a:prstGeom>
        </p:spPr>
        <p:txBody>
          <a:bodyPr wrap="square">
            <a:spAutoFit/>
          </a:bodyPr>
          <a:lstStyle/>
          <a:p>
            <a:pPr marL="0" lvl="0" indent="0" algn="l" rtl="0">
              <a:spcBef>
                <a:spcPts val="0"/>
              </a:spcBef>
              <a:spcAft>
                <a:spcPts val="0"/>
              </a:spcAft>
              <a:buSzPts val="770"/>
              <a:buNone/>
            </a:pPr>
            <a:r>
              <a:rPr lang="en-GB" sz="1800" dirty="0">
                <a:latin typeface="Arial" panose="020B0604020202020204" pitchFamily="34" charset="0"/>
                <a:cs typeface="Arial" panose="020B0604020202020204" pitchFamily="34" charset="0"/>
              </a:rPr>
              <a:t>Engineers choose materials that help machines and constructions to be safe.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The right materials also help PPE to perform well.</a:t>
            </a:r>
          </a:p>
        </p:txBody>
      </p:sp>
      <p:pic>
        <p:nvPicPr>
          <p:cNvPr id="5" name="Graphic 4">
            <a:extLst>
              <a:ext uri="{FF2B5EF4-FFF2-40B4-BE49-F238E27FC236}">
                <a16:creationId xmlns:a16="http://schemas.microsoft.com/office/drawing/2014/main" id="{E955328A-DE35-DEA0-274A-7D43F2B652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1281" y="284080"/>
            <a:ext cx="953626" cy="921301"/>
          </a:xfrm>
          <a:prstGeom prst="rect">
            <a:avLst/>
          </a:prstGeom>
        </p:spPr>
      </p:pic>
      <p:sp>
        <p:nvSpPr>
          <p:cNvPr id="8" name="Graphic 24">
            <a:extLst>
              <a:ext uri="{FF2B5EF4-FFF2-40B4-BE49-F238E27FC236}">
                <a16:creationId xmlns:a16="http://schemas.microsoft.com/office/drawing/2014/main" id="{6360526C-3661-6ACC-7513-370A94C735F4}"/>
              </a:ext>
            </a:extLst>
          </p:cNvPr>
          <p:cNvSpPr/>
          <p:nvPr/>
        </p:nvSpPr>
        <p:spPr>
          <a:xfrm>
            <a:off x="3313348" y="3183763"/>
            <a:ext cx="3227636" cy="3124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rcRect/>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9" name="Graphic 24">
            <a:extLst>
              <a:ext uri="{FF2B5EF4-FFF2-40B4-BE49-F238E27FC236}">
                <a16:creationId xmlns:a16="http://schemas.microsoft.com/office/drawing/2014/main" id="{D4707221-01B6-2EED-9DF2-F88B001438FF}"/>
              </a:ext>
            </a:extLst>
          </p:cNvPr>
          <p:cNvSpPr/>
          <p:nvPr/>
        </p:nvSpPr>
        <p:spPr>
          <a:xfrm>
            <a:off x="8197351" y="3183764"/>
            <a:ext cx="3227636" cy="3124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6" cstate="email">
              <a:extLst>
                <a:ext uri="{28A0092B-C50C-407E-A947-70E740481C1C}">
                  <a14:useLocalDpi xmlns:a14="http://schemas.microsoft.com/office/drawing/2010/main"/>
                </a:ext>
              </a:extLst>
            </a:blip>
            <a:srcRect/>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10" name="Content Placeholder 11">
            <a:extLst>
              <a:ext uri="{FF2B5EF4-FFF2-40B4-BE49-F238E27FC236}">
                <a16:creationId xmlns:a16="http://schemas.microsoft.com/office/drawing/2014/main" id="{61DADF8C-A8CC-17DD-EF25-CC91CC101DA9}"/>
              </a:ext>
            </a:extLst>
          </p:cNvPr>
          <p:cNvSpPr txBox="1">
            <a:spLocks/>
          </p:cNvSpPr>
          <p:nvPr/>
        </p:nvSpPr>
        <p:spPr>
          <a:xfrm>
            <a:off x="2600628" y="6866122"/>
            <a:ext cx="4428829" cy="1307616"/>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ct val="70000"/>
            </a:pPr>
            <a:r>
              <a:rPr lang="en-GB" sz="1800" b="0" i="0" u="none" strike="noStrike" cap="none" dirty="0">
                <a:solidFill>
                  <a:srgbClr val="000000"/>
                </a:solidFill>
                <a:latin typeface="Arial"/>
                <a:ea typeface="Arial"/>
                <a:cs typeface="Arial"/>
                <a:sym typeface="Arial"/>
              </a:rPr>
              <a:t>What materials do you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think make this machine safe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to operate and how are they used?</a:t>
            </a:r>
            <a:endParaRPr lang="en-GB" sz="1800"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000000"/>
              </a:buClr>
              <a:buSzPct val="70000"/>
            </a:pPr>
            <a:endParaRPr lang="en-GB" sz="1800" b="0" i="0" u="none" strike="noStrike" cap="none" dirty="0">
              <a:solidFill>
                <a:srgbClr val="000000"/>
              </a:solidFill>
              <a:latin typeface="Arial"/>
              <a:ea typeface="Arial"/>
              <a:cs typeface="Arial"/>
              <a:sym typeface="Arial"/>
            </a:endParaRPr>
          </a:p>
        </p:txBody>
      </p:sp>
      <p:sp>
        <p:nvSpPr>
          <p:cNvPr id="22" name="Slide Number Placeholder 5">
            <a:extLst>
              <a:ext uri="{FF2B5EF4-FFF2-40B4-BE49-F238E27FC236}">
                <a16:creationId xmlns:a16="http://schemas.microsoft.com/office/drawing/2014/main" id="{2D7A4A24-97AB-40BF-B935-DB4587C957B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a:solidFill>
                <a:schemeClr val="bg1"/>
              </a:solidFill>
            </a:endParaRPr>
          </a:p>
        </p:txBody>
      </p:sp>
      <p:sp>
        <p:nvSpPr>
          <p:cNvPr id="4" name="Google Shape;539;p3">
            <a:extLst>
              <a:ext uri="{FF2B5EF4-FFF2-40B4-BE49-F238E27FC236}">
                <a16:creationId xmlns:a16="http://schemas.microsoft.com/office/drawing/2014/main" id="{D0B661E6-2C65-63D3-8030-6A4D212E4790}"/>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p>
        </p:txBody>
      </p:sp>
      <p:sp>
        <p:nvSpPr>
          <p:cNvPr id="7" name="Google Shape;154;p10">
            <a:extLst>
              <a:ext uri="{FF2B5EF4-FFF2-40B4-BE49-F238E27FC236}">
                <a16:creationId xmlns:a16="http://schemas.microsoft.com/office/drawing/2014/main" id="{1D7C9836-5204-5493-A49B-BDE912B83172}"/>
              </a:ext>
            </a:extLst>
          </p:cNvPr>
          <p:cNvSpPr txBox="1"/>
          <p:nvPr/>
        </p:nvSpPr>
        <p:spPr>
          <a:xfrm>
            <a:off x="13366292" y="2212027"/>
            <a:ext cx="946772"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000000"/>
                </a:solidFill>
                <a:latin typeface="Arial"/>
                <a:ea typeface="Arial"/>
                <a:cs typeface="Arial"/>
                <a:sym typeface="Arial"/>
              </a:rPr>
              <a:t>Think:</a:t>
            </a:r>
            <a:endParaRPr i="0" u="none" strike="noStrike" cap="none" dirty="0">
              <a:solidFill>
                <a:srgbClr val="000000"/>
              </a:solidFill>
              <a:latin typeface="Arial"/>
              <a:ea typeface="Arial"/>
              <a:cs typeface="Arial"/>
              <a:sym typeface="Arial"/>
            </a:endParaRPr>
          </a:p>
        </p:txBody>
      </p:sp>
      <p:sp>
        <p:nvSpPr>
          <p:cNvPr id="19" name="Graphic 24">
            <a:extLst>
              <a:ext uri="{FF2B5EF4-FFF2-40B4-BE49-F238E27FC236}">
                <a16:creationId xmlns:a16="http://schemas.microsoft.com/office/drawing/2014/main" id="{C993650B-65FE-A707-E2AC-EB72162D1F9F}"/>
              </a:ext>
            </a:extLst>
          </p:cNvPr>
          <p:cNvSpPr/>
          <p:nvPr/>
        </p:nvSpPr>
        <p:spPr>
          <a:xfrm>
            <a:off x="13133547" y="5417676"/>
            <a:ext cx="1296523" cy="12551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solidFill>
            <a:srgbClr val="ECECED"/>
          </a:solidFill>
          <a:ln w="31750" cap="flat">
            <a:solidFill>
              <a:srgbClr val="000000"/>
            </a:solidFill>
            <a:prstDash val="solid"/>
            <a:miter/>
          </a:ln>
        </p:spPr>
        <p:txBody>
          <a:bodyPr rtlCol="0" anchor="ctr"/>
          <a:lstStyle/>
          <a:p>
            <a:endParaRPr lang="en-US" dirty="0"/>
          </a:p>
        </p:txBody>
      </p:sp>
      <p:sp>
        <p:nvSpPr>
          <p:cNvPr id="20" name="Graphic 24">
            <a:extLst>
              <a:ext uri="{FF2B5EF4-FFF2-40B4-BE49-F238E27FC236}">
                <a16:creationId xmlns:a16="http://schemas.microsoft.com/office/drawing/2014/main" id="{F05D51CD-EAD2-000D-A41E-C7D48081098F}"/>
              </a:ext>
            </a:extLst>
          </p:cNvPr>
          <p:cNvSpPr/>
          <p:nvPr/>
        </p:nvSpPr>
        <p:spPr>
          <a:xfrm>
            <a:off x="13133547" y="7233565"/>
            <a:ext cx="1296523" cy="12551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solidFill>
            <a:srgbClr val="ECECED"/>
          </a:solidFill>
          <a:ln w="31750" cap="flat">
            <a:solidFill>
              <a:srgbClr val="000000"/>
            </a:solidFill>
            <a:prstDash val="solid"/>
            <a:miter/>
          </a:ln>
        </p:spPr>
        <p:txBody>
          <a:bodyPr rtlCol="0" anchor="ctr"/>
          <a:lstStyle/>
          <a:p>
            <a:endParaRPr lang="en-US" dirty="0"/>
          </a:p>
        </p:txBody>
      </p:sp>
      <p:sp>
        <p:nvSpPr>
          <p:cNvPr id="23" name="Graphic 24">
            <a:extLst>
              <a:ext uri="{FF2B5EF4-FFF2-40B4-BE49-F238E27FC236}">
                <a16:creationId xmlns:a16="http://schemas.microsoft.com/office/drawing/2014/main" id="{A6B2B24E-18D4-CEC6-D7F4-B24996F7A8CA}"/>
              </a:ext>
            </a:extLst>
          </p:cNvPr>
          <p:cNvSpPr/>
          <p:nvPr/>
        </p:nvSpPr>
        <p:spPr>
          <a:xfrm>
            <a:off x="13133547" y="3601788"/>
            <a:ext cx="1296523" cy="12551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solidFill>
            <a:srgbClr val="ECECED"/>
          </a:solidFill>
          <a:ln w="31750" cap="flat">
            <a:solidFill>
              <a:srgbClr val="000000"/>
            </a:solidFill>
            <a:prstDash val="solid"/>
            <a:miter/>
          </a:ln>
        </p:spPr>
        <p:txBody>
          <a:bodyPr rtlCol="0" anchor="ctr"/>
          <a:lstStyle/>
          <a:p>
            <a:endParaRPr lang="en-US" dirty="0"/>
          </a:p>
        </p:txBody>
      </p:sp>
      <p:sp>
        <p:nvSpPr>
          <p:cNvPr id="24" name="Google Shape;154;p10">
            <a:extLst>
              <a:ext uri="{FF2B5EF4-FFF2-40B4-BE49-F238E27FC236}">
                <a16:creationId xmlns:a16="http://schemas.microsoft.com/office/drawing/2014/main" id="{ED3B8EA0-8F6C-536B-950D-BECF7735DA80}"/>
              </a:ext>
            </a:extLst>
          </p:cNvPr>
          <p:cNvSpPr txBox="1"/>
          <p:nvPr/>
        </p:nvSpPr>
        <p:spPr>
          <a:xfrm>
            <a:off x="13273036" y="4058593"/>
            <a:ext cx="110324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Purpose</a:t>
            </a:r>
            <a:endParaRPr i="0" u="none" strike="noStrike" cap="none" dirty="0">
              <a:solidFill>
                <a:srgbClr val="000000"/>
              </a:solidFill>
              <a:latin typeface="Arial"/>
              <a:ea typeface="Arial"/>
              <a:cs typeface="Arial"/>
              <a:sym typeface="Arial"/>
            </a:endParaRPr>
          </a:p>
        </p:txBody>
      </p:sp>
      <p:sp>
        <p:nvSpPr>
          <p:cNvPr id="25" name="Google Shape;154;p10">
            <a:extLst>
              <a:ext uri="{FF2B5EF4-FFF2-40B4-BE49-F238E27FC236}">
                <a16:creationId xmlns:a16="http://schemas.microsoft.com/office/drawing/2014/main" id="{CE36525E-8D21-DD9A-D366-1E334AA4851B}"/>
              </a:ext>
            </a:extLst>
          </p:cNvPr>
          <p:cNvSpPr txBox="1"/>
          <p:nvPr/>
        </p:nvSpPr>
        <p:spPr>
          <a:xfrm>
            <a:off x="13255642" y="7641763"/>
            <a:ext cx="1410716"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Materials</a:t>
            </a:r>
            <a:endParaRPr i="0" u="none" strike="noStrike" cap="none" dirty="0">
              <a:solidFill>
                <a:srgbClr val="000000"/>
              </a:solidFill>
              <a:latin typeface="Arial"/>
              <a:ea typeface="Arial"/>
              <a:cs typeface="Arial"/>
              <a:sym typeface="Arial"/>
            </a:endParaRPr>
          </a:p>
        </p:txBody>
      </p:sp>
      <p:sp>
        <p:nvSpPr>
          <p:cNvPr id="26" name="Google Shape;154;p10">
            <a:extLst>
              <a:ext uri="{FF2B5EF4-FFF2-40B4-BE49-F238E27FC236}">
                <a16:creationId xmlns:a16="http://schemas.microsoft.com/office/drawing/2014/main" id="{5CA7BAEB-585A-4131-B5CD-E17C0C47D22C}"/>
              </a:ext>
            </a:extLst>
          </p:cNvPr>
          <p:cNvSpPr txBox="1"/>
          <p:nvPr/>
        </p:nvSpPr>
        <p:spPr>
          <a:xfrm>
            <a:off x="13180212" y="5846872"/>
            <a:ext cx="125517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Properties</a:t>
            </a:r>
            <a:endParaRPr i="0" u="none" strike="noStrike" cap="none" dirty="0">
              <a:solidFill>
                <a:srgbClr val="000000"/>
              </a:solidFill>
              <a:latin typeface="Arial"/>
              <a:ea typeface="Arial"/>
              <a:cs typeface="Arial"/>
              <a:sym typeface="Arial"/>
            </a:endParaRPr>
          </a:p>
        </p:txBody>
      </p:sp>
      <p:cxnSp>
        <p:nvCxnSpPr>
          <p:cNvPr id="13" name="Straight Arrow Connector 12">
            <a:extLst>
              <a:ext uri="{FF2B5EF4-FFF2-40B4-BE49-F238E27FC236}">
                <a16:creationId xmlns:a16="http://schemas.microsoft.com/office/drawing/2014/main" id="{675D8F9C-587E-6A40-D17A-1EA6010022B2}"/>
              </a:ext>
            </a:extLst>
          </p:cNvPr>
          <p:cNvCxnSpPr>
            <a:cxnSpLocks/>
          </p:cNvCxnSpPr>
          <p:nvPr/>
        </p:nvCxnSpPr>
        <p:spPr>
          <a:xfrm>
            <a:off x="13779048" y="4856585"/>
            <a:ext cx="0" cy="44155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05E52C-64AD-D2A9-EA1D-2E40FBFA866D}"/>
              </a:ext>
            </a:extLst>
          </p:cNvPr>
          <p:cNvCxnSpPr>
            <a:cxnSpLocks/>
          </p:cNvCxnSpPr>
          <p:nvPr/>
        </p:nvCxnSpPr>
        <p:spPr>
          <a:xfrm>
            <a:off x="13779048" y="6658491"/>
            <a:ext cx="0" cy="44155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FE131849-7406-02E6-45D1-125413A3C06A}"/>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pic>
        <p:nvPicPr>
          <p:cNvPr id="12" name="Graphic 11">
            <a:extLst>
              <a:ext uri="{FF2B5EF4-FFF2-40B4-BE49-F238E27FC236}">
                <a16:creationId xmlns:a16="http://schemas.microsoft.com/office/drawing/2014/main" id="{84474CE3-EC93-8DAA-03EC-CE3C778DE8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2075" y="6346822"/>
            <a:ext cx="994826" cy="961665"/>
          </a:xfrm>
          <a:prstGeom prst="rect">
            <a:avLst/>
          </a:prstGeom>
        </p:spPr>
      </p:pic>
      <p:sp>
        <p:nvSpPr>
          <p:cNvPr id="15" name="Content Placeholder 11">
            <a:extLst>
              <a:ext uri="{FF2B5EF4-FFF2-40B4-BE49-F238E27FC236}">
                <a16:creationId xmlns:a16="http://schemas.microsoft.com/office/drawing/2014/main" id="{B64F4738-5FB5-A916-B6DF-464FD6B984D7}"/>
              </a:ext>
            </a:extLst>
          </p:cNvPr>
          <p:cNvSpPr txBox="1">
            <a:spLocks/>
          </p:cNvSpPr>
          <p:nvPr/>
        </p:nvSpPr>
        <p:spPr>
          <a:xfrm>
            <a:off x="7652574" y="6882263"/>
            <a:ext cx="4428829" cy="1307616"/>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ct val="100000"/>
              </a:lnSpc>
              <a:spcBef>
                <a:spcPts val="0"/>
              </a:spcBef>
              <a:buClr>
                <a:srgbClr val="000000"/>
              </a:buClr>
              <a:buSzPct val="70000"/>
            </a:pPr>
            <a:r>
              <a:rPr lang="en-GB" sz="1800" b="0" i="0" u="none" strike="noStrike" cap="none" dirty="0">
                <a:solidFill>
                  <a:srgbClr val="000000"/>
                </a:solidFill>
                <a:latin typeface="Arial"/>
                <a:ea typeface="Arial"/>
                <a:cs typeface="Arial"/>
                <a:sym typeface="Arial"/>
              </a:rPr>
              <a:t>What materials do you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think help PPE to keep a machine</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operator or engineer safe?</a:t>
            </a:r>
          </a:p>
        </p:txBody>
      </p:sp>
      <p:pic>
        <p:nvPicPr>
          <p:cNvPr id="6" name="Graphic 5">
            <a:extLst>
              <a:ext uri="{FF2B5EF4-FFF2-40B4-BE49-F238E27FC236}">
                <a16:creationId xmlns:a16="http://schemas.microsoft.com/office/drawing/2014/main" id="{24E4CA2A-5DCC-0151-6EF9-770A6B686D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02815" y="6359286"/>
            <a:ext cx="994826" cy="961665"/>
          </a:xfrm>
          <a:prstGeom prst="rect">
            <a:avLst/>
          </a:prstGeom>
        </p:spPr>
      </p:pic>
    </p:spTree>
    <p:extLst>
      <p:ext uri="{BB962C8B-B14F-4D97-AF65-F5344CB8AC3E}">
        <p14:creationId xmlns:p14="http://schemas.microsoft.com/office/powerpoint/2010/main" val="227914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8B92-F703-191F-8DE3-4AC2E2E3CB62}"/>
              </a:ext>
            </a:extLst>
          </p:cNvPr>
          <p:cNvSpPr>
            <a:spLocks noGrp="1"/>
          </p:cNvSpPr>
          <p:nvPr>
            <p:ph type="title"/>
          </p:nvPr>
        </p:nvSpPr>
        <p:spPr/>
        <p:txBody>
          <a:bodyPr/>
          <a:lstStyle/>
          <a:p>
            <a:r>
              <a:rPr lang="en-GB" dirty="0"/>
              <a:t>Materials and safety - answers</a:t>
            </a:r>
            <a:endParaRPr lang="en-US" dirty="0"/>
          </a:p>
        </p:txBody>
      </p:sp>
      <p:sp>
        <p:nvSpPr>
          <p:cNvPr id="3" name="Rectangle 2">
            <a:extLst>
              <a:ext uri="{FF2B5EF4-FFF2-40B4-BE49-F238E27FC236}">
                <a16:creationId xmlns:a16="http://schemas.microsoft.com/office/drawing/2014/main" id="{8669D352-F248-DD70-47E3-16E8B7FA7153}"/>
              </a:ext>
            </a:extLst>
          </p:cNvPr>
          <p:cNvSpPr/>
          <p:nvPr/>
        </p:nvSpPr>
        <p:spPr>
          <a:xfrm>
            <a:off x="428188" y="2291753"/>
            <a:ext cx="9551665"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All of these materials are strong or resistant to forces, noise, flying particles or chemicals.</a:t>
            </a:r>
          </a:p>
        </p:txBody>
      </p:sp>
      <p:sp>
        <p:nvSpPr>
          <p:cNvPr id="8" name="Graphic 24">
            <a:extLst>
              <a:ext uri="{FF2B5EF4-FFF2-40B4-BE49-F238E27FC236}">
                <a16:creationId xmlns:a16="http://schemas.microsoft.com/office/drawing/2014/main" id="{6360526C-3661-6ACC-7513-370A94C735F4}"/>
              </a:ext>
            </a:extLst>
          </p:cNvPr>
          <p:cNvSpPr/>
          <p:nvPr/>
        </p:nvSpPr>
        <p:spPr>
          <a:xfrm>
            <a:off x="2427354" y="3884170"/>
            <a:ext cx="3101343" cy="3002476"/>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28A0092B-C50C-407E-A947-70E740481C1C}">
                  <a14:useLocalDpi xmlns:a14="http://schemas.microsoft.com/office/drawing/2010/main"/>
                </a:ext>
              </a:extLst>
            </a:blip>
            <a:srcRect/>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9" name="Graphic 24">
            <a:extLst>
              <a:ext uri="{FF2B5EF4-FFF2-40B4-BE49-F238E27FC236}">
                <a16:creationId xmlns:a16="http://schemas.microsoft.com/office/drawing/2014/main" id="{D4707221-01B6-2EED-9DF2-F88B001438FF}"/>
              </a:ext>
            </a:extLst>
          </p:cNvPr>
          <p:cNvSpPr/>
          <p:nvPr/>
        </p:nvSpPr>
        <p:spPr>
          <a:xfrm>
            <a:off x="10476313" y="3884170"/>
            <a:ext cx="3101343" cy="3002476"/>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4" cstate="email">
              <a:extLst>
                <a:ext uri="{28A0092B-C50C-407E-A947-70E740481C1C}">
                  <a14:useLocalDpi xmlns:a14="http://schemas.microsoft.com/office/drawing/2010/main"/>
                </a:ext>
              </a:extLst>
            </a:blip>
            <a:srcRect/>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6" name="Google Shape;186;p13">
            <a:extLst>
              <a:ext uri="{FF2B5EF4-FFF2-40B4-BE49-F238E27FC236}">
                <a16:creationId xmlns:a16="http://schemas.microsoft.com/office/drawing/2014/main" id="{BCE7A4FE-B17E-4F8C-50E9-F92869EE4D93}"/>
              </a:ext>
            </a:extLst>
          </p:cNvPr>
          <p:cNvSpPr txBox="1"/>
          <p:nvPr/>
        </p:nvSpPr>
        <p:spPr>
          <a:xfrm>
            <a:off x="4773447" y="3182696"/>
            <a:ext cx="1952453" cy="738633"/>
          </a:xfrm>
          <a:prstGeom prst="rect">
            <a:avLst/>
          </a:prstGeom>
          <a:noFill/>
          <a:ln w="28575">
            <a:gradFill>
              <a:gsLst>
                <a:gs pos="9000">
                  <a:srgbClr val="FF7500"/>
                </a:gs>
                <a:gs pos="79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a:ea typeface="Arial"/>
                <a:cs typeface="Arial"/>
                <a:sym typeface="Arial"/>
              </a:rPr>
              <a:t>Coloured plastic safety buttons</a:t>
            </a:r>
            <a:endParaRPr i="0" u="none" strike="noStrike" cap="none" dirty="0">
              <a:solidFill>
                <a:srgbClr val="000000"/>
              </a:solidFill>
              <a:latin typeface="Arial"/>
              <a:ea typeface="Arial"/>
              <a:cs typeface="Arial"/>
              <a:sym typeface="Arial"/>
            </a:endParaRPr>
          </a:p>
        </p:txBody>
      </p:sp>
      <p:sp>
        <p:nvSpPr>
          <p:cNvPr id="7" name="Google Shape;187;p13">
            <a:extLst>
              <a:ext uri="{FF2B5EF4-FFF2-40B4-BE49-F238E27FC236}">
                <a16:creationId xmlns:a16="http://schemas.microsoft.com/office/drawing/2014/main" id="{1C25062D-56EE-9ACB-BDED-A692D6AF0149}"/>
              </a:ext>
            </a:extLst>
          </p:cNvPr>
          <p:cNvSpPr txBox="1"/>
          <p:nvPr/>
        </p:nvSpPr>
        <p:spPr>
          <a:xfrm>
            <a:off x="592546" y="4814249"/>
            <a:ext cx="1472360" cy="1313108"/>
          </a:xfrm>
          <a:prstGeom prst="rect">
            <a:avLst/>
          </a:prstGeom>
          <a:noFill/>
          <a:ln w="28575">
            <a:gradFill>
              <a:gsLst>
                <a:gs pos="9000">
                  <a:srgbClr val="FF7500"/>
                </a:gs>
                <a:gs pos="79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a:ea typeface="Arial"/>
                <a:cs typeface="Arial"/>
                <a:sym typeface="Arial"/>
              </a:rPr>
              <a:t>Steel panels protect from internal machinery</a:t>
            </a:r>
            <a:endParaRPr i="0" u="none" strike="noStrike" cap="none" dirty="0">
              <a:solidFill>
                <a:srgbClr val="000000"/>
              </a:solidFill>
              <a:latin typeface="Arial"/>
              <a:ea typeface="Arial"/>
              <a:cs typeface="Arial"/>
              <a:sym typeface="Arial"/>
            </a:endParaRPr>
          </a:p>
        </p:txBody>
      </p:sp>
      <p:sp>
        <p:nvSpPr>
          <p:cNvPr id="12" name="Google Shape;188;p13">
            <a:extLst>
              <a:ext uri="{FF2B5EF4-FFF2-40B4-BE49-F238E27FC236}">
                <a16:creationId xmlns:a16="http://schemas.microsoft.com/office/drawing/2014/main" id="{47ACC181-3803-91A1-4D91-EA09F2A47209}"/>
              </a:ext>
            </a:extLst>
          </p:cNvPr>
          <p:cNvSpPr txBox="1"/>
          <p:nvPr/>
        </p:nvSpPr>
        <p:spPr>
          <a:xfrm>
            <a:off x="5757826" y="5151319"/>
            <a:ext cx="1331401" cy="1292631"/>
          </a:xfrm>
          <a:prstGeom prst="rect">
            <a:avLst/>
          </a:prstGeom>
          <a:noFill/>
          <a:ln w="28575">
            <a:gradFill>
              <a:gsLst>
                <a:gs pos="9000">
                  <a:srgbClr val="FF7500"/>
                </a:gs>
                <a:gs pos="79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a:ea typeface="Arial"/>
                <a:cs typeface="Arial"/>
                <a:sym typeface="Arial"/>
              </a:rPr>
              <a:t>Plexiglass allows safe viewing of operations</a:t>
            </a:r>
            <a:endParaRPr i="0" u="none" strike="noStrike" cap="none" dirty="0">
              <a:solidFill>
                <a:srgbClr val="000000"/>
              </a:solidFill>
              <a:latin typeface="Arial"/>
              <a:ea typeface="Arial"/>
              <a:cs typeface="Arial"/>
              <a:sym typeface="Arial"/>
            </a:endParaRPr>
          </a:p>
        </p:txBody>
      </p:sp>
      <p:sp>
        <p:nvSpPr>
          <p:cNvPr id="18" name="Google Shape;189;p13">
            <a:extLst>
              <a:ext uri="{FF2B5EF4-FFF2-40B4-BE49-F238E27FC236}">
                <a16:creationId xmlns:a16="http://schemas.microsoft.com/office/drawing/2014/main" id="{E1934342-5A38-6694-F6BE-683928991F47}"/>
              </a:ext>
            </a:extLst>
          </p:cNvPr>
          <p:cNvSpPr txBox="1"/>
          <p:nvPr/>
        </p:nvSpPr>
        <p:spPr>
          <a:xfrm>
            <a:off x="691867" y="3052707"/>
            <a:ext cx="2139575" cy="1015632"/>
          </a:xfrm>
          <a:prstGeom prst="rect">
            <a:avLst/>
          </a:prstGeom>
          <a:noFill/>
          <a:ln w="28575">
            <a:gradFill>
              <a:gsLst>
                <a:gs pos="9000">
                  <a:srgbClr val="FF7500"/>
                </a:gs>
                <a:gs pos="79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a:ea typeface="Arial"/>
                <a:cs typeface="Arial"/>
                <a:sym typeface="Arial"/>
              </a:rPr>
              <a:t>Plastic and rubber insulation protects from electricity</a:t>
            </a:r>
            <a:endParaRPr i="0" u="none" strike="noStrike" cap="none" dirty="0">
              <a:solidFill>
                <a:srgbClr val="000000"/>
              </a:solidFill>
              <a:latin typeface="Arial"/>
              <a:ea typeface="Arial"/>
              <a:cs typeface="Arial"/>
              <a:sym typeface="Arial"/>
            </a:endParaRPr>
          </a:p>
        </p:txBody>
      </p:sp>
      <p:sp>
        <p:nvSpPr>
          <p:cNvPr id="19" name="Google Shape;190;p13">
            <a:extLst>
              <a:ext uri="{FF2B5EF4-FFF2-40B4-BE49-F238E27FC236}">
                <a16:creationId xmlns:a16="http://schemas.microsoft.com/office/drawing/2014/main" id="{F8176C55-9E1A-4A83-C1EA-B35106E49915}"/>
              </a:ext>
            </a:extLst>
          </p:cNvPr>
          <p:cNvSpPr txBox="1"/>
          <p:nvPr/>
        </p:nvSpPr>
        <p:spPr>
          <a:xfrm>
            <a:off x="13863732" y="4186523"/>
            <a:ext cx="1521985"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Hard plastic safety hat</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0" name="Google Shape;191;p13">
            <a:extLst>
              <a:ext uri="{FF2B5EF4-FFF2-40B4-BE49-F238E27FC236}">
                <a16:creationId xmlns:a16="http://schemas.microsoft.com/office/drawing/2014/main" id="{65B9F873-2F1D-616D-6E51-A710234CB60A}"/>
              </a:ext>
            </a:extLst>
          </p:cNvPr>
          <p:cNvSpPr txBox="1"/>
          <p:nvPr/>
        </p:nvSpPr>
        <p:spPr>
          <a:xfrm>
            <a:off x="8671638" y="3647323"/>
            <a:ext cx="1914267"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Rubber, suede </a:t>
            </a:r>
            <a:br>
              <a:rPr lang="en-GB" i="0" u="none" strike="noStrike" cap="none" dirty="0">
                <a:solidFill>
                  <a:srgbClr val="000000"/>
                </a:solidFill>
                <a:latin typeface="Arial" panose="020B0604020202020204" pitchFamily="34" charset="0"/>
                <a:ea typeface="Arial"/>
                <a:cs typeface="Arial" panose="020B0604020202020204" pitchFamily="34" charset="0"/>
                <a:sym typeface="Arial"/>
              </a:rPr>
            </a:b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or leather gloves</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2" name="Google Shape;192;p13">
            <a:extLst>
              <a:ext uri="{FF2B5EF4-FFF2-40B4-BE49-F238E27FC236}">
                <a16:creationId xmlns:a16="http://schemas.microsoft.com/office/drawing/2014/main" id="{38106F26-9CFE-BDB5-3E5A-A78A45C6E766}"/>
              </a:ext>
            </a:extLst>
          </p:cNvPr>
          <p:cNvSpPr txBox="1"/>
          <p:nvPr/>
        </p:nvSpPr>
        <p:spPr>
          <a:xfrm>
            <a:off x="8077084" y="4775880"/>
            <a:ext cx="1931295" cy="1015632"/>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Steel, leather and rubber boots or shoes</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3" name="Google Shape;193;p13">
            <a:extLst>
              <a:ext uri="{FF2B5EF4-FFF2-40B4-BE49-F238E27FC236}">
                <a16:creationId xmlns:a16="http://schemas.microsoft.com/office/drawing/2014/main" id="{5E8350D4-E4A8-8B3D-0FE3-0593DC2B8FDE}"/>
              </a:ext>
            </a:extLst>
          </p:cNvPr>
          <p:cNvSpPr txBox="1"/>
          <p:nvPr/>
        </p:nvSpPr>
        <p:spPr>
          <a:xfrm>
            <a:off x="9144913" y="6276987"/>
            <a:ext cx="1331400"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Plastic eye protection</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4" name="Google Shape;194;p13">
            <a:extLst>
              <a:ext uri="{FF2B5EF4-FFF2-40B4-BE49-F238E27FC236}">
                <a16:creationId xmlns:a16="http://schemas.microsoft.com/office/drawing/2014/main" id="{2F6ACCE3-3614-6802-2997-B1A13E7A391F}"/>
              </a:ext>
            </a:extLst>
          </p:cNvPr>
          <p:cNvSpPr txBox="1"/>
          <p:nvPr/>
        </p:nvSpPr>
        <p:spPr>
          <a:xfrm>
            <a:off x="13959025" y="5361206"/>
            <a:ext cx="1331400"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Foam ear protection</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195;p13">
            <a:extLst>
              <a:ext uri="{FF2B5EF4-FFF2-40B4-BE49-F238E27FC236}">
                <a16:creationId xmlns:a16="http://schemas.microsoft.com/office/drawing/2014/main" id="{3A02426B-A3A7-4986-08B8-A40081CB37DF}"/>
              </a:ext>
            </a:extLst>
          </p:cNvPr>
          <p:cNvSpPr txBox="1"/>
          <p:nvPr/>
        </p:nvSpPr>
        <p:spPr>
          <a:xfrm>
            <a:off x="12764302" y="2871115"/>
            <a:ext cx="1184157" cy="1015632"/>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Polyester protective clothing</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6" name="Google Shape;198;p13">
            <a:extLst>
              <a:ext uri="{FF2B5EF4-FFF2-40B4-BE49-F238E27FC236}">
                <a16:creationId xmlns:a16="http://schemas.microsoft.com/office/drawing/2014/main" id="{FEE31137-DFDD-F65F-3789-D4A354FB65B7}"/>
              </a:ext>
            </a:extLst>
          </p:cNvPr>
          <p:cNvSpPr txBox="1"/>
          <p:nvPr/>
        </p:nvSpPr>
        <p:spPr>
          <a:xfrm>
            <a:off x="13432965" y="6510130"/>
            <a:ext cx="1398316" cy="461635"/>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dirty="0">
                <a:latin typeface="Arial" panose="020B0604020202020204" pitchFamily="34" charset="0"/>
                <a:cs typeface="Arial" panose="020B0604020202020204" pitchFamily="34" charset="0"/>
              </a:rPr>
              <a:t>Face shield</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7" name="Google Shape;199;p13">
            <a:extLst>
              <a:ext uri="{FF2B5EF4-FFF2-40B4-BE49-F238E27FC236}">
                <a16:creationId xmlns:a16="http://schemas.microsoft.com/office/drawing/2014/main" id="{5466C9D9-1663-B4FE-34C1-54AEFCA8BD3D}"/>
              </a:ext>
            </a:extLst>
          </p:cNvPr>
          <p:cNvSpPr txBox="1"/>
          <p:nvPr/>
        </p:nvSpPr>
        <p:spPr>
          <a:xfrm>
            <a:off x="10906582" y="2856991"/>
            <a:ext cx="1258064"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dirty="0">
                <a:latin typeface="Arial" panose="020B0604020202020204" pitchFamily="34" charset="0"/>
                <a:cs typeface="Arial" panose="020B0604020202020204" pitchFamily="34" charset="0"/>
              </a:rPr>
              <a:t>Respirator</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200"/>
              <a:buFont typeface="Arial"/>
              <a:buNone/>
            </a:pPr>
            <a:r>
              <a:rPr lang="en-GB" dirty="0">
                <a:latin typeface="Arial" panose="020B0604020202020204" pitchFamily="34" charset="0"/>
                <a:cs typeface="Arial" panose="020B0604020202020204" pitchFamily="34" charset="0"/>
              </a:rPr>
              <a:t>or mask</a:t>
            </a:r>
            <a:endParaRPr dirty="0">
              <a:latin typeface="Arial" panose="020B0604020202020204" pitchFamily="34" charset="0"/>
              <a:cs typeface="Arial" panose="020B0604020202020204" pitchFamily="34" charset="0"/>
            </a:endParaRPr>
          </a:p>
        </p:txBody>
      </p:sp>
      <p:sp>
        <p:nvSpPr>
          <p:cNvPr id="29" name="Slide Number Placeholder 5">
            <a:extLst>
              <a:ext uri="{FF2B5EF4-FFF2-40B4-BE49-F238E27FC236}">
                <a16:creationId xmlns:a16="http://schemas.microsoft.com/office/drawing/2014/main" id="{8D2D5D86-592F-ACF0-27D8-C0293D7B16D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a:solidFill>
                <a:schemeClr val="bg1"/>
              </a:solidFill>
            </a:endParaRPr>
          </a:p>
        </p:txBody>
      </p:sp>
      <p:sp>
        <p:nvSpPr>
          <p:cNvPr id="4" name="Google Shape;539;p3">
            <a:extLst>
              <a:ext uri="{FF2B5EF4-FFF2-40B4-BE49-F238E27FC236}">
                <a16:creationId xmlns:a16="http://schemas.microsoft.com/office/drawing/2014/main" id="{FDF290A3-6657-0BB8-E098-857F78ED8ECA}"/>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1" name="Google Shape;154;p10">
            <a:extLst>
              <a:ext uri="{FF2B5EF4-FFF2-40B4-BE49-F238E27FC236}">
                <a16:creationId xmlns:a16="http://schemas.microsoft.com/office/drawing/2014/main" id="{7E50C544-5363-4569-5BB6-A5A660E46061}"/>
              </a:ext>
            </a:extLst>
          </p:cNvPr>
          <p:cNvSpPr txBox="1"/>
          <p:nvPr/>
        </p:nvSpPr>
        <p:spPr>
          <a:xfrm>
            <a:off x="3120338" y="7762729"/>
            <a:ext cx="980216" cy="4779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000000"/>
                </a:solidFill>
                <a:latin typeface="Arial"/>
                <a:ea typeface="Arial"/>
                <a:cs typeface="Arial"/>
                <a:sym typeface="Arial"/>
              </a:rPr>
              <a:t>Think:</a:t>
            </a:r>
            <a:endParaRPr i="0" u="none" strike="noStrike" cap="none" dirty="0">
              <a:solidFill>
                <a:srgbClr val="000000"/>
              </a:solidFill>
              <a:latin typeface="Arial"/>
              <a:ea typeface="Arial"/>
              <a:cs typeface="Arial"/>
              <a:sym typeface="Arial"/>
            </a:endParaRPr>
          </a:p>
        </p:txBody>
      </p:sp>
      <p:cxnSp>
        <p:nvCxnSpPr>
          <p:cNvPr id="28" name="Straight Arrow Connector 27">
            <a:extLst>
              <a:ext uri="{FF2B5EF4-FFF2-40B4-BE49-F238E27FC236}">
                <a16:creationId xmlns:a16="http://schemas.microsoft.com/office/drawing/2014/main" id="{32B89677-89A5-008A-CE2F-6B9A3C393788}"/>
              </a:ext>
            </a:extLst>
          </p:cNvPr>
          <p:cNvCxnSpPr>
            <a:cxnSpLocks/>
          </p:cNvCxnSpPr>
          <p:nvPr/>
        </p:nvCxnSpPr>
        <p:spPr>
          <a:xfrm>
            <a:off x="4573978" y="8043027"/>
            <a:ext cx="752122" cy="1"/>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Graphic 24">
            <a:extLst>
              <a:ext uri="{FF2B5EF4-FFF2-40B4-BE49-F238E27FC236}">
                <a16:creationId xmlns:a16="http://schemas.microsoft.com/office/drawing/2014/main" id="{4EB0800E-5CD1-8C54-4190-FF5CA8B4632B}"/>
              </a:ext>
            </a:extLst>
          </p:cNvPr>
          <p:cNvSpPr/>
          <p:nvPr/>
        </p:nvSpPr>
        <p:spPr>
          <a:xfrm>
            <a:off x="2853747" y="7302473"/>
            <a:ext cx="1380874" cy="1336852"/>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31" name="Graphic 24">
            <a:extLst>
              <a:ext uri="{FF2B5EF4-FFF2-40B4-BE49-F238E27FC236}">
                <a16:creationId xmlns:a16="http://schemas.microsoft.com/office/drawing/2014/main" id="{E9A03DD0-9466-D702-338A-A3B1DA3BF381}"/>
              </a:ext>
            </a:extLst>
          </p:cNvPr>
          <p:cNvSpPr/>
          <p:nvPr/>
        </p:nvSpPr>
        <p:spPr>
          <a:xfrm>
            <a:off x="8577451" y="7302474"/>
            <a:ext cx="1380873" cy="133685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34" name="Google Shape;154;p10">
            <a:extLst>
              <a:ext uri="{FF2B5EF4-FFF2-40B4-BE49-F238E27FC236}">
                <a16:creationId xmlns:a16="http://schemas.microsoft.com/office/drawing/2014/main" id="{306B6AE8-7A56-EEB9-86E2-437D75194F91}"/>
              </a:ext>
            </a:extLst>
          </p:cNvPr>
          <p:cNvSpPr txBox="1"/>
          <p:nvPr/>
        </p:nvSpPr>
        <p:spPr>
          <a:xfrm>
            <a:off x="5887680" y="7762729"/>
            <a:ext cx="1142220" cy="4779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Purpose</a:t>
            </a:r>
            <a:endParaRPr i="0" u="none" strike="noStrike" cap="none" dirty="0">
              <a:solidFill>
                <a:srgbClr val="000000"/>
              </a:solidFill>
              <a:latin typeface="Arial"/>
              <a:ea typeface="Arial"/>
              <a:cs typeface="Arial"/>
              <a:sym typeface="Arial"/>
            </a:endParaRPr>
          </a:p>
        </p:txBody>
      </p:sp>
      <p:sp>
        <p:nvSpPr>
          <p:cNvPr id="35" name="Google Shape;154;p10">
            <a:extLst>
              <a:ext uri="{FF2B5EF4-FFF2-40B4-BE49-F238E27FC236}">
                <a16:creationId xmlns:a16="http://schemas.microsoft.com/office/drawing/2014/main" id="{FE930255-2F7D-8078-7C48-C62CB780BABA}"/>
              </a:ext>
            </a:extLst>
          </p:cNvPr>
          <p:cNvSpPr txBox="1"/>
          <p:nvPr/>
        </p:nvSpPr>
        <p:spPr>
          <a:xfrm>
            <a:off x="11379953" y="7762729"/>
            <a:ext cx="1460549" cy="4779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Materials</a:t>
            </a:r>
            <a:endParaRPr i="0" u="none" strike="noStrike" cap="none" dirty="0">
              <a:solidFill>
                <a:srgbClr val="000000"/>
              </a:solidFill>
              <a:latin typeface="Arial"/>
              <a:ea typeface="Arial"/>
              <a:cs typeface="Arial"/>
              <a:sym typeface="Arial"/>
            </a:endParaRPr>
          </a:p>
        </p:txBody>
      </p:sp>
      <p:sp>
        <p:nvSpPr>
          <p:cNvPr id="36" name="Google Shape;154;p10">
            <a:extLst>
              <a:ext uri="{FF2B5EF4-FFF2-40B4-BE49-F238E27FC236}">
                <a16:creationId xmlns:a16="http://schemas.microsoft.com/office/drawing/2014/main" id="{BE871619-3810-7661-77E7-BBEE614C71BE}"/>
              </a:ext>
            </a:extLst>
          </p:cNvPr>
          <p:cNvSpPr txBox="1"/>
          <p:nvPr/>
        </p:nvSpPr>
        <p:spPr>
          <a:xfrm>
            <a:off x="8659976" y="7762729"/>
            <a:ext cx="1299516" cy="4779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Properties</a:t>
            </a:r>
            <a:endParaRPr i="0" u="none" strike="noStrike" cap="none" dirty="0">
              <a:solidFill>
                <a:srgbClr val="000000"/>
              </a:solidFill>
              <a:latin typeface="Arial"/>
              <a:ea typeface="Arial"/>
              <a:cs typeface="Arial"/>
              <a:sym typeface="Arial"/>
            </a:endParaRPr>
          </a:p>
        </p:txBody>
      </p:sp>
      <p:cxnSp>
        <p:nvCxnSpPr>
          <p:cNvPr id="37" name="Straight Arrow Connector 36">
            <a:extLst>
              <a:ext uri="{FF2B5EF4-FFF2-40B4-BE49-F238E27FC236}">
                <a16:creationId xmlns:a16="http://schemas.microsoft.com/office/drawing/2014/main" id="{81C1847D-4EF9-7874-A9FD-EB39A5E679A0}"/>
              </a:ext>
            </a:extLst>
          </p:cNvPr>
          <p:cNvCxnSpPr>
            <a:cxnSpLocks/>
          </p:cNvCxnSpPr>
          <p:nvPr/>
        </p:nvCxnSpPr>
        <p:spPr>
          <a:xfrm>
            <a:off x="7433720" y="8043027"/>
            <a:ext cx="752122" cy="1"/>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8D71480-CD88-49E2-0FB2-96EE21953BEE}"/>
              </a:ext>
            </a:extLst>
          </p:cNvPr>
          <p:cNvCxnSpPr>
            <a:cxnSpLocks/>
          </p:cNvCxnSpPr>
          <p:nvPr/>
        </p:nvCxnSpPr>
        <p:spPr>
          <a:xfrm>
            <a:off x="10245947" y="8043027"/>
            <a:ext cx="752122" cy="1"/>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3" name="Graphic 24">
            <a:extLst>
              <a:ext uri="{FF2B5EF4-FFF2-40B4-BE49-F238E27FC236}">
                <a16:creationId xmlns:a16="http://schemas.microsoft.com/office/drawing/2014/main" id="{464A7078-DA49-4044-C18F-D2DEAC661D2B}"/>
              </a:ext>
            </a:extLst>
          </p:cNvPr>
          <p:cNvSpPr/>
          <p:nvPr/>
        </p:nvSpPr>
        <p:spPr>
          <a:xfrm>
            <a:off x="11274931" y="7302474"/>
            <a:ext cx="1380873" cy="133685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44" name="Graphic 24">
            <a:extLst>
              <a:ext uri="{FF2B5EF4-FFF2-40B4-BE49-F238E27FC236}">
                <a16:creationId xmlns:a16="http://schemas.microsoft.com/office/drawing/2014/main" id="{7F929FAA-78AB-DB6E-7796-7F8D00CAA8E0}"/>
              </a:ext>
            </a:extLst>
          </p:cNvPr>
          <p:cNvSpPr/>
          <p:nvPr/>
        </p:nvSpPr>
        <p:spPr>
          <a:xfrm>
            <a:off x="5712331" y="7302474"/>
            <a:ext cx="1380873" cy="133685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5" name="Footer Placeholder 3">
            <a:extLst>
              <a:ext uri="{FF2B5EF4-FFF2-40B4-BE49-F238E27FC236}">
                <a16:creationId xmlns:a16="http://schemas.microsoft.com/office/drawing/2014/main" id="{D61135C1-E1E0-E92C-9C2B-38EAC8C23DDB}"/>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127129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8B92-F703-191F-8DE3-4AC2E2E3CB62}"/>
              </a:ext>
            </a:extLst>
          </p:cNvPr>
          <p:cNvSpPr>
            <a:spLocks noGrp="1"/>
          </p:cNvSpPr>
          <p:nvPr>
            <p:ph type="title"/>
          </p:nvPr>
        </p:nvSpPr>
        <p:spPr/>
        <p:txBody>
          <a:bodyPr/>
          <a:lstStyle/>
          <a:p>
            <a:r>
              <a:rPr lang="en-GB" dirty="0"/>
              <a:t>What materials will keep you safe?</a:t>
            </a:r>
            <a:endParaRPr lang="en-US" dirty="0"/>
          </a:p>
        </p:txBody>
      </p:sp>
      <p:sp>
        <p:nvSpPr>
          <p:cNvPr id="3" name="Rectangle 2">
            <a:extLst>
              <a:ext uri="{FF2B5EF4-FFF2-40B4-BE49-F238E27FC236}">
                <a16:creationId xmlns:a16="http://schemas.microsoft.com/office/drawing/2014/main" id="{8669D352-F248-DD70-47E3-16E8B7FA7153}"/>
              </a:ext>
            </a:extLst>
          </p:cNvPr>
          <p:cNvSpPr/>
          <p:nvPr/>
        </p:nvSpPr>
        <p:spPr>
          <a:xfrm>
            <a:off x="428189" y="2291752"/>
            <a:ext cx="9015070" cy="4663456"/>
          </a:xfrm>
          <a:prstGeom prst="rect">
            <a:avLst/>
          </a:prstGeom>
        </p:spPr>
        <p:txBody>
          <a:bodyPr wrap="square">
            <a:spAutoFit/>
          </a:bodyPr>
          <a:lstStyle/>
          <a:p>
            <a:pPr marL="0" lvl="0" indent="0" algn="l" rtl="0">
              <a:lnSpc>
                <a:spcPct val="115000"/>
              </a:lnSpc>
              <a:spcBef>
                <a:spcPts val="0"/>
              </a:spcBef>
              <a:spcAft>
                <a:spcPts val="0"/>
              </a:spcAft>
              <a:buSzPts val="1800"/>
              <a:buNone/>
            </a:pPr>
            <a:r>
              <a:rPr lang="en-GB" sz="2000" dirty="0">
                <a:solidFill>
                  <a:schemeClr val="dk1"/>
                </a:solidFill>
                <a:latin typeface="Arial" panose="020B0604020202020204" pitchFamily="34" charset="0"/>
                <a:cs typeface="Arial" panose="020B0604020202020204" pitchFamily="34" charset="0"/>
              </a:rPr>
              <a:t>The Personal Protective Equipment at Work (Amendment) Regulations </a:t>
            </a:r>
            <a:br>
              <a:rPr lang="en-GB" sz="2000" dirty="0">
                <a:solidFill>
                  <a:schemeClr val="dk1"/>
                </a:solidFill>
                <a:latin typeface="Arial" panose="020B0604020202020204" pitchFamily="34" charset="0"/>
                <a:cs typeface="Arial" panose="020B0604020202020204" pitchFamily="34" charset="0"/>
              </a:rPr>
            </a:br>
            <a:r>
              <a:rPr lang="en-GB" sz="2000" dirty="0">
                <a:solidFill>
                  <a:schemeClr val="dk1"/>
                </a:solidFill>
                <a:latin typeface="Arial" panose="020B0604020202020204" pitchFamily="34" charset="0"/>
                <a:cs typeface="Arial" panose="020B0604020202020204" pitchFamily="34" charset="0"/>
              </a:rPr>
              <a:t>2022 (PPER 2022) </a:t>
            </a:r>
            <a:r>
              <a:rPr lang="en-GB" sz="2000" dirty="0">
                <a:solidFill>
                  <a:schemeClr val="dk1"/>
                </a:solidFill>
                <a:latin typeface="Arial" panose="020B0604020202020204" pitchFamily="34" charset="0"/>
                <a:cs typeface="Arial" panose="020B060402020202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define the </a:t>
            </a:r>
            <a:r>
              <a:rPr lang="en-GB" sz="2000" dirty="0">
                <a:solidFill>
                  <a:schemeClr val="dk1"/>
                </a:solidFill>
                <a:latin typeface="Arial" panose="020B0604020202020204" pitchFamily="34" charset="0"/>
                <a:cs typeface="Arial" panose="020B060402020202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legal</a:t>
            </a:r>
            <a:r>
              <a:rPr lang="en-GB" sz="2000" dirty="0">
                <a:solidFill>
                  <a:schemeClr val="dk1"/>
                </a:solidFill>
                <a:latin typeface="Arial" panose="020B0604020202020204" pitchFamily="34" charset="0"/>
                <a:cs typeface="Arial" panose="020B060402020202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obligations of employers and employees regarding PPE.</a:t>
            </a:r>
            <a:r>
              <a:rPr lang="en-GB" sz="2000" dirty="0">
                <a:solidFill>
                  <a:schemeClr val="dk1"/>
                </a:solidFill>
                <a:latin typeface="Arial" panose="020B0604020202020204" pitchFamily="34" charset="0"/>
                <a:cs typeface="Arial" panose="020B0604020202020204" pitchFamily="34" charset="0"/>
              </a:rPr>
              <a:t> This places a duty on every employer in Great Britain to ensure that suitable PPE is provided to employees who may be exposed to </a:t>
            </a:r>
            <a:br>
              <a:rPr lang="en-GB" sz="2000" dirty="0">
                <a:solidFill>
                  <a:schemeClr val="dk1"/>
                </a:solidFill>
                <a:latin typeface="Arial" panose="020B0604020202020204" pitchFamily="34" charset="0"/>
                <a:cs typeface="Arial" panose="020B0604020202020204" pitchFamily="34" charset="0"/>
              </a:rPr>
            </a:br>
            <a:r>
              <a:rPr lang="en-GB" sz="2000" dirty="0">
                <a:solidFill>
                  <a:schemeClr val="dk1"/>
                </a:solidFill>
                <a:latin typeface="Arial" panose="020B0604020202020204" pitchFamily="34" charset="0"/>
                <a:cs typeface="Arial" panose="020B0604020202020204" pitchFamily="34" charset="0"/>
              </a:rPr>
              <a:t>a risk to their health or safety while at work.</a:t>
            </a:r>
          </a:p>
          <a:p>
            <a:pPr marL="0" lvl="0" indent="0" algn="l" rtl="0">
              <a:lnSpc>
                <a:spcPct val="115000"/>
              </a:lnSpc>
              <a:spcBef>
                <a:spcPts val="0"/>
              </a:spcBef>
              <a:spcAft>
                <a:spcPts val="0"/>
              </a:spcAft>
              <a:buSzPts val="1800"/>
              <a:buNone/>
            </a:pPr>
            <a:endParaRPr lang="en-GB" sz="20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800"/>
              <a:buNone/>
            </a:pPr>
            <a:r>
              <a:rPr lang="en-GB" sz="2000" dirty="0">
                <a:solidFill>
                  <a:schemeClr val="dk1"/>
                </a:solidFill>
                <a:latin typeface="Arial" panose="020B0604020202020204" pitchFamily="34" charset="0"/>
                <a:cs typeface="Arial" panose="020B0604020202020204" pitchFamily="34" charset="0"/>
              </a:rPr>
              <a:t>PPE should be regarded as the last resort to protect against risks to health and safety. Engineering controls and safe systems of work should be considered first.</a:t>
            </a:r>
          </a:p>
          <a:p>
            <a:pPr marL="0" lvl="0" indent="0" algn="l" rtl="0">
              <a:lnSpc>
                <a:spcPct val="115000"/>
              </a:lnSpc>
              <a:spcBef>
                <a:spcPts val="0"/>
              </a:spcBef>
              <a:spcAft>
                <a:spcPts val="0"/>
              </a:spcAft>
              <a:buSzPts val="1800"/>
              <a:buNone/>
            </a:pPr>
            <a:endParaRPr lang="en-GB" sz="20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800"/>
              <a:buNone/>
            </a:pPr>
            <a:r>
              <a:rPr lang="en-GB" sz="2000" dirty="0">
                <a:solidFill>
                  <a:schemeClr val="dk1"/>
                </a:solidFill>
                <a:latin typeface="Arial" panose="020B0604020202020204" pitchFamily="34" charset="0"/>
                <a:cs typeface="Arial" panose="020B0604020202020204" pitchFamily="34" charset="0"/>
              </a:rPr>
              <a:t>You are required to use PPE properly following training and instruction from your employer. If the PPE you are given is lost or becomes defective, you should report that to your employer.</a:t>
            </a:r>
          </a:p>
        </p:txBody>
      </p:sp>
      <p:sp>
        <p:nvSpPr>
          <p:cNvPr id="10" name="Content Placeholder 11">
            <a:extLst>
              <a:ext uri="{FF2B5EF4-FFF2-40B4-BE49-F238E27FC236}">
                <a16:creationId xmlns:a16="http://schemas.microsoft.com/office/drawing/2014/main" id="{61DADF8C-A8CC-17DD-EF25-CC91CC101DA9}"/>
              </a:ext>
            </a:extLst>
          </p:cNvPr>
          <p:cNvSpPr txBox="1">
            <a:spLocks/>
          </p:cNvSpPr>
          <p:nvPr/>
        </p:nvSpPr>
        <p:spPr>
          <a:xfrm>
            <a:off x="10821102" y="2410674"/>
            <a:ext cx="4925168" cy="4592519"/>
          </a:xfrm>
          <a:prstGeom prst="rect">
            <a:avLst/>
          </a:prstGeom>
          <a:ln w="28575">
            <a:gradFill flip="none" rotWithShape="1">
              <a:gsLst>
                <a:gs pos="21000">
                  <a:srgbClr val="FF7500"/>
                </a:gs>
                <a:gs pos="98000">
                  <a:srgbClr val="D91C5C"/>
                </a:gs>
              </a:gsLst>
              <a:lin ang="18900000" scaled="1"/>
              <a:tileRect/>
            </a:gradFill>
          </a:ln>
        </p:spPr>
        <p:txBody>
          <a:bodyPr vert="horz" lIns="251999"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1150">
              <a:lnSpc>
                <a:spcPct val="115000"/>
              </a:lnSpc>
              <a:spcBef>
                <a:spcPts val="0"/>
              </a:spcBef>
              <a:buClr>
                <a:schemeClr val="dk1"/>
              </a:buClr>
              <a:buSzPct val="70000"/>
              <a:buFont typeface="Arial" panose="020B0604020202020204" pitchFamily="34" charset="0"/>
              <a:buChar char="•"/>
            </a:pPr>
            <a:r>
              <a:rPr lang="en-GB" sz="1800" b="0" i="0" u="none" strike="noStrike" cap="none" dirty="0">
                <a:solidFill>
                  <a:schemeClr val="dk1"/>
                </a:solidFill>
                <a:latin typeface="Arial"/>
                <a:ea typeface="Arial"/>
                <a:cs typeface="Arial"/>
                <a:sym typeface="Arial"/>
              </a:rPr>
              <a:t>Research what PPE you </a:t>
            </a:r>
            <a:br>
              <a:rPr lang="en-GB" sz="1800" b="0" i="0" u="none" strike="noStrike" cap="none" dirty="0">
                <a:solidFill>
                  <a:schemeClr val="dk1"/>
                </a:solidFill>
                <a:latin typeface="Arial"/>
                <a:ea typeface="Arial"/>
                <a:cs typeface="Arial"/>
                <a:sym typeface="Arial"/>
              </a:rPr>
            </a:br>
            <a:r>
              <a:rPr lang="en-GB" sz="1800" dirty="0">
                <a:solidFill>
                  <a:schemeClr val="dk1"/>
                </a:solidFill>
                <a:latin typeface="Arial"/>
                <a:cs typeface="Arial"/>
              </a:rPr>
              <a:t>may</a:t>
            </a:r>
            <a:r>
              <a:rPr lang="en-GB" sz="1800" b="0" i="0" u="none" strike="noStrike" cap="none" dirty="0">
                <a:solidFill>
                  <a:schemeClr val="dk1"/>
                </a:solidFill>
                <a:latin typeface="Arial"/>
                <a:ea typeface="Arial"/>
                <a:cs typeface="Arial"/>
                <a:sym typeface="Arial"/>
              </a:rPr>
              <a:t> </a:t>
            </a:r>
            <a:r>
              <a:rPr lang="en-GB" sz="1800" b="0" i="0" u="none" strike="noStrike" cap="none" dirty="0">
                <a:solidFill>
                  <a:schemeClr val="dk1"/>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need to use</a:t>
            </a:r>
            <a:r>
              <a:rPr lang="en-GB" sz="1800" dirty="0">
                <a:solidFill>
                  <a:schemeClr val="dk1"/>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a:t>
            </a:r>
            <a:r>
              <a:rPr lang="en-GB" sz="1800" b="0" i="0" u="none" strike="noStrike" cap="none" dirty="0">
                <a:solidFill>
                  <a:schemeClr val="dk1"/>
                </a:solidFill>
                <a:latin typeface="Arial"/>
                <a:ea typeface="Arial"/>
                <a:cs typeface="Arial"/>
                <a:sym typeface="Arial"/>
              </a:rPr>
              <a:t>or did use</a:t>
            </a:r>
            <a:r>
              <a:rPr lang="en-GB" sz="1800" dirty="0">
                <a:solidFill>
                  <a:schemeClr val="dk1"/>
                </a:solidFill>
                <a:latin typeface="Arial"/>
                <a:ea typeface="Arial"/>
                <a:cs typeface="Arial"/>
                <a:sym typeface="Arial"/>
              </a:rPr>
              <a:t>,</a:t>
            </a:r>
            <a:r>
              <a:rPr lang="en-GB" sz="1800" b="0" i="0" u="none" strike="noStrike" cap="none" dirty="0">
                <a:solidFill>
                  <a:schemeClr val="dk1"/>
                </a:solidFill>
                <a:latin typeface="Arial"/>
                <a:ea typeface="Arial"/>
                <a:cs typeface="Arial"/>
                <a:sym typeface="Arial"/>
              </a:rPr>
              <a:t> as part </a:t>
            </a:r>
            <a:br>
              <a:rPr lang="en-GB" sz="1800" b="0" i="0" u="none" strike="noStrike" cap="none" dirty="0">
                <a:solidFill>
                  <a:schemeClr val="dk1"/>
                </a:solidFill>
                <a:latin typeface="Arial"/>
                <a:ea typeface="Arial"/>
                <a:cs typeface="Arial"/>
                <a:sym typeface="Arial"/>
              </a:rPr>
            </a:br>
            <a:r>
              <a:rPr lang="en-GB" sz="1800" b="0" i="0" u="none" strike="noStrike" cap="none" dirty="0">
                <a:solidFill>
                  <a:schemeClr val="dk1"/>
                </a:solidFill>
                <a:latin typeface="Arial"/>
                <a:ea typeface="Arial"/>
                <a:cs typeface="Arial"/>
                <a:sym typeface="Arial"/>
              </a:rPr>
              <a:t>of your industry </a:t>
            </a:r>
            <a:r>
              <a:rPr lang="en-GB" sz="1800" dirty="0">
                <a:solidFill>
                  <a:schemeClr val="dk1"/>
                </a:solidFill>
                <a:latin typeface="Arial"/>
                <a:ea typeface="Arial"/>
                <a:cs typeface="Arial"/>
                <a:sym typeface="Arial"/>
              </a:rPr>
              <a:t>placement </a:t>
            </a:r>
            <a:r>
              <a:rPr lang="en-GB" sz="1800" b="0" i="0" u="none" strike="noStrike" cap="none" dirty="0">
                <a:solidFill>
                  <a:schemeClr val="dk1"/>
                </a:solidFill>
                <a:latin typeface="Arial"/>
                <a:ea typeface="Arial"/>
                <a:cs typeface="Arial"/>
                <a:sym typeface="Arial"/>
              </a:rPr>
              <a:t>or first job.</a:t>
            </a:r>
            <a:br>
              <a:rPr lang="en-GB" sz="1800" b="0" i="0" u="none" strike="noStrike" cap="none" dirty="0">
                <a:solidFill>
                  <a:schemeClr val="dk1"/>
                </a:solidFill>
                <a:latin typeface="Arial"/>
                <a:ea typeface="Arial"/>
                <a:cs typeface="Arial"/>
                <a:sym typeface="Arial"/>
              </a:rPr>
            </a:br>
            <a:endParaRPr lang="en-GB" sz="1800" b="0" i="0" u="none" strike="noStrike" cap="none" dirty="0">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ct val="70000"/>
              <a:buFont typeface="Arial" panose="020B0604020202020204" pitchFamily="34" charset="0"/>
              <a:buChar char="•"/>
            </a:pPr>
            <a:r>
              <a:rPr lang="en-GB" sz="1800" b="0" i="0" u="none" strike="noStrike" cap="none" dirty="0">
                <a:solidFill>
                  <a:schemeClr val="dk1"/>
                </a:solidFill>
                <a:latin typeface="Arial"/>
                <a:ea typeface="Arial"/>
                <a:cs typeface="Arial"/>
                <a:sym typeface="Arial"/>
              </a:rPr>
              <a:t>Find out what materials each item of PPE is made from and what the item protects you from.</a:t>
            </a:r>
            <a:br>
              <a:rPr lang="en-GB" sz="1800" b="0" i="0" u="none" strike="noStrike" cap="none" dirty="0">
                <a:solidFill>
                  <a:schemeClr val="dk1"/>
                </a:solidFill>
                <a:latin typeface="Arial"/>
                <a:ea typeface="Arial"/>
                <a:cs typeface="Arial"/>
                <a:sym typeface="Arial"/>
              </a:rPr>
            </a:br>
            <a:endParaRPr lang="en-GB" sz="1800" b="0" i="0" u="none" strike="noStrike" cap="none" dirty="0">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ct val="70000"/>
              <a:buFont typeface="Arial" panose="020B0604020202020204" pitchFamily="34" charset="0"/>
              <a:buChar char="•"/>
            </a:pPr>
            <a:r>
              <a:rPr lang="en-GB" sz="1800" b="0" i="0" u="none" strike="noStrike" cap="none" dirty="0">
                <a:solidFill>
                  <a:schemeClr val="dk1"/>
                </a:solidFill>
                <a:latin typeface="Arial"/>
                <a:ea typeface="Arial"/>
                <a:cs typeface="Arial"/>
                <a:sym typeface="Arial"/>
              </a:rPr>
              <a:t>Find out how to care for each item and how to identify when it is worn </a:t>
            </a:r>
            <a:br>
              <a:rPr lang="en-GB" sz="1800" b="0" i="0" u="none" strike="noStrike" cap="none" dirty="0">
                <a:solidFill>
                  <a:schemeClr val="dk1"/>
                </a:solidFill>
                <a:latin typeface="Arial"/>
                <a:ea typeface="Arial"/>
                <a:cs typeface="Arial"/>
                <a:sym typeface="Arial"/>
              </a:rPr>
            </a:br>
            <a:r>
              <a:rPr lang="en-GB" sz="1800" b="0" i="0" u="none" strike="noStrike" cap="none" dirty="0">
                <a:solidFill>
                  <a:schemeClr val="dk1"/>
                </a:solidFill>
                <a:latin typeface="Arial"/>
                <a:ea typeface="Arial"/>
                <a:cs typeface="Arial"/>
                <a:sym typeface="Arial"/>
              </a:rPr>
              <a:t>or defective.</a:t>
            </a:r>
            <a:endParaRPr lang="en-GB" sz="1800" b="0" i="0" u="none" strike="noStrike" cap="none" dirty="0">
              <a:solidFill>
                <a:srgbClr val="000000"/>
              </a:solidFill>
              <a:latin typeface="Arial"/>
              <a:ea typeface="Arial"/>
              <a:cs typeface="Arial"/>
              <a:sym typeface="Arial"/>
            </a:endParaRPr>
          </a:p>
        </p:txBody>
      </p:sp>
      <p:sp>
        <p:nvSpPr>
          <p:cNvPr id="4" name="Slide Number Placeholder 5">
            <a:extLst>
              <a:ext uri="{FF2B5EF4-FFF2-40B4-BE49-F238E27FC236}">
                <a16:creationId xmlns:a16="http://schemas.microsoft.com/office/drawing/2014/main" id="{16B630CA-43BD-2F6B-F69F-21A25E3E924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a:solidFill>
                <a:schemeClr val="bg1"/>
              </a:solidFill>
            </a:endParaRPr>
          </a:p>
        </p:txBody>
      </p:sp>
      <p:pic>
        <p:nvPicPr>
          <p:cNvPr id="6" name="Graphic 5">
            <a:extLst>
              <a:ext uri="{FF2B5EF4-FFF2-40B4-BE49-F238E27FC236}">
                <a16:creationId xmlns:a16="http://schemas.microsoft.com/office/drawing/2014/main" id="{09586689-169E-1755-9903-3F11291C1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95599" y="1885455"/>
            <a:ext cx="994826" cy="961665"/>
          </a:xfrm>
          <a:prstGeom prst="rect">
            <a:avLst/>
          </a:prstGeom>
        </p:spPr>
      </p:pic>
      <p:sp>
        <p:nvSpPr>
          <p:cNvPr id="7" name="Footer Placeholder 3">
            <a:extLst>
              <a:ext uri="{FF2B5EF4-FFF2-40B4-BE49-F238E27FC236}">
                <a16:creationId xmlns:a16="http://schemas.microsoft.com/office/drawing/2014/main" id="{3ACED668-B840-06BE-2BFE-3DE267D85642}"/>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641528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7" name="Graphic 5">
            <a:extLst>
              <a:ext uri="{FF2B5EF4-FFF2-40B4-BE49-F238E27FC236}">
                <a16:creationId xmlns:a16="http://schemas.microsoft.com/office/drawing/2014/main" id="{BF405E5E-E38C-2246-17F5-8996E364D9D1}"/>
              </a:ext>
            </a:extLst>
          </p:cNvPr>
          <p:cNvSpPr/>
          <p:nvPr/>
        </p:nvSpPr>
        <p:spPr>
          <a:xfrm>
            <a:off x="432201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bIns="90000" rtlCol="0" anchor="ctr"/>
          <a:lstStyle/>
          <a:p>
            <a:pPr marL="114300" lvl="0" algn="ctr" rtl="0">
              <a:spcBef>
                <a:spcPts val="0"/>
              </a:spcBef>
              <a:spcAft>
                <a:spcPts val="0"/>
              </a:spcAft>
              <a:buSzPts val="1800"/>
            </a:pP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Suggest some materials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that could help to solve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 engineering problem.</a:t>
            </a:r>
          </a:p>
        </p:txBody>
      </p:sp>
      <p:sp>
        <p:nvSpPr>
          <p:cNvPr id="8" name="Graphic 5">
            <a:extLst>
              <a:ext uri="{FF2B5EF4-FFF2-40B4-BE49-F238E27FC236}">
                <a16:creationId xmlns:a16="http://schemas.microsoft.com/office/drawing/2014/main" id="{0E4DD01D-04A9-BFA0-32B4-2C6147D809AD}"/>
              </a:ext>
            </a:extLst>
          </p:cNvPr>
          <p:cNvSpPr/>
          <p:nvPr/>
        </p:nvSpPr>
        <p:spPr>
          <a:xfrm>
            <a:off x="568166"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rIns="144000" rtlCol="0" anchor="ctr"/>
          <a:lstStyle/>
          <a:p>
            <a:pPr marL="114300" lvl="0" algn="ctr" rtl="0">
              <a:spcBef>
                <a:spcPts val="0"/>
              </a:spcBef>
              <a:spcAft>
                <a:spcPts val="0"/>
              </a:spcAft>
              <a:buSzPts val="1800"/>
            </a:pPr>
            <a:r>
              <a:rPr lang="en-GB" dirty="0">
                <a:latin typeface="Arial" panose="020B0604020202020204" pitchFamily="34" charset="0"/>
                <a:cs typeface="Arial" panose="020B0604020202020204" pitchFamily="34" charset="0"/>
              </a:rPr>
              <a:t>Define an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engineering material.</a:t>
            </a:r>
          </a:p>
        </p:txBody>
      </p:sp>
      <p:sp>
        <p:nvSpPr>
          <p:cNvPr id="9" name="Graphic 5">
            <a:extLst>
              <a:ext uri="{FF2B5EF4-FFF2-40B4-BE49-F238E27FC236}">
                <a16:creationId xmlns:a16="http://schemas.microsoft.com/office/drawing/2014/main" id="{C0EAB24C-BB41-B9D9-099C-1F4B8351B4A4}"/>
              </a:ext>
            </a:extLst>
          </p:cNvPr>
          <p:cNvSpPr/>
          <p:nvPr/>
        </p:nvSpPr>
        <p:spPr>
          <a:xfrm>
            <a:off x="805982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216000" rIns="144000" bIns="90000" rtlCol="0" anchor="ctr"/>
          <a:lstStyle/>
          <a:p>
            <a:pPr marL="114300" lvl="0" algn="ctr" rtl="0">
              <a:lnSpc>
                <a:spcPct val="115000"/>
              </a:lnSpc>
              <a:spcBef>
                <a:spcPts val="0"/>
              </a:spcBef>
              <a:spcAft>
                <a:spcPts val="0"/>
              </a:spcAft>
              <a:buSzPts val="1800"/>
            </a:pPr>
            <a:r>
              <a:rPr lang="en-GB" dirty="0">
                <a:latin typeface="Arial" panose="020B0604020202020204" pitchFamily="34" charset="0"/>
                <a:cs typeface="Arial" panose="020B0604020202020204" pitchFamily="34" charset="0"/>
              </a:rPr>
              <a:t>Identify some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materials that allow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personal protective equipment (PPE) to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keep you safe.</a:t>
            </a:r>
          </a:p>
        </p:txBody>
      </p:sp>
      <p:sp>
        <p:nvSpPr>
          <p:cNvPr id="2" name="Slide Number Placeholder 5">
            <a:extLst>
              <a:ext uri="{FF2B5EF4-FFF2-40B4-BE49-F238E27FC236}">
                <a16:creationId xmlns:a16="http://schemas.microsoft.com/office/drawing/2014/main" id="{EE02DB77-5E01-F5C8-F2A0-C2E886D00833}"/>
              </a:ext>
            </a:extLst>
          </p:cNvPr>
          <p:cNvSpPr txBox="1">
            <a:spLocks/>
          </p:cNvSpPr>
          <p:nvPr/>
        </p:nvSpPr>
        <p:spPr>
          <a:xfrm>
            <a:off x="15442825" y="86411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solidFill>
                <a:schemeClr val="bg1"/>
              </a:solidFill>
            </a:endParaRPr>
          </a:p>
        </p:txBody>
      </p:sp>
      <p:sp>
        <p:nvSpPr>
          <p:cNvPr id="6" name="Google Shape;539;p3">
            <a:extLst>
              <a:ext uri="{FF2B5EF4-FFF2-40B4-BE49-F238E27FC236}">
                <a16:creationId xmlns:a16="http://schemas.microsoft.com/office/drawing/2014/main" id="{850AFDCE-0C48-1103-534E-2889E7878DC1}"/>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0" name="Footer Placeholder 3">
            <a:extLst>
              <a:ext uri="{FF2B5EF4-FFF2-40B4-BE49-F238E27FC236}">
                <a16:creationId xmlns:a16="http://schemas.microsoft.com/office/drawing/2014/main" id="{9F301639-8AD8-7B59-EA07-FED9626CF547}"/>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 Materials in engineering</a:t>
            </a:r>
          </a:p>
        </p:txBody>
      </p:sp>
    </p:spTree>
    <p:extLst>
      <p:ext uri="{BB962C8B-B14F-4D97-AF65-F5344CB8AC3E}">
        <p14:creationId xmlns:p14="http://schemas.microsoft.com/office/powerpoint/2010/main" val="413863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542827"/>
            <a:ext cx="6380130" cy="6910070"/>
          </a:xfrm>
        </p:spPr>
        <p:txBody>
          <a:bodyPr/>
          <a:lstStyle/>
          <a:p>
            <a:pPr>
              <a:lnSpc>
                <a:spcPts val="5500"/>
              </a:lnSpc>
            </a:pPr>
            <a:r>
              <a:rPr lang="en-US" dirty="0"/>
              <a:t>Practitioner</a:t>
            </a:r>
            <a:br>
              <a:rPr lang="en-US" dirty="0"/>
            </a:br>
            <a:r>
              <a:rPr lang="en-US" dirty="0"/>
              <a:t>guide</a:t>
            </a:r>
            <a:br>
              <a:rPr lang="en-US" dirty="0"/>
            </a:br>
            <a:r>
              <a:rPr lang="en" sz="2500" b="0" dirty="0"/>
              <a:t>1. Materials in engineering</a:t>
            </a:r>
            <a:endParaRPr lang="en-US" sz="2500" dirty="0"/>
          </a:p>
        </p:txBody>
      </p:sp>
      <p:sp>
        <p:nvSpPr>
          <p:cNvPr id="2" name="Slide Number Placeholder 5">
            <a:extLst>
              <a:ext uri="{FF2B5EF4-FFF2-40B4-BE49-F238E27FC236}">
                <a16:creationId xmlns:a16="http://schemas.microsoft.com/office/drawing/2014/main" id="{C8C997DB-252A-C0B6-3D0D-A8755B1F8DF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408039"/>
            <a:ext cx="14893791" cy="1007118"/>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1400" u="none" strike="noStrike" cap="none" dirty="0">
                <a:solidFill>
                  <a:srgbClr val="000000"/>
                </a:solidFill>
              </a:rPr>
              <a:t>These resources help practitioners to deliver the </a:t>
            </a:r>
            <a:r>
              <a:rPr lang="en-GB" sz="1400" u="none" strike="noStrike" cap="none" dirty="0"/>
              <a:t>materials</a:t>
            </a:r>
            <a:r>
              <a:rPr lang="en-GB" sz="1400" u="none" strike="noStrike" cap="none" dirty="0">
                <a:solidFill>
                  <a:srgbClr val="000000"/>
                </a:solidFill>
              </a:rPr>
              <a:t> components of engineering and manufacturing-related qualifications at levels 2 and 3. They introduce the topic and stimulate learners to explore and reflect on key concepts, and are designed to complement and enhance practitioners</a:t>
            </a:r>
            <a:r>
              <a:rPr lang="en-GB" sz="1400" u="none" strike="noStrike" cap="none" dirty="0"/>
              <a:t>’</a:t>
            </a:r>
            <a:r>
              <a:rPr lang="en-GB" sz="1400" u="none" strike="noStrike" cap="none" dirty="0">
                <a:solidFill>
                  <a:srgbClr val="000000"/>
                </a:solidFill>
              </a:rPr>
              <a:t>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021751"/>
            <a:ext cx="15119879" cy="741680"/>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2000" b="1" u="none" strike="noStrike" cap="none" dirty="0">
                <a:solidFill>
                  <a:srgbClr val="000000"/>
                </a:solidFill>
              </a:rPr>
              <a:t>Resources summary</a:t>
            </a:r>
          </a:p>
          <a:p>
            <a:pPr marL="0" lvl="0" indent="0" algn="l" rtl="0">
              <a:lnSpc>
                <a:spcPct val="90000"/>
              </a:lnSpc>
              <a:spcBef>
                <a:spcPts val="0"/>
              </a:spcBef>
              <a:spcAft>
                <a:spcPts val="0"/>
              </a:spcAft>
              <a:buClr>
                <a:schemeClr val="dk1"/>
              </a:buClr>
              <a:buSzPts val="1100"/>
              <a:buFont typeface="Arial"/>
              <a:buNone/>
            </a:pPr>
            <a:r>
              <a:rPr lang="en-GB" sz="1400" b="1" dirty="0">
                <a:solidFill>
                  <a:schemeClr val="dk1"/>
                </a:solidFill>
              </a:rPr>
              <a:t>Prerequisites</a:t>
            </a:r>
            <a:r>
              <a:rPr lang="en-GB" sz="2000" dirty="0">
                <a:solidFill>
                  <a:schemeClr val="dk1"/>
                </a:solidFill>
              </a:rPr>
              <a:t> </a:t>
            </a:r>
            <a:r>
              <a:rPr lang="en-GB" sz="1400" dirty="0">
                <a:solidFill>
                  <a:schemeClr val="dk1"/>
                </a:solidFill>
              </a:rPr>
              <a:t>– it is essential that learners complete the </a:t>
            </a:r>
            <a:r>
              <a:rPr lang="en-GB" sz="1400" b="1" dirty="0">
                <a:solidFill>
                  <a:schemeClr val="dk1"/>
                </a:solidFill>
              </a:rPr>
              <a:t>Sustainability </a:t>
            </a:r>
            <a:r>
              <a:rPr lang="en-GB" sz="1400" dirty="0">
                <a:solidFill>
                  <a:schemeClr val="dk1"/>
                </a:solidFill>
              </a:rPr>
              <a:t>module and helpful if they complete </a:t>
            </a:r>
            <a:r>
              <a:rPr lang="en-GB" sz="1400" b="1" dirty="0">
                <a:solidFill>
                  <a:schemeClr val="dk1"/>
                </a:solidFill>
              </a:rPr>
              <a:t>Innovation and emerging technologies </a:t>
            </a:r>
            <a:r>
              <a:rPr lang="en-GB" sz="1400" dirty="0">
                <a:solidFill>
                  <a:schemeClr val="dk1"/>
                </a:solidFill>
              </a:rPr>
              <a:t>module before starting this resource.</a:t>
            </a:r>
            <a:endParaRPr lang="en-GB"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5" y="5280240"/>
            <a:ext cx="7229652" cy="4078017"/>
          </a:xfrm>
        </p:spPr>
        <p:txBody>
          <a:bodyPr>
            <a:normAutofit/>
          </a:bodyPr>
          <a:lstStyle/>
          <a:p>
            <a:pPr marL="0" marR="0" lvl="0" indent="0" algn="l" rtl="0">
              <a:lnSpc>
                <a:spcPct val="100000"/>
              </a:lnSpc>
              <a:spcBef>
                <a:spcPts val="0"/>
              </a:spcBef>
              <a:spcAft>
                <a:spcPts val="0"/>
              </a:spcAft>
              <a:buClr>
                <a:schemeClr val="dk1"/>
              </a:buClr>
              <a:buSzPts val="1100"/>
              <a:buFont typeface="Arial"/>
              <a:buNone/>
            </a:pPr>
            <a:r>
              <a:rPr lang="en-GB" sz="1400" u="none" strike="noStrike" cap="none"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The Level 3 resources introduce physical and material properties, and material classifications</a:t>
            </a:r>
            <a:r>
              <a:rPr lang="en-GB" sz="1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8"/>
                  </a:ext>
                </a:extLst>
              </a:rPr>
              <a:t>. They</a:t>
            </a:r>
            <a:r>
              <a:rPr lang="en-GB" sz="1400" u="none" strike="noStrike" cap="none"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 help learners to understand the definitions of key properties an</a:t>
            </a:r>
            <a:r>
              <a:rPr lang="en-GB" sz="1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rPr>
              <a:t>d</a:t>
            </a:r>
            <a:r>
              <a:rPr lang="en-GB" sz="1400" u="none" strike="noStrike" cap="none"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
                  </a:ext>
                </a:extLst>
              </a:rPr>
              <a:t> explore innovations in materials, in</a:t>
            </a:r>
            <a:r>
              <a:rPr lang="en-GB" sz="1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2"/>
                  </a:ext>
                </a:extLst>
              </a:rPr>
              <a:t>cluding</a:t>
            </a:r>
            <a:r>
              <a:rPr lang="en-GB" sz="1400" u="none" strike="noStrike" cap="none"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rPr>
              <a:t> the </a:t>
            </a:r>
            <a:r>
              <a:rPr lang="en-GB" sz="1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potential</a:t>
            </a:r>
            <a:r>
              <a:rPr lang="en-GB" sz="1400" u="none" strike="noStrike" cap="none"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applications of smart materials. Learners will also consider how engineering controls, administrative controls and PPE help to mitigate hazards from materials and material processing.</a:t>
            </a:r>
            <a:endParaRPr lang="en-GB" sz="1400" b="1" u="none" strike="noStrike" cap="none" dirty="0"/>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1967689336"/>
              </p:ext>
            </p:extLst>
          </p:nvPr>
        </p:nvGraphicFramePr>
        <p:xfrm>
          <a:off x="473222" y="3891263"/>
          <a:ext cx="15351960" cy="741680"/>
        </p:xfrm>
        <a:graphic>
          <a:graphicData uri="http://schemas.openxmlformats.org/drawingml/2006/table">
            <a:tbl>
              <a:tblPr firstRow="1" bandRow="1">
                <a:tableStyleId>{F2DE63D5-997A-4646-A377-4702673A728D}</a:tableStyleId>
              </a:tblPr>
              <a:tblGrid>
                <a:gridCol w="3471761">
                  <a:extLst>
                    <a:ext uri="{9D8B030D-6E8A-4147-A177-3AD203B41FA5}">
                      <a16:colId xmlns:a16="http://schemas.microsoft.com/office/drawing/2014/main" val="775593405"/>
                    </a:ext>
                  </a:extLst>
                </a:gridCol>
                <a:gridCol w="914513">
                  <a:extLst>
                    <a:ext uri="{9D8B030D-6E8A-4147-A177-3AD203B41FA5}">
                      <a16:colId xmlns:a16="http://schemas.microsoft.com/office/drawing/2014/main" val="1341920397"/>
                    </a:ext>
                  </a:extLst>
                </a:gridCol>
                <a:gridCol w="3409219">
                  <a:extLst>
                    <a:ext uri="{9D8B030D-6E8A-4147-A177-3AD203B41FA5}">
                      <a16:colId xmlns:a16="http://schemas.microsoft.com/office/drawing/2014/main" val="2584098693"/>
                    </a:ext>
                  </a:extLst>
                </a:gridCol>
                <a:gridCol w="2358792">
                  <a:extLst>
                    <a:ext uri="{9D8B030D-6E8A-4147-A177-3AD203B41FA5}">
                      <a16:colId xmlns:a16="http://schemas.microsoft.com/office/drawing/2014/main" val="4119896531"/>
                    </a:ext>
                  </a:extLst>
                </a:gridCol>
                <a:gridCol w="1980220">
                  <a:extLst>
                    <a:ext uri="{9D8B030D-6E8A-4147-A177-3AD203B41FA5}">
                      <a16:colId xmlns:a16="http://schemas.microsoft.com/office/drawing/2014/main" val="946961469"/>
                    </a:ext>
                  </a:extLst>
                </a:gridCol>
                <a:gridCol w="1557967">
                  <a:extLst>
                    <a:ext uri="{9D8B030D-6E8A-4147-A177-3AD203B41FA5}">
                      <a16:colId xmlns:a16="http://schemas.microsoft.com/office/drawing/2014/main" val="2540207167"/>
                    </a:ext>
                  </a:extLst>
                </a:gridCol>
                <a:gridCol w="1659488">
                  <a:extLst>
                    <a:ext uri="{9D8B030D-6E8A-4147-A177-3AD203B41FA5}">
                      <a16:colId xmlns:a16="http://schemas.microsoft.com/office/drawing/2014/main" val="185756884"/>
                    </a:ext>
                  </a:extLst>
                </a:gridCol>
              </a:tblGrid>
              <a:tr h="37084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pPr algn="l"/>
                      <a:r>
                        <a:rPr lang="en-US" sz="1600" dirty="0">
                          <a:latin typeface="Arial" panose="020B0604020202020204" pitchFamily="34" charset="0"/>
                          <a:cs typeface="Arial" panose="020B0604020202020204" pitchFamily="34" charset="0"/>
                        </a:rPr>
                        <a:t>1. Engineering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3416320"/>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pPr marL="0" marR="0" lvl="0" indent="0" algn="l" rtl="0">
              <a:lnSpc>
                <a:spcPct val="100000"/>
              </a:lnSpc>
              <a:spcBef>
                <a:spcPts val="0"/>
              </a:spcBef>
              <a:spcAft>
                <a:spcPts val="0"/>
              </a:spcAft>
              <a:buClr>
                <a:srgbClr val="000000"/>
              </a:buClr>
              <a:buSzPts val="1100"/>
              <a:buFont typeface="Arial"/>
              <a:buNone/>
            </a:pPr>
            <a:r>
              <a:rPr lang="en-GB" sz="1400" dirty="0">
                <a:latin typeface="Arial" panose="020B0604020202020204" pitchFamily="34" charset="0"/>
                <a:cs typeface="Arial" panose="020B0604020202020204" pitchFamily="34" charset="0"/>
              </a:rPr>
              <a:t>Delivery</a:t>
            </a:r>
            <a:r>
              <a:rPr lang="en-GB" sz="1400" u="none" strike="noStrike" cap="none" dirty="0">
                <a:solidFill>
                  <a:srgbClr val="000000"/>
                </a:solidFill>
                <a:latin typeface="Arial" panose="020B0604020202020204" pitchFamily="34" charset="0"/>
                <a:cs typeface="Arial" panose="020B0604020202020204" pitchFamily="34" charset="0"/>
              </a:rPr>
              <a:t>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marL="0" marR="0" lvl="0" indent="0" algn="l" rtl="0">
              <a:lnSpc>
                <a:spcPct val="100000"/>
              </a:lnSpc>
              <a:spcBef>
                <a:spcPts val="0"/>
              </a:spcBef>
              <a:spcAft>
                <a:spcPts val="0"/>
              </a:spcAft>
              <a:buClr>
                <a:srgbClr val="000000"/>
              </a:buClr>
              <a:buSzPts val="1000"/>
              <a:buFont typeface="Arial"/>
              <a:buNone/>
            </a:pPr>
            <a:r>
              <a:rPr lang="en-GB" sz="1400" u="none" strike="noStrike" cap="none" dirty="0">
                <a:latin typeface="Arial" panose="020B0604020202020204" pitchFamily="34" charset="0"/>
                <a:cs typeface="Arial" panose="020B0604020202020204" pitchFamily="34" charset="0"/>
              </a:rPr>
              <a:t>How can engineers choose the right materials for the job?</a:t>
            </a:r>
          </a:p>
          <a:p>
            <a:pPr marL="0" marR="0" lvl="0" indent="0" algn="l" rtl="0">
              <a:lnSpc>
                <a:spcPct val="100000"/>
              </a:lnSpc>
              <a:spcBef>
                <a:spcPts val="0"/>
              </a:spcBef>
              <a:spcAft>
                <a:spcPts val="0"/>
              </a:spcAft>
              <a:buClr>
                <a:srgbClr val="000000"/>
              </a:buClr>
              <a:buSzPts val="1000"/>
              <a:buFont typeface="Arial"/>
              <a:buNone/>
            </a:pPr>
            <a:r>
              <a:rPr lang="en-GB" sz="1400" u="none" strike="noStrike" cap="none" dirty="0">
                <a:latin typeface="Arial" panose="020B0604020202020204" pitchFamily="34" charset="0"/>
                <a:cs typeface="Arial" panose="020B0604020202020204" pitchFamily="34" charset="0"/>
              </a:rPr>
              <a:t>How are innovations in materials changing what engineers can do?</a:t>
            </a:r>
          </a:p>
          <a:p>
            <a:pPr lvl="0">
              <a:spcBef>
                <a:spcPts val="1200"/>
              </a:spcBef>
              <a:buClr>
                <a:srgbClr val="000000"/>
              </a:buClr>
              <a:buSzPts val="1000"/>
            </a:pPr>
            <a:r>
              <a:rPr lang="en-NZ" sz="2000" b="1" dirty="0">
                <a:latin typeface="Arial" panose="020B0604020202020204" pitchFamily="34" charset="0"/>
                <a:cs typeface="Arial" panose="020B0604020202020204" pitchFamily="34" charset="0"/>
              </a:rPr>
              <a:t>Overview</a:t>
            </a:r>
          </a:p>
          <a:p>
            <a:pPr marL="0" marR="0" lvl="0" indent="0" algn="l" rtl="0">
              <a:lnSpc>
                <a:spcPct val="100000"/>
              </a:lnSpc>
              <a:spcBef>
                <a:spcPts val="0"/>
              </a:spcBef>
              <a:spcAft>
                <a:spcPts val="0"/>
              </a:spcAft>
              <a:buClr>
                <a:schemeClr val="dk1"/>
              </a:buClr>
              <a:buSzPts val="1100"/>
              <a:buFont typeface="Arial"/>
              <a:buNone/>
            </a:pPr>
            <a:r>
              <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The Level 2 resource </a:t>
            </a:r>
            <a:r>
              <a:rPr lang="en-GB" sz="1400"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defines </a:t>
            </a:r>
            <a:r>
              <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engineering materials and</a:t>
            </a:r>
            <a:r>
              <a:rPr lang="en-GB" sz="1400"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 explores how </a:t>
            </a:r>
            <a:r>
              <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engineers relate the properties of materials</a:t>
            </a:r>
            <a:r>
              <a:rPr lang="en-GB" sz="1400"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
                  </a:ext>
                </a:extLst>
              </a:rPr>
              <a:t> </a:t>
            </a:r>
            <a:r>
              <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to their purpose. The resource </a:t>
            </a:r>
            <a:r>
              <a:rPr lang="en-GB" sz="1400"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introduces</a:t>
            </a:r>
            <a:r>
              <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 some key area</a:t>
            </a:r>
            <a:r>
              <a:rPr lang="en-GB" sz="1400"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s</a:t>
            </a:r>
            <a:r>
              <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rPr>
              <a:t> that later resources develop and</a:t>
            </a:r>
            <a:r>
              <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a:t>
            </a:r>
            <a:r>
              <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importantly, gauges any prior understanding.</a:t>
            </a:r>
            <a:endParaRPr lang="en-GB" sz="1400" u="none" strike="noStrike" cap="none"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2709" y="4287495"/>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7750" y="4287495"/>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5335" y="4275059"/>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a:t>
            </a:r>
            <a:r>
              <a:rPr lang="en-GB" dirty="0"/>
              <a:t>Materials in engineering </a:t>
            </a:r>
            <a:r>
              <a:rPr lang="en-US" dirty="0"/>
              <a:t>| Practitioner guide</a:t>
            </a: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43422" cy="5578036"/>
          </a:xfrm>
        </p:spPr>
        <p:txBody>
          <a:bodyPr/>
          <a:lstStyle/>
          <a:p>
            <a:pPr lvl="0">
              <a:spcBef>
                <a:spcPts val="0"/>
              </a:spcBef>
            </a:pPr>
            <a:r>
              <a:rPr lang="en-GB" sz="2000" b="1" dirty="0">
                <a:solidFill>
                  <a:schemeClr val="dk1"/>
                </a:solidFill>
              </a:rPr>
              <a:t>Level 2 resource</a:t>
            </a:r>
            <a:br>
              <a:rPr lang="en-GB" sz="2000" b="1" dirty="0">
                <a:solidFill>
                  <a:schemeClr val="dk1"/>
                </a:solidFill>
              </a:rPr>
            </a:br>
            <a:endParaRPr lang="en-GB" sz="2000" b="1" dirty="0">
              <a:solidFill>
                <a:schemeClr val="dk1"/>
              </a:solidFill>
            </a:endParaRPr>
          </a:p>
          <a:p>
            <a:pPr marL="0" lvl="0" indent="0" algn="l" rtl="0">
              <a:spcBef>
                <a:spcPts val="0"/>
              </a:spcBef>
              <a:buNone/>
            </a:pPr>
            <a:r>
              <a:rPr lang="en-GB" sz="2000" b="1" dirty="0">
                <a:solidFill>
                  <a:schemeClr val="dk1"/>
                </a:solidFill>
              </a:rPr>
              <a:t>Materials in engineering</a:t>
            </a:r>
            <a:br>
              <a:rPr lang="en-GB" sz="2000" b="1" dirty="0">
                <a:solidFill>
                  <a:schemeClr val="dk1"/>
                </a:solidFill>
              </a:rPr>
            </a:br>
            <a:endParaRPr lang="en-GB" sz="2000" b="1" dirty="0">
              <a:solidFill>
                <a:schemeClr val="dk1"/>
              </a:solidFill>
            </a:endParaRPr>
          </a:p>
          <a:p>
            <a:pPr marL="482600" lvl="0" indent="-342900" algn="l" rtl="0">
              <a:lnSpc>
                <a:spcPct val="100000"/>
              </a:lnSpc>
              <a:spcBef>
                <a:spcPts val="0"/>
              </a:spcBef>
              <a:buClr>
                <a:schemeClr val="dk1"/>
              </a:buClr>
              <a:buSzPts val="1400"/>
              <a:buFont typeface="Arial" panose="020B0604020202020204" pitchFamily="34" charset="0"/>
              <a:buChar char="•"/>
            </a:pPr>
            <a:r>
              <a:rPr lang="en-GB" sz="2000" dirty="0">
                <a:solidFill>
                  <a:schemeClr val="dk1"/>
                </a:solidFill>
              </a:rPr>
              <a:t>Define an engineering material.</a:t>
            </a:r>
            <a:br>
              <a:rPr lang="en-GB" sz="2000" dirty="0">
                <a:solidFill>
                  <a:schemeClr val="dk1"/>
                </a:solidFill>
              </a:rPr>
            </a:br>
            <a:endParaRPr lang="en-GB" sz="2000" dirty="0">
              <a:solidFill>
                <a:schemeClr val="dk1"/>
              </a:solidFill>
            </a:endParaRPr>
          </a:p>
          <a:p>
            <a:pPr marL="482600" lvl="0" indent="-342900" algn="l" rtl="0">
              <a:lnSpc>
                <a:spcPct val="100000"/>
              </a:lnSpc>
              <a:spcBef>
                <a:spcPts val="0"/>
              </a:spcBef>
              <a:buClr>
                <a:schemeClr val="dk1"/>
              </a:buClr>
              <a:buSzPts val="1400"/>
              <a:buFont typeface="Arial" panose="020B0604020202020204" pitchFamily="34" charset="0"/>
              <a:buChar char="•"/>
            </a:pPr>
            <a:r>
              <a:rPr lang="en-GB" sz="2000" dirty="0">
                <a:solidFill>
                  <a:schemeClr val="dk1"/>
                </a:solidFill>
              </a:rPr>
              <a:t>Suggest some materials that could help to solve an engineering problem.</a:t>
            </a:r>
            <a:br>
              <a:rPr lang="en-GB" sz="2000" dirty="0">
                <a:solidFill>
                  <a:schemeClr val="dk1"/>
                </a:solidFill>
              </a:rPr>
            </a:br>
            <a:endParaRPr lang="en-GB" sz="2000" dirty="0">
              <a:solidFill>
                <a:schemeClr val="dk1"/>
              </a:solidFill>
            </a:endParaRPr>
          </a:p>
          <a:p>
            <a:pPr marL="482600" lvl="0" indent="-342900" algn="l" rtl="0">
              <a:lnSpc>
                <a:spcPct val="100000"/>
              </a:lnSpc>
              <a:spcBef>
                <a:spcPts val="0"/>
              </a:spcBef>
              <a:buClr>
                <a:schemeClr val="dk1"/>
              </a:buClr>
              <a:buSzPts val="1400"/>
              <a:buFont typeface="Arial" panose="020B0604020202020204" pitchFamily="34" charset="0"/>
              <a:buChar char="•"/>
            </a:pPr>
            <a:r>
              <a:rPr lang="en-GB" sz="2000" dirty="0">
                <a:solidFill>
                  <a:schemeClr val="dk1"/>
                </a:solidFill>
              </a:rPr>
              <a:t>Identify some materials that allow personal protective equipment (PPE) to keep you safe.</a:t>
            </a:r>
          </a:p>
          <a:p>
            <a:pPr lvl="0">
              <a:spcBef>
                <a:spcPts val="1200"/>
              </a:spcBef>
              <a:buSzPct val="100000"/>
            </a:pPr>
            <a:endParaRPr lang="en-GB" sz="20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386650" y="2715066"/>
            <a:ext cx="7716936" cy="5578036"/>
          </a:xfrm>
        </p:spPr>
        <p:txBody>
          <a:bodyPr/>
          <a:lstStyle/>
          <a:p>
            <a:pPr marL="0" lvl="0" indent="0" algn="l" rtl="0">
              <a:spcBef>
                <a:spcPts val="0"/>
              </a:spcBef>
              <a:buNone/>
            </a:pPr>
            <a:r>
              <a:rPr lang="en-GB" sz="2000" b="1" dirty="0">
                <a:solidFill>
                  <a:schemeClr val="dk1"/>
                </a:solidFill>
              </a:rPr>
              <a:t>Full resource list available for the topic of </a:t>
            </a:r>
            <a:br>
              <a:rPr lang="en-GB" sz="2000" b="1" dirty="0">
                <a:solidFill>
                  <a:schemeClr val="dk1"/>
                </a:solidFill>
              </a:rPr>
            </a:br>
            <a:r>
              <a:rPr lang="en-GB" sz="2000" b="1" dirty="0">
                <a:solidFill>
                  <a:schemeClr val="dk1"/>
                </a:solidFill>
              </a:rPr>
              <a:t>Engineering materials:</a:t>
            </a:r>
            <a:br>
              <a:rPr lang="en-GB" sz="2000" b="1" dirty="0">
                <a:solidFill>
                  <a:schemeClr val="dk1"/>
                </a:solidFill>
              </a:rPr>
            </a:br>
            <a:endParaRPr lang="en-GB" sz="2000" b="1"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1. Materials in engineering (Level 2)</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2. Physical and </a:t>
            </a:r>
            <a:r>
              <a:rPr lang="en-GB" sz="2000" dirty="0">
                <a:solidFill>
                  <a:schemeClr val="dk1"/>
                </a:solidFill>
              </a:rPr>
              <a:t>mechanical</a:t>
            </a:r>
            <a:r>
              <a:rPr lang="en-GB" sz="2000" b="0" i="0" u="none" strike="noStrike" cap="none" dirty="0">
                <a:solidFill>
                  <a:schemeClr val="dk1"/>
                </a:solidFill>
                <a:latin typeface="Arial"/>
                <a:ea typeface="Arial"/>
                <a:cs typeface="Arial"/>
                <a:sym typeface="Arial"/>
              </a:rPr>
              <a:t> properties of materials (Level 3)</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3. Innovations and modern materials (Level 3)</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4. Smart materials (Level 3)</a:t>
            </a:r>
            <a:br>
              <a:rPr lang="en-GB" sz="2000" b="0" i="0" u="none" strike="noStrike" cap="none" dirty="0">
                <a:solidFill>
                  <a:schemeClr val="dk1"/>
                </a:solidFill>
                <a:latin typeface="Arial"/>
                <a:ea typeface="Arial"/>
                <a:cs typeface="Arial"/>
                <a:sym typeface="Arial"/>
              </a:rPr>
            </a:br>
            <a:endParaRPr lang="en-GB" sz="2000" b="0" i="0" u="none" strike="noStrike" cap="none" dirty="0">
              <a:solidFill>
                <a:srgbClr val="000000"/>
              </a:solidFill>
              <a:latin typeface="Arial"/>
              <a:ea typeface="Arial"/>
              <a:cs typeface="Arial"/>
              <a:sym typeface="Arial"/>
            </a:endParaRPr>
          </a:p>
          <a:p>
            <a:pPr lvl="0">
              <a:spcBef>
                <a:spcPts val="0"/>
              </a:spcBef>
            </a:pPr>
            <a:r>
              <a:rPr lang="en-GB" sz="2000" b="1" dirty="0">
                <a:solidFill>
                  <a:schemeClr val="dk1"/>
                </a:solidFill>
              </a:rPr>
              <a:t>Links to other supported topics</a:t>
            </a:r>
          </a:p>
          <a:p>
            <a:pPr marL="0" marR="0" lvl="0" indent="0" algn="l" rtl="0">
              <a:lnSpc>
                <a:spcPct val="100000"/>
              </a:lnSpc>
              <a:spcBef>
                <a:spcPts val="0"/>
              </a:spcBef>
              <a:spcAft>
                <a:spcPts val="0"/>
              </a:spcAft>
              <a:buClr>
                <a:srgbClr val="000000"/>
              </a:buClr>
              <a:buSzPts val="1100"/>
              <a:buFont typeface="Arial"/>
              <a:buNone/>
            </a:pPr>
            <a:r>
              <a:rPr lang="en-GB" sz="2000" b="0" i="0" u="none" strike="noStrike" cap="none" dirty="0">
                <a:solidFill>
                  <a:schemeClr val="dk1"/>
                </a:solidFill>
                <a:latin typeface="Arial"/>
                <a:ea typeface="Arial"/>
                <a:cs typeface="Arial"/>
                <a:sym typeface="Arial"/>
              </a:rPr>
              <a:t>Battery technologies,</a:t>
            </a:r>
            <a:r>
              <a:rPr lang="en-GB" sz="2000" b="0" i="0" u="none" strike="noStrike" cap="none" dirty="0">
                <a:solidFill>
                  <a:srgbClr val="000000"/>
                </a:solidFill>
                <a:latin typeface="Arial"/>
                <a:ea typeface="Arial"/>
                <a:cs typeface="Arial"/>
                <a:sym typeface="Arial"/>
              </a:rPr>
              <a:t> Electrical machines, </a:t>
            </a:r>
            <a:r>
              <a:rPr lang="en-GB" sz="2000" b="0" i="0" u="none" strike="noStrike" cap="none" dirty="0">
                <a:solidFill>
                  <a:schemeClr val="dk1"/>
                </a:solidFill>
                <a:latin typeface="Arial"/>
                <a:ea typeface="Arial"/>
                <a:cs typeface="Arial"/>
                <a:sym typeface="Arial"/>
              </a:rPr>
              <a:t>Innovation and emerging technologies, Renewable energy, </a:t>
            </a:r>
            <a:r>
              <a:rPr lang="en-GB" sz="2000" b="0" i="0" u="none" strike="noStrike" cap="none" dirty="0">
                <a:solidFill>
                  <a:srgbClr val="000000"/>
                </a:solidFill>
                <a:latin typeface="Arial"/>
                <a:ea typeface="Arial"/>
                <a:cs typeface="Arial"/>
                <a:sym typeface="Arial"/>
              </a:rPr>
              <a:t>Sustainability</a:t>
            </a:r>
            <a:endParaRPr lang="en-GB" sz="2000" b="1" i="0" u="none" strike="noStrike" cap="none" dirty="0">
              <a:solidFill>
                <a:srgbClr val="000000"/>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2" name="Footer Placeholder 3">
            <a:extLst>
              <a:ext uri="{FF2B5EF4-FFF2-40B4-BE49-F238E27FC236}">
                <a16:creationId xmlns:a16="http://schemas.microsoft.com/office/drawing/2014/main" id="{4E8623C3-2114-003C-4E80-82C9FC10F588}"/>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a:t>
            </a:r>
            <a:r>
              <a:rPr lang="en-GB" dirty="0"/>
              <a:t>Materials in engineering </a:t>
            </a:r>
            <a:r>
              <a:rPr lang="en-US" dirty="0"/>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9686" y="2751003"/>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dirty="0">
                <a:solidFill>
                  <a:schemeClr val="dk1"/>
                </a:solidFill>
              </a:rPr>
              <a:t>Materials</a:t>
            </a:r>
          </a:p>
          <a:p>
            <a:pPr marL="342900"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Definition of an engineering material</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Material properties and applications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Health and safety (PPE)</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3" name="Text Placeholder 4">
            <a:extLst>
              <a:ext uri="{FF2B5EF4-FFF2-40B4-BE49-F238E27FC236}">
                <a16:creationId xmlns:a16="http://schemas.microsoft.com/office/drawing/2014/main" id="{A3D6C862-3CDC-D248-3D30-6AE6DFE43F0F}"/>
              </a:ext>
            </a:extLst>
          </p:cNvPr>
          <p:cNvSpPr txBox="1">
            <a:spLocks/>
          </p:cNvSpPr>
          <p:nvPr/>
        </p:nvSpPr>
        <p:spPr>
          <a:xfrm>
            <a:off x="6533601" y="2751003"/>
            <a:ext cx="7310735"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dirty="0">
                <a:solidFill>
                  <a:schemeClr val="dk1"/>
                </a:solidFill>
              </a:rPr>
              <a:t>Including careers</a:t>
            </a:r>
          </a:p>
          <a:p>
            <a:pPr marL="342900"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500400" lvl="0" indent="-342900">
              <a:lnSpc>
                <a:spcPct val="100000"/>
              </a:lnSpc>
              <a:spcBef>
                <a:spcPts val="0"/>
              </a:spcBef>
              <a:buClr>
                <a:srgbClr val="000000"/>
              </a:buClr>
              <a:buSzPct val="70000"/>
              <a:buFont typeface="Arial" panose="020B0604020202020204" pitchFamily="34" charset="0"/>
              <a:buChar char="•"/>
            </a:pPr>
            <a:r>
              <a:rPr lang="en-GB" sz="20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9"/>
                  </a:ext>
                </a:extLst>
              </a:rPr>
              <a:t>Use of materials and health and safety </a:t>
            </a:r>
            <a:br>
              <a:rPr lang="en-GB" sz="20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9"/>
                  </a:ext>
                </a:extLst>
              </a:rPr>
            </a:br>
            <a:r>
              <a:rPr lang="en-GB" sz="20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9"/>
                  </a:ext>
                </a:extLst>
              </a:rPr>
              <a:t>in the workplace</a:t>
            </a:r>
            <a:endParaRPr lang="en-GB" sz="2000" b="1" dirty="0">
              <a:solidFill>
                <a:schemeClr val="dk1"/>
              </a:solidFill>
            </a:endParaRP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10" name="Footer Placeholder 3">
            <a:extLst>
              <a:ext uri="{FF2B5EF4-FFF2-40B4-BE49-F238E27FC236}">
                <a16:creationId xmlns:a16="http://schemas.microsoft.com/office/drawing/2014/main" id="{343FEBE9-71BD-DE48-40DF-AD9C18373CD8}"/>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a:t>
            </a:r>
            <a:r>
              <a:rPr lang="en-GB" dirty="0"/>
              <a:t>Materials in engineering </a:t>
            </a:r>
            <a:r>
              <a:rPr lang="en-US" dirty="0"/>
              <a:t>|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922687" y="1261343"/>
            <a:ext cx="6380130" cy="6910070"/>
          </a:xfrm>
        </p:spPr>
        <p:txBody>
          <a:bodyPr/>
          <a:lstStyle/>
          <a:p>
            <a:r>
              <a:rPr lang="en-US" dirty="0"/>
              <a:t>1. Materials </a:t>
            </a:r>
            <a:br>
              <a:rPr lang="en-US" dirty="0"/>
            </a:br>
            <a:r>
              <a:rPr lang="en-US" dirty="0"/>
              <a:t>in engineering</a:t>
            </a:r>
          </a:p>
        </p:txBody>
      </p:sp>
      <p:sp>
        <p:nvSpPr>
          <p:cNvPr id="2" name="Slide Number Placeholder 5">
            <a:extLst>
              <a:ext uri="{FF2B5EF4-FFF2-40B4-BE49-F238E27FC236}">
                <a16:creationId xmlns:a16="http://schemas.microsoft.com/office/drawing/2014/main" id="{71A51F95-F7CD-A030-C7ED-148332BE74B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6783185"/>
            <a:ext cx="539750" cy="219240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7</a:t>
            </a:fld>
            <a:endParaRPr lang="en-US" b="0"/>
          </a:p>
        </p:txBody>
      </p:sp>
      <p:sp>
        <p:nvSpPr>
          <p:cNvPr id="7" name="Graphic 5">
            <a:extLst>
              <a:ext uri="{FF2B5EF4-FFF2-40B4-BE49-F238E27FC236}">
                <a16:creationId xmlns:a16="http://schemas.microsoft.com/office/drawing/2014/main" id="{BF405E5E-E38C-2246-17F5-8996E364D9D1}"/>
              </a:ext>
            </a:extLst>
          </p:cNvPr>
          <p:cNvSpPr/>
          <p:nvPr/>
        </p:nvSpPr>
        <p:spPr>
          <a:xfrm>
            <a:off x="432201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bIns="90000" rtlCol="0" anchor="ctr"/>
          <a:lstStyle/>
          <a:p>
            <a:pPr marL="114300" lvl="0" algn="ctr" rtl="0">
              <a:spcBef>
                <a:spcPts val="0"/>
              </a:spcBef>
              <a:spcAft>
                <a:spcPts val="0"/>
              </a:spcAft>
              <a:buSzPts val="1800"/>
            </a:pP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Suggest some materials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that could help to solve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 engineering problem.</a:t>
            </a:r>
          </a:p>
        </p:txBody>
      </p:sp>
      <p:sp>
        <p:nvSpPr>
          <p:cNvPr id="8" name="Graphic 5">
            <a:extLst>
              <a:ext uri="{FF2B5EF4-FFF2-40B4-BE49-F238E27FC236}">
                <a16:creationId xmlns:a16="http://schemas.microsoft.com/office/drawing/2014/main" id="{0E4DD01D-04A9-BFA0-32B4-2C6147D809AD}"/>
              </a:ext>
            </a:extLst>
          </p:cNvPr>
          <p:cNvSpPr/>
          <p:nvPr/>
        </p:nvSpPr>
        <p:spPr>
          <a:xfrm>
            <a:off x="568166"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rIns="144000" rtlCol="0" anchor="ctr"/>
          <a:lstStyle/>
          <a:p>
            <a:pPr marL="114300" lvl="0" algn="ctr" rtl="0">
              <a:spcBef>
                <a:spcPts val="0"/>
              </a:spcBef>
              <a:spcAft>
                <a:spcPts val="0"/>
              </a:spcAft>
              <a:buSzPts val="1800"/>
            </a:pPr>
            <a:r>
              <a:rPr lang="en-GB" dirty="0">
                <a:latin typeface="Arial" panose="020B0604020202020204" pitchFamily="34" charset="0"/>
                <a:cs typeface="Arial" panose="020B0604020202020204" pitchFamily="34" charset="0"/>
              </a:rPr>
              <a:t>Define an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engineering material.</a:t>
            </a:r>
          </a:p>
        </p:txBody>
      </p:sp>
      <p:sp>
        <p:nvSpPr>
          <p:cNvPr id="9" name="Graphic 5">
            <a:extLst>
              <a:ext uri="{FF2B5EF4-FFF2-40B4-BE49-F238E27FC236}">
                <a16:creationId xmlns:a16="http://schemas.microsoft.com/office/drawing/2014/main" id="{C0EAB24C-BB41-B9D9-099C-1F4B8351B4A4}"/>
              </a:ext>
            </a:extLst>
          </p:cNvPr>
          <p:cNvSpPr/>
          <p:nvPr/>
        </p:nvSpPr>
        <p:spPr>
          <a:xfrm>
            <a:off x="805982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216000" rIns="144000" bIns="90000" rtlCol="0" anchor="ctr"/>
          <a:lstStyle/>
          <a:p>
            <a:pPr marL="114300" lvl="0" algn="ctr" rtl="0">
              <a:lnSpc>
                <a:spcPct val="115000"/>
              </a:lnSpc>
              <a:spcBef>
                <a:spcPts val="0"/>
              </a:spcBef>
              <a:spcAft>
                <a:spcPts val="0"/>
              </a:spcAft>
              <a:buSzPts val="1800"/>
            </a:pPr>
            <a:r>
              <a:rPr lang="en-GB" dirty="0">
                <a:latin typeface="Arial" panose="020B0604020202020204" pitchFamily="34" charset="0"/>
                <a:cs typeface="Arial" panose="020B0604020202020204" pitchFamily="34" charset="0"/>
              </a:rPr>
              <a:t>Identify some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materials that allow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personal protective equipment (PPE) to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keep you safe.</a:t>
            </a:r>
          </a:p>
        </p:txBody>
      </p:sp>
      <p:sp>
        <p:nvSpPr>
          <p:cNvPr id="11" name="Footer Placeholder 3">
            <a:extLst>
              <a:ext uri="{FF2B5EF4-FFF2-40B4-BE49-F238E27FC236}">
                <a16:creationId xmlns:a16="http://schemas.microsoft.com/office/drawing/2014/main" id="{594ECA57-D4B0-4A8C-657D-04F5E3A2AA35}"/>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 Materials in engineering</a:t>
            </a:r>
          </a:p>
        </p:txBody>
      </p:sp>
      <p:sp>
        <p:nvSpPr>
          <p:cNvPr id="2" name="Google Shape;539;p3">
            <a:extLst>
              <a:ext uri="{FF2B5EF4-FFF2-40B4-BE49-F238E27FC236}">
                <a16:creationId xmlns:a16="http://schemas.microsoft.com/office/drawing/2014/main" id="{1725A0FD-44EE-0CB3-19FB-BFFCB30A48CE}"/>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GB" sz="4400" dirty="0"/>
              <a:t>Engineers and the materials they use</a:t>
            </a:r>
            <a:endParaRPr lang="en-US" dirty="0"/>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a:solidFill>
                <a:schemeClr val="bg1"/>
              </a:solidFill>
            </a:endParaRPr>
          </a:p>
        </p:txBody>
      </p:sp>
      <p:sp>
        <p:nvSpPr>
          <p:cNvPr id="14" name="TextBox 13">
            <a:extLst>
              <a:ext uri="{FF2B5EF4-FFF2-40B4-BE49-F238E27FC236}">
                <a16:creationId xmlns:a16="http://schemas.microsoft.com/office/drawing/2014/main" id="{70CCF493-F511-745F-4BB5-DB9577A144A3}"/>
              </a:ext>
            </a:extLst>
          </p:cNvPr>
          <p:cNvSpPr txBox="1"/>
          <p:nvPr/>
        </p:nvSpPr>
        <p:spPr>
          <a:xfrm>
            <a:off x="1011267" y="5744252"/>
            <a:ext cx="2997295"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Concrete for buildings</a:t>
            </a:r>
            <a:endParaRPr lang="en-GB" sz="2000" b="1" dirty="0">
              <a:latin typeface="Arial" panose="020B0604020202020204" pitchFamily="34" charset="0"/>
              <a:cs typeface="Arial" panose="020B0604020202020204" pitchFamily="34" charset="0"/>
            </a:endParaRPr>
          </a:p>
        </p:txBody>
      </p:sp>
      <p:sp>
        <p:nvSpPr>
          <p:cNvPr id="17" name="Content Placeholder 11">
            <a:extLst>
              <a:ext uri="{FF2B5EF4-FFF2-40B4-BE49-F238E27FC236}">
                <a16:creationId xmlns:a16="http://schemas.microsoft.com/office/drawing/2014/main" id="{97C06983-5176-8EA6-5EA0-20BFC58C3945}"/>
              </a:ext>
            </a:extLst>
          </p:cNvPr>
          <p:cNvSpPr txBox="1">
            <a:spLocks/>
          </p:cNvSpPr>
          <p:nvPr/>
        </p:nvSpPr>
        <p:spPr>
          <a:xfrm>
            <a:off x="1904397" y="6810180"/>
            <a:ext cx="10703900" cy="1806098"/>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7500" algn="l" rtl="0">
              <a:lnSpc>
                <a:spcPct val="100000"/>
              </a:lnSpc>
              <a:spcBef>
                <a:spcPts val="0"/>
              </a:spcBef>
              <a:spcAft>
                <a:spcPts val="600"/>
              </a:spcAft>
              <a:buClr>
                <a:srgbClr val="000000"/>
              </a:buClr>
              <a:buSzPct val="70000"/>
              <a:buFont typeface="Arial" panose="020B0604020202020204" pitchFamily="34" charset="0"/>
              <a:buChar char="•"/>
            </a:pPr>
            <a:r>
              <a:rPr lang="en-GB" sz="1800" dirty="0"/>
              <a:t>Discuss why each material is a good choice for its application.</a:t>
            </a:r>
          </a:p>
          <a:p>
            <a:pPr marL="457200" marR="0" lvl="0" indent="-317500" algn="l" rtl="0">
              <a:lnSpc>
                <a:spcPct val="100000"/>
              </a:lnSpc>
              <a:spcBef>
                <a:spcPts val="0"/>
              </a:spcBef>
              <a:spcAft>
                <a:spcPts val="6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What is an engineering material? Discuss your ideas and think of a definition.</a:t>
            </a:r>
          </a:p>
          <a:p>
            <a:pPr marL="457200" marR="0" lvl="0" indent="-317500" algn="l" rtl="0">
              <a:lnSpc>
                <a:spcPct val="100000"/>
              </a:lnSpc>
              <a:spcBef>
                <a:spcPts val="0"/>
              </a:spcBef>
              <a:spcAft>
                <a:spcPts val="6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Suggest what knowledge and understanding an engineer might need to work with materials.</a:t>
            </a:r>
          </a:p>
        </p:txBody>
      </p:sp>
      <p:sp>
        <p:nvSpPr>
          <p:cNvPr id="26" name="Graphic 24">
            <a:extLst>
              <a:ext uri="{FF2B5EF4-FFF2-40B4-BE49-F238E27FC236}">
                <a16:creationId xmlns:a16="http://schemas.microsoft.com/office/drawing/2014/main" id="{CB861E91-4496-DD24-B56C-FCF60AAB09E9}"/>
              </a:ext>
            </a:extLst>
          </p:cNvPr>
          <p:cNvSpPr/>
          <p:nvPr/>
        </p:nvSpPr>
        <p:spPr>
          <a:xfrm>
            <a:off x="4876944" y="2894615"/>
            <a:ext cx="2789944" cy="2701004"/>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BEBA8EAE-BF5A-486C-A8C5-ECC9F3942E4B}">
                  <a14:imgProps xmlns:a14="http://schemas.microsoft.com/office/drawing/2010/main">
                    <a14:imgLayer r:embed="rId4">
                      <a14:imgEffect>
                        <a14:brightnessContrast bright="3000" contrast="15000"/>
                      </a14:imgEffect>
                    </a14:imgLayer>
                  </a14:imgProps>
                </a:ext>
                <a:ext uri="{28A0092B-C50C-407E-A947-70E740481C1C}">
                  <a14:useLocalDpi xmlns:a14="http://schemas.microsoft.com/office/drawing/2010/main"/>
                </a:ext>
              </a:extLst>
            </a:blip>
            <a:stretch>
              <a:fillRect r="6947"/>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7" name="Graphic 24">
            <a:extLst>
              <a:ext uri="{FF2B5EF4-FFF2-40B4-BE49-F238E27FC236}">
                <a16:creationId xmlns:a16="http://schemas.microsoft.com/office/drawing/2014/main" id="{BA173D4A-D624-4A49-17BC-93E4C891B1CC}"/>
              </a:ext>
            </a:extLst>
          </p:cNvPr>
          <p:cNvSpPr/>
          <p:nvPr/>
        </p:nvSpPr>
        <p:spPr>
          <a:xfrm>
            <a:off x="12608297" y="2838883"/>
            <a:ext cx="2789944" cy="2701004"/>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tretch>
              <a:fillRect r="6947"/>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8" name="Graphic 24">
            <a:extLst>
              <a:ext uri="{FF2B5EF4-FFF2-40B4-BE49-F238E27FC236}">
                <a16:creationId xmlns:a16="http://schemas.microsoft.com/office/drawing/2014/main" id="{8DFD4E56-A9D1-DC2E-2555-D76228B502E7}"/>
              </a:ext>
            </a:extLst>
          </p:cNvPr>
          <p:cNvSpPr/>
          <p:nvPr/>
        </p:nvSpPr>
        <p:spPr>
          <a:xfrm>
            <a:off x="8742621" y="2838883"/>
            <a:ext cx="2789944" cy="2701004"/>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6" cstate="email">
              <a:extLst>
                <a:ext uri="{28A0092B-C50C-407E-A947-70E740481C1C}">
                  <a14:useLocalDpi xmlns:a14="http://schemas.microsoft.com/office/drawing/2010/main"/>
                </a:ext>
              </a:extLst>
            </a:blip>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9" name="Graphic 24">
            <a:extLst>
              <a:ext uri="{FF2B5EF4-FFF2-40B4-BE49-F238E27FC236}">
                <a16:creationId xmlns:a16="http://schemas.microsoft.com/office/drawing/2014/main" id="{F89C3BEB-8466-10DB-2B7A-0D52B1DA054C}"/>
              </a:ext>
            </a:extLst>
          </p:cNvPr>
          <p:cNvSpPr/>
          <p:nvPr/>
        </p:nvSpPr>
        <p:spPr>
          <a:xfrm>
            <a:off x="1011267" y="2842446"/>
            <a:ext cx="2789944" cy="2701004"/>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7" cstate="email">
              <a:extLst>
                <a:ext uri="{BEBA8EAE-BF5A-486C-A8C5-ECC9F3942E4B}">
                  <a14:imgProps xmlns:a14="http://schemas.microsoft.com/office/drawing/2010/main">
                    <a14:imgLayer r:embed="rId8">
                      <a14:imgEffect>
                        <a14:brightnessContrast bright="25000"/>
                      </a14:imgEffect>
                    </a14:imgLayer>
                  </a14:imgProps>
                </a:ext>
                <a:ext uri="{28A0092B-C50C-407E-A947-70E740481C1C}">
                  <a14:useLocalDpi xmlns:a14="http://schemas.microsoft.com/office/drawing/2010/main"/>
                </a:ext>
              </a:extLst>
            </a:blip>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30" name="TextBox 29">
            <a:extLst>
              <a:ext uri="{FF2B5EF4-FFF2-40B4-BE49-F238E27FC236}">
                <a16:creationId xmlns:a16="http://schemas.microsoft.com/office/drawing/2014/main" id="{1C85D2BB-EB86-1C3F-D98B-C314E5CD65BC}"/>
              </a:ext>
            </a:extLst>
          </p:cNvPr>
          <p:cNvSpPr txBox="1"/>
          <p:nvPr/>
        </p:nvSpPr>
        <p:spPr>
          <a:xfrm>
            <a:off x="5058987" y="5780076"/>
            <a:ext cx="2474844"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UPVC for guttering</a:t>
            </a:r>
            <a:endParaRPr lang="en-GB" sz="20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054C451-0065-1D3A-0D17-FF8760FA1023}"/>
              </a:ext>
            </a:extLst>
          </p:cNvPr>
          <p:cNvSpPr txBox="1"/>
          <p:nvPr/>
        </p:nvSpPr>
        <p:spPr>
          <a:xfrm>
            <a:off x="8949158" y="5699063"/>
            <a:ext cx="2474844" cy="707886"/>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High speed steel</a:t>
            </a:r>
          </a:p>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(HSS) for drill bits</a:t>
            </a:r>
            <a:endParaRPr lang="en-GB" sz="2000" b="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0E2AE93-6FD3-D14A-CA98-41E1CD47C59D}"/>
              </a:ext>
            </a:extLst>
          </p:cNvPr>
          <p:cNvSpPr txBox="1"/>
          <p:nvPr/>
        </p:nvSpPr>
        <p:spPr>
          <a:xfrm>
            <a:off x="12765847" y="5744252"/>
            <a:ext cx="2474844" cy="707886"/>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PLA plastic for </a:t>
            </a:r>
            <a:br>
              <a:rPr lang="en-GB" sz="2000" b="1" dirty="0">
                <a:solidFill>
                  <a:schemeClr val="dk1"/>
                </a:solidFill>
                <a:latin typeface="Arial" panose="020B0604020202020204" pitchFamily="34" charset="0"/>
                <a:cs typeface="Arial" panose="020B0604020202020204" pitchFamily="34" charset="0"/>
              </a:rPr>
            </a:br>
            <a:r>
              <a:rPr lang="en-GB" sz="2000" b="1" dirty="0">
                <a:solidFill>
                  <a:schemeClr val="dk1"/>
                </a:solidFill>
                <a:latin typeface="Arial" panose="020B0604020202020204" pitchFamily="34" charset="0"/>
                <a:cs typeface="Arial" panose="020B0604020202020204" pitchFamily="34" charset="0"/>
              </a:rPr>
              <a:t>3D printing</a:t>
            </a:r>
            <a:endParaRPr lang="en-GB" sz="2000" b="1" dirty="0">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28D4AEC5-3C73-33F5-DAF6-79887068E1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09406" y="285811"/>
            <a:ext cx="946752" cy="922784"/>
          </a:xfrm>
          <a:prstGeom prst="rect">
            <a:avLst/>
          </a:prstGeom>
        </p:spPr>
      </p:pic>
      <p:pic>
        <p:nvPicPr>
          <p:cNvPr id="36" name="Graphic 35">
            <a:extLst>
              <a:ext uri="{FF2B5EF4-FFF2-40B4-BE49-F238E27FC236}">
                <a16:creationId xmlns:a16="http://schemas.microsoft.com/office/drawing/2014/main" id="{E9D45531-0524-B30B-D5A9-91DE76FF82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09406" y="285811"/>
            <a:ext cx="946752" cy="914659"/>
          </a:xfrm>
          <a:prstGeom prst="rect">
            <a:avLst/>
          </a:prstGeom>
        </p:spPr>
      </p:pic>
      <p:pic>
        <p:nvPicPr>
          <p:cNvPr id="6" name="Graphic 5">
            <a:extLst>
              <a:ext uri="{FF2B5EF4-FFF2-40B4-BE49-F238E27FC236}">
                <a16:creationId xmlns:a16="http://schemas.microsoft.com/office/drawing/2014/main" id="{3D4A5876-AEE5-8120-3FDD-C2E5FC9253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00098" y="6406949"/>
            <a:ext cx="994826" cy="961665"/>
          </a:xfrm>
          <a:prstGeom prst="rect">
            <a:avLst/>
          </a:prstGeom>
        </p:spPr>
      </p:pic>
      <p:sp>
        <p:nvSpPr>
          <p:cNvPr id="2" name="Footer Placeholder 3">
            <a:extLst>
              <a:ext uri="{FF2B5EF4-FFF2-40B4-BE49-F238E27FC236}">
                <a16:creationId xmlns:a16="http://schemas.microsoft.com/office/drawing/2014/main" id="{5E157B39-D053-3286-35FF-2F6F2F112353}"/>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292611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1977-124F-3ED8-52C9-CDC254CFD1C2}"/>
              </a:ext>
            </a:extLst>
          </p:cNvPr>
          <p:cNvSpPr>
            <a:spLocks noGrp="1"/>
          </p:cNvSpPr>
          <p:nvPr>
            <p:ph type="title"/>
          </p:nvPr>
        </p:nvSpPr>
        <p:spPr/>
        <p:txBody>
          <a:bodyPr/>
          <a:lstStyle/>
          <a:p>
            <a:r>
              <a:rPr lang="en-GB" dirty="0"/>
              <a:t>Purposes, properties, materials and sustainability</a:t>
            </a:r>
            <a:endParaRPr lang="en-US" dirty="0"/>
          </a:p>
        </p:txBody>
      </p:sp>
      <p:sp>
        <p:nvSpPr>
          <p:cNvPr id="3" name="Rectangle 2">
            <a:extLst>
              <a:ext uri="{FF2B5EF4-FFF2-40B4-BE49-F238E27FC236}">
                <a16:creationId xmlns:a16="http://schemas.microsoft.com/office/drawing/2014/main" id="{A43D938B-482E-DED5-6521-C7DA6129D3D8}"/>
              </a:ext>
            </a:extLst>
          </p:cNvPr>
          <p:cNvSpPr/>
          <p:nvPr/>
        </p:nvSpPr>
        <p:spPr>
          <a:xfrm>
            <a:off x="428187" y="2291753"/>
            <a:ext cx="11572399" cy="766172"/>
          </a:xfrm>
          <a:prstGeom prst="rect">
            <a:avLst/>
          </a:prstGeom>
        </p:spPr>
        <p:txBody>
          <a:bodyPr wrap="none">
            <a:spAutoFit/>
          </a:bodyPr>
          <a:lstStyle/>
          <a:p>
            <a:pPr marL="0" marR="0" lvl="0" indent="0" algn="l" rtl="0">
              <a:lnSpc>
                <a:spcPct val="107000"/>
              </a:lnSpc>
              <a:spcBef>
                <a:spcPts val="800"/>
              </a:spcBef>
              <a:spcAft>
                <a:spcPts val="0"/>
              </a:spcAft>
              <a:buClr>
                <a:srgbClr val="000000"/>
              </a:buClr>
              <a:buSzPts val="1300"/>
              <a:buFont typeface="Arial"/>
              <a:buNone/>
            </a:pPr>
            <a:r>
              <a:rPr lang="en-GB" b="0" i="0" u="none" strike="noStrike" cap="none" dirty="0">
                <a:solidFill>
                  <a:schemeClr val="dk1"/>
                </a:solidFill>
                <a:latin typeface="Arial" panose="020B0604020202020204" pitchFamily="34" charset="0"/>
                <a:ea typeface="Arial"/>
                <a:cs typeface="Arial" panose="020B0604020202020204" pitchFamily="34" charset="0"/>
                <a:sym typeface="Arial"/>
              </a:rPr>
              <a:t>An engineering material is any material used in the construction or production of artificial structures and objects.</a:t>
            </a:r>
          </a:p>
          <a:p>
            <a:pPr marL="0" marR="0" lvl="0" indent="0" algn="l" rtl="0">
              <a:lnSpc>
                <a:spcPct val="107000"/>
              </a:lnSpc>
              <a:spcBef>
                <a:spcPts val="800"/>
              </a:spcBef>
              <a:spcAft>
                <a:spcPts val="0"/>
              </a:spcAft>
              <a:buClr>
                <a:srgbClr val="000000"/>
              </a:buClr>
              <a:buSzPts val="1300"/>
              <a:buFont typeface="Arial"/>
              <a:buNone/>
            </a:pPr>
            <a:r>
              <a:rPr lang="en-GB"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lang="en-GB"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8" name="Content Placeholder 11">
            <a:extLst>
              <a:ext uri="{FF2B5EF4-FFF2-40B4-BE49-F238E27FC236}">
                <a16:creationId xmlns:a16="http://schemas.microsoft.com/office/drawing/2014/main" id="{9363D796-227B-524B-DA3A-160479347C63}"/>
              </a:ext>
            </a:extLst>
          </p:cNvPr>
          <p:cNvSpPr txBox="1">
            <a:spLocks/>
          </p:cNvSpPr>
          <p:nvPr/>
        </p:nvSpPr>
        <p:spPr>
          <a:xfrm>
            <a:off x="604157" y="2822394"/>
            <a:ext cx="15226017" cy="3413426"/>
          </a:xfrm>
          <a:prstGeom prst="rect">
            <a:avLst/>
          </a:prstGeom>
          <a:ln w="28575">
            <a:gradFill flip="none" rotWithShape="1">
              <a:gsLst>
                <a:gs pos="15000">
                  <a:srgbClr val="FF7500"/>
                </a:gs>
                <a:gs pos="99000">
                  <a:srgbClr val="D91C5C"/>
                </a:gs>
              </a:gsLst>
              <a:lin ang="18900000" scaled="0"/>
              <a:tileRect/>
            </a:gradFill>
            <a:prstDash val="dash"/>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0650" lvl="0">
              <a:lnSpc>
                <a:spcPct val="100000"/>
              </a:lnSpc>
              <a:spcBef>
                <a:spcPts val="0"/>
              </a:spcBef>
              <a:buSzPts val="1700"/>
            </a:pPr>
            <a:endParaRPr lang="en-GB" sz="1800" dirty="0"/>
          </a:p>
        </p:txBody>
      </p:sp>
      <p:sp>
        <p:nvSpPr>
          <p:cNvPr id="9" name="Content Placeholder 11">
            <a:extLst>
              <a:ext uri="{FF2B5EF4-FFF2-40B4-BE49-F238E27FC236}">
                <a16:creationId xmlns:a16="http://schemas.microsoft.com/office/drawing/2014/main" id="{C66455A3-DD44-A010-5BC6-76C18908D5A6}"/>
              </a:ext>
            </a:extLst>
          </p:cNvPr>
          <p:cNvSpPr txBox="1">
            <a:spLocks/>
          </p:cNvSpPr>
          <p:nvPr/>
        </p:nvSpPr>
        <p:spPr>
          <a:xfrm>
            <a:off x="965372" y="6925157"/>
            <a:ext cx="14594928" cy="1532813"/>
          </a:xfrm>
          <a:prstGeom prst="rect">
            <a:avLst/>
          </a:prstGeom>
          <a:solidFill>
            <a:srgbClr val="ECECED"/>
          </a:solidFill>
          <a:ln w="28575">
            <a:gradFill flip="none" rotWithShape="1">
              <a:gsLst>
                <a:gs pos="21000">
                  <a:srgbClr val="FF7500"/>
                </a:gs>
                <a:gs pos="98000">
                  <a:srgbClr val="D91C5C"/>
                </a:gs>
              </a:gsLst>
              <a:lin ang="18900000" scaled="1"/>
              <a:tileRect/>
            </a:gradFill>
          </a:ln>
        </p:spPr>
        <p:txBody>
          <a:bodyPr vert="horz" lIns="251999"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1150" algn="l" rtl="0">
              <a:lnSpc>
                <a:spcPct val="100000"/>
              </a:lnSpc>
              <a:spcBef>
                <a:spcPts val="0"/>
              </a:spcBef>
              <a:spcAft>
                <a:spcPts val="0"/>
              </a:spcAft>
              <a:buClr>
                <a:srgbClr val="000000"/>
              </a:buClr>
              <a:buSzPts val="1300"/>
              <a:buFont typeface="Arial" panose="020B0604020202020204" pitchFamily="34" charset="0"/>
              <a:buChar char="•"/>
            </a:pPr>
            <a:endParaRPr lang="en-GB" sz="1800" b="0" i="0" u="none" strike="noStrike" cap="none" dirty="0">
              <a:solidFill>
                <a:srgbClr val="000000"/>
              </a:solidFill>
              <a:latin typeface="Arial"/>
              <a:ea typeface="Arial"/>
              <a:cs typeface="Arial"/>
              <a:sym typeface="Arial"/>
            </a:endParaRPr>
          </a:p>
        </p:txBody>
      </p:sp>
      <p:sp>
        <p:nvSpPr>
          <p:cNvPr id="14" name="TextBox 13">
            <a:extLst>
              <a:ext uri="{FF2B5EF4-FFF2-40B4-BE49-F238E27FC236}">
                <a16:creationId xmlns:a16="http://schemas.microsoft.com/office/drawing/2014/main" id="{F73F4DF5-23D3-29C5-3394-66F506A81997}"/>
              </a:ext>
            </a:extLst>
          </p:cNvPr>
          <p:cNvSpPr txBox="1"/>
          <p:nvPr/>
        </p:nvSpPr>
        <p:spPr>
          <a:xfrm>
            <a:off x="6061862" y="7123340"/>
            <a:ext cx="5122255" cy="923330"/>
          </a:xfrm>
          <a:prstGeom prst="rect">
            <a:avLst/>
          </a:prstGeom>
          <a:noFill/>
        </p:spPr>
        <p:txBody>
          <a:bodyPr wrap="square">
            <a:spAutoFit/>
          </a:bodyPr>
          <a:lstStyle/>
          <a:p>
            <a:pPr marL="457200" marR="0" lvl="0" indent="-311150" algn="l" rtl="0">
              <a:lnSpc>
                <a:spcPct val="100000"/>
              </a:lnSpc>
              <a:spcBef>
                <a:spcPts val="0"/>
              </a:spcBef>
              <a:spcAft>
                <a:spcPts val="0"/>
              </a:spcAft>
              <a:buClr>
                <a:srgbClr val="000000"/>
              </a:buClr>
              <a:buSzPts val="13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Discuss why each of these aspects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of a project (purpose, properties, materials) is important for engineers to consider.</a:t>
            </a:r>
          </a:p>
        </p:txBody>
      </p:sp>
      <p:sp>
        <p:nvSpPr>
          <p:cNvPr id="19" name="Content Placeholder 11">
            <a:extLst>
              <a:ext uri="{FF2B5EF4-FFF2-40B4-BE49-F238E27FC236}">
                <a16:creationId xmlns:a16="http://schemas.microsoft.com/office/drawing/2014/main" id="{E2C73194-3BB9-5F2B-1E06-FDDDD9A60834}"/>
              </a:ext>
            </a:extLst>
          </p:cNvPr>
          <p:cNvSpPr txBox="1">
            <a:spLocks/>
          </p:cNvSpPr>
          <p:nvPr/>
        </p:nvSpPr>
        <p:spPr>
          <a:xfrm>
            <a:off x="1504948" y="3512660"/>
            <a:ext cx="3553574" cy="1328538"/>
          </a:xfrm>
          <a:prstGeom prst="rect">
            <a:avLst/>
          </a:prstGeom>
          <a:ln w="28575">
            <a:gradFill flip="none" rotWithShape="1">
              <a:gsLst>
                <a:gs pos="21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Engineers first understand the </a:t>
            </a:r>
            <a:r>
              <a:rPr lang="en-GB" sz="1800" b="1" i="0" u="none" strike="noStrike" cap="none" dirty="0">
                <a:solidFill>
                  <a:srgbClr val="000000"/>
                </a:solidFill>
                <a:latin typeface="Arial"/>
                <a:ea typeface="Arial"/>
                <a:cs typeface="Arial"/>
                <a:sym typeface="Arial"/>
              </a:rPr>
              <a:t>purpose </a:t>
            </a:r>
            <a:r>
              <a:rPr lang="en-GB" sz="1800" b="0" i="0" u="none" strike="noStrike" cap="none" dirty="0">
                <a:solidFill>
                  <a:srgbClr val="000000"/>
                </a:solidFill>
                <a:latin typeface="Arial"/>
                <a:ea typeface="Arial"/>
                <a:cs typeface="Arial"/>
                <a:sym typeface="Arial"/>
              </a:rPr>
              <a:t>of the materials they will use…</a:t>
            </a:r>
          </a:p>
        </p:txBody>
      </p:sp>
      <p:sp>
        <p:nvSpPr>
          <p:cNvPr id="20" name="Content Placeholder 11">
            <a:extLst>
              <a:ext uri="{FF2B5EF4-FFF2-40B4-BE49-F238E27FC236}">
                <a16:creationId xmlns:a16="http://schemas.microsoft.com/office/drawing/2014/main" id="{2D0C0C94-BA92-F889-AFB5-1050C9AA07FD}"/>
              </a:ext>
            </a:extLst>
          </p:cNvPr>
          <p:cNvSpPr txBox="1">
            <a:spLocks/>
          </p:cNvSpPr>
          <p:nvPr/>
        </p:nvSpPr>
        <p:spPr>
          <a:xfrm>
            <a:off x="6448086" y="3531240"/>
            <a:ext cx="3562270" cy="1328538"/>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…which helps them identify what </a:t>
            </a:r>
            <a:r>
              <a:rPr lang="en-GB" sz="1800" b="1" i="0" u="none" strike="noStrike" cap="none" dirty="0">
                <a:solidFill>
                  <a:srgbClr val="000000"/>
                </a:solidFill>
                <a:latin typeface="Arial"/>
                <a:ea typeface="Arial"/>
                <a:cs typeface="Arial"/>
                <a:sym typeface="Arial"/>
              </a:rPr>
              <a:t>properties</a:t>
            </a:r>
            <a:r>
              <a:rPr lang="en-GB" sz="1800" b="0" i="0" u="none" strike="noStrike" cap="none" dirty="0">
                <a:solidFill>
                  <a:srgbClr val="000000"/>
                </a:solidFill>
                <a:latin typeface="Arial"/>
                <a:ea typeface="Arial"/>
                <a:cs typeface="Arial"/>
                <a:sym typeface="Arial"/>
              </a:rPr>
              <a:t> these materials need to have…</a:t>
            </a:r>
          </a:p>
        </p:txBody>
      </p:sp>
      <p:sp>
        <p:nvSpPr>
          <p:cNvPr id="21" name="Content Placeholder 11">
            <a:extLst>
              <a:ext uri="{FF2B5EF4-FFF2-40B4-BE49-F238E27FC236}">
                <a16:creationId xmlns:a16="http://schemas.microsoft.com/office/drawing/2014/main" id="{441E8B92-121B-2CB2-E975-D7FD6EC3CDED}"/>
              </a:ext>
            </a:extLst>
          </p:cNvPr>
          <p:cNvSpPr txBox="1">
            <a:spLocks/>
          </p:cNvSpPr>
          <p:nvPr/>
        </p:nvSpPr>
        <p:spPr>
          <a:xfrm>
            <a:off x="11399920" y="3531239"/>
            <a:ext cx="3553573" cy="1328539"/>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…which helps them choose the right </a:t>
            </a:r>
            <a:r>
              <a:rPr lang="en-GB" sz="1800" b="1" i="0" u="none" strike="noStrike" cap="none" dirty="0">
                <a:solidFill>
                  <a:srgbClr val="000000"/>
                </a:solidFill>
                <a:latin typeface="Arial"/>
                <a:ea typeface="Arial"/>
                <a:cs typeface="Arial"/>
                <a:sym typeface="Arial"/>
              </a:rPr>
              <a:t>materials</a:t>
            </a:r>
            <a:r>
              <a:rPr lang="en-GB" sz="1800" b="0" i="0" u="none" strike="noStrike" cap="none" dirty="0">
                <a:solidFill>
                  <a:srgbClr val="000000"/>
                </a:solidFill>
                <a:latin typeface="Arial"/>
                <a:ea typeface="Arial"/>
                <a:cs typeface="Arial"/>
                <a:sym typeface="Arial"/>
              </a:rPr>
              <a:t> for each application.</a:t>
            </a:r>
          </a:p>
        </p:txBody>
      </p:sp>
      <p:cxnSp>
        <p:nvCxnSpPr>
          <p:cNvPr id="24" name="Straight Arrow Connector 23">
            <a:extLst>
              <a:ext uri="{FF2B5EF4-FFF2-40B4-BE49-F238E27FC236}">
                <a16:creationId xmlns:a16="http://schemas.microsoft.com/office/drawing/2014/main" id="{0D29F732-E3A2-E2FF-79B0-F6E8059E591C}"/>
              </a:ext>
            </a:extLst>
          </p:cNvPr>
          <p:cNvCxnSpPr>
            <a:cxnSpLocks/>
          </p:cNvCxnSpPr>
          <p:nvPr/>
        </p:nvCxnSpPr>
        <p:spPr>
          <a:xfrm>
            <a:off x="5336700" y="4166478"/>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C947D1E-ECD1-3D7F-EAC2-BA2DFE8195D6}"/>
              </a:ext>
            </a:extLst>
          </p:cNvPr>
          <p:cNvCxnSpPr>
            <a:cxnSpLocks/>
          </p:cNvCxnSpPr>
          <p:nvPr/>
        </p:nvCxnSpPr>
        <p:spPr>
          <a:xfrm>
            <a:off x="10279781" y="4157419"/>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88CA335-19D6-A157-9F5B-6286C6344C7D}"/>
              </a:ext>
            </a:extLst>
          </p:cNvPr>
          <p:cNvSpPr txBox="1"/>
          <p:nvPr/>
        </p:nvSpPr>
        <p:spPr>
          <a:xfrm>
            <a:off x="11220810" y="7141269"/>
            <a:ext cx="4761765" cy="923330"/>
          </a:xfrm>
          <a:prstGeom prst="rect">
            <a:avLst/>
          </a:prstGeom>
          <a:noFill/>
        </p:spPr>
        <p:txBody>
          <a:bodyPr wrap="square">
            <a:spAutoFit/>
          </a:bodyPr>
          <a:lstStyle/>
          <a:p>
            <a:pPr marL="457200" marR="0" lvl="0" indent="-311150" algn="l" rtl="0">
              <a:lnSpc>
                <a:spcPct val="100000"/>
              </a:lnSpc>
              <a:spcBef>
                <a:spcPts val="0"/>
              </a:spcBef>
              <a:spcAft>
                <a:spcPts val="0"/>
              </a:spcAft>
              <a:buClr>
                <a:srgbClr val="000000"/>
              </a:buClr>
              <a:buSzPct val="70000"/>
              <a:buFont typeface="Arial" panose="020B0604020202020204" pitchFamily="34" charset="0"/>
              <a:buChar char="•"/>
            </a:pPr>
            <a:r>
              <a:rPr lang="en-GB" dirty="0">
                <a:latin typeface="Arial" panose="020B0604020202020204" pitchFamily="34" charset="0"/>
                <a:cs typeface="Arial" panose="020B0604020202020204" pitchFamily="34" charset="0"/>
              </a:rPr>
              <a:t>Suggest what will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make an engineering material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more sustainable choice.</a:t>
            </a:r>
            <a:endParaRPr lang="en-GB"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8" name="TextBox 27">
            <a:extLst>
              <a:ext uri="{FF2B5EF4-FFF2-40B4-BE49-F238E27FC236}">
                <a16:creationId xmlns:a16="http://schemas.microsoft.com/office/drawing/2014/main" id="{6F98D03B-392F-4D7C-0457-1CD4C1DF70E5}"/>
              </a:ext>
            </a:extLst>
          </p:cNvPr>
          <p:cNvSpPr txBox="1"/>
          <p:nvPr/>
        </p:nvSpPr>
        <p:spPr>
          <a:xfrm>
            <a:off x="1130951" y="7112598"/>
            <a:ext cx="5110085" cy="1200329"/>
          </a:xfrm>
          <a:prstGeom prst="rect">
            <a:avLst/>
          </a:prstGeom>
          <a:noFill/>
        </p:spPr>
        <p:txBody>
          <a:bodyPr wrap="square">
            <a:spAutoFit/>
          </a:bodyPr>
          <a:lstStyle/>
          <a:p>
            <a:pPr marL="457200" marR="0" lvl="0" indent="-311150" algn="l" rtl="0">
              <a:lnSpc>
                <a:spcPct val="100000"/>
              </a:lnSpc>
              <a:spcBef>
                <a:spcPts val="0"/>
              </a:spcBef>
              <a:spcAft>
                <a:spcPts val="0"/>
              </a:spcAft>
              <a:buClr>
                <a:srgbClr val="000000"/>
              </a:buClr>
              <a:buSzPts val="1300"/>
              <a:buFont typeface="Arial" panose="020B0604020202020204" pitchFamily="34" charset="0"/>
              <a:buChar char="•"/>
            </a:pP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Discuss how engineers might </a:t>
            </a:r>
            <a:r>
              <a:rPr lang="en-GB" sz="1800" dirty="0">
                <a:latin typeface="Arial" panose="020B0604020202020204" pitchFamily="34" charset="0"/>
                <a:cs typeface="Arial" panose="020B0604020202020204" pitchFamily="34" charset="0"/>
              </a:rPr>
              <a:t>determine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or estimate</a:t>
            </a: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 the expected conditions that </a:t>
            </a:r>
            <a:b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b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a structure, component or mechanism </a:t>
            </a:r>
            <a:b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b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might operate in.</a:t>
            </a:r>
          </a:p>
        </p:txBody>
      </p:sp>
      <p:sp>
        <p:nvSpPr>
          <p:cNvPr id="4" name="Slide Number Placeholder 5">
            <a:extLst>
              <a:ext uri="{FF2B5EF4-FFF2-40B4-BE49-F238E27FC236}">
                <a16:creationId xmlns:a16="http://schemas.microsoft.com/office/drawing/2014/main" id="{6F1ED278-EC1B-3856-0F1E-D07924876E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5" name="Slide Number Placeholder 5">
            <a:extLst>
              <a:ext uri="{FF2B5EF4-FFF2-40B4-BE49-F238E27FC236}">
                <a16:creationId xmlns:a16="http://schemas.microsoft.com/office/drawing/2014/main" id="{4DC7A23E-258C-0B3F-85EE-B739303AE231}"/>
              </a:ext>
            </a:extLst>
          </p:cNvPr>
          <p:cNvSpPr txBox="1">
            <a:spLocks/>
          </p:cNvSpPr>
          <p:nvPr/>
        </p:nvSpPr>
        <p:spPr>
          <a:xfrm>
            <a:off x="15442825" y="86411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solidFill>
                <a:schemeClr val="bg1"/>
              </a:solidFill>
            </a:endParaRPr>
          </a:p>
        </p:txBody>
      </p:sp>
      <p:sp>
        <p:nvSpPr>
          <p:cNvPr id="7" name="TextBox 6">
            <a:extLst>
              <a:ext uri="{FF2B5EF4-FFF2-40B4-BE49-F238E27FC236}">
                <a16:creationId xmlns:a16="http://schemas.microsoft.com/office/drawing/2014/main" id="{8A820058-2F65-338A-0174-FBD395E3AFB4}"/>
              </a:ext>
            </a:extLst>
          </p:cNvPr>
          <p:cNvSpPr txBox="1"/>
          <p:nvPr/>
        </p:nvSpPr>
        <p:spPr>
          <a:xfrm>
            <a:off x="1846721" y="2984732"/>
            <a:ext cx="13435170" cy="367216"/>
          </a:xfrm>
          <a:prstGeom prst="rect">
            <a:avLst/>
          </a:prstGeom>
          <a:noFill/>
        </p:spPr>
        <p:txBody>
          <a:bodyPr wrap="square">
            <a:spAutoFit/>
          </a:bodyPr>
          <a:lstStyle/>
          <a:p>
            <a:pPr>
              <a:lnSpc>
                <a:spcPct val="107000"/>
              </a:lnSpc>
              <a:spcBef>
                <a:spcPts val="800"/>
              </a:spcBef>
              <a:buClr>
                <a:srgbClr val="000000"/>
              </a:buClr>
              <a:buSzPts val="1300"/>
            </a:pPr>
            <a:r>
              <a:rPr lang="en-GB" dirty="0">
                <a:latin typeface="Arial" panose="020B0604020202020204" pitchFamily="34" charset="0"/>
                <a:cs typeface="Arial" panose="020B0604020202020204" pitchFamily="34" charset="0"/>
              </a:rPr>
              <a:t>The urgent need for greater </a:t>
            </a:r>
            <a:r>
              <a:rPr lang="en-GB" b="1" dirty="0">
                <a:latin typeface="Arial" panose="020B0604020202020204" pitchFamily="34" charset="0"/>
                <a:cs typeface="Arial" panose="020B0604020202020204" pitchFamily="34" charset="0"/>
              </a:rPr>
              <a:t>sustainability </a:t>
            </a:r>
            <a:r>
              <a:rPr lang="en-GB" dirty="0">
                <a:latin typeface="Arial" panose="020B0604020202020204" pitchFamily="34" charset="0"/>
                <a:cs typeface="Arial" panose="020B0604020202020204" pitchFamily="34" charset="0"/>
              </a:rPr>
              <a:t>is the wider context in which all engineering material choices need to be made.</a:t>
            </a:r>
          </a:p>
        </p:txBody>
      </p:sp>
      <p:pic>
        <p:nvPicPr>
          <p:cNvPr id="6" name="Graphic 5">
            <a:extLst>
              <a:ext uri="{FF2B5EF4-FFF2-40B4-BE49-F238E27FC236}">
                <a16:creationId xmlns:a16="http://schemas.microsoft.com/office/drawing/2014/main" id="{5B2FADD9-F753-16E5-1BC7-9BA2A2C7E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75655" y="6393323"/>
            <a:ext cx="994826" cy="961665"/>
          </a:xfrm>
          <a:prstGeom prst="rect">
            <a:avLst/>
          </a:prstGeom>
        </p:spPr>
      </p:pic>
      <p:sp>
        <p:nvSpPr>
          <p:cNvPr id="11" name="Footer Placeholder 3">
            <a:extLst>
              <a:ext uri="{FF2B5EF4-FFF2-40B4-BE49-F238E27FC236}">
                <a16:creationId xmlns:a16="http://schemas.microsoft.com/office/drawing/2014/main" id="{0C3FFA9A-CFB3-A46B-1BD8-B3944FEAC5A4}"/>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
        <p:nvSpPr>
          <p:cNvPr id="10" name="Content Placeholder 11">
            <a:extLst>
              <a:ext uri="{FF2B5EF4-FFF2-40B4-BE49-F238E27FC236}">
                <a16:creationId xmlns:a16="http://schemas.microsoft.com/office/drawing/2014/main" id="{67E9AACE-BCA2-0CE5-34DE-C117D4A31DAA}"/>
              </a:ext>
            </a:extLst>
          </p:cNvPr>
          <p:cNvSpPr txBox="1">
            <a:spLocks/>
          </p:cNvSpPr>
          <p:nvPr/>
        </p:nvSpPr>
        <p:spPr>
          <a:xfrm>
            <a:off x="1517090" y="4727678"/>
            <a:ext cx="3553574" cy="1328538"/>
          </a:xfrm>
          <a:prstGeom prst="rect">
            <a:avLst/>
          </a:prstGeom>
          <a:ln w="28575">
            <a:no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Materials contribute to how a structure, component or mechanism functions under expected conditions.</a:t>
            </a:r>
          </a:p>
        </p:txBody>
      </p:sp>
      <p:sp>
        <p:nvSpPr>
          <p:cNvPr id="12" name="Content Placeholder 11">
            <a:extLst>
              <a:ext uri="{FF2B5EF4-FFF2-40B4-BE49-F238E27FC236}">
                <a16:creationId xmlns:a16="http://schemas.microsoft.com/office/drawing/2014/main" id="{19DF0616-DB1E-3219-B396-42F1AA7331C5}"/>
              </a:ext>
            </a:extLst>
          </p:cNvPr>
          <p:cNvSpPr txBox="1">
            <a:spLocks/>
          </p:cNvSpPr>
          <p:nvPr/>
        </p:nvSpPr>
        <p:spPr>
          <a:xfrm>
            <a:off x="6687514" y="4727678"/>
            <a:ext cx="3553574" cy="1328538"/>
          </a:xfrm>
          <a:prstGeom prst="rect">
            <a:avLst/>
          </a:prstGeom>
          <a:ln w="28575">
            <a:no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A property describes a specific aspect of how a material behaves.</a:t>
            </a:r>
          </a:p>
        </p:txBody>
      </p:sp>
      <p:sp>
        <p:nvSpPr>
          <p:cNvPr id="13" name="Content Placeholder 11">
            <a:extLst>
              <a:ext uri="{FF2B5EF4-FFF2-40B4-BE49-F238E27FC236}">
                <a16:creationId xmlns:a16="http://schemas.microsoft.com/office/drawing/2014/main" id="{FE13F523-D79D-4797-6793-FDF57E69F00D}"/>
              </a:ext>
            </a:extLst>
          </p:cNvPr>
          <p:cNvSpPr txBox="1">
            <a:spLocks/>
          </p:cNvSpPr>
          <p:nvPr/>
        </p:nvSpPr>
        <p:spPr>
          <a:xfrm>
            <a:off x="11295145" y="4727678"/>
            <a:ext cx="3553574" cy="1328538"/>
          </a:xfrm>
          <a:prstGeom prst="rect">
            <a:avLst/>
          </a:prstGeom>
          <a:ln w="28575">
            <a:no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Material choices will affect performance, safety, cost and design/aesthetic decisions.</a:t>
            </a:r>
          </a:p>
        </p:txBody>
      </p:sp>
    </p:spTree>
    <p:extLst>
      <p:ext uri="{BB962C8B-B14F-4D97-AF65-F5344CB8AC3E}">
        <p14:creationId xmlns:p14="http://schemas.microsoft.com/office/powerpoint/2010/main" val="25437547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SharedWithUsers xmlns="4fc865ed-9e33-4d03-b19f-b352596ecae9">
      <UserInfo>
        <DisplayName>V-Mike Guilmant-Cush</DisplayName>
        <AccountId>60</AccountId>
        <AccountType/>
      </UserInfo>
    </SharedWithUsers>
  </documentManagement>
</p:properties>
</file>

<file path=customXml/itemProps1.xml><?xml version="1.0" encoding="utf-8"?>
<ds:datastoreItem xmlns:ds="http://schemas.openxmlformats.org/officeDocument/2006/customXml" ds:itemID="{7AD34314-C35D-40D1-A59A-24844EB11D6A}">
  <ds:schemaRefs>
    <ds:schemaRef ds:uri="http://schemas.microsoft.com/sharepoint/v3/contenttype/forms"/>
  </ds:schemaRefs>
</ds:datastoreItem>
</file>

<file path=customXml/itemProps2.xml><?xml version="1.0" encoding="utf-8"?>
<ds:datastoreItem xmlns:ds="http://schemas.openxmlformats.org/officeDocument/2006/customXml" ds:itemID="{A5F86FC8-4C6B-494A-85BB-34601F5BAE94}"/>
</file>

<file path=customXml/itemProps3.xml><?xml version="1.0" encoding="utf-8"?>
<ds:datastoreItem xmlns:ds="http://schemas.openxmlformats.org/officeDocument/2006/customXml" ds:itemID="{FCF0BF99-BB87-4C91-BFF1-91BABF10BC92}">
  <ds:schemaRefs>
    <ds:schemaRef ds:uri="http://schemas.microsoft.com/office/infopath/2007/PartnerControls"/>
    <ds:schemaRef ds:uri="http://schemas.microsoft.com/office/2006/documentManagement/types"/>
    <ds:schemaRef ds:uri="http://schemas.openxmlformats.org/package/2006/metadata/core-properties"/>
    <ds:schemaRef ds:uri="1ccdc7b9-4b6b-4ed9-8fc5-54a67669b54b"/>
    <ds:schemaRef ds:uri="http://schemas.microsoft.com/office/2006/metadata/properties"/>
    <ds:schemaRef ds:uri="http://purl.org/dc/elements/1.1/"/>
    <ds:schemaRef ds:uri="http://www.w3.org/XML/1998/namespace"/>
    <ds:schemaRef ds:uri="http://purl.org/dc/dcmitype/"/>
    <ds:schemaRef ds:uri="http://purl.org/dc/terms/"/>
    <ds:schemaRef ds:uri="http://schemas.microsoft.com/sharepoint/v3"/>
    <ds:schemaRef ds:uri="0edf7d78-1330-49f6-bffc-7239953f04fe"/>
    <ds:schemaRef ds:uri="f97151d3-a763-4fee-95d1-c0b0132eac99"/>
  </ds:schemaRefs>
</ds:datastoreItem>
</file>

<file path=docProps/app.xml><?xml version="1.0" encoding="utf-8"?>
<Properties xmlns="http://schemas.openxmlformats.org/officeDocument/2006/extended-properties" xmlns:vt="http://schemas.openxmlformats.org/officeDocument/2006/docPropsVTypes">
  <Template>Office Theme</Template>
  <TotalTime>21767</TotalTime>
  <Words>2690</Words>
  <Application>Microsoft Office PowerPoint</Application>
  <PresentationFormat>Custom</PresentationFormat>
  <Paragraphs>315</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Custom Design</vt:lpstr>
      <vt:lpstr>PowerPoint Presentation</vt:lpstr>
      <vt:lpstr>Practitioner guide 1. Materials in engineering</vt:lpstr>
      <vt:lpstr>Introduction and overview</vt:lpstr>
      <vt:lpstr>Learning outcomes and resource links </vt:lpstr>
      <vt:lpstr>Subject coverage</vt:lpstr>
      <vt:lpstr>1. Materials  in engineering</vt:lpstr>
      <vt:lpstr>Learning outcomes</vt:lpstr>
      <vt:lpstr>Engineers and the materials they use</vt:lpstr>
      <vt:lpstr>Purposes, properties, materials and sustainability</vt:lpstr>
      <vt:lpstr>Materials and unmanned vehicles </vt:lpstr>
      <vt:lpstr>Materials and unmanned vehicles - answers</vt:lpstr>
      <vt:lpstr>Materials and safety</vt:lpstr>
      <vt:lpstr>Materials and safety - answers</vt:lpstr>
      <vt:lpstr>What materials will keep you safe?</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351</cp:revision>
  <dcterms:created xsi:type="dcterms:W3CDTF">2022-05-23T15:11:33Z</dcterms:created>
  <dcterms:modified xsi:type="dcterms:W3CDTF">2023-03-08T11:51:17Z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