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07" r:id="rId5"/>
    <p:sldMasterId id="2147483672" r:id="rId6"/>
  </p:sldMasterIdLst>
  <p:notesMasterIdLst>
    <p:notesMasterId r:id="rId22"/>
  </p:notesMasterIdLst>
  <p:sldIdLst>
    <p:sldId id="256" r:id="rId7"/>
    <p:sldId id="272" r:id="rId8"/>
    <p:sldId id="275" r:id="rId9"/>
    <p:sldId id="362" r:id="rId10"/>
    <p:sldId id="363" r:id="rId11"/>
    <p:sldId id="369" r:id="rId12"/>
    <p:sldId id="368" r:id="rId13"/>
    <p:sldId id="370" r:id="rId14"/>
    <p:sldId id="366" r:id="rId15"/>
    <p:sldId id="367" r:id="rId16"/>
    <p:sldId id="364" r:id="rId17"/>
    <p:sldId id="348" r:id="rId18"/>
    <p:sldId id="365" r:id="rId19"/>
    <p:sldId id="371" r:id="rId20"/>
    <p:sldId id="373" r:id="rId21"/>
  </p:sldIdLst>
  <p:sldSz cx="16257588" cy="9144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49" userDrawn="1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2E3E04-DFCD-009C-E7C8-C19ACA976B3D}" name="Sidney Yanney" initials="SY" userId="d447cc76b5363470" providerId="Windows Live"/>
  <p188:author id="{98BD5E20-A1E7-7989-F395-22443D1BA5D1}" name="V-Bryony Yanney" initials="VY" userId="S::bryony.yanney@blackbaud.me::189c5106-5702-4f42-a7ae-43cc43abd7ff" providerId="AD"/>
  <p188:author id="{2858F9E0-1884-5D2C-4266-64D92783599A}" name="V-Mike Guilmant-Cush" initials="VG" userId="S::mike.guilmant-cush@blackbaud.me::3c7f021d-b981-41a2-afc2-8c0dc9565e5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V-Mike Guilmant-Cush" initials="VG" lastIdx="2" clrIdx="6">
    <p:extLst>
      <p:ext uri="{19B8F6BF-5375-455C-9EA6-DF929625EA0E}">
        <p15:presenceInfo xmlns:p15="http://schemas.microsoft.com/office/powerpoint/2012/main" userId="S::mike.guilmant-cush@blackbaud.me::3c7f021d-b981-41a2-afc2-8c0dc9565e5f" providerId="AD"/>
      </p:ext>
    </p:extLst>
  </p:cmAuthor>
  <p:cmAuthor id="1" name="Minna Down" initials="MD" lastIdx="14" clrIdx="0">
    <p:extLst>
      <p:ext uri="{19B8F6BF-5375-455C-9EA6-DF929625EA0E}">
        <p15:presenceInfo xmlns:p15="http://schemas.microsoft.com/office/powerpoint/2012/main" userId="f49f9c9fde2637aa" providerId="Windows Live"/>
      </p:ext>
    </p:extLst>
  </p:cmAuthor>
  <p:cmAuthor id="2" name="Bryony" initials="B" lastIdx="42" clrIdx="1">
    <p:extLst>
      <p:ext uri="{19B8F6BF-5375-455C-9EA6-DF929625EA0E}">
        <p15:presenceInfo xmlns:p15="http://schemas.microsoft.com/office/powerpoint/2012/main" userId="fe1aad7348244552" providerId="Windows Live"/>
      </p:ext>
    </p:extLst>
  </p:cmAuthor>
  <p:cmAuthor id="3" name="Mike Guilmant-Cush" initials="MG" lastIdx="6" clrIdx="2">
    <p:extLst>
      <p:ext uri="{19B8F6BF-5375-455C-9EA6-DF929625EA0E}">
        <p15:presenceInfo xmlns:p15="http://schemas.microsoft.com/office/powerpoint/2012/main" userId="Mike Guilmant-Cush" providerId="None"/>
      </p:ext>
    </p:extLst>
  </p:cmAuthor>
  <p:cmAuthor id="4" name="Karen Wadsworth" initials="KW" lastIdx="31" clrIdx="3">
    <p:extLst>
      <p:ext uri="{19B8F6BF-5375-455C-9EA6-DF929625EA0E}">
        <p15:presenceInfo xmlns:p15="http://schemas.microsoft.com/office/powerpoint/2012/main" userId="Karen Wadsworth" providerId="None"/>
      </p:ext>
    </p:extLst>
  </p:cmAuthor>
  <p:cmAuthor id="5" name="Estelle Lloyd" initials="EL" lastIdx="13" clrIdx="4">
    <p:extLst>
      <p:ext uri="{19B8F6BF-5375-455C-9EA6-DF929625EA0E}">
        <p15:presenceInfo xmlns:p15="http://schemas.microsoft.com/office/powerpoint/2012/main" userId="Estelle Lloyd" providerId="None"/>
      </p:ext>
    </p:extLst>
  </p:cmAuthor>
  <p:cmAuthor id="6" name="V-Bryony Yanney" initials="VY" lastIdx="3" clrIdx="5">
    <p:extLst>
      <p:ext uri="{19B8F6BF-5375-455C-9EA6-DF929625EA0E}">
        <p15:presenceInfo xmlns:p15="http://schemas.microsoft.com/office/powerpoint/2012/main" userId="S::bryony.yanney@blackbaud.me::189c5106-5702-4f42-a7ae-43cc43abd7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176B"/>
    <a:srgbClr val="D91C5C"/>
    <a:srgbClr val="FF7500"/>
    <a:srgbClr val="3DB876"/>
    <a:srgbClr val="868FB4"/>
    <a:srgbClr val="91BFFC"/>
    <a:srgbClr val="B2BFFC"/>
    <a:srgbClr val="B2BFF0"/>
    <a:srgbClr val="ECECED"/>
    <a:srgbClr val="24D6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348CB6-70C8-8B41-6094-A2C3D3A29AAC}" v="13" dt="2023-03-08T14:50:26.1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24"/>
    <p:restoredTop sz="54765" autoAdjust="0"/>
  </p:normalViewPr>
  <p:slideViewPr>
    <p:cSldViewPr snapToGrid="0">
      <p:cViewPr varScale="1">
        <p:scale>
          <a:sx n="26" d="100"/>
          <a:sy n="26" d="100"/>
        </p:scale>
        <p:origin x="1216" y="32"/>
      </p:cViewPr>
      <p:guideLst>
        <p:guide orient="horz" pos="4649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-Mike Guilmant-Cush" userId="S::mike.guilmant-cush@blackbaud.me::3c7f021d-b981-41a2-afc2-8c0dc9565e5f" providerId="AD" clId="Web-{B9348CB6-70C8-8B41-6094-A2C3D3A29AAC}"/>
    <pc:docChg chg="modSld">
      <pc:chgData name="V-Mike Guilmant-Cush" userId="S::mike.guilmant-cush@blackbaud.me::3c7f021d-b981-41a2-afc2-8c0dc9565e5f" providerId="AD" clId="Web-{B9348CB6-70C8-8B41-6094-A2C3D3A29AAC}" dt="2023-03-08T14:50:26.153" v="9" actId="20577"/>
      <pc:docMkLst>
        <pc:docMk/>
      </pc:docMkLst>
      <pc:sldChg chg="modSp">
        <pc:chgData name="V-Mike Guilmant-Cush" userId="S::mike.guilmant-cush@blackbaud.me::3c7f021d-b981-41a2-afc2-8c0dc9565e5f" providerId="AD" clId="Web-{B9348CB6-70C8-8B41-6094-A2C3D3A29AAC}" dt="2023-03-08T14:50:26.153" v="9" actId="20577"/>
        <pc:sldMkLst>
          <pc:docMk/>
          <pc:sldMk cId="3792967602" sldId="369"/>
        </pc:sldMkLst>
        <pc:spChg chg="mod">
          <ac:chgData name="V-Mike Guilmant-Cush" userId="S::mike.guilmant-cush@blackbaud.me::3c7f021d-b981-41a2-afc2-8c0dc9565e5f" providerId="AD" clId="Web-{B9348CB6-70C8-8B41-6094-A2C3D3A29AAC}" dt="2023-03-08T14:50:26.153" v="9" actId="20577"/>
          <ac:spMkLst>
            <pc:docMk/>
            <pc:sldMk cId="3792967602" sldId="369"/>
            <ac:spMk id="8" creationId="{66885A56-4F06-9A9A-1113-945124DAD9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177F610-3751-F945-A338-751CC6F6B176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7713ECE-1B03-7F4B-8F63-1FC03E6A2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21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79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4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25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03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92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34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4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9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48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05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3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05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2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68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13ECE-1B03-7F4B-8F63-1FC03E6A28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2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7221" y="1496484"/>
            <a:ext cx="6208295" cy="6251853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2EAAA0-1EDA-BE19-1612-350625794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5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ayfind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58" y="2294021"/>
            <a:ext cx="14711979" cy="10071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1F8891-B431-1BF3-B3C7-84EE07D09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1858" y="3467612"/>
            <a:ext cx="7717730" cy="48254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D592988-0365-6ABD-619E-08F07A2B2C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5512" y="3467612"/>
            <a:ext cx="7717730" cy="482548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CCF562-DB63-A020-9152-8879317F6B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8CFAC08-2320-7263-1F3A-34CBA4248F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8476" y="4779264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057C67-94BE-A669-CEE0-7E3EBEAD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19EB0776-B1B4-3E7E-8447-4705F62407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36476" y="2584704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1E9507C9-334D-655A-C31C-98AEF6EAB3A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3244" y="4791456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750FB8EA-AD6E-A0D7-DDD2-E523460BA58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81372" y="1938528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DBFE590B-CE82-F200-E6F9-186AAA377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319644" y="4389120"/>
            <a:ext cx="3401508" cy="3322160"/>
          </a:xfrm>
          <a:custGeom>
            <a:avLst/>
            <a:gdLst>
              <a:gd name="connsiteX0" fmla="*/ 1766808 w 3528310"/>
              <a:gd name="connsiteY0" fmla="*/ 0 h 3446004"/>
              <a:gd name="connsiteX1" fmla="*/ 3172396 w 3528310"/>
              <a:gd name="connsiteY1" fmla="*/ 687333 h 3446004"/>
              <a:gd name="connsiteX2" fmla="*/ 3528310 w 3528310"/>
              <a:gd name="connsiteY2" fmla="*/ 2222389 h 3446004"/>
              <a:gd name="connsiteX3" fmla="*/ 2553112 w 3528310"/>
              <a:gd name="connsiteY3" fmla="*/ 3446004 h 3446004"/>
              <a:gd name="connsiteX4" fmla="*/ 998904 w 3528310"/>
              <a:gd name="connsiteY4" fmla="*/ 3446004 h 3446004"/>
              <a:gd name="connsiteX5" fmla="*/ 0 w 3528310"/>
              <a:gd name="connsiteY5" fmla="*/ 2233092 h 3446004"/>
              <a:gd name="connsiteX6" fmla="*/ 362796 w 3528310"/>
              <a:gd name="connsiteY6" fmla="*/ 673930 h 344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10" h="3446004">
                <a:moveTo>
                  <a:pt x="1766808" y="0"/>
                </a:moveTo>
                <a:lnTo>
                  <a:pt x="3172396" y="687333"/>
                </a:lnTo>
                <a:lnTo>
                  <a:pt x="3528310" y="2222389"/>
                </a:lnTo>
                <a:lnTo>
                  <a:pt x="2553112" y="3446004"/>
                </a:lnTo>
                <a:lnTo>
                  <a:pt x="998904" y="3446004"/>
                </a:lnTo>
                <a:lnTo>
                  <a:pt x="0" y="2233092"/>
                </a:lnTo>
                <a:lnTo>
                  <a:pt x="362796" y="67393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52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729" y="1167130"/>
            <a:ext cx="6380130" cy="691007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CD62CC-58C0-5E0E-BABB-F71C515C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3576F-7F1D-5EFB-17B8-81732A533E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90" y="0"/>
            <a:ext cx="16272578" cy="916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79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F260835-944E-7CBD-3997-491A87F1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19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592" y="1316567"/>
            <a:ext cx="8230404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4245972-D3D9-B483-0041-8D9AFD4A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68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1592" y="1316567"/>
            <a:ext cx="8230404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D9F9920-B0B6-28A2-62FE-A54B339F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19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B00B66-1DD8-6CEF-8ECF-43ED974D0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68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4337" y="486834"/>
            <a:ext cx="3505542" cy="774911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709" y="486834"/>
            <a:ext cx="10313407" cy="77491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fld id="{C9125D00-F7C3-3147-8FA7-087DEE8832C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6A4707-2BE5-C8B2-2A71-D40AE0F1F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38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6CAB0-5DC4-29D6-2C01-847AE9BCF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7013"/>
            <a:ext cx="12193588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FA068-6A62-67D6-CD15-8DE22D429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188"/>
            <a:ext cx="12193588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2920-9D38-DE5A-0C9F-D516D712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3578C-5160-AC26-FB6B-4D30E133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40772-5D16-70EE-791F-E32E70E8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20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62B0-CDF7-FCE2-13FE-7EFA89C2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3CDC-5DF9-1B39-51CA-E3C655FD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4A827-F422-5898-D4BA-37B6D583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12F9B-C13A-5ECC-766B-343D4E0A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C9919-81D5-51D9-CD5C-99E76338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50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/>
              <a:t>Emerging technologies and sustainability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4689C-D456-0524-6D9D-0F06DFE532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6257588" cy="9152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1D153C-2691-E06D-2D89-9E726D9E96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533"/>
            <a:ext cx="16257587" cy="915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5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DA0E-5C8B-1F84-905D-5B57816DA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3" y="2279650"/>
            <a:ext cx="14022387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A75B0-770D-822E-4A42-98E1F9F55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663" y="6119813"/>
            <a:ext cx="14022387" cy="200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23664-4D98-7B5A-07FE-0B34080E5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7B4E7-B8F2-84BC-922B-C7AF04F7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1A7E-BBA7-152C-421C-AC14607D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02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C0BA7-47BB-CA0C-D664-363D45C9B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01E5-7656-F0BE-FE56-76E13F924E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AE179-E434-56A1-4C6F-DF9621D1C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200" y="2433638"/>
            <a:ext cx="6935788" cy="580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C09F7-6E47-0B6E-F69F-60BCA8EAC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2903F-F690-52C4-07E4-63526DD6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208C2-74ED-8DE4-A83F-72A01EAF8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6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EB71-AEB4-6D73-A212-6070B241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87363"/>
            <a:ext cx="14022387" cy="17668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45E57-8121-C433-904C-BA757B348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188" y="2241550"/>
            <a:ext cx="687863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2EE77-1016-F879-37D1-268995C1F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188" y="3340100"/>
            <a:ext cx="6878637" cy="4913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C975AA-EAE7-D776-D2CF-02D57F94C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31188" y="2241550"/>
            <a:ext cx="691038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005B17-3335-2DE6-CCDE-D8036C69E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31188" y="3340100"/>
            <a:ext cx="6910387" cy="4913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A0732D-8883-3C10-BF83-FB6D75AB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FF39D-C1A7-6DD1-E70A-FB004693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7CC07-3929-7B42-4320-0965E4AB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60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4098D-816B-A804-41B1-4877F0098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6C527A-D9E2-6881-6DFC-B08C9213C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61A88-8D77-EFD3-50B4-830C09B7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DD20D-1719-E6EB-297F-1C609D36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17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E3DA2E-0464-23CB-3593-11B7F4C9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F2CC8F-027E-D863-6926-F23B85B9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00D28-9F81-851F-E2F8-527BC9FC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63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BEDCD-D4E9-E6CE-38AD-68192E47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273C2-7900-321B-4778-930F6C402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975" y="1316038"/>
            <a:ext cx="8229600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7D4FA-A2BD-8544-FDDC-CB45C741E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C6558-C683-4A08-D578-64BD383C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36BB5-BAEA-0352-A5DA-0DB2FE977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8B17A-3E92-B794-FDA2-4635E1D8C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68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1D34B-DF48-4D34-80CB-754E30F5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997C01-8029-0E14-55C2-AF96D43AB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1975" y="1316038"/>
            <a:ext cx="8229600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C267D-602C-93AC-3D10-800F29067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C1358C-D0D7-1F52-7B00-A0FFFCAE2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8D67C-07F6-3767-3DF7-85FD2092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8F7E5-27BA-46A6-BC1C-F57530CE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90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DE55-E961-BE3A-BAC1-90F1B701A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C0D7A-9700-5E35-C80F-2638B7973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6C45D-794F-3955-C8B4-AD7D6F2F4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F188E-E7F2-8153-63F2-06407F92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9AE01-4E2A-A77B-F656-0ACCB6CB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585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450DB8-B543-F6B9-615E-976D7CABB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4788" y="487363"/>
            <a:ext cx="3505200" cy="77485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59D7FC-195F-FB91-0298-4EE8CD49A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7363"/>
            <a:ext cx="10364788" cy="77485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3A4EE-BC76-85BA-A2FA-F91A6D211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D71B3-1841-0B67-0552-DCB6E47C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473C2-0C7C-DD86-569D-5C05A1F1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95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E7AF-1298-7727-ACE8-E99754474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497013"/>
            <a:ext cx="12193588" cy="31829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C3538C-AFC8-5EBD-11BC-16A8D87966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4802188"/>
            <a:ext cx="12193588" cy="22082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76375-923B-BBD3-E153-118134ACA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E00CF-14C1-7BBB-EF95-89DC1BB9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A2F6D-29F9-58E4-688B-DA1E5E1F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7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500F-DC09-44A5-42B1-62B9D00B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98AAF-1147-0476-8402-A27FC0E7F9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87C48-9661-CAD9-A799-9FF9E33430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035464-B79D-04E6-9DBB-309079E9CF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1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DDE5E-C45B-5C30-6A45-E4304B608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8EEE0-D309-955A-C1A2-73AC06397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565BB-C942-DE28-7F7E-DC71B0DAC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092E4-D234-612F-BA10-A169AF2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8E7E5-8A29-4398-2BC8-F95A680C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076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DDCE4-9E53-3D0E-ABE4-43F7B0A4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63" y="2279650"/>
            <a:ext cx="14022387" cy="3803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2D0B7-62BC-25D8-E753-B55CC7E2A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663" y="6119813"/>
            <a:ext cx="14022387" cy="20002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9E874-F06A-1983-AA94-18929772B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33F51-1C52-585D-9E48-E72550D6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5DE76-BA89-D917-8C76-6EC3C4DD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80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7FD9-51D9-BAF0-C0F2-28586B5F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16B93-5B89-C74D-27E7-FA600F430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2433638"/>
            <a:ext cx="6934200" cy="580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3582A-6D7F-FB3C-37BF-9033C5E0A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200" y="2433638"/>
            <a:ext cx="6935788" cy="58023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8699B-214C-4B7C-CCEE-C96EC858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7A2D2-7D61-7D92-EB9D-B60FB687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A09E8-EB0B-2C43-3A09-3EC3DD8F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33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4DB3-EC2F-E6B6-EE9A-FD909C982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487363"/>
            <a:ext cx="14022387" cy="17668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17415-E951-C3DD-5354-9C1EDDB6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188" y="2241550"/>
            <a:ext cx="687863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D3CBA-356F-E158-0AD7-60F9E83D5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188" y="3340100"/>
            <a:ext cx="6878637" cy="4913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B1AE9-3872-A94E-DC03-AF73431A8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31188" y="2241550"/>
            <a:ext cx="6910387" cy="10985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0338B-F176-8BCC-08F1-84D9BEF162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31188" y="3340100"/>
            <a:ext cx="6910387" cy="49133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A93E13-F64D-36C2-3A96-1ED31CF8B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52879-7EA7-8A4D-0771-D831123A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007BAE-3DE4-ED1A-E0F7-5F261888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67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223EC-3D03-CF8B-25B2-0F8F04EF5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38345-49FA-D206-376F-8336C4478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94E86-B911-1A51-8ED6-9A3FB2DCB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30EBE-6A9A-1136-869D-A9B28C0B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0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DAEDF4-CC12-6366-19BD-F5153360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487247-20BD-F2F2-2ACE-89066446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232FB-794A-B6BF-A102-244B81454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2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F5D7-CE14-1190-9C40-B0D58B16E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5DCF1-149D-1397-4AE2-79753993E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975" y="1316038"/>
            <a:ext cx="8229600" cy="64992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21F2E-2368-A669-7865-55328BB5A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8698E-A303-1C62-24C9-BCFBA3A6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4E394-455F-E7D2-38AE-F74D8C01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D742C-F47E-571B-F815-9DCB386A8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43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0F609-6681-721D-3E31-E1E5DF65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188" y="609600"/>
            <a:ext cx="5243512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C206B6-A955-0212-79CC-0D5E818E7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1975" y="1316038"/>
            <a:ext cx="8229600" cy="64992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3F044-88B5-B57F-A0EF-74620A239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188" y="2743200"/>
            <a:ext cx="5243512" cy="508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01B92-F52E-E434-142B-9C5E635F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6C34E-58D4-BDF1-1034-CD6B8D60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D075D-A7FD-5C52-2EBD-4507B78E6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324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721FC-87BF-322E-F210-5E271697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EB477-5352-DFFD-8BF7-5A295E56E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2981-B35A-8C7E-929D-1B8C396C2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06713-91B2-DD05-FF88-DCD6AC4B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7E8C2-3ADA-3F0B-6C00-A1074B046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62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D7E1A5-B155-5530-5566-2725C4600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4788" y="487363"/>
            <a:ext cx="3505200" cy="774858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11CE1-9D16-1B7D-B0EF-2E71FE88C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487363"/>
            <a:ext cx="10364788" cy="774858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91EC2-326F-55D4-2B63-36C1989B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0E72D-18C5-AB2B-33AF-2ACC42CB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D443B-C039-58BC-84EC-F2E60B09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B7C5-D89F-6A74-413F-F4AAB6798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53BBD-44F1-159D-64D2-A11466A31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Sustainability  |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42506-EB04-4755-07F8-4EE6B1CFA8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9108CF-1F4F-F182-F9F8-CA39B4896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3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/>
              <a:t>Emerging technologies and sustainability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19469-B195-8DD3-2DB3-28AD95D2E0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74" y="0"/>
            <a:ext cx="16267961" cy="915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9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/>
              <a:t>Emerging technologies and sustainability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D6C3B16-DB15-482D-A3AF-753DCA420CF8}"/>
              </a:ext>
            </a:extLst>
          </p:cNvPr>
          <p:cNvSpPr txBox="1">
            <a:spLocks/>
          </p:cNvSpPr>
          <p:nvPr userDrawn="1"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‹#›</a:t>
            </a:fld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72F1A-0515-4045-8976-B6503C7ACF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4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/>
              <a:t>Emerging technologies and sustainability</a:t>
            </a:r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D6C3B16-DB15-482D-A3AF-753DCA420CF8}"/>
              </a:ext>
            </a:extLst>
          </p:cNvPr>
          <p:cNvSpPr txBox="1">
            <a:spLocks/>
          </p:cNvSpPr>
          <p:nvPr userDrawn="1"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‹#›</a:t>
            </a:fld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984865-C543-3741-88B0-2E420980B0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2" y="0"/>
            <a:ext cx="162433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5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31687" y="680297"/>
            <a:ext cx="2275650" cy="486833"/>
          </a:xfrm>
        </p:spPr>
        <p:txBody>
          <a:bodyPr/>
          <a:lstStyle/>
          <a:p>
            <a:r>
              <a:rPr lang="en-US"/>
              <a:t>Innovation and change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974198-0EBB-EE33-521E-0EFC317EC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</p:spPr>
        <p:txBody>
          <a:bodyPr/>
          <a:lstStyle/>
          <a:p>
            <a:r>
              <a:rPr lang="en-GB"/>
              <a:t>Emerging technologies and sustainability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3D96F8-24D1-E866-70B0-6F92AA015E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" y="0"/>
            <a:ext cx="16250444" cy="91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9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58" y="1445908"/>
            <a:ext cx="9981697" cy="72813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393555" y="680297"/>
            <a:ext cx="5213782" cy="486833"/>
          </a:xfrm>
        </p:spPr>
        <p:txBody>
          <a:bodyPr/>
          <a:lstStyle/>
          <a:p>
            <a:r>
              <a:rPr lang="en-US"/>
              <a:t>Sustainability  |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EBE850-DD37-DC83-58E8-28BF54123E31}"/>
              </a:ext>
            </a:extLst>
          </p:cNvPr>
          <p:cNvCxnSpPr>
            <a:cxnSpLocks/>
          </p:cNvCxnSpPr>
          <p:nvPr userDrawn="1"/>
        </p:nvCxnSpPr>
        <p:spPr>
          <a:xfrm>
            <a:off x="411858" y="4568611"/>
            <a:ext cx="4219964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1F7BC98-7CD0-684B-3592-45A710A2AE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1858" y="4165865"/>
            <a:ext cx="2677714" cy="383529"/>
          </a:xfrm>
        </p:spPr>
        <p:txBody>
          <a:bodyPr/>
          <a:lstStyle/>
          <a:p>
            <a:pPr lvl="2"/>
            <a:r>
              <a:rPr lang="en-GB"/>
              <a:t>Third level</a:t>
            </a:r>
          </a:p>
        </p:txBody>
      </p:sp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1A04E5D9-C80A-EFE1-C276-F91333F4D45C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5814" y="6300944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43" name="Content Placeholder 6">
            <a:extLst>
              <a:ext uri="{FF2B5EF4-FFF2-40B4-BE49-F238E27FC236}">
                <a16:creationId xmlns:a16="http://schemas.microsoft.com/office/drawing/2014/main" id="{F971CA1C-4DFA-F19E-ED92-E067DA4CB82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183201" y="6261232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83A59D01-5DD8-A717-B7C7-A6A0DED88E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9239" y="7608292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989EF47C-4348-2AF7-0E7B-86139A4A926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78806" y="751391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2665C20B-909B-4DC8-9885-04990A5D0350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5806464" y="6300944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AFCC6EA3-8AC0-8391-694C-285B2305984E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8383851" y="6261232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42BE7498-09B7-D49D-E531-D8F9EBB4B1E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49889" y="7608292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03811367-FE27-ECFE-C386-9265B1434F5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79456" y="751391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66" name="Content Placeholder 6">
            <a:extLst>
              <a:ext uri="{FF2B5EF4-FFF2-40B4-BE49-F238E27FC236}">
                <a16:creationId xmlns:a16="http://schemas.microsoft.com/office/drawing/2014/main" id="{E103C0BF-D3BA-1CDE-B3FA-A0B6C37251B2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1035692" y="6300944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67" name="Content Placeholder 6">
            <a:extLst>
              <a:ext uri="{FF2B5EF4-FFF2-40B4-BE49-F238E27FC236}">
                <a16:creationId xmlns:a16="http://schemas.microsoft.com/office/drawing/2014/main" id="{3F1EC2D2-0106-87F4-853F-12BB2CA09962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3613079" y="6261232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68" name="Text Placeholder 14">
            <a:extLst>
              <a:ext uri="{FF2B5EF4-FFF2-40B4-BE49-F238E27FC236}">
                <a16:creationId xmlns:a16="http://schemas.microsoft.com/office/drawing/2014/main" id="{458C1720-3803-E0DE-533A-868F1F49E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079117" y="7608292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69" name="Text Placeholder 14">
            <a:extLst>
              <a:ext uri="{FF2B5EF4-FFF2-40B4-BE49-F238E27FC236}">
                <a16:creationId xmlns:a16="http://schemas.microsoft.com/office/drawing/2014/main" id="{E52F994A-5D48-BF28-3DEC-0B809C7990D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708684" y="751391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8EE313E-EF5F-9635-708F-8D9287DBD52E}"/>
              </a:ext>
            </a:extLst>
          </p:cNvPr>
          <p:cNvCxnSpPr>
            <a:cxnSpLocks/>
          </p:cNvCxnSpPr>
          <p:nvPr userDrawn="1"/>
        </p:nvCxnSpPr>
        <p:spPr>
          <a:xfrm>
            <a:off x="2014538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175550C-F2F1-3AE7-3328-20D58CD2B597}"/>
              </a:ext>
            </a:extLst>
          </p:cNvPr>
          <p:cNvCxnSpPr>
            <a:cxnSpLocks/>
          </p:cNvCxnSpPr>
          <p:nvPr userDrawn="1"/>
        </p:nvCxnSpPr>
        <p:spPr>
          <a:xfrm>
            <a:off x="4643438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F668B7F-71DF-6E48-1F74-42B992D8DCD4}"/>
              </a:ext>
            </a:extLst>
          </p:cNvPr>
          <p:cNvCxnSpPr>
            <a:cxnSpLocks/>
          </p:cNvCxnSpPr>
          <p:nvPr userDrawn="1"/>
        </p:nvCxnSpPr>
        <p:spPr>
          <a:xfrm>
            <a:off x="9872663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71D670B-12EA-546B-E5B4-9AA823569F32}"/>
              </a:ext>
            </a:extLst>
          </p:cNvPr>
          <p:cNvCxnSpPr>
            <a:cxnSpLocks/>
          </p:cNvCxnSpPr>
          <p:nvPr userDrawn="1"/>
        </p:nvCxnSpPr>
        <p:spPr>
          <a:xfrm>
            <a:off x="12501563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C5704CB-CDF6-0680-7A0F-6BD1159D996A}"/>
              </a:ext>
            </a:extLst>
          </p:cNvPr>
          <p:cNvCxnSpPr>
            <a:cxnSpLocks/>
          </p:cNvCxnSpPr>
          <p:nvPr userDrawn="1"/>
        </p:nvCxnSpPr>
        <p:spPr>
          <a:xfrm>
            <a:off x="7243763" y="6889001"/>
            <a:ext cx="1031185" cy="0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73B1CE35-BD5B-FF1B-1D6F-E2D84F200C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00994" y="4463666"/>
            <a:ext cx="2170563" cy="1553352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78" name="Content Placeholder 6">
            <a:extLst>
              <a:ext uri="{FF2B5EF4-FFF2-40B4-BE49-F238E27FC236}">
                <a16:creationId xmlns:a16="http://schemas.microsoft.com/office/drawing/2014/main" id="{6C5EB8DC-5360-CE76-274B-BB58171ECFE7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049226" y="3829207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79" name="Text Placeholder 14">
            <a:extLst>
              <a:ext uri="{FF2B5EF4-FFF2-40B4-BE49-F238E27FC236}">
                <a16:creationId xmlns:a16="http://schemas.microsoft.com/office/drawing/2014/main" id="{6376B28D-25C1-9520-9A0F-6D617E298E6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92651" y="5136555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80" name="Content Placeholder 6">
            <a:extLst>
              <a:ext uri="{FF2B5EF4-FFF2-40B4-BE49-F238E27FC236}">
                <a16:creationId xmlns:a16="http://schemas.microsoft.com/office/drawing/2014/main" id="{08096E47-C25E-DDF7-2F0C-8BA748B68447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9206892" y="3829207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81" name="Text Placeholder 14">
            <a:extLst>
              <a:ext uri="{FF2B5EF4-FFF2-40B4-BE49-F238E27FC236}">
                <a16:creationId xmlns:a16="http://schemas.microsoft.com/office/drawing/2014/main" id="{6EB83CC1-40CC-71C2-2AC7-13057919404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50317" y="5136555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83" name="Content Placeholder 6">
            <a:extLst>
              <a:ext uri="{FF2B5EF4-FFF2-40B4-BE49-F238E27FC236}">
                <a16:creationId xmlns:a16="http://schemas.microsoft.com/office/drawing/2014/main" id="{2F047CC8-875D-4148-0A71-DFF145E98F19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7120917" y="2300445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84" name="Text Placeholder 14">
            <a:extLst>
              <a:ext uri="{FF2B5EF4-FFF2-40B4-BE49-F238E27FC236}">
                <a16:creationId xmlns:a16="http://schemas.microsoft.com/office/drawing/2014/main" id="{3A6B629C-496F-30EB-10B7-0F823CD7948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64342" y="360779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F90F8C93-9395-15E4-CDEA-A23A967FDDD1}"/>
              </a:ext>
            </a:extLst>
          </p:cNvPr>
          <p:cNvCxnSpPr>
            <a:cxnSpLocks/>
          </p:cNvCxnSpPr>
          <p:nvPr userDrawn="1"/>
        </p:nvCxnSpPr>
        <p:spPr>
          <a:xfrm flipV="1">
            <a:off x="9286876" y="5458047"/>
            <a:ext cx="225719" cy="745154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6FDEF80-4B28-9C0E-4153-0AC297588123}"/>
              </a:ext>
            </a:extLst>
          </p:cNvPr>
          <p:cNvCxnSpPr>
            <a:cxnSpLocks/>
          </p:cNvCxnSpPr>
          <p:nvPr userDrawn="1"/>
        </p:nvCxnSpPr>
        <p:spPr>
          <a:xfrm>
            <a:off x="5999562" y="5485102"/>
            <a:ext cx="225719" cy="745154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E343168-A891-86F0-A02B-06B4403428B5}"/>
              </a:ext>
            </a:extLst>
          </p:cNvPr>
          <p:cNvCxnSpPr>
            <a:cxnSpLocks/>
          </p:cNvCxnSpPr>
          <p:nvPr userDrawn="1"/>
        </p:nvCxnSpPr>
        <p:spPr>
          <a:xfrm flipH="1">
            <a:off x="6298187" y="3358590"/>
            <a:ext cx="778807" cy="568853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EBD3ED41-73E6-AF8F-EBDD-02EE0F43CF26}"/>
              </a:ext>
            </a:extLst>
          </p:cNvPr>
          <p:cNvCxnSpPr>
            <a:cxnSpLocks/>
          </p:cNvCxnSpPr>
          <p:nvPr userDrawn="1"/>
        </p:nvCxnSpPr>
        <p:spPr>
          <a:xfrm>
            <a:off x="8403434" y="3358590"/>
            <a:ext cx="778807" cy="568853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ontent Placeholder 6">
            <a:extLst>
              <a:ext uri="{FF2B5EF4-FFF2-40B4-BE49-F238E27FC236}">
                <a16:creationId xmlns:a16="http://schemas.microsoft.com/office/drawing/2014/main" id="{1E918644-F917-835B-B644-3228C06755BB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11650054" y="2300445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90" name="Text Placeholder 14">
            <a:extLst>
              <a:ext uri="{FF2B5EF4-FFF2-40B4-BE49-F238E27FC236}">
                <a16:creationId xmlns:a16="http://schemas.microsoft.com/office/drawing/2014/main" id="{488F3D23-6144-9989-EBC6-F9024427310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693479" y="360779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91" name="Content Placeholder 6">
            <a:extLst>
              <a:ext uri="{FF2B5EF4-FFF2-40B4-BE49-F238E27FC236}">
                <a16:creationId xmlns:a16="http://schemas.microsoft.com/office/drawing/2014/main" id="{56598799-1CB2-81F6-F9B2-97F37E78A9EA}"/>
              </a:ext>
            </a:extLst>
          </p:cNvPr>
          <p:cNvSpPr>
            <a:spLocks noGrp="1"/>
          </p:cNvSpPr>
          <p:nvPr>
            <p:ph sz="quarter" idx="57"/>
          </p:nvPr>
        </p:nvSpPr>
        <p:spPr>
          <a:xfrm>
            <a:off x="14236092" y="2300445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92" name="Text Placeholder 14">
            <a:extLst>
              <a:ext uri="{FF2B5EF4-FFF2-40B4-BE49-F238E27FC236}">
                <a16:creationId xmlns:a16="http://schemas.microsoft.com/office/drawing/2014/main" id="{E5F21458-B3FA-B86A-2EBF-DBB619C809D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4279517" y="3607793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93" name="Content Placeholder 6">
            <a:extLst>
              <a:ext uri="{FF2B5EF4-FFF2-40B4-BE49-F238E27FC236}">
                <a16:creationId xmlns:a16="http://schemas.microsoft.com/office/drawing/2014/main" id="{556960CE-B9D0-5A52-B181-2B3F4C4137E6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12964505" y="3800633"/>
            <a:ext cx="1248961" cy="1248962"/>
          </a:xfrm>
          <a:prstGeom prst="heptagon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94" name="Text Placeholder 14">
            <a:extLst>
              <a:ext uri="{FF2B5EF4-FFF2-40B4-BE49-F238E27FC236}">
                <a16:creationId xmlns:a16="http://schemas.microsoft.com/office/drawing/2014/main" id="{57D3FA11-4CE9-6B71-5338-3E19CF65ECA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3007930" y="5107981"/>
            <a:ext cx="1095375" cy="477837"/>
          </a:xfrm>
        </p:spPr>
        <p:txBody>
          <a:bodyPr/>
          <a:lstStyle>
            <a:lvl3pPr algn="ctr"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  <p:sp>
        <p:nvSpPr>
          <p:cNvPr id="96" name="Content Placeholder 6">
            <a:extLst>
              <a:ext uri="{FF2B5EF4-FFF2-40B4-BE49-F238E27FC236}">
                <a16:creationId xmlns:a16="http://schemas.microsoft.com/office/drawing/2014/main" id="{821DFC8E-5444-0990-EDD9-DDD33132341E}"/>
              </a:ext>
            </a:extLst>
          </p:cNvPr>
          <p:cNvSpPr>
            <a:spLocks noGrp="1"/>
          </p:cNvSpPr>
          <p:nvPr>
            <p:ph sz="quarter" idx="61"/>
          </p:nvPr>
        </p:nvSpPr>
        <p:spPr>
          <a:xfrm>
            <a:off x="11252602" y="1352794"/>
            <a:ext cx="4593128" cy="4261585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3DB876"/>
                </a:gs>
                <a:gs pos="100000">
                  <a:srgbClr val="FFD600"/>
                </a:gs>
              </a:gsLst>
              <a:lin ang="18900000" scaled="1"/>
              <a:tileRect/>
            </a:gradFill>
          </a:ln>
        </p:spPr>
        <p:txBody>
          <a:bodyPr tIns="396000">
            <a:normAutofit/>
          </a:bodyPr>
          <a:lstStyle>
            <a:lvl1pPr algn="ctr">
              <a:defRPr sz="2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Click</a:t>
            </a:r>
            <a:endParaRPr lang="en-US"/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7F987BB9-CFD0-5E66-EF4B-DD086CDD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50321" y="680297"/>
            <a:ext cx="539750" cy="486833"/>
          </a:xfrm>
        </p:spPr>
        <p:txBody>
          <a:bodyPr/>
          <a:lstStyle>
            <a:lvl1pPr algn="l">
              <a:defRPr/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7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858" y="1445908"/>
            <a:ext cx="14022170" cy="728133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858" y="2294021"/>
            <a:ext cx="14711979" cy="5941930"/>
          </a:xfrm>
          <a:prstGeom prst="rect">
            <a:avLst/>
          </a:prstGeom>
        </p:spPr>
        <p:txBody>
          <a:bodyPr vert="horz" lIns="90000" tIns="45720" rIns="91440" bIns="45720" rtlCol="0" anchor="t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40163" y="680297"/>
            <a:ext cx="2167174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Sustainability  |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7801" y="680297"/>
            <a:ext cx="53975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DFB89B-1973-AD4A-A045-E94CB24D8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7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19" r:id="rId3"/>
    <p:sldLayoutId id="2147483720" r:id="rId4"/>
    <p:sldLayoutId id="2147483703" r:id="rId5"/>
    <p:sldLayoutId id="2147483702" r:id="rId6"/>
    <p:sldLayoutId id="2147483706" r:id="rId7"/>
    <p:sldLayoutId id="2147483704" r:id="rId8"/>
    <p:sldLayoutId id="2147483705" r:id="rId9"/>
    <p:sldLayoutId id="2147483695" r:id="rId10"/>
    <p:sldLayoutId id="2147483690" r:id="rId11"/>
    <p:sldLayoutId id="2147483663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3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121917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4" pos="244" userDrawn="1">
          <p15:clr>
            <a:srgbClr val="F26B43"/>
          </p15:clr>
        </p15:guide>
        <p15:guide id="5" orient="horz" pos="907" userDrawn="1">
          <p15:clr>
            <a:srgbClr val="F26B43"/>
          </p15:clr>
        </p15:guide>
        <p15:guide id="6" orient="horz" pos="140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3CDE9-5A82-27F2-4019-2D069728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2388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14601-4A57-F2A3-22C4-5DAA3442D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2388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00BF6-FCD5-4665-C60F-B03353DFC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4A74B-A637-7041-9E3B-DDE904DAEA17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FF3B5-15A6-996F-C8A6-2D2CBA443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663"/>
            <a:ext cx="548798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A5BD5-3EBB-C35D-CB87-F98589EED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2388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4FF0B-F852-144B-B4AA-1F8CEAB99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1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0DF07-6C02-7FD2-9041-A1F9FC524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2388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92003-B59B-C655-2EC6-F38EA838C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2433638"/>
            <a:ext cx="14022388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85E99-5E4E-A3E6-B493-7F0462794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00D54-1420-A344-802B-454F02A2C47C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63062-C0B6-F2DD-CEA0-E6294B4E1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8475663"/>
            <a:ext cx="548798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AAD62-1D8E-2BFF-D76A-321CB917D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2388" y="8475663"/>
            <a:ext cx="36576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447FA-CA2C-5047-A1C4-8C6F1E606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7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18.svg"/><Relationship Id="rId4" Type="http://schemas.openxmlformats.org/officeDocument/2006/relationships/image" Target="../media/image30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sv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0" Type="http://schemas.openxmlformats.org/officeDocument/2006/relationships/image" Target="../media/image32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AF081A-8038-CED2-ACE6-F191B530F702}"/>
              </a:ext>
            </a:extLst>
          </p:cNvPr>
          <p:cNvSpPr txBox="1">
            <a:spLocks/>
          </p:cNvSpPr>
          <p:nvPr/>
        </p:nvSpPr>
        <p:spPr>
          <a:xfrm>
            <a:off x="5024646" y="1446073"/>
            <a:ext cx="6208295" cy="6251853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 rtl="0">
              <a:lnSpc>
                <a:spcPts val="608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/>
              <a:t>Electrical </a:t>
            </a:r>
            <a:br>
              <a:rPr lang="en-GB"/>
            </a:br>
            <a:r>
              <a:rPr lang="en-GB"/>
              <a:t>machines</a:t>
            </a:r>
            <a:endParaRPr lang="en-NZ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GB" sz="2500" b="0"/>
              <a:t>3. Efficiency and motor selection</a:t>
            </a:r>
            <a:endParaRPr lang="en-NZ" sz="2500" b="0"/>
          </a:p>
        </p:txBody>
      </p:sp>
    </p:spTree>
    <p:extLst>
      <p:ext uri="{BB962C8B-B14F-4D97-AF65-F5344CB8AC3E}">
        <p14:creationId xmlns:p14="http://schemas.microsoft.com/office/powerpoint/2010/main" val="1313297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659F21D-3131-8259-F52F-68624E8C3A1F}"/>
              </a:ext>
            </a:extLst>
          </p:cNvPr>
          <p:cNvGrpSpPr/>
          <p:nvPr/>
        </p:nvGrpSpPr>
        <p:grpSpPr>
          <a:xfrm>
            <a:off x="490087" y="2366418"/>
            <a:ext cx="4871850" cy="2835624"/>
            <a:chOff x="700292" y="2612082"/>
            <a:chExt cx="4871850" cy="2835624"/>
          </a:xfrm>
        </p:grpSpPr>
        <p:sp>
          <p:nvSpPr>
            <p:cNvPr id="4" name="Google Shape;223;p15">
              <a:extLst>
                <a:ext uri="{FF2B5EF4-FFF2-40B4-BE49-F238E27FC236}">
                  <a16:creationId xmlns:a16="http://schemas.microsoft.com/office/drawing/2014/main" id="{6DB910AE-B300-286F-A34C-2673E2B99A46}"/>
                </a:ext>
              </a:extLst>
            </p:cNvPr>
            <p:cNvSpPr txBox="1"/>
            <p:nvPr/>
          </p:nvSpPr>
          <p:spPr>
            <a:xfrm>
              <a:off x="2604207" y="2612082"/>
              <a:ext cx="106402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Motor A</a:t>
              </a:r>
              <a:endParaRPr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64;p12">
              <a:extLst>
                <a:ext uri="{FF2B5EF4-FFF2-40B4-BE49-F238E27FC236}">
                  <a16:creationId xmlns:a16="http://schemas.microsoft.com/office/drawing/2014/main" id="{536A4C74-8AAC-7C39-A218-60EF8EC0C40D}"/>
                </a:ext>
              </a:extLst>
            </p:cNvPr>
            <p:cNvSpPr txBox="1"/>
            <p:nvPr/>
          </p:nvSpPr>
          <p:spPr>
            <a:xfrm>
              <a:off x="2389570" y="5032238"/>
              <a:ext cx="1493295" cy="415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5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Torque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69675792-908D-EC5D-79AB-9A6D85DB7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2595"/>
            <a:stretch/>
          </p:blipFill>
          <p:spPr>
            <a:xfrm>
              <a:off x="700292" y="2970964"/>
              <a:ext cx="4871850" cy="207051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EC6CBB-04A6-48CC-1AB9-C37FA16D590C}"/>
              </a:ext>
            </a:extLst>
          </p:cNvPr>
          <p:cNvGrpSpPr/>
          <p:nvPr/>
        </p:nvGrpSpPr>
        <p:grpSpPr>
          <a:xfrm>
            <a:off x="5616607" y="2385474"/>
            <a:ext cx="4871850" cy="2842593"/>
            <a:chOff x="5692869" y="2631138"/>
            <a:chExt cx="4871850" cy="2842593"/>
          </a:xfrm>
        </p:grpSpPr>
        <p:sp>
          <p:nvSpPr>
            <p:cNvPr id="18" name="Google Shape;223;p15">
              <a:extLst>
                <a:ext uri="{FF2B5EF4-FFF2-40B4-BE49-F238E27FC236}">
                  <a16:creationId xmlns:a16="http://schemas.microsoft.com/office/drawing/2014/main" id="{6003AFD1-581E-F685-BBFB-9165DA00F742}"/>
                </a:ext>
              </a:extLst>
            </p:cNvPr>
            <p:cNvSpPr txBox="1"/>
            <p:nvPr/>
          </p:nvSpPr>
          <p:spPr>
            <a:xfrm>
              <a:off x="7596784" y="2631138"/>
              <a:ext cx="106402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Motor B</a:t>
              </a:r>
              <a:endParaRPr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64;p12">
              <a:extLst>
                <a:ext uri="{FF2B5EF4-FFF2-40B4-BE49-F238E27FC236}">
                  <a16:creationId xmlns:a16="http://schemas.microsoft.com/office/drawing/2014/main" id="{B40E8611-B888-8A57-4CBA-7F55C2039ED4}"/>
                </a:ext>
              </a:extLst>
            </p:cNvPr>
            <p:cNvSpPr txBox="1"/>
            <p:nvPr/>
          </p:nvSpPr>
          <p:spPr>
            <a:xfrm>
              <a:off x="7382147" y="5058263"/>
              <a:ext cx="1493295" cy="415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5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Torque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35FBAE95-E541-EA77-A233-47024FC37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2618"/>
            <a:stretch/>
          </p:blipFill>
          <p:spPr>
            <a:xfrm>
              <a:off x="5692869" y="2991014"/>
              <a:ext cx="4871850" cy="205046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D61E10-7377-559F-3254-F643ECDEA39B}"/>
              </a:ext>
            </a:extLst>
          </p:cNvPr>
          <p:cNvGrpSpPr/>
          <p:nvPr/>
        </p:nvGrpSpPr>
        <p:grpSpPr>
          <a:xfrm>
            <a:off x="10743127" y="2385474"/>
            <a:ext cx="4871850" cy="2840788"/>
            <a:chOff x="10953332" y="2631138"/>
            <a:chExt cx="4871850" cy="2840788"/>
          </a:xfrm>
        </p:grpSpPr>
        <p:sp>
          <p:nvSpPr>
            <p:cNvPr id="22" name="Google Shape;223;p15">
              <a:extLst>
                <a:ext uri="{FF2B5EF4-FFF2-40B4-BE49-F238E27FC236}">
                  <a16:creationId xmlns:a16="http://schemas.microsoft.com/office/drawing/2014/main" id="{40BC09E8-B423-6540-A710-46D21A738CB7}"/>
                </a:ext>
              </a:extLst>
            </p:cNvPr>
            <p:cNvSpPr txBox="1"/>
            <p:nvPr/>
          </p:nvSpPr>
          <p:spPr>
            <a:xfrm>
              <a:off x="12857247" y="2631138"/>
              <a:ext cx="106402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Motor C</a:t>
              </a:r>
              <a:endParaRPr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64;p12">
              <a:extLst>
                <a:ext uri="{FF2B5EF4-FFF2-40B4-BE49-F238E27FC236}">
                  <a16:creationId xmlns:a16="http://schemas.microsoft.com/office/drawing/2014/main" id="{69902622-0793-43CA-DD8D-D18BE987843E}"/>
                </a:ext>
              </a:extLst>
            </p:cNvPr>
            <p:cNvSpPr txBox="1"/>
            <p:nvPr/>
          </p:nvSpPr>
          <p:spPr>
            <a:xfrm>
              <a:off x="12642610" y="5056458"/>
              <a:ext cx="1493295" cy="415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5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Torque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66D48FBF-775A-BE0A-4571-D48427052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1762"/>
            <a:stretch/>
          </p:blipFill>
          <p:spPr>
            <a:xfrm>
              <a:off x="10953332" y="2970963"/>
              <a:ext cx="4871850" cy="207051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8A666E-105A-3E21-FE16-4723302E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Selecting electric motors</a:t>
            </a:r>
            <a:endParaRPr lang="en-US"/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3FDBD356-353F-D0C5-EAC9-E38FBB7D3744}"/>
              </a:ext>
            </a:extLst>
          </p:cNvPr>
          <p:cNvSpPr txBox="1">
            <a:spLocks/>
          </p:cNvSpPr>
          <p:nvPr/>
        </p:nvSpPr>
        <p:spPr>
          <a:xfrm>
            <a:off x="6000041" y="5765451"/>
            <a:ext cx="4234573" cy="3054046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51999" tIns="251999" rIns="251999" bIns="251999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problem will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occur when using a motor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maximum power rather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 maximum efficiency?</a:t>
            </a: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 would this be a concern for healthcare applications such as motorised prosthetics or infusion pumps?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913F51-ABB2-B335-51C1-36A4ACA30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63387" y="5265956"/>
            <a:ext cx="994826" cy="96166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1C3A55-0897-F683-8763-9EE1D4CAEAB7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10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3F7168F-8AA9-F5F2-9AC3-509B1FEAAC69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/>
          </a:p>
        </p:txBody>
      </p:sp>
      <p:sp>
        <p:nvSpPr>
          <p:cNvPr id="193" name="Google Shape;203;p14">
            <a:extLst>
              <a:ext uri="{FF2B5EF4-FFF2-40B4-BE49-F238E27FC236}">
                <a16:creationId xmlns:a16="http://schemas.microsoft.com/office/drawing/2014/main" id="{31BBC629-BDA7-4100-F0B0-E28BD53E4DC4}"/>
              </a:ext>
            </a:extLst>
          </p:cNvPr>
          <p:cNvSpPr txBox="1"/>
          <p:nvPr/>
        </p:nvSpPr>
        <p:spPr>
          <a:xfrm>
            <a:off x="1421513" y="5389048"/>
            <a:ext cx="3214989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i="0" u="none" strike="noStrike" cap="none">
                <a:solidFill>
                  <a:srgbClr val="FF7500"/>
                </a:solidFill>
                <a:latin typeface="Arial"/>
                <a:ea typeface="Arial"/>
                <a:cs typeface="Arial"/>
                <a:sym typeface="Arial"/>
              </a:rPr>
              <a:t>Efficiency at 0.25 Nm torque</a:t>
            </a:r>
            <a:endParaRPr i="0" u="none" strike="noStrike" cap="none">
              <a:solidFill>
                <a:srgbClr val="FF75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76FFDF82-2F8F-863D-4B18-60E70E80609B}"/>
              </a:ext>
            </a:extLst>
          </p:cNvPr>
          <p:cNvSpPr txBox="1"/>
          <p:nvPr/>
        </p:nvSpPr>
        <p:spPr>
          <a:xfrm>
            <a:off x="14461588" y="65977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55" name="Google Shape;201;p14">
            <a:extLst>
              <a:ext uri="{FF2B5EF4-FFF2-40B4-BE49-F238E27FC236}">
                <a16:creationId xmlns:a16="http://schemas.microsoft.com/office/drawing/2014/main" id="{3E367735-6E1A-E5A5-EA46-A3DA28E3CDC2}"/>
              </a:ext>
            </a:extLst>
          </p:cNvPr>
          <p:cNvSpPr txBox="1"/>
          <p:nvPr/>
        </p:nvSpPr>
        <p:spPr>
          <a:xfrm>
            <a:off x="710117" y="6149026"/>
            <a:ext cx="4491987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Motor A can provide 0.25 Nm of torque at close to maximum efficiency, so is best to drive the conveyor.</a:t>
            </a:r>
          </a:p>
        </p:txBody>
      </p:sp>
      <p:sp>
        <p:nvSpPr>
          <p:cNvPr id="256" name="Google Shape;206;p14">
            <a:extLst>
              <a:ext uri="{FF2B5EF4-FFF2-40B4-BE49-F238E27FC236}">
                <a16:creationId xmlns:a16="http://schemas.microsoft.com/office/drawing/2014/main" id="{6AEB313E-09AE-BF9A-D654-EC954C5E2E45}"/>
              </a:ext>
            </a:extLst>
          </p:cNvPr>
          <p:cNvSpPr txBox="1"/>
          <p:nvPr/>
        </p:nvSpPr>
        <p:spPr>
          <a:xfrm>
            <a:off x="11086384" y="6150196"/>
            <a:ext cx="4440336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Motor C can provide 200 W of power at close to maximum efficiency, so is best to drive the pump.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202;p14">
            <a:extLst>
              <a:ext uri="{FF2B5EF4-FFF2-40B4-BE49-F238E27FC236}">
                <a16:creationId xmlns:a16="http://schemas.microsoft.com/office/drawing/2014/main" id="{59E0F38F-444C-832C-4511-80798D7344C8}"/>
              </a:ext>
            </a:extLst>
          </p:cNvPr>
          <p:cNvCxnSpPr>
            <a:cxnSpLocks/>
          </p:cNvCxnSpPr>
          <p:nvPr/>
        </p:nvCxnSpPr>
        <p:spPr>
          <a:xfrm flipV="1">
            <a:off x="1291857" y="3432981"/>
            <a:ext cx="0" cy="1275653"/>
          </a:xfrm>
          <a:prstGeom prst="straightConnector1">
            <a:avLst/>
          </a:prstGeom>
          <a:noFill/>
          <a:ln w="31750" cap="flat" cmpd="sng">
            <a:solidFill>
              <a:srgbClr val="FF7500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434" name="Google Shape;199;p14">
            <a:extLst>
              <a:ext uri="{FF2B5EF4-FFF2-40B4-BE49-F238E27FC236}">
                <a16:creationId xmlns:a16="http://schemas.microsoft.com/office/drawing/2014/main" id="{BC5522B2-812B-84A4-FF79-628655C81CDF}"/>
              </a:ext>
            </a:extLst>
          </p:cNvPr>
          <p:cNvSpPr txBox="1"/>
          <p:nvPr/>
        </p:nvSpPr>
        <p:spPr>
          <a:xfrm>
            <a:off x="11431438" y="5768719"/>
            <a:ext cx="2317637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i="0" u="none" strike="noStrike" cap="none">
                <a:solidFill>
                  <a:srgbClr val="21176B"/>
                </a:solidFill>
                <a:latin typeface="Arial"/>
                <a:ea typeface="Arial"/>
                <a:cs typeface="Arial"/>
                <a:sym typeface="Arial"/>
              </a:rPr>
              <a:t>Maximum</a:t>
            </a:r>
            <a:r>
              <a:rPr lang="en">
                <a:solidFill>
                  <a:srgbClr val="21176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i="0" u="none" strike="noStrike" cap="none">
                <a:solidFill>
                  <a:srgbClr val="21176B"/>
                </a:solidFill>
                <a:latin typeface="Arial"/>
                <a:ea typeface="Arial"/>
                <a:cs typeface="Arial"/>
                <a:sym typeface="Arial"/>
              </a:rPr>
              <a:t>efficiency</a:t>
            </a:r>
            <a:endParaRPr i="0" u="none" strike="noStrike" cap="none">
              <a:solidFill>
                <a:srgbClr val="2117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35EEC7E-E33A-CEFA-66FB-968F28E2690C}"/>
              </a:ext>
            </a:extLst>
          </p:cNvPr>
          <p:cNvSpPr txBox="1">
            <a:spLocks/>
          </p:cNvSpPr>
          <p:nvPr/>
        </p:nvSpPr>
        <p:spPr>
          <a:xfrm>
            <a:off x="11133913" y="7339688"/>
            <a:ext cx="1929145" cy="1479342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0" i="0" u="none" strike="noStrike" cap="none">
              <a:ea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EDEED1-B2C1-D696-282B-D2E989413F04}"/>
              </a:ext>
            </a:extLst>
          </p:cNvPr>
          <p:cNvSpPr txBox="1"/>
          <p:nvPr/>
        </p:nvSpPr>
        <p:spPr>
          <a:xfrm>
            <a:off x="11298652" y="7429485"/>
            <a:ext cx="176440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 b="0" i="0" u="none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GB" sz="1800" b="0" i="0" u="none" strike="noStrike" cap="none">
                <a:latin typeface="Arial"/>
                <a:ea typeface="Arial"/>
                <a:cs typeface="Arial"/>
                <a:sym typeface="Arial"/>
              </a:rPr>
              <a:t>	Efficiency</a:t>
            </a:r>
            <a:endParaRPr lang="en-GB" sz="1800" b="0" i="0" u="none" strike="noStrike" cap="none">
              <a:latin typeface="Arial"/>
              <a:ea typeface="Arial"/>
              <a:cs typeface="Arial"/>
            </a:endParaRPr>
          </a:p>
          <a:p>
            <a:r>
              <a:rPr lang="en-GB">
                <a:solidFill>
                  <a:srgbClr val="868FB4"/>
                </a:solidFill>
                <a:latin typeface="Arial"/>
                <a:cs typeface="Arial"/>
                <a:sym typeface="Arial"/>
              </a:rPr>
              <a:t>N</a:t>
            </a:r>
            <a:r>
              <a:rPr lang="en-GB">
                <a:latin typeface="Arial"/>
                <a:cs typeface="Arial"/>
                <a:sym typeface="Arial"/>
              </a:rPr>
              <a:t>	Speed</a:t>
            </a:r>
            <a:endParaRPr lang="en-GB">
              <a:latin typeface="Arial"/>
              <a:cs typeface="Arial"/>
            </a:endParaRPr>
          </a:p>
          <a:p>
            <a:r>
              <a:rPr lang="en-GB">
                <a:solidFill>
                  <a:srgbClr val="3DB876"/>
                </a:solidFill>
                <a:latin typeface="Arial"/>
                <a:cs typeface="Arial"/>
                <a:sym typeface="Arial"/>
              </a:rPr>
              <a:t>P</a:t>
            </a:r>
            <a:r>
              <a:rPr lang="en-GB">
                <a:latin typeface="Arial"/>
                <a:cs typeface="Arial"/>
                <a:sym typeface="Arial"/>
              </a:rPr>
              <a:t>	Power</a:t>
            </a:r>
            <a:endParaRPr lang="en-GB">
              <a:latin typeface="Arial"/>
              <a:cs typeface="Arial"/>
            </a:endParaRPr>
          </a:p>
          <a:p>
            <a:r>
              <a:rPr lang="en-GB">
                <a:latin typeface="Arial"/>
                <a:cs typeface="Arial"/>
                <a:sym typeface="Arial"/>
              </a:rPr>
              <a:t>I	Current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75" name="Google Shape;199;p14">
            <a:extLst>
              <a:ext uri="{FF2B5EF4-FFF2-40B4-BE49-F238E27FC236}">
                <a16:creationId xmlns:a16="http://schemas.microsoft.com/office/drawing/2014/main" id="{3194C9DC-7BEF-1E6C-DEDA-F477CD47B99F}"/>
              </a:ext>
            </a:extLst>
          </p:cNvPr>
          <p:cNvSpPr txBox="1"/>
          <p:nvPr/>
        </p:nvSpPr>
        <p:spPr>
          <a:xfrm>
            <a:off x="1416066" y="5735195"/>
            <a:ext cx="2317637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i="0" u="none" strike="noStrike" cap="none">
                <a:solidFill>
                  <a:srgbClr val="21176B"/>
                </a:solidFill>
                <a:latin typeface="Arial"/>
                <a:ea typeface="Arial"/>
                <a:cs typeface="Arial"/>
                <a:sym typeface="Arial"/>
              </a:rPr>
              <a:t>Maximum</a:t>
            </a:r>
            <a:r>
              <a:rPr lang="en">
                <a:solidFill>
                  <a:srgbClr val="21176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i="0" u="none" strike="noStrike" cap="none">
                <a:solidFill>
                  <a:srgbClr val="21176B"/>
                </a:solidFill>
                <a:latin typeface="Arial"/>
                <a:ea typeface="Arial"/>
                <a:cs typeface="Arial"/>
                <a:sym typeface="Arial"/>
              </a:rPr>
              <a:t>efficiency</a:t>
            </a:r>
            <a:endParaRPr i="0" u="none" strike="noStrike" cap="none">
              <a:solidFill>
                <a:srgbClr val="21176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557E5B5-B290-312E-B27F-697E2B7D9CA2}"/>
              </a:ext>
            </a:extLst>
          </p:cNvPr>
          <p:cNvSpPr/>
          <p:nvPr/>
        </p:nvSpPr>
        <p:spPr>
          <a:xfrm>
            <a:off x="1250752" y="3248692"/>
            <a:ext cx="72000" cy="72000"/>
          </a:xfrm>
          <a:prstGeom prst="ellipse">
            <a:avLst/>
          </a:prstGeom>
          <a:solidFill>
            <a:srgbClr val="FF75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BD1A937-5E42-5978-27A3-A6A96608510B}"/>
              </a:ext>
            </a:extLst>
          </p:cNvPr>
          <p:cNvSpPr/>
          <p:nvPr/>
        </p:nvSpPr>
        <p:spPr>
          <a:xfrm>
            <a:off x="1329582" y="5533010"/>
            <a:ext cx="72000" cy="72000"/>
          </a:xfrm>
          <a:prstGeom prst="ellipse">
            <a:avLst/>
          </a:prstGeom>
          <a:solidFill>
            <a:srgbClr val="FF75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5D4D2AF-A4C1-034F-78F5-01A0405B6CC8}"/>
              </a:ext>
            </a:extLst>
          </p:cNvPr>
          <p:cNvSpPr/>
          <p:nvPr/>
        </p:nvSpPr>
        <p:spPr>
          <a:xfrm>
            <a:off x="1334842" y="5895615"/>
            <a:ext cx="72000" cy="72000"/>
          </a:xfrm>
          <a:prstGeom prst="ellipse">
            <a:avLst/>
          </a:prstGeom>
          <a:solidFill>
            <a:srgbClr val="2117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A8C848D-C662-80CA-E84C-F6886E2DFF39}"/>
              </a:ext>
            </a:extLst>
          </p:cNvPr>
          <p:cNvSpPr/>
          <p:nvPr/>
        </p:nvSpPr>
        <p:spPr>
          <a:xfrm>
            <a:off x="1129892" y="3248288"/>
            <a:ext cx="72000" cy="72000"/>
          </a:xfrm>
          <a:prstGeom prst="ellipse">
            <a:avLst/>
          </a:prstGeom>
          <a:solidFill>
            <a:srgbClr val="2117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303C51-7079-6311-6230-BCAF925FB6A9}"/>
              </a:ext>
            </a:extLst>
          </p:cNvPr>
          <p:cNvSpPr/>
          <p:nvPr/>
        </p:nvSpPr>
        <p:spPr>
          <a:xfrm>
            <a:off x="11377440" y="5911382"/>
            <a:ext cx="72000" cy="72000"/>
          </a:xfrm>
          <a:prstGeom prst="ellipse">
            <a:avLst/>
          </a:prstGeom>
          <a:solidFill>
            <a:srgbClr val="2117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203;p14">
            <a:extLst>
              <a:ext uri="{FF2B5EF4-FFF2-40B4-BE49-F238E27FC236}">
                <a16:creationId xmlns:a16="http://schemas.microsoft.com/office/drawing/2014/main" id="{227AA4C1-7A03-2144-5C7C-9F93D5D96EA9}"/>
              </a:ext>
            </a:extLst>
          </p:cNvPr>
          <p:cNvSpPr txBox="1"/>
          <p:nvPr/>
        </p:nvSpPr>
        <p:spPr>
          <a:xfrm>
            <a:off x="11455563" y="5436051"/>
            <a:ext cx="3214989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ts val="17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i="0" u="none" strike="noStrike" cap="none">
                <a:solidFill>
                  <a:srgbClr val="FF7500"/>
                </a:solidFill>
                <a:latin typeface="Arial"/>
                <a:ea typeface="Arial"/>
                <a:cs typeface="Arial"/>
                <a:sym typeface="Arial"/>
              </a:rPr>
              <a:t>Efficiency at 200 W power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BBE0E1-EF0F-13B5-366C-04B797974C0C}"/>
              </a:ext>
            </a:extLst>
          </p:cNvPr>
          <p:cNvSpPr/>
          <p:nvPr/>
        </p:nvSpPr>
        <p:spPr>
          <a:xfrm>
            <a:off x="11374142" y="5580013"/>
            <a:ext cx="72000" cy="72000"/>
          </a:xfrm>
          <a:prstGeom prst="ellipse">
            <a:avLst/>
          </a:prstGeom>
          <a:solidFill>
            <a:srgbClr val="FF75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29D3549-5712-83F6-6326-B698497F0EB4}"/>
              </a:ext>
            </a:extLst>
          </p:cNvPr>
          <p:cNvSpPr/>
          <p:nvPr/>
        </p:nvSpPr>
        <p:spPr>
          <a:xfrm>
            <a:off x="11393206" y="3440844"/>
            <a:ext cx="72000" cy="72000"/>
          </a:xfrm>
          <a:prstGeom prst="ellipse">
            <a:avLst/>
          </a:prstGeom>
          <a:solidFill>
            <a:srgbClr val="2117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EBBBA36-EF98-BB6D-9B84-4D5C8A2A12ED}"/>
              </a:ext>
            </a:extLst>
          </p:cNvPr>
          <p:cNvSpPr/>
          <p:nvPr/>
        </p:nvSpPr>
        <p:spPr>
          <a:xfrm>
            <a:off x="11628406" y="3458214"/>
            <a:ext cx="72000" cy="72000"/>
          </a:xfrm>
          <a:prstGeom prst="ellipse">
            <a:avLst/>
          </a:prstGeom>
          <a:solidFill>
            <a:srgbClr val="FF75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F1E7CA-E9F4-F6EE-3984-F68623A17479}"/>
              </a:ext>
            </a:extLst>
          </p:cNvPr>
          <p:cNvSpPr txBox="1"/>
          <p:nvPr/>
        </p:nvSpPr>
        <p:spPr>
          <a:xfrm>
            <a:off x="15588987" y="3808511"/>
            <a:ext cx="8658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i="0" u="none" strike="noStrike" cap="none" dirty="0">
                <a:solidFill>
                  <a:srgbClr val="FF7500"/>
                </a:solidFill>
                <a:latin typeface="Arial"/>
                <a:ea typeface="Arial"/>
                <a:cs typeface="Arial"/>
                <a:sym typeface="Arial"/>
              </a:rPr>
              <a:t>200 W </a:t>
            </a:r>
            <a:endParaRPr lang="en-US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BC0A8A-28C6-19E0-FF33-D2C6A5B86F2A}"/>
              </a:ext>
            </a:extLst>
          </p:cNvPr>
          <p:cNvSpPr txBox="1"/>
          <p:nvPr/>
        </p:nvSpPr>
        <p:spPr>
          <a:xfrm>
            <a:off x="910397" y="4848732"/>
            <a:ext cx="8658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i="0" u="none" strike="noStrike" cap="none" dirty="0">
                <a:solidFill>
                  <a:srgbClr val="FF7500"/>
                </a:solidFill>
                <a:latin typeface="Arial"/>
                <a:ea typeface="Arial"/>
                <a:cs typeface="Arial"/>
                <a:sym typeface="Arial"/>
              </a:rPr>
              <a:t>0.25 Nm </a:t>
            </a:r>
            <a:endParaRPr lang="en-US" sz="1400" dirty="0"/>
          </a:p>
        </p:txBody>
      </p:sp>
      <p:cxnSp>
        <p:nvCxnSpPr>
          <p:cNvPr id="38" name="Google Shape;202;p14">
            <a:extLst>
              <a:ext uri="{FF2B5EF4-FFF2-40B4-BE49-F238E27FC236}">
                <a16:creationId xmlns:a16="http://schemas.microsoft.com/office/drawing/2014/main" id="{32694D47-AE5E-BEA6-E4B7-C06DD105A52F}"/>
              </a:ext>
            </a:extLst>
          </p:cNvPr>
          <p:cNvCxnSpPr>
            <a:cxnSpLocks/>
          </p:cNvCxnSpPr>
          <p:nvPr/>
        </p:nvCxnSpPr>
        <p:spPr>
          <a:xfrm flipV="1">
            <a:off x="11655972" y="3512844"/>
            <a:ext cx="0" cy="363325"/>
          </a:xfrm>
          <a:prstGeom prst="straightConnector1">
            <a:avLst/>
          </a:prstGeom>
          <a:noFill/>
          <a:ln w="31750" cap="flat" cmpd="sng">
            <a:solidFill>
              <a:srgbClr val="FF7500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35" name="Google Shape;202;p14">
            <a:extLst>
              <a:ext uri="{FF2B5EF4-FFF2-40B4-BE49-F238E27FC236}">
                <a16:creationId xmlns:a16="http://schemas.microsoft.com/office/drawing/2014/main" id="{F3BDD03C-424E-1AFF-614F-B46880980A7E}"/>
              </a:ext>
            </a:extLst>
          </p:cNvPr>
          <p:cNvCxnSpPr>
            <a:cxnSpLocks/>
          </p:cNvCxnSpPr>
          <p:nvPr/>
        </p:nvCxnSpPr>
        <p:spPr>
          <a:xfrm flipH="1">
            <a:off x="11655972" y="3962400"/>
            <a:ext cx="3857299" cy="0"/>
          </a:xfrm>
          <a:prstGeom prst="straightConnector1">
            <a:avLst/>
          </a:prstGeom>
          <a:noFill/>
          <a:ln w="31750" cap="flat" cmpd="sng">
            <a:solidFill>
              <a:srgbClr val="FF7500"/>
            </a:solidFill>
            <a:prstDash val="dash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792505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2EA6DD4-D9AC-2D69-2C3A-B1B0783C6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424" y="2667767"/>
            <a:ext cx="7504898" cy="438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41DFD-F45A-BCE0-F7C2-D1CAEFDC3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Where are the losses in a motor?</a:t>
            </a:r>
            <a:endParaRPr lang="en-US"/>
          </a:p>
        </p:txBody>
      </p:sp>
      <p:sp>
        <p:nvSpPr>
          <p:cNvPr id="3" name="Google Shape;226;p15">
            <a:extLst>
              <a:ext uri="{FF2B5EF4-FFF2-40B4-BE49-F238E27FC236}">
                <a16:creationId xmlns:a16="http://schemas.microsoft.com/office/drawing/2014/main" id="{A22F8C55-86A7-7804-67FA-54CA9FFD31FE}"/>
              </a:ext>
            </a:extLst>
          </p:cNvPr>
          <p:cNvSpPr txBox="1"/>
          <p:nvPr/>
        </p:nvSpPr>
        <p:spPr>
          <a:xfrm>
            <a:off x="8528698" y="2610582"/>
            <a:ext cx="691609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Electric motors experience 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inefficiencies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due to heat loss, though these are small.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These losses have three main sources: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Copper losses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arise from the resistance in the copper windings.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Iron losses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arise from eddy currents in the laminated iron cores used to increase the field strength in stators and rotors.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Mechanical losses</a:t>
            </a: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arise from friction and air resistance.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21;p15">
            <a:extLst>
              <a:ext uri="{FF2B5EF4-FFF2-40B4-BE49-F238E27FC236}">
                <a16:creationId xmlns:a16="http://schemas.microsoft.com/office/drawing/2014/main" id="{486BE32E-6B79-EC71-D609-89CEB4D35896}"/>
              </a:ext>
            </a:extLst>
          </p:cNvPr>
          <p:cNvSpPr txBox="1"/>
          <p:nvPr/>
        </p:nvSpPr>
        <p:spPr>
          <a:xfrm>
            <a:off x="1281045" y="4397828"/>
            <a:ext cx="1196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</a:t>
            </a:r>
            <a:r>
              <a:rPr lang="en" b="1" i="0" u="none" strike="noStrike" cap="none" baseline="-250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in</a:t>
            </a:r>
            <a:r>
              <a:rPr lang="en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= VI</a:t>
            </a:r>
            <a:endParaRPr b="1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222;p15">
            <a:extLst>
              <a:ext uri="{FF2B5EF4-FFF2-40B4-BE49-F238E27FC236}">
                <a16:creationId xmlns:a16="http://schemas.microsoft.com/office/drawing/2014/main" id="{DFABE172-5441-FE47-9036-19F16BAC2CF7}"/>
              </a:ext>
            </a:extLst>
          </p:cNvPr>
          <p:cNvSpPr txBox="1"/>
          <p:nvPr/>
        </p:nvSpPr>
        <p:spPr>
          <a:xfrm>
            <a:off x="5290804" y="3488363"/>
            <a:ext cx="1795200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</a:t>
            </a:r>
            <a:r>
              <a:rPr lang="en" b="1" i="0" u="none" strike="noStrike" cap="none" baseline="-250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out </a:t>
            </a:r>
            <a:r>
              <a:rPr lang="en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=</a:t>
            </a:r>
            <a:r>
              <a:rPr lang="en" b="1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en" b="1" i="0" u="sng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𝞽2πN</a:t>
            </a:r>
            <a:r>
              <a:rPr lang="en" b="0" i="0" u="sng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b="0" i="0" u="none" strike="noStrike" cap="none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" b="1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60</a:t>
            </a:r>
            <a:endParaRPr b="1" i="0" u="none" strike="noStrike" cap="none" baseline="-2500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b="1" i="0" u="none" strike="noStrike" cap="none">
                <a:solidFill>
                  <a:schemeClr val="dk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b="1" i="0" u="none" strike="noStrike" cap="none">
              <a:solidFill>
                <a:schemeClr val="dk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223;p15">
            <a:extLst>
              <a:ext uri="{FF2B5EF4-FFF2-40B4-BE49-F238E27FC236}">
                <a16:creationId xmlns:a16="http://schemas.microsoft.com/office/drawing/2014/main" id="{26EB2CF4-5250-4A3B-23B8-EE00B7C31D40}"/>
              </a:ext>
            </a:extLst>
          </p:cNvPr>
          <p:cNvSpPr txBox="1"/>
          <p:nvPr/>
        </p:nvSpPr>
        <p:spPr>
          <a:xfrm>
            <a:off x="4588295" y="7097750"/>
            <a:ext cx="286721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Copper losses</a:t>
            </a:r>
            <a:endParaRPr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224;p15">
            <a:extLst>
              <a:ext uri="{FF2B5EF4-FFF2-40B4-BE49-F238E27FC236}">
                <a16:creationId xmlns:a16="http://schemas.microsoft.com/office/drawing/2014/main" id="{8BCB49F6-B07B-333D-A633-924079DC2B21}"/>
              </a:ext>
            </a:extLst>
          </p:cNvPr>
          <p:cNvSpPr txBox="1"/>
          <p:nvPr/>
        </p:nvSpPr>
        <p:spPr>
          <a:xfrm>
            <a:off x="3859160" y="7097750"/>
            <a:ext cx="141201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Iron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losses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25;p15">
            <a:extLst>
              <a:ext uri="{FF2B5EF4-FFF2-40B4-BE49-F238E27FC236}">
                <a16:creationId xmlns:a16="http://schemas.microsoft.com/office/drawing/2014/main" id="{A1F26C2A-D531-64C4-AA71-DD8B500C7EAD}"/>
              </a:ext>
            </a:extLst>
          </p:cNvPr>
          <p:cNvSpPr txBox="1"/>
          <p:nvPr/>
        </p:nvSpPr>
        <p:spPr>
          <a:xfrm>
            <a:off x="2376261" y="7097750"/>
            <a:ext cx="1498406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Mechanical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losses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F0CB4F8C-14CE-739D-4CEA-B7FE36EF0B6C}"/>
              </a:ext>
            </a:extLst>
          </p:cNvPr>
          <p:cNvSpPr txBox="1">
            <a:spLocks/>
          </p:cNvSpPr>
          <p:nvPr/>
        </p:nvSpPr>
        <p:spPr>
          <a:xfrm>
            <a:off x="8677991" y="6396203"/>
            <a:ext cx="3845751" cy="1786399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 how you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would expect a motor’s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copper losses to vary as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torque increases.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A94B308-6076-C9B6-D8CB-2D52F8D66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50209" y="5915370"/>
            <a:ext cx="994826" cy="961665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406412F-1744-0811-2BAE-A8E126068E17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11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C56A940-B076-50AF-1985-BABD4CC1E77C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2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9796-8D70-5848-33EA-5A891F86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58" y="1445908"/>
            <a:ext cx="16260702" cy="2033577"/>
          </a:xfrm>
        </p:spPr>
        <p:txBody>
          <a:bodyPr/>
          <a:lstStyle/>
          <a:p>
            <a:r>
              <a:rPr lang="en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6"/>
                  </a:ext>
                </a:extLst>
              </a:rPr>
              <a:t>Copper losses</a:t>
            </a:r>
            <a:r>
              <a:rPr lang="en"/>
              <a:t> in series and shunt-wound DC motors</a:t>
            </a:r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34A9A912-B8B1-5143-6687-7B274808DD4A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12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6" name="Google Shape;233;p11">
            <a:extLst>
              <a:ext uri="{FF2B5EF4-FFF2-40B4-BE49-F238E27FC236}">
                <a16:creationId xmlns:a16="http://schemas.microsoft.com/office/drawing/2014/main" id="{4854FE77-AECE-0E7B-A5D4-9410E5857558}"/>
              </a:ext>
            </a:extLst>
          </p:cNvPr>
          <p:cNvSpPr txBox="1"/>
          <p:nvPr/>
        </p:nvSpPr>
        <p:spPr>
          <a:xfrm>
            <a:off x="1387113" y="5652987"/>
            <a:ext cx="243118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33;p11">
            <a:extLst>
              <a:ext uri="{FF2B5EF4-FFF2-40B4-BE49-F238E27FC236}">
                <a16:creationId xmlns:a16="http://schemas.microsoft.com/office/drawing/2014/main" id="{ABBC2C4E-6EFE-CA9B-AD93-920C51FA9791}"/>
              </a:ext>
            </a:extLst>
          </p:cNvPr>
          <p:cNvSpPr txBox="1"/>
          <p:nvPr/>
        </p:nvSpPr>
        <p:spPr>
          <a:xfrm>
            <a:off x="1429065" y="6365938"/>
            <a:ext cx="243118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2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233;p11">
            <a:extLst>
              <a:ext uri="{FF2B5EF4-FFF2-40B4-BE49-F238E27FC236}">
                <a16:creationId xmlns:a16="http://schemas.microsoft.com/office/drawing/2014/main" id="{982A5CF7-3F4A-E290-01F2-2B460DC0B57E}"/>
              </a:ext>
            </a:extLst>
          </p:cNvPr>
          <p:cNvSpPr txBox="1"/>
          <p:nvPr/>
        </p:nvSpPr>
        <p:spPr>
          <a:xfrm>
            <a:off x="3944271" y="5677877"/>
            <a:ext cx="1610839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70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0AC13D4B-CDA8-E33A-9666-FD9894AD20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3892" y="5235341"/>
            <a:ext cx="2546040" cy="221599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FA5DB5A-E088-52C8-E9FE-6539DBE397CC}"/>
              </a:ext>
            </a:extLst>
          </p:cNvPr>
          <p:cNvGrpSpPr/>
          <p:nvPr/>
        </p:nvGrpSpPr>
        <p:grpSpPr>
          <a:xfrm>
            <a:off x="8691501" y="5258670"/>
            <a:ext cx="4338070" cy="2162640"/>
            <a:chOff x="6123807" y="4561626"/>
            <a:chExt cx="4670673" cy="2328451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203906B-A826-B19D-D1B3-B5F5E5FB0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47503" y="4561626"/>
              <a:ext cx="4546977" cy="2328451"/>
            </a:xfrm>
            <a:prstGeom prst="rect">
              <a:avLst/>
            </a:prstGeom>
          </p:spPr>
        </p:pic>
        <p:sp>
          <p:nvSpPr>
            <p:cNvPr id="29" name="Google Shape;233;p11">
              <a:extLst>
                <a:ext uri="{FF2B5EF4-FFF2-40B4-BE49-F238E27FC236}">
                  <a16:creationId xmlns:a16="http://schemas.microsoft.com/office/drawing/2014/main" id="{8672CDF8-9824-BE86-2CB2-92D7245AAF35}"/>
                </a:ext>
              </a:extLst>
            </p:cNvPr>
            <p:cNvSpPr txBox="1"/>
            <p:nvPr/>
          </p:nvSpPr>
          <p:spPr>
            <a:xfrm>
              <a:off x="6123807" y="4937158"/>
              <a:ext cx="243118" cy="569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25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endParaRPr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33;p11">
              <a:extLst>
                <a:ext uri="{FF2B5EF4-FFF2-40B4-BE49-F238E27FC236}">
                  <a16:creationId xmlns:a16="http://schemas.microsoft.com/office/drawing/2014/main" id="{AE3884E5-E838-55F2-607A-2042FF41C32E}"/>
                </a:ext>
              </a:extLst>
            </p:cNvPr>
            <p:cNvSpPr txBox="1"/>
            <p:nvPr/>
          </p:nvSpPr>
          <p:spPr>
            <a:xfrm>
              <a:off x="6165760" y="5855065"/>
              <a:ext cx="243118" cy="5693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25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sz="2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33;p11">
              <a:extLst>
                <a:ext uri="{FF2B5EF4-FFF2-40B4-BE49-F238E27FC236}">
                  <a16:creationId xmlns:a16="http://schemas.microsoft.com/office/drawing/2014/main" id="{491C7195-8801-B4E7-8CB5-612E12BD1A5E}"/>
                </a:ext>
              </a:extLst>
            </p:cNvPr>
            <p:cNvSpPr txBox="1"/>
            <p:nvPr/>
          </p:nvSpPr>
          <p:spPr>
            <a:xfrm>
              <a:off x="6795685" y="5544358"/>
              <a:ext cx="1610839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Shunt field</a:t>
              </a:r>
              <a:endParaRPr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261;g1a5c3edd3ac_0_0">
            <a:extLst>
              <a:ext uri="{FF2B5EF4-FFF2-40B4-BE49-F238E27FC236}">
                <a16:creationId xmlns:a16="http://schemas.microsoft.com/office/drawing/2014/main" id="{FC3C486A-0A7D-DF2E-30AA-7EDE6C04981B}"/>
              </a:ext>
            </a:extLst>
          </p:cNvPr>
          <p:cNvSpPr txBox="1"/>
          <p:nvPr/>
        </p:nvSpPr>
        <p:spPr>
          <a:xfrm>
            <a:off x="670166" y="4389770"/>
            <a:ext cx="3829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Series-wound</a:t>
            </a:r>
            <a:r>
              <a:rPr lang="en" b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b="1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262;g1a5c3edd3ac_0_0">
            <a:extLst>
              <a:ext uri="{FF2B5EF4-FFF2-40B4-BE49-F238E27FC236}">
                <a16:creationId xmlns:a16="http://schemas.microsoft.com/office/drawing/2014/main" id="{3249CEAF-AFF0-048C-078D-6703FBBA3D4A}"/>
              </a:ext>
            </a:extLst>
          </p:cNvPr>
          <p:cNvSpPr txBox="1"/>
          <p:nvPr/>
        </p:nvSpPr>
        <p:spPr>
          <a:xfrm>
            <a:off x="8210776" y="4318102"/>
            <a:ext cx="2118075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Shunt-wound:</a:t>
            </a:r>
            <a:endParaRPr b="1" i="0" u="none" strike="noStrike" cap="none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275;g1a5c3edd3ac_0_0">
            <a:extLst>
              <a:ext uri="{FF2B5EF4-FFF2-40B4-BE49-F238E27FC236}">
                <a16:creationId xmlns:a16="http://schemas.microsoft.com/office/drawing/2014/main" id="{BD8142FB-57FF-35CF-B8BA-F342E7FEFF49}"/>
              </a:ext>
            </a:extLst>
          </p:cNvPr>
          <p:cNvSpPr txBox="1"/>
          <p:nvPr/>
        </p:nvSpPr>
        <p:spPr>
          <a:xfrm>
            <a:off x="4080889" y="4413450"/>
            <a:ext cx="243068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ial" panose="020B0604020202020204" pitchFamily="34" charset="0"/>
                <a:cs typeface="Arial" panose="020B0604020202020204" pitchFamily="34" charset="0"/>
              </a:rPr>
              <a:t>V = E + </a:t>
            </a:r>
            <a:r>
              <a:rPr lang="en" b="1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" b="1" baseline="-2500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" b="1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" b="1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" b="1" baseline="-2500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276;g1a5c3edd3ac_0_0">
            <a:extLst>
              <a:ext uri="{FF2B5EF4-FFF2-40B4-BE49-F238E27FC236}">
                <a16:creationId xmlns:a16="http://schemas.microsoft.com/office/drawing/2014/main" id="{BDC8905E-213A-B80A-63F7-8902339372A4}"/>
              </a:ext>
            </a:extLst>
          </p:cNvPr>
          <p:cNvSpPr txBox="1"/>
          <p:nvPr/>
        </p:nvSpPr>
        <p:spPr>
          <a:xfrm>
            <a:off x="12120034" y="4351098"/>
            <a:ext cx="1654500" cy="764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b="1">
                <a:latin typeface="Arial" panose="020B0604020202020204" pitchFamily="34" charset="0"/>
                <a:cs typeface="Arial" panose="020B0604020202020204" pitchFamily="34" charset="0"/>
              </a:rPr>
              <a:t>V = E + </a:t>
            </a:r>
            <a:r>
              <a:rPr lang="en" b="1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" b="1" baseline="-2500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" b="1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b="1" baseline="-2500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en" b="1">
                <a:latin typeface="Arial" panose="020B0604020202020204" pitchFamily="34" charset="0"/>
                <a:cs typeface="Arial" panose="020B0604020202020204" pitchFamily="34" charset="0"/>
              </a:rPr>
              <a:t>V = </a:t>
            </a:r>
            <a:r>
              <a:rPr lang="en" b="1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" b="1" baseline="-2500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" b="1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b="1" baseline="-2500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1">
            <a:extLst>
              <a:ext uri="{FF2B5EF4-FFF2-40B4-BE49-F238E27FC236}">
                <a16:creationId xmlns:a16="http://schemas.microsoft.com/office/drawing/2014/main" id="{DD92BCF0-07DE-B1AF-E326-91A8D2B6B7A7}"/>
              </a:ext>
            </a:extLst>
          </p:cNvPr>
          <p:cNvSpPr txBox="1">
            <a:spLocks/>
          </p:cNvSpPr>
          <p:nvPr/>
        </p:nvSpPr>
        <p:spPr>
          <a:xfrm>
            <a:off x="564573" y="4304384"/>
            <a:ext cx="5574959" cy="3418886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88000" tIns="288000" rIns="288000" bIns="288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</a:pP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270;g1a5c3edd3ac_0_0">
            <a:extLst>
              <a:ext uri="{FF2B5EF4-FFF2-40B4-BE49-F238E27FC236}">
                <a16:creationId xmlns:a16="http://schemas.microsoft.com/office/drawing/2014/main" id="{F9809B3C-8B26-E956-AE18-D237A4A7C7DE}"/>
              </a:ext>
            </a:extLst>
          </p:cNvPr>
          <p:cNvSpPr txBox="1"/>
          <p:nvPr/>
        </p:nvSpPr>
        <p:spPr>
          <a:xfrm>
            <a:off x="4484304" y="6188178"/>
            <a:ext cx="300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2000">
              <a:solidFill>
                <a:srgbClr val="D91C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287;g1a5c3edd3ac_0_0">
            <a:extLst>
              <a:ext uri="{FF2B5EF4-FFF2-40B4-BE49-F238E27FC236}">
                <a16:creationId xmlns:a16="http://schemas.microsoft.com/office/drawing/2014/main" id="{4FFA1254-6DB2-D6DC-E214-8B5542B7BD2B}"/>
              </a:ext>
            </a:extLst>
          </p:cNvPr>
          <p:cNvSpPr txBox="1"/>
          <p:nvPr/>
        </p:nvSpPr>
        <p:spPr>
          <a:xfrm>
            <a:off x="3471214" y="6125538"/>
            <a:ext cx="57558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2000" baseline="-25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sz="2000" baseline="-25000">
              <a:solidFill>
                <a:srgbClr val="D91C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288;g1a5c3edd3ac_0_0">
            <a:extLst>
              <a:ext uri="{FF2B5EF4-FFF2-40B4-BE49-F238E27FC236}">
                <a16:creationId xmlns:a16="http://schemas.microsoft.com/office/drawing/2014/main" id="{4ED5FD92-36CE-0DD8-7F89-9EF2BBF0014B}"/>
              </a:ext>
            </a:extLst>
          </p:cNvPr>
          <p:cNvSpPr txBox="1"/>
          <p:nvPr/>
        </p:nvSpPr>
        <p:spPr>
          <a:xfrm>
            <a:off x="2548940" y="5317665"/>
            <a:ext cx="56470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2000" baseline="-25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sz="2000" baseline="-25000">
              <a:solidFill>
                <a:srgbClr val="D91C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Google Shape;291;g1a5c3edd3ac_0_0">
            <a:extLst>
              <a:ext uri="{FF2B5EF4-FFF2-40B4-BE49-F238E27FC236}">
                <a16:creationId xmlns:a16="http://schemas.microsoft.com/office/drawing/2014/main" id="{68E62070-36B8-1708-F47C-7B70B3BEF1D6}"/>
              </a:ext>
            </a:extLst>
          </p:cNvPr>
          <p:cNvSpPr txBox="1"/>
          <p:nvPr/>
        </p:nvSpPr>
        <p:spPr>
          <a:xfrm>
            <a:off x="3847089" y="5281232"/>
            <a:ext cx="300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sz="2000">
              <a:solidFill>
                <a:srgbClr val="D91C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DB616DE3-DC54-FE54-B4A3-DF9DE52A73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108329" y="6171959"/>
            <a:ext cx="169804" cy="169804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BB07CFF-071B-C52C-D228-F0F815FD9DD9}"/>
              </a:ext>
            </a:extLst>
          </p:cNvPr>
          <p:cNvCxnSpPr>
            <a:cxnSpLocks/>
          </p:cNvCxnSpPr>
          <p:nvPr/>
        </p:nvCxnSpPr>
        <p:spPr>
          <a:xfrm flipV="1">
            <a:off x="4371715" y="6042821"/>
            <a:ext cx="0" cy="761694"/>
          </a:xfrm>
          <a:prstGeom prst="straightConnector1">
            <a:avLst/>
          </a:prstGeom>
          <a:ln w="28575">
            <a:solidFill>
              <a:srgbClr val="D91C5C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phic 57">
            <a:extLst>
              <a:ext uri="{FF2B5EF4-FFF2-40B4-BE49-F238E27FC236}">
                <a16:creationId xmlns:a16="http://schemas.microsoft.com/office/drawing/2014/main" id="{61E23168-E3DD-E046-EC9A-C5EB9CB5A3E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614006" y="5485465"/>
            <a:ext cx="169804" cy="169804"/>
          </a:xfrm>
          <a:prstGeom prst="rect">
            <a:avLst/>
          </a:prstGeom>
        </p:spPr>
      </p:pic>
      <p:sp>
        <p:nvSpPr>
          <p:cNvPr id="64" name="Google Shape;295;g1a5c3edd3ac_0_0">
            <a:extLst>
              <a:ext uri="{FF2B5EF4-FFF2-40B4-BE49-F238E27FC236}">
                <a16:creationId xmlns:a16="http://schemas.microsoft.com/office/drawing/2014/main" id="{4748ED5F-0C97-E43B-0522-C50FF7F1D90D}"/>
              </a:ext>
            </a:extLst>
          </p:cNvPr>
          <p:cNvSpPr txBox="1"/>
          <p:nvPr/>
        </p:nvSpPr>
        <p:spPr>
          <a:xfrm>
            <a:off x="10666728" y="5369840"/>
            <a:ext cx="53976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" sz="2000" baseline="-25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sz="2000" baseline="-25000">
              <a:solidFill>
                <a:srgbClr val="D91C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Google Shape;296;g1a5c3edd3ac_0_0">
            <a:extLst>
              <a:ext uri="{FF2B5EF4-FFF2-40B4-BE49-F238E27FC236}">
                <a16:creationId xmlns:a16="http://schemas.microsoft.com/office/drawing/2014/main" id="{3C757BBF-0911-7A1C-77EE-A4AB5E71969B}"/>
              </a:ext>
            </a:extLst>
          </p:cNvPr>
          <p:cNvSpPr txBox="1"/>
          <p:nvPr/>
        </p:nvSpPr>
        <p:spPr>
          <a:xfrm>
            <a:off x="12698950" y="5202565"/>
            <a:ext cx="47535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err="1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" sz="2000" baseline="-25000" err="1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sz="2000" baseline="-25000">
              <a:solidFill>
                <a:srgbClr val="D91C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Google Shape;288;g1a5c3edd3ac_0_0">
            <a:extLst>
              <a:ext uri="{FF2B5EF4-FFF2-40B4-BE49-F238E27FC236}">
                <a16:creationId xmlns:a16="http://schemas.microsoft.com/office/drawing/2014/main" id="{045CAB4D-721D-86A2-3635-B9C69DCBFF64}"/>
              </a:ext>
            </a:extLst>
          </p:cNvPr>
          <p:cNvSpPr txBox="1"/>
          <p:nvPr/>
        </p:nvSpPr>
        <p:spPr>
          <a:xfrm>
            <a:off x="10777990" y="6056486"/>
            <a:ext cx="56470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2000" baseline="-25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sz="2000" baseline="-25000">
              <a:solidFill>
                <a:srgbClr val="D91C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Google Shape;287;g1a5c3edd3ac_0_0">
            <a:extLst>
              <a:ext uri="{FF2B5EF4-FFF2-40B4-BE49-F238E27FC236}">
                <a16:creationId xmlns:a16="http://schemas.microsoft.com/office/drawing/2014/main" id="{8297010C-B441-335F-8DE5-B4D573141234}"/>
              </a:ext>
            </a:extLst>
          </p:cNvPr>
          <p:cNvSpPr txBox="1"/>
          <p:nvPr/>
        </p:nvSpPr>
        <p:spPr>
          <a:xfrm>
            <a:off x="12370589" y="6069610"/>
            <a:ext cx="575587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2000" baseline="-25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sz="2000" baseline="-25000">
              <a:solidFill>
                <a:srgbClr val="D91C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Google Shape;270;g1a5c3edd3ac_0_0">
            <a:extLst>
              <a:ext uri="{FF2B5EF4-FFF2-40B4-BE49-F238E27FC236}">
                <a16:creationId xmlns:a16="http://schemas.microsoft.com/office/drawing/2014/main" id="{5ACE9AC2-FB11-DD2B-8D96-BCBEF1EB58F0}"/>
              </a:ext>
            </a:extLst>
          </p:cNvPr>
          <p:cNvSpPr txBox="1"/>
          <p:nvPr/>
        </p:nvSpPr>
        <p:spPr>
          <a:xfrm>
            <a:off x="13242281" y="6060629"/>
            <a:ext cx="3000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2000">
              <a:solidFill>
                <a:srgbClr val="D91C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ACA647A-D1A8-6331-9E98-CBC18E5C29D0}"/>
              </a:ext>
            </a:extLst>
          </p:cNvPr>
          <p:cNvCxnSpPr>
            <a:cxnSpLocks/>
          </p:cNvCxnSpPr>
          <p:nvPr/>
        </p:nvCxnSpPr>
        <p:spPr>
          <a:xfrm flipV="1">
            <a:off x="13129692" y="5915272"/>
            <a:ext cx="0" cy="761694"/>
          </a:xfrm>
          <a:prstGeom prst="straightConnector1">
            <a:avLst/>
          </a:prstGeom>
          <a:ln w="28575">
            <a:solidFill>
              <a:srgbClr val="D91C5C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590B890-4904-7292-43B6-F7D32D556859}"/>
              </a:ext>
            </a:extLst>
          </p:cNvPr>
          <p:cNvCxnSpPr>
            <a:cxnSpLocks/>
          </p:cNvCxnSpPr>
          <p:nvPr/>
        </p:nvCxnSpPr>
        <p:spPr>
          <a:xfrm flipV="1">
            <a:off x="8674568" y="5587482"/>
            <a:ext cx="0" cy="1541387"/>
          </a:xfrm>
          <a:prstGeom prst="straightConnector1">
            <a:avLst/>
          </a:prstGeom>
          <a:ln w="28575">
            <a:solidFill>
              <a:srgbClr val="D91C5C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Graphic 76">
            <a:extLst>
              <a:ext uri="{FF2B5EF4-FFF2-40B4-BE49-F238E27FC236}">
                <a16:creationId xmlns:a16="http://schemas.microsoft.com/office/drawing/2014/main" id="{F02B047B-1E3F-D533-132E-12C29B7A14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432348" y="6300048"/>
            <a:ext cx="169804" cy="169804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905EB0D-5F1E-AA84-C72A-FE99C44F18D8}"/>
              </a:ext>
            </a:extLst>
          </p:cNvPr>
          <p:cNvCxnSpPr>
            <a:cxnSpLocks/>
          </p:cNvCxnSpPr>
          <p:nvPr/>
        </p:nvCxnSpPr>
        <p:spPr>
          <a:xfrm flipV="1">
            <a:off x="1384239" y="5613430"/>
            <a:ext cx="0" cy="1541387"/>
          </a:xfrm>
          <a:prstGeom prst="straightConnector1">
            <a:avLst/>
          </a:prstGeom>
          <a:ln w="28575">
            <a:solidFill>
              <a:srgbClr val="D91C5C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Graphic 66">
            <a:extLst>
              <a:ext uri="{FF2B5EF4-FFF2-40B4-BE49-F238E27FC236}">
                <a16:creationId xmlns:a16="http://schemas.microsoft.com/office/drawing/2014/main" id="{4A1AD91D-B495-1133-9B62-D891ED29A9F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0526926" y="5459517"/>
            <a:ext cx="169804" cy="169804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C3603C08-3EF0-091F-C905-C25AD5D4CB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12529146" y="5459517"/>
            <a:ext cx="169804" cy="169804"/>
          </a:xfrm>
          <a:prstGeom prst="rect">
            <a:avLst/>
          </a:prstGeom>
        </p:spPr>
      </p:pic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C51D68A6-4C0D-19BD-7E4E-F165288A27D8}"/>
              </a:ext>
            </a:extLst>
          </p:cNvPr>
          <p:cNvSpPr txBox="1">
            <a:spLocks/>
          </p:cNvSpPr>
          <p:nvPr/>
        </p:nvSpPr>
        <p:spPr>
          <a:xfrm>
            <a:off x="8126587" y="4274897"/>
            <a:ext cx="5574959" cy="3418886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288000" tIns="288000" rIns="288000" bIns="288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marR="0" lvl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</a:pP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FCDE9-C8A1-64DB-DA0D-4C3575600741}"/>
              </a:ext>
            </a:extLst>
          </p:cNvPr>
          <p:cNvSpPr/>
          <p:nvPr/>
        </p:nvSpPr>
        <p:spPr>
          <a:xfrm>
            <a:off x="411858" y="2397697"/>
            <a:ext cx="11658222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Since </a:t>
            </a: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P = VI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V = IR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we can write that </a:t>
            </a: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P = I</a:t>
            </a:r>
            <a:r>
              <a:rPr lang="en-GB" sz="1800" b="1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. This lets us quantify the power losses in the copper windings:</a:t>
            </a:r>
          </a:p>
        </p:txBody>
      </p:sp>
      <p:sp>
        <p:nvSpPr>
          <p:cNvPr id="10" name="Google Shape;236;g1a5c25f560e_0_0">
            <a:extLst>
              <a:ext uri="{FF2B5EF4-FFF2-40B4-BE49-F238E27FC236}">
                <a16:creationId xmlns:a16="http://schemas.microsoft.com/office/drawing/2014/main" id="{066AA28F-818A-90DC-D33A-119650846771}"/>
              </a:ext>
            </a:extLst>
          </p:cNvPr>
          <p:cNvSpPr txBox="1"/>
          <p:nvPr/>
        </p:nvSpPr>
        <p:spPr>
          <a:xfrm>
            <a:off x="452588" y="2895092"/>
            <a:ext cx="6116581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Arial" panose="020B0604020202020204" pitchFamily="34" charset="0"/>
                <a:cs typeface="Arial" panose="020B0604020202020204" pitchFamily="34" charset="0"/>
              </a:rPr>
              <a:t>In a series-wound motor, the copper losses are given by: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>
                <a:latin typeface="Arial"/>
                <a:cs typeface="Arial"/>
              </a:rPr>
              <a:t>P = I</a:t>
            </a:r>
            <a:r>
              <a:rPr lang="en" b="1" baseline="-25000">
                <a:latin typeface="Arial"/>
                <a:cs typeface="Arial"/>
              </a:rPr>
              <a:t>a</a:t>
            </a:r>
            <a:r>
              <a:rPr lang="en" b="1" baseline="30000">
                <a:latin typeface="Arial"/>
                <a:cs typeface="Arial"/>
              </a:rPr>
              <a:t>2</a:t>
            </a:r>
            <a:r>
              <a:rPr lang="en" b="1">
                <a:latin typeface="Arial"/>
                <a:cs typeface="Arial"/>
              </a:rPr>
              <a:t> (R</a:t>
            </a:r>
            <a:r>
              <a:rPr lang="en" b="1" baseline="-25000">
                <a:latin typeface="Arial"/>
                <a:cs typeface="Arial"/>
              </a:rPr>
              <a:t>a</a:t>
            </a:r>
            <a:r>
              <a:rPr lang="en" b="1">
                <a:latin typeface="Arial"/>
                <a:cs typeface="Arial"/>
              </a:rPr>
              <a:t> + R</a:t>
            </a:r>
            <a:r>
              <a:rPr lang="en" b="1" baseline="-25000">
                <a:latin typeface="Arial"/>
                <a:cs typeface="Arial"/>
              </a:rPr>
              <a:t>f</a:t>
            </a:r>
            <a:r>
              <a:rPr lang="en" b="1">
                <a:latin typeface="Arial"/>
                <a:cs typeface="Arial"/>
              </a:rPr>
              <a:t>)</a:t>
            </a:r>
            <a:endParaRPr b="1">
              <a:latin typeface="Arial"/>
              <a:cs typeface="Arial"/>
            </a:endParaRPr>
          </a:p>
        </p:txBody>
      </p:sp>
      <p:sp>
        <p:nvSpPr>
          <p:cNvPr id="11" name="Google Shape;237;g1a5c25f560e_0_0">
            <a:extLst>
              <a:ext uri="{FF2B5EF4-FFF2-40B4-BE49-F238E27FC236}">
                <a16:creationId xmlns:a16="http://schemas.microsoft.com/office/drawing/2014/main" id="{BC7E7E28-8BE3-5268-E90B-F5315B8167CF}"/>
              </a:ext>
            </a:extLst>
          </p:cNvPr>
          <p:cNvSpPr txBox="1"/>
          <p:nvPr/>
        </p:nvSpPr>
        <p:spPr>
          <a:xfrm>
            <a:off x="8032530" y="2911045"/>
            <a:ext cx="6116581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Arial"/>
                <a:cs typeface="Arial"/>
              </a:rPr>
              <a:t>In a shunt-wound motor, the copper losses are given by: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" b="1">
                <a:latin typeface="Arial"/>
                <a:cs typeface="Arial"/>
              </a:rPr>
              <a:t>P = I</a:t>
            </a:r>
            <a:r>
              <a:rPr lang="en" b="1" baseline="-25000">
                <a:latin typeface="Arial"/>
                <a:cs typeface="Arial"/>
              </a:rPr>
              <a:t>a</a:t>
            </a:r>
            <a:r>
              <a:rPr lang="en" b="1" baseline="30000">
                <a:latin typeface="Arial"/>
                <a:cs typeface="Arial"/>
              </a:rPr>
              <a:t>2</a:t>
            </a:r>
            <a:r>
              <a:rPr lang="en" b="1">
                <a:latin typeface="Arial"/>
                <a:cs typeface="Arial"/>
              </a:rPr>
              <a:t>R</a:t>
            </a:r>
            <a:r>
              <a:rPr lang="en" b="1" baseline="-25000">
                <a:latin typeface="Arial"/>
                <a:cs typeface="Arial"/>
              </a:rPr>
              <a:t>a</a:t>
            </a:r>
            <a:r>
              <a:rPr lang="en" b="1">
                <a:latin typeface="Arial"/>
                <a:cs typeface="Arial"/>
              </a:rPr>
              <a:t> + I</a:t>
            </a:r>
            <a:r>
              <a:rPr lang="en" b="1" baseline="-25000">
                <a:latin typeface="Arial"/>
                <a:cs typeface="Arial"/>
              </a:rPr>
              <a:t>f</a:t>
            </a:r>
            <a:r>
              <a:rPr lang="en" b="1" baseline="30000">
                <a:latin typeface="Arial"/>
                <a:cs typeface="Arial"/>
              </a:rPr>
              <a:t>2</a:t>
            </a:r>
            <a:r>
              <a:rPr lang="en" b="1">
                <a:latin typeface="Arial"/>
                <a:cs typeface="Arial"/>
              </a:rPr>
              <a:t>R</a:t>
            </a:r>
            <a:r>
              <a:rPr lang="en" b="1" baseline="-25000">
                <a:latin typeface="Arial"/>
                <a:cs typeface="Arial"/>
              </a:rPr>
              <a:t>f   </a:t>
            </a:r>
            <a:endParaRPr lang="en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">
                <a:latin typeface="Arial"/>
                <a:cs typeface="Arial"/>
              </a:rPr>
              <a:t>(Remember that the total current I = I</a:t>
            </a:r>
            <a:r>
              <a:rPr lang="en" baseline="-25000">
                <a:latin typeface="Arial"/>
                <a:cs typeface="Arial"/>
              </a:rPr>
              <a:t>a</a:t>
            </a:r>
            <a:r>
              <a:rPr lang="en">
                <a:latin typeface="Arial"/>
                <a:cs typeface="Arial"/>
              </a:rPr>
              <a:t> + I</a:t>
            </a:r>
            <a:r>
              <a:rPr lang="en" baseline="-25000">
                <a:latin typeface="Arial"/>
                <a:cs typeface="Arial"/>
              </a:rPr>
              <a:t>f</a:t>
            </a:r>
            <a:r>
              <a:rPr lang="en">
                <a:latin typeface="Arial"/>
                <a:cs typeface="Arial"/>
              </a:rPr>
              <a:t>)</a:t>
            </a:r>
            <a:endParaRPr>
              <a:latin typeface="Arial"/>
              <a:cs typeface="Arial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1DA940B8-8028-5AAE-AB21-EAE0DF5F013E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42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9D02-2A8A-7DD8-3FEC-16BB7151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Motors, </a:t>
            </a:r>
            <a:r>
              <a:rPr lang="en">
                <a:extLst>
                  <a:ext uri="http://customooxmlschemas.google.com/">
                    <go:slidesCustomData xmlns=""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8"/>
                  </a:ext>
                </a:extLst>
              </a:rPr>
              <a:t>global</a:t>
            </a:r>
            <a:r>
              <a:rPr lang="en"/>
              <a:t> energy and climate change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14A7FE-FB21-6EB0-08FD-272A6DD5CDFA}"/>
              </a:ext>
            </a:extLst>
          </p:cNvPr>
          <p:cNvSpPr/>
          <p:nvPr/>
        </p:nvSpPr>
        <p:spPr>
          <a:xfrm>
            <a:off x="411858" y="2397697"/>
            <a:ext cx="14878567" cy="11747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Industrial </a:t>
            </a: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electric-motor driven systems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 around the world account for nearly 50% of the global total of 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=""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9"/>
                  </a:ext>
                </a:extLst>
              </a:rPr>
              <a:t>22.9 </a:t>
            </a:r>
            <a:r>
              <a:rPr lang="en-GB" sz="1800" err="1"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=""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9"/>
                  </a:ext>
                </a:extLst>
              </a:rPr>
              <a:t>TWh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=""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9"/>
                  </a:ext>
                </a:extLst>
              </a:rPr>
              <a:t> electrical consumption and 13.2 Gt carbon emissions from electricity (IEA, 2011).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</a:pPr>
            <a:r>
              <a:rPr lang="en-GB" sz="1800">
                <a:latin typeface="Arial"/>
                <a:cs typeface="Arial"/>
              </a:rPr>
              <a:t>Four </a:t>
            </a:r>
            <a:r>
              <a:rPr lang="en-GB" b="1">
                <a:latin typeface="Arial"/>
                <a:cs typeface="Arial"/>
              </a:rPr>
              <a:t>engineering approaches</a:t>
            </a:r>
            <a:r>
              <a:rPr lang="en-GB" sz="1800">
                <a:latin typeface="Arial"/>
                <a:cs typeface="Arial"/>
              </a:rPr>
              <a:t> make a 25% reduction in this demand possible: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167468D9-2CA5-6755-93B9-5C477CD14B02}"/>
              </a:ext>
            </a:extLst>
          </p:cNvPr>
          <p:cNvSpPr txBox="1">
            <a:spLocks/>
          </p:cNvSpPr>
          <p:nvPr/>
        </p:nvSpPr>
        <p:spPr>
          <a:xfrm>
            <a:off x="4059714" y="7058612"/>
            <a:ext cx="8138160" cy="1327641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 how you might </a:t>
            </a: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contribute to one or more of these </a:t>
            </a:r>
            <a:b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vital areas of improvement in your 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engineering or manufacturing career.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4A52C6-967F-478C-FE05-BBBA4A2B6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4681" y="6577780"/>
            <a:ext cx="994826" cy="961665"/>
          </a:xfrm>
          <a:prstGeom prst="rect">
            <a:avLst/>
          </a:prstGeom>
        </p:spPr>
      </p:pic>
      <p:sp>
        <p:nvSpPr>
          <p:cNvPr id="10" name="Graphic 5">
            <a:extLst>
              <a:ext uri="{FF2B5EF4-FFF2-40B4-BE49-F238E27FC236}">
                <a16:creationId xmlns:a16="http://schemas.microsoft.com/office/drawing/2014/main" id="{E87AE74B-B301-56ED-A826-9D1FF19ED62A}"/>
              </a:ext>
            </a:extLst>
          </p:cNvPr>
          <p:cNvSpPr/>
          <p:nvPr/>
        </p:nvSpPr>
        <p:spPr>
          <a:xfrm>
            <a:off x="4779887" y="3873372"/>
            <a:ext cx="2649887" cy="2600457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63500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tIns="503999" rIns="108000" bIns="0" rtlCol="0" anchor="t" anchorCtr="0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Matching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Choosing the right motor for every application.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raphic 5">
            <a:extLst>
              <a:ext uri="{FF2B5EF4-FFF2-40B4-BE49-F238E27FC236}">
                <a16:creationId xmlns:a16="http://schemas.microsoft.com/office/drawing/2014/main" id="{2140B4A8-FAF8-DEDF-DA32-450C11F69BA6}"/>
              </a:ext>
            </a:extLst>
          </p:cNvPr>
          <p:cNvSpPr/>
          <p:nvPr/>
        </p:nvSpPr>
        <p:spPr>
          <a:xfrm>
            <a:off x="1646670" y="3873372"/>
            <a:ext cx="2649887" cy="2600457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63500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tIns="792000" rIns="108000" bIns="0" rtlCol="0" anchor="t" anchorCtr="0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Efficiency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Improving the ratio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power out to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in.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raphic 5">
            <a:extLst>
              <a:ext uri="{FF2B5EF4-FFF2-40B4-BE49-F238E27FC236}">
                <a16:creationId xmlns:a16="http://schemas.microsoft.com/office/drawing/2014/main" id="{B9A5D64D-1883-0E05-E15F-390D0AE1E20F}"/>
              </a:ext>
            </a:extLst>
          </p:cNvPr>
          <p:cNvSpPr/>
          <p:nvPr/>
        </p:nvSpPr>
        <p:spPr>
          <a:xfrm>
            <a:off x="7959658" y="3873373"/>
            <a:ext cx="2649887" cy="2600457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63500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tIns="360000" rIns="72000" bIns="0" rtlCol="0" anchor="t" anchorCtr="0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Variable </a:t>
            </a:r>
            <a:b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drives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Electronic controls match speed to load requirements.</a:t>
            </a: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raphic 5">
            <a:extLst>
              <a:ext uri="{FF2B5EF4-FFF2-40B4-BE49-F238E27FC236}">
                <a16:creationId xmlns:a16="http://schemas.microsoft.com/office/drawing/2014/main" id="{E35F6427-B77D-4858-CA31-67ACA868FE31}"/>
              </a:ext>
            </a:extLst>
          </p:cNvPr>
          <p:cNvSpPr/>
          <p:nvPr/>
        </p:nvSpPr>
        <p:spPr>
          <a:xfrm>
            <a:off x="11092876" y="3873372"/>
            <a:ext cx="2649887" cy="2600457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63500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tIns="288000" rIns="72000" bIns="0" rtlCol="0" anchor="t" anchorCtr="0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 </a:t>
            </a:r>
            <a:b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optimisation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Mechanical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systems improved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fewer losses.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77D8F7F-937D-1ABF-9646-6E02B22BAD3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13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03C2E059-BE4D-61CB-F3AE-E791B64B0F34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40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09D02-2A8A-7DD8-3FEC-16BB7151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Motors, </a:t>
            </a:r>
            <a:r>
              <a:rPr lang="en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8"/>
                  </a:ext>
                </a:extLst>
              </a:rPr>
              <a:t>global</a:t>
            </a:r>
            <a:r>
              <a:rPr lang="en"/>
              <a:t> energy </a:t>
            </a:r>
            <a:br>
              <a:rPr lang="en"/>
            </a:br>
            <a:r>
              <a:rPr lang="en"/>
              <a:t>and climate change</a:t>
            </a:r>
            <a:endParaRPr lang="en-US"/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167468D9-2CA5-6755-93B9-5C477CD14B02}"/>
              </a:ext>
            </a:extLst>
          </p:cNvPr>
          <p:cNvSpPr txBox="1">
            <a:spLocks/>
          </p:cNvSpPr>
          <p:nvPr/>
        </p:nvSpPr>
        <p:spPr>
          <a:xfrm>
            <a:off x="568876" y="6143263"/>
            <a:ext cx="8032806" cy="2109844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800"/>
              <a:t>Whether designing, specifying, building or maintaining </a:t>
            </a:r>
            <a:br>
              <a:rPr lang="en-GB" sz="1800"/>
            </a:br>
            <a:r>
              <a:rPr lang="en-GB" sz="1800"/>
              <a:t>motor-driven systems, you are likely to work with motors in your career.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/>
              <a:t>How could you contribute to greater </a:t>
            </a:r>
            <a:r>
              <a:rPr lang="en-GB" sz="1800">
                <a:extLst>
                  <a:ext uri="http://customooxmlschemas.google.com/">
                    <go:slidesCustomData xmlns=""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20"/>
                  </a:ext>
                </a:extLst>
              </a:rPr>
              <a:t>efficiency</a:t>
            </a:r>
            <a:r>
              <a:rPr lang="en-GB" sz="1800"/>
              <a:t> in one </a:t>
            </a:r>
            <a:br>
              <a:rPr lang="en-GB" sz="1800"/>
            </a:br>
            <a:r>
              <a:rPr lang="en-GB" sz="1800"/>
              <a:t>or more of these areas?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C4A52C6-967F-478C-FE05-BBBA4A2B6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1211" y="5662428"/>
            <a:ext cx="994826" cy="961665"/>
          </a:xfrm>
          <a:prstGeom prst="rect">
            <a:avLst/>
          </a:prstGeom>
        </p:spPr>
      </p:pic>
      <p:sp>
        <p:nvSpPr>
          <p:cNvPr id="10" name="Graphic 5">
            <a:extLst>
              <a:ext uri="{FF2B5EF4-FFF2-40B4-BE49-F238E27FC236}">
                <a16:creationId xmlns:a16="http://schemas.microsoft.com/office/drawing/2014/main" id="{E87AE74B-B301-56ED-A826-9D1FF19ED62A}"/>
              </a:ext>
            </a:extLst>
          </p:cNvPr>
          <p:cNvSpPr/>
          <p:nvPr/>
        </p:nvSpPr>
        <p:spPr>
          <a:xfrm>
            <a:off x="2619604" y="3194369"/>
            <a:ext cx="1965224" cy="1928565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63500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tIns="576000" rIns="108000" bIns="0" rtlCol="0" anchor="t" anchorCtr="0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Matching</a:t>
            </a:r>
          </a:p>
        </p:txBody>
      </p:sp>
      <p:sp>
        <p:nvSpPr>
          <p:cNvPr id="9" name="Graphic 5">
            <a:extLst>
              <a:ext uri="{FF2B5EF4-FFF2-40B4-BE49-F238E27FC236}">
                <a16:creationId xmlns:a16="http://schemas.microsoft.com/office/drawing/2014/main" id="{2140B4A8-FAF8-DEDF-DA32-450C11F69BA6}"/>
              </a:ext>
            </a:extLst>
          </p:cNvPr>
          <p:cNvSpPr/>
          <p:nvPr/>
        </p:nvSpPr>
        <p:spPr>
          <a:xfrm>
            <a:off x="411407" y="3247918"/>
            <a:ext cx="1965223" cy="1928564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63500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tIns="864000" rIns="108000" bIns="0" rtlCol="0" anchor="t" anchorCtr="0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Efficiency</a:t>
            </a:r>
          </a:p>
          <a:p>
            <a:pPr algn="ctr">
              <a:buClr>
                <a:srgbClr val="000000"/>
              </a:buClr>
              <a:buSzPts val="1400"/>
            </a:pP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raphic 5">
            <a:extLst>
              <a:ext uri="{FF2B5EF4-FFF2-40B4-BE49-F238E27FC236}">
                <a16:creationId xmlns:a16="http://schemas.microsoft.com/office/drawing/2014/main" id="{B9A5D64D-1883-0E05-E15F-390D0AE1E20F}"/>
              </a:ext>
            </a:extLst>
          </p:cNvPr>
          <p:cNvSpPr/>
          <p:nvPr/>
        </p:nvSpPr>
        <p:spPr>
          <a:xfrm>
            <a:off x="4827802" y="3194369"/>
            <a:ext cx="1965223" cy="1928564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63500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tIns="432000" rIns="72000" bIns="0" rtlCol="0" anchor="t" anchorCtr="0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Variable </a:t>
            </a:r>
            <a:b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drives</a:t>
            </a:r>
          </a:p>
        </p:txBody>
      </p:sp>
      <p:sp>
        <p:nvSpPr>
          <p:cNvPr id="16" name="Graphic 5">
            <a:extLst>
              <a:ext uri="{FF2B5EF4-FFF2-40B4-BE49-F238E27FC236}">
                <a16:creationId xmlns:a16="http://schemas.microsoft.com/office/drawing/2014/main" id="{E35F6427-B77D-4858-CA31-67ACA868FE31}"/>
              </a:ext>
            </a:extLst>
          </p:cNvPr>
          <p:cNvSpPr/>
          <p:nvPr/>
        </p:nvSpPr>
        <p:spPr>
          <a:xfrm>
            <a:off x="7035999" y="3247918"/>
            <a:ext cx="1965225" cy="1928566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63500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tIns="396000" rIns="72000" bIns="0" rtlCol="0" anchor="t" anchorCtr="0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 </a:t>
            </a:r>
            <a:b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optimisation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77D8F7F-937D-1ABF-9646-6E02B22BAD3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14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03C2E059-BE4D-61CB-F3AE-E791B64B0F34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Google Shape;539;p3">
            <a:extLst>
              <a:ext uri="{FF2B5EF4-FFF2-40B4-BE49-F238E27FC236}">
                <a16:creationId xmlns:a16="http://schemas.microsoft.com/office/drawing/2014/main" id="{35B8274A-DA2B-0E34-118B-473F0CE78839}"/>
              </a:ext>
            </a:extLst>
          </p:cNvPr>
          <p:cNvSpPr txBox="1"/>
          <p:nvPr/>
        </p:nvSpPr>
        <p:spPr>
          <a:xfrm>
            <a:off x="443118" y="8488755"/>
            <a:ext cx="7280229" cy="25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Image © This Is Engineering</a:t>
            </a:r>
            <a:endParaRPr sz="1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823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31CA0B-BFA8-CD47-E02A-D1D3AEA5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outcomes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CF07FC-8880-5B63-C634-11003758F81A}"/>
              </a:ext>
            </a:extLst>
          </p:cNvPr>
          <p:cNvSpPr/>
          <p:nvPr/>
        </p:nvSpPr>
        <p:spPr>
          <a:xfrm>
            <a:off x="411858" y="2291753"/>
            <a:ext cx="2313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You will be able to: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E5765A-15C4-6DBF-BC43-3DCF30DC80ED}"/>
              </a:ext>
            </a:extLst>
          </p:cNvPr>
          <p:cNvSpPr txBox="1">
            <a:spLocks/>
          </p:cNvSpPr>
          <p:nvPr/>
        </p:nvSpPr>
        <p:spPr>
          <a:xfrm>
            <a:off x="15702721" y="832697"/>
            <a:ext cx="53975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BF405E5E-E38C-2246-17F5-8996E364D9D1}"/>
              </a:ext>
            </a:extLst>
          </p:cNvPr>
          <p:cNvSpPr/>
          <p:nvPr/>
        </p:nvSpPr>
        <p:spPr>
          <a:xfrm>
            <a:off x="3062002" y="4740845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242" scaled="1"/>
            </a:gradFill>
            <a:prstDash val="solid"/>
            <a:miter/>
          </a:ln>
        </p:spPr>
        <p:txBody>
          <a:bodyPr tIns="72000" rIns="180000" bIns="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Select the most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efficient motor for an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engineering application.</a:t>
            </a:r>
          </a:p>
        </p:txBody>
      </p:sp>
      <p:sp>
        <p:nvSpPr>
          <p:cNvPr id="13" name="Google Shape;539;p3">
            <a:extLst>
              <a:ext uri="{FF2B5EF4-FFF2-40B4-BE49-F238E27FC236}">
                <a16:creationId xmlns:a16="http://schemas.microsoft.com/office/drawing/2014/main" id="{2EDECC3A-3353-BC2B-4289-40DE5B847343}"/>
              </a:ext>
            </a:extLst>
          </p:cNvPr>
          <p:cNvSpPr txBox="1"/>
          <p:nvPr/>
        </p:nvSpPr>
        <p:spPr>
          <a:xfrm>
            <a:off x="443118" y="8488755"/>
            <a:ext cx="7280229" cy="25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Image © This Is Engineering</a:t>
            </a:r>
            <a:endParaRPr sz="1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84F7A0B-7B24-5B87-DB91-3DB3643AB4D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15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178B76-5A69-5E1D-EBD4-4DE6A50E6B6E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D3785ED7-44CA-CC3B-C4EE-4B35C604FB1C}"/>
              </a:ext>
            </a:extLst>
          </p:cNvPr>
          <p:cNvSpPr/>
          <p:nvPr/>
        </p:nvSpPr>
        <p:spPr>
          <a:xfrm>
            <a:off x="5680887" y="2946861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242" scaled="1"/>
            </a:gradFill>
            <a:prstDash val="solid"/>
            <a:miter/>
          </a:ln>
        </p:spPr>
        <p:txBody>
          <a:bodyPr tIns="360000" rIns="180000" bIns="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Interpret a motor data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sheet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5"/>
                  </a:ext>
                </a:extLst>
              </a:rPr>
              <a:t>graph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, showing how power and efficiency vary with torque.</a:t>
            </a:r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89DA2589-344E-96F7-A1A0-0451F6245017}"/>
              </a:ext>
            </a:extLst>
          </p:cNvPr>
          <p:cNvSpPr/>
          <p:nvPr/>
        </p:nvSpPr>
        <p:spPr>
          <a:xfrm>
            <a:off x="443117" y="2946861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tIns="36000" rIns="180000" bIns="0" rtlCol="0" anchor="ctr"/>
          <a:lstStyle/>
          <a:p>
            <a:pPr marL="114300" algn="ctr">
              <a:spcBef>
                <a:spcPts val="1200"/>
              </a:spcBef>
              <a:buSzPts val="1800"/>
            </a:pP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Calculate the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input power to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an electric motor.</a:t>
            </a:r>
          </a:p>
          <a:p>
            <a:pPr marL="114300" lvl="0" algn="ctr" rtl="0">
              <a:spcBef>
                <a:spcPts val="1200"/>
              </a:spcBef>
              <a:spcAft>
                <a:spcPts val="0"/>
              </a:spcAft>
              <a:buSzPts val="1800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raphic 5">
            <a:extLst>
              <a:ext uri="{FF2B5EF4-FFF2-40B4-BE49-F238E27FC236}">
                <a16:creationId xmlns:a16="http://schemas.microsoft.com/office/drawing/2014/main" id="{9154B518-4299-8E4E-1827-B1320CE42C04}"/>
              </a:ext>
            </a:extLst>
          </p:cNvPr>
          <p:cNvSpPr/>
          <p:nvPr/>
        </p:nvSpPr>
        <p:spPr>
          <a:xfrm>
            <a:off x="8299772" y="4740845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242" scaled="1"/>
            </a:gradFill>
            <a:prstDash val="solid"/>
            <a:miter/>
          </a:ln>
        </p:spPr>
        <p:txBody>
          <a:bodyPr tIns="216000" rIns="180000" bIns="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List four engineering approaches that will </a:t>
            </a: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help to reduce the </a:t>
            </a: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global energy demand from electric </a:t>
            </a: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motor-driven </a:t>
            </a: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systems.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07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43D2945-F1DD-97FA-08BE-3E3AA1860EDF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2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0CCA84-1FB0-8CAE-A16B-5CE0D09B0723}"/>
              </a:ext>
            </a:extLst>
          </p:cNvPr>
          <p:cNvSpPr txBox="1">
            <a:spLocks/>
          </p:cNvSpPr>
          <p:nvPr/>
        </p:nvSpPr>
        <p:spPr>
          <a:xfrm>
            <a:off x="5024646" y="1533201"/>
            <a:ext cx="6208295" cy="6251853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 rtl="0">
              <a:lnSpc>
                <a:spcPts val="608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GB"/>
              <a:t>Electrical </a:t>
            </a:r>
            <a:br>
              <a:rPr lang="en-GB"/>
            </a:br>
            <a:r>
              <a:rPr lang="en-GB"/>
              <a:t>machines</a:t>
            </a:r>
            <a:endParaRPr lang="en-NZ"/>
          </a:p>
          <a:p>
            <a:pPr>
              <a:lnSpc>
                <a:spcPts val="5500"/>
              </a:lnSpc>
              <a:spcBef>
                <a:spcPts val="0"/>
              </a:spcBef>
            </a:pPr>
            <a:endParaRPr lang="en-NZ" sz="2500" b="0"/>
          </a:p>
        </p:txBody>
      </p:sp>
      <p:sp>
        <p:nvSpPr>
          <p:cNvPr id="4" name="Title 11">
            <a:extLst>
              <a:ext uri="{FF2B5EF4-FFF2-40B4-BE49-F238E27FC236}">
                <a16:creationId xmlns:a16="http://schemas.microsoft.com/office/drawing/2014/main" id="{48478F6D-A806-C1C7-B44E-E9983931BAD6}"/>
              </a:ext>
            </a:extLst>
          </p:cNvPr>
          <p:cNvSpPr txBox="1">
            <a:spLocks/>
          </p:cNvSpPr>
          <p:nvPr/>
        </p:nvSpPr>
        <p:spPr>
          <a:xfrm>
            <a:off x="4920068" y="2072143"/>
            <a:ext cx="6380130" cy="6910070"/>
          </a:xfrm>
          <a:prstGeom prst="rect">
            <a:avLst/>
          </a:prstGeom>
        </p:spPr>
        <p:txBody>
          <a:bodyPr vert="horz" lIns="90000" tIns="45720" rIns="91440" bIns="45720" rtlCol="0" anchor="ctr">
            <a:normAutofit/>
          </a:bodyPr>
          <a:lstStyle>
            <a:lvl1pPr algn="ctr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br>
              <a:rPr lang="en-US"/>
            </a:br>
            <a:r>
              <a:rPr lang="en-GB" sz="2500" b="0"/>
              <a:t>3. Efficiency and motor selection</a:t>
            </a:r>
            <a:endParaRPr lang="en-NZ" sz="2500" b="0"/>
          </a:p>
          <a:p>
            <a:pPr>
              <a:lnSpc>
                <a:spcPct val="100000"/>
              </a:lnSpc>
              <a:spcBef>
                <a:spcPts val="1200"/>
              </a:spcBef>
            </a:pPr>
            <a:br>
              <a:rPr lang="en-US" sz="2500" b="0"/>
            </a:b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12458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31CA0B-BFA8-CD47-E02A-D1D3AEA50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outcomes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CF07FC-8880-5B63-C634-11003758F81A}"/>
              </a:ext>
            </a:extLst>
          </p:cNvPr>
          <p:cNvSpPr/>
          <p:nvPr/>
        </p:nvSpPr>
        <p:spPr>
          <a:xfrm>
            <a:off x="411858" y="2291753"/>
            <a:ext cx="23139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You will be able to: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E5765A-15C4-6DBF-BC43-3DCF30DC80ED}"/>
              </a:ext>
            </a:extLst>
          </p:cNvPr>
          <p:cNvSpPr txBox="1">
            <a:spLocks/>
          </p:cNvSpPr>
          <p:nvPr/>
        </p:nvSpPr>
        <p:spPr>
          <a:xfrm>
            <a:off x="15702721" y="832697"/>
            <a:ext cx="539750" cy="48683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Graphic 5">
            <a:extLst>
              <a:ext uri="{FF2B5EF4-FFF2-40B4-BE49-F238E27FC236}">
                <a16:creationId xmlns:a16="http://schemas.microsoft.com/office/drawing/2014/main" id="{BF405E5E-E38C-2246-17F5-8996E364D9D1}"/>
              </a:ext>
            </a:extLst>
          </p:cNvPr>
          <p:cNvSpPr/>
          <p:nvPr/>
        </p:nvSpPr>
        <p:spPr>
          <a:xfrm>
            <a:off x="3062002" y="4740845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242" scaled="1"/>
            </a:gradFill>
            <a:prstDash val="solid"/>
            <a:miter/>
          </a:ln>
        </p:spPr>
        <p:txBody>
          <a:bodyPr tIns="72000" rIns="180000" bIns="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Select the most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efficient motor for an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engineering application.</a:t>
            </a:r>
          </a:p>
        </p:txBody>
      </p:sp>
      <p:sp>
        <p:nvSpPr>
          <p:cNvPr id="13" name="Google Shape;539;p3">
            <a:extLst>
              <a:ext uri="{FF2B5EF4-FFF2-40B4-BE49-F238E27FC236}">
                <a16:creationId xmlns:a16="http://schemas.microsoft.com/office/drawing/2014/main" id="{2EDECC3A-3353-BC2B-4289-40DE5B847343}"/>
              </a:ext>
            </a:extLst>
          </p:cNvPr>
          <p:cNvSpPr txBox="1"/>
          <p:nvPr/>
        </p:nvSpPr>
        <p:spPr>
          <a:xfrm>
            <a:off x="443118" y="8488755"/>
            <a:ext cx="7280229" cy="25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Image © This Is Engineering</a:t>
            </a:r>
            <a:endParaRPr sz="14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84F7A0B-7B24-5B87-DB91-3DB3643AB4D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3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178B76-5A69-5E1D-EBD4-4DE6A50E6B6E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Graphic 5">
            <a:extLst>
              <a:ext uri="{FF2B5EF4-FFF2-40B4-BE49-F238E27FC236}">
                <a16:creationId xmlns:a16="http://schemas.microsoft.com/office/drawing/2014/main" id="{D3785ED7-44CA-CC3B-C4EE-4B35C604FB1C}"/>
              </a:ext>
            </a:extLst>
          </p:cNvPr>
          <p:cNvSpPr/>
          <p:nvPr/>
        </p:nvSpPr>
        <p:spPr>
          <a:xfrm>
            <a:off x="5680887" y="2946861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242" scaled="1"/>
            </a:gradFill>
            <a:prstDash val="solid"/>
            <a:miter/>
          </a:ln>
        </p:spPr>
        <p:txBody>
          <a:bodyPr tIns="360000" rIns="180000" bIns="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Interpret a motor data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sheet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5"/>
                  </a:ext>
                </a:extLst>
              </a:rPr>
              <a:t>graph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, showing how power and efficiency vary with torque.</a:t>
            </a:r>
          </a:p>
        </p:txBody>
      </p:sp>
      <p:sp>
        <p:nvSpPr>
          <p:cNvPr id="6" name="Graphic 5">
            <a:extLst>
              <a:ext uri="{FF2B5EF4-FFF2-40B4-BE49-F238E27FC236}">
                <a16:creationId xmlns:a16="http://schemas.microsoft.com/office/drawing/2014/main" id="{89DA2589-344E-96F7-A1A0-0451F6245017}"/>
              </a:ext>
            </a:extLst>
          </p:cNvPr>
          <p:cNvSpPr/>
          <p:nvPr/>
        </p:nvSpPr>
        <p:spPr>
          <a:xfrm>
            <a:off x="443117" y="2946861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000" scaled="0"/>
            </a:gradFill>
            <a:prstDash val="solid"/>
            <a:miter/>
          </a:ln>
        </p:spPr>
        <p:txBody>
          <a:bodyPr tIns="36000" rIns="180000" bIns="0" rtlCol="0" anchor="ctr"/>
          <a:lstStyle/>
          <a:p>
            <a:pPr marL="114300" algn="ctr">
              <a:spcBef>
                <a:spcPts val="1200"/>
              </a:spcBef>
              <a:buSzPts val="1800"/>
            </a:pP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Calculate the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input power to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an electric motor.</a:t>
            </a:r>
          </a:p>
          <a:p>
            <a:pPr marL="114300" lvl="0" algn="ctr" rtl="0">
              <a:spcBef>
                <a:spcPts val="1200"/>
              </a:spcBef>
              <a:spcAft>
                <a:spcPts val="0"/>
              </a:spcAft>
              <a:buSzPts val="1800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raphic 5">
            <a:extLst>
              <a:ext uri="{FF2B5EF4-FFF2-40B4-BE49-F238E27FC236}">
                <a16:creationId xmlns:a16="http://schemas.microsoft.com/office/drawing/2014/main" id="{9154B518-4299-8E4E-1827-B1320CE42C04}"/>
              </a:ext>
            </a:extLst>
          </p:cNvPr>
          <p:cNvSpPr/>
          <p:nvPr/>
        </p:nvSpPr>
        <p:spPr>
          <a:xfrm>
            <a:off x="8299772" y="4740845"/>
            <a:ext cx="3031641" cy="2975090"/>
          </a:xfrm>
          <a:custGeom>
            <a:avLst/>
            <a:gdLst>
              <a:gd name="connsiteX0" fmla="*/ 1638583 w 3277164"/>
              <a:gd name="connsiteY0" fmla="*/ 0 h 3216033"/>
              <a:gd name="connsiteX1" fmla="*/ 324807 w 3277164"/>
              <a:gd name="connsiteY1" fmla="*/ 636872 h 3216033"/>
              <a:gd name="connsiteX2" fmla="*/ 0 w 3277164"/>
              <a:gd name="connsiteY2" fmla="*/ 2068301 h 3216033"/>
              <a:gd name="connsiteX3" fmla="*/ 909459 w 3277164"/>
              <a:gd name="connsiteY3" fmla="*/ 3216033 h 3216033"/>
              <a:gd name="connsiteX4" fmla="*/ 2367706 w 3277164"/>
              <a:gd name="connsiteY4" fmla="*/ 3216033 h 3216033"/>
              <a:gd name="connsiteX5" fmla="*/ 3277165 w 3277164"/>
              <a:gd name="connsiteY5" fmla="*/ 2068301 h 3216033"/>
              <a:gd name="connsiteX6" fmla="*/ 2952697 w 3277164"/>
              <a:gd name="connsiteY6" fmla="*/ 636872 h 3216033"/>
              <a:gd name="connsiteX7" fmla="*/ 1638583 w 3277164"/>
              <a:gd name="connsiteY7" fmla="*/ 0 h 32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64" h="3216033">
                <a:moveTo>
                  <a:pt x="1638583" y="0"/>
                </a:moveTo>
                <a:lnTo>
                  <a:pt x="324807" y="636872"/>
                </a:lnTo>
                <a:lnTo>
                  <a:pt x="0" y="2068301"/>
                </a:lnTo>
                <a:lnTo>
                  <a:pt x="909459" y="3216033"/>
                </a:lnTo>
                <a:lnTo>
                  <a:pt x="2367706" y="3216033"/>
                </a:lnTo>
                <a:lnTo>
                  <a:pt x="3277165" y="2068301"/>
                </a:lnTo>
                <a:lnTo>
                  <a:pt x="2952697" y="636872"/>
                </a:lnTo>
                <a:lnTo>
                  <a:pt x="1638583" y="0"/>
                </a:lnTo>
                <a:close/>
              </a:path>
            </a:pathLst>
          </a:custGeom>
          <a:solidFill>
            <a:srgbClr val="EBEBEB"/>
          </a:solidFill>
          <a:ln w="135048" cap="flat">
            <a:gradFill>
              <a:gsLst>
                <a:gs pos="20000">
                  <a:srgbClr val="B2BFF0"/>
                </a:gs>
                <a:gs pos="81000">
                  <a:srgbClr val="D91C5C"/>
                </a:gs>
              </a:gsLst>
              <a:lin ang="18900242" scaled="1"/>
            </a:gradFill>
            <a:prstDash val="solid"/>
            <a:miter/>
          </a:ln>
        </p:spPr>
        <p:txBody>
          <a:bodyPr tIns="216000" rIns="180000" bIns="0" rtlCol="0" anchor="ctr"/>
          <a:lstStyle/>
          <a:p>
            <a:pPr marL="114300" lvl="0" algn="ctr" rtl="0">
              <a:spcBef>
                <a:spcPts val="0"/>
              </a:spcBef>
              <a:spcAft>
                <a:spcPts val="0"/>
              </a:spcAft>
              <a:buSzPts val="1800"/>
            </a:pP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List four engineering approaches that will </a:t>
            </a: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help to reduce the </a:t>
            </a: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global energy demand from electric </a:t>
            </a: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motor-driven </a:t>
            </a:r>
            <a:b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systems.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73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2056-A70C-086C-3603-AD7DA3838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Voltage, current and power in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C13465-776B-B223-8FDB-8AD2DEAAF0F0}"/>
              </a:ext>
            </a:extLst>
          </p:cNvPr>
          <p:cNvSpPr/>
          <p:nvPr/>
        </p:nvSpPr>
        <p:spPr>
          <a:xfrm>
            <a:off x="411858" y="2291752"/>
            <a:ext cx="9972006" cy="105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The total power consumed by an electrical device equals the voltage multiplied by the current: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GB" sz="1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000" b="1">
                <a:solidFill>
                  <a:srgbClr val="D91C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= VI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AB71902A-504C-A631-D92B-D35789BA2460}"/>
              </a:ext>
            </a:extLst>
          </p:cNvPr>
          <p:cNvSpPr txBox="1">
            <a:spLocks/>
          </p:cNvSpPr>
          <p:nvPr/>
        </p:nvSpPr>
        <p:spPr>
          <a:xfrm>
            <a:off x="552027" y="3865539"/>
            <a:ext cx="6995943" cy="3723981"/>
          </a:xfrm>
          <a:prstGeom prst="rect">
            <a:avLst/>
          </a:prstGeom>
          <a:noFill/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050" marR="0" lvl="0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 electric vehicle motor has an input voltage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132 V and a power input of 112.2 kW. What input current should the connecting cables be able to safely deliver?</a:t>
            </a:r>
          </a:p>
          <a:p>
            <a:pPr marL="146050" marR="0" lvl="0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</a:pPr>
            <a:endParaRPr lang="en-GB"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6050" marR="0" lvl="0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</a:pPr>
            <a:r>
              <a:rPr lang="en-GB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cordless impact driver motor running at maximum power draws 42.39 A and has an input power of 763.02 W. What is the voltage of the impact driver’s battery pack?</a:t>
            </a:r>
          </a:p>
          <a:p>
            <a:pPr marL="457200" marR="0" lvl="0" indent="0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6050" marR="0" lvl="0" algn="l" rtl="0">
              <a:lnSpc>
                <a:spcPts val="22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</a:pPr>
            <a:r>
              <a:rPr lang="en-GB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spindle motor on a bench-top CNC mill draws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2.8 A at 230 V DC. What power does it draw?</a:t>
            </a:r>
          </a:p>
        </p:txBody>
      </p:sp>
      <p:cxnSp>
        <p:nvCxnSpPr>
          <p:cNvPr id="9" name="Google Shape;107;p8">
            <a:extLst>
              <a:ext uri="{FF2B5EF4-FFF2-40B4-BE49-F238E27FC236}">
                <a16:creationId xmlns:a16="http://schemas.microsoft.com/office/drawing/2014/main" id="{A5CE0C51-6030-DC2C-0490-B7EB912727F3}"/>
              </a:ext>
            </a:extLst>
          </p:cNvPr>
          <p:cNvCxnSpPr/>
          <p:nvPr/>
        </p:nvCxnSpPr>
        <p:spPr>
          <a:xfrm rot="10800000" flipH="1">
            <a:off x="10189191" y="3845377"/>
            <a:ext cx="1988257" cy="34171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" name="Google Shape;108;p8">
            <a:extLst>
              <a:ext uri="{FF2B5EF4-FFF2-40B4-BE49-F238E27FC236}">
                <a16:creationId xmlns:a16="http://schemas.microsoft.com/office/drawing/2014/main" id="{31A8F0D2-E4BD-9D4E-80BC-3A696479697C}"/>
              </a:ext>
            </a:extLst>
          </p:cNvPr>
          <p:cNvCxnSpPr/>
          <p:nvPr/>
        </p:nvCxnSpPr>
        <p:spPr>
          <a:xfrm rot="10800000" flipH="1">
            <a:off x="10206123" y="6851336"/>
            <a:ext cx="1988257" cy="34171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09;p8">
            <a:extLst>
              <a:ext uri="{FF2B5EF4-FFF2-40B4-BE49-F238E27FC236}">
                <a16:creationId xmlns:a16="http://schemas.microsoft.com/office/drawing/2014/main" id="{A24A32C1-35C7-BAF3-7EA5-8C0C8AAD7E2F}"/>
              </a:ext>
            </a:extLst>
          </p:cNvPr>
          <p:cNvCxnSpPr>
            <a:cxnSpLocks/>
          </p:cNvCxnSpPr>
          <p:nvPr/>
        </p:nvCxnSpPr>
        <p:spPr>
          <a:xfrm flipH="1" flipV="1">
            <a:off x="12164688" y="3843456"/>
            <a:ext cx="34170" cy="3019322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12;p8">
            <a:extLst>
              <a:ext uri="{FF2B5EF4-FFF2-40B4-BE49-F238E27FC236}">
                <a16:creationId xmlns:a16="http://schemas.microsoft.com/office/drawing/2014/main" id="{E581151A-FA49-AF9F-CDFC-3B4CABC08894}"/>
              </a:ext>
            </a:extLst>
          </p:cNvPr>
          <p:cNvSpPr/>
          <p:nvPr/>
        </p:nvSpPr>
        <p:spPr>
          <a:xfrm rot="5400000">
            <a:off x="11131886" y="3737289"/>
            <a:ext cx="259515" cy="271126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19;p8">
            <a:extLst>
              <a:ext uri="{FF2B5EF4-FFF2-40B4-BE49-F238E27FC236}">
                <a16:creationId xmlns:a16="http://schemas.microsoft.com/office/drawing/2014/main" id="{BCA486D8-4DAF-8630-89EB-FE230F4F5105}"/>
              </a:ext>
            </a:extLst>
          </p:cNvPr>
          <p:cNvSpPr/>
          <p:nvPr/>
        </p:nvSpPr>
        <p:spPr>
          <a:xfrm>
            <a:off x="11778011" y="4448460"/>
            <a:ext cx="778344" cy="227386"/>
          </a:xfrm>
          <a:prstGeom prst="rect">
            <a:avLst/>
          </a:prstGeom>
          <a:solidFill>
            <a:schemeClr val="lt2"/>
          </a:solidFill>
          <a:ln w="158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0;p8">
            <a:extLst>
              <a:ext uri="{FF2B5EF4-FFF2-40B4-BE49-F238E27FC236}">
                <a16:creationId xmlns:a16="http://schemas.microsoft.com/office/drawing/2014/main" id="{E99FC3FF-3C90-1357-46DD-C3BF4C3618D4}"/>
              </a:ext>
            </a:extLst>
          </p:cNvPr>
          <p:cNvSpPr/>
          <p:nvPr/>
        </p:nvSpPr>
        <p:spPr>
          <a:xfrm>
            <a:off x="11809687" y="6044627"/>
            <a:ext cx="778344" cy="227386"/>
          </a:xfrm>
          <a:prstGeom prst="rect">
            <a:avLst/>
          </a:prstGeom>
          <a:solidFill>
            <a:schemeClr val="lt2"/>
          </a:solidFill>
          <a:ln w="158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21;p8">
            <a:extLst>
              <a:ext uri="{FF2B5EF4-FFF2-40B4-BE49-F238E27FC236}">
                <a16:creationId xmlns:a16="http://schemas.microsoft.com/office/drawing/2014/main" id="{746A4A0A-0362-771A-A07B-040A96451C5F}"/>
              </a:ext>
            </a:extLst>
          </p:cNvPr>
          <p:cNvSpPr/>
          <p:nvPr/>
        </p:nvSpPr>
        <p:spPr>
          <a:xfrm>
            <a:off x="11358922" y="4593688"/>
            <a:ext cx="1679873" cy="1543188"/>
          </a:xfrm>
          <a:prstGeom prst="ellipse">
            <a:avLst/>
          </a:prstGeom>
          <a:solidFill>
            <a:schemeClr val="lt2"/>
          </a:solidFill>
          <a:ln w="158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9A58FC3-320D-8AE5-9195-3B8AD24DAC17}"/>
              </a:ext>
            </a:extLst>
          </p:cNvPr>
          <p:cNvSpPr/>
          <p:nvPr/>
        </p:nvSpPr>
        <p:spPr>
          <a:xfrm>
            <a:off x="10072552" y="3795952"/>
            <a:ext cx="180202" cy="18020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Google Shape;112;p8">
            <a:extLst>
              <a:ext uri="{FF2B5EF4-FFF2-40B4-BE49-F238E27FC236}">
                <a16:creationId xmlns:a16="http://schemas.microsoft.com/office/drawing/2014/main" id="{47BAB731-196C-260F-0ACE-6E7F1CBB2D35}"/>
              </a:ext>
            </a:extLst>
          </p:cNvPr>
          <p:cNvSpPr/>
          <p:nvPr/>
        </p:nvSpPr>
        <p:spPr>
          <a:xfrm rot="16200000">
            <a:off x="11128756" y="6737912"/>
            <a:ext cx="259515" cy="271126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2FB8E81-8A44-D575-09F2-D11A44591444}"/>
              </a:ext>
            </a:extLst>
          </p:cNvPr>
          <p:cNvSpPr/>
          <p:nvPr/>
        </p:nvSpPr>
        <p:spPr>
          <a:xfrm>
            <a:off x="10072552" y="6815879"/>
            <a:ext cx="180202" cy="18020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110;p8">
            <a:extLst>
              <a:ext uri="{FF2B5EF4-FFF2-40B4-BE49-F238E27FC236}">
                <a16:creationId xmlns:a16="http://schemas.microsoft.com/office/drawing/2014/main" id="{8058729E-F8CF-1E20-8E3D-B350A6374C58}"/>
              </a:ext>
            </a:extLst>
          </p:cNvPr>
          <p:cNvSpPr txBox="1"/>
          <p:nvPr/>
        </p:nvSpPr>
        <p:spPr>
          <a:xfrm>
            <a:off x="9348144" y="5134464"/>
            <a:ext cx="447502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13;p8">
            <a:extLst>
              <a:ext uri="{FF2B5EF4-FFF2-40B4-BE49-F238E27FC236}">
                <a16:creationId xmlns:a16="http://schemas.microsoft.com/office/drawing/2014/main" id="{E325DDBB-2173-DD1B-FA5E-250F8F84A4C6}"/>
              </a:ext>
            </a:extLst>
          </p:cNvPr>
          <p:cNvSpPr txBox="1"/>
          <p:nvPr/>
        </p:nvSpPr>
        <p:spPr>
          <a:xfrm>
            <a:off x="11269487" y="2623199"/>
            <a:ext cx="2194081" cy="81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latin typeface="Arial"/>
                <a:ea typeface="Arial"/>
                <a:cs typeface="Arial"/>
                <a:sym typeface="Arial"/>
              </a:rPr>
              <a:t>Electrical power in: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i="0" u="none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P = VI</a:t>
            </a:r>
            <a:endParaRPr sz="2000" b="1" i="0" u="none" strike="noStrike" cap="none">
              <a:solidFill>
                <a:srgbClr val="D91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15;p8">
            <a:extLst>
              <a:ext uri="{FF2B5EF4-FFF2-40B4-BE49-F238E27FC236}">
                <a16:creationId xmlns:a16="http://schemas.microsoft.com/office/drawing/2014/main" id="{6474291E-D64F-91F3-F210-D2E6DE53134A}"/>
              </a:ext>
            </a:extLst>
          </p:cNvPr>
          <p:cNvSpPr txBox="1"/>
          <p:nvPr/>
        </p:nvSpPr>
        <p:spPr>
          <a:xfrm>
            <a:off x="13336987" y="4572000"/>
            <a:ext cx="2194081" cy="152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latin typeface="Arial"/>
                <a:ea typeface="Arial"/>
                <a:cs typeface="Arial"/>
                <a:sym typeface="Arial"/>
              </a:rPr>
              <a:t>Mechanical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b="0" i="0" u="none" strike="noStrike" cap="none">
                <a:latin typeface="Arial"/>
                <a:ea typeface="Arial"/>
                <a:cs typeface="Arial"/>
                <a:sym typeface="Arial"/>
              </a:rPr>
              <a:t>power out:</a:t>
            </a:r>
            <a:endParaRPr b="1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 b="1" i="0" u="none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P = </a:t>
            </a:r>
            <a:r>
              <a:rPr lang="en" sz="2000" b="1" i="0" u="sng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𝞽2πN</a:t>
            </a:r>
            <a:r>
              <a:rPr lang="en" sz="2000" b="0" i="0" u="sng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sng" strike="noStrike" cap="none">
              <a:solidFill>
                <a:srgbClr val="D91C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 b="1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r>
              <a:rPr lang="en" sz="2000" b="1" i="0" u="none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endParaRPr sz="2000" b="0" i="0" u="none" strike="noStrike" cap="none">
              <a:solidFill>
                <a:srgbClr val="D91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14;p8">
            <a:extLst>
              <a:ext uri="{FF2B5EF4-FFF2-40B4-BE49-F238E27FC236}">
                <a16:creationId xmlns:a16="http://schemas.microsoft.com/office/drawing/2014/main" id="{921B7598-2545-0E67-6AE8-224AEE309DB6}"/>
              </a:ext>
            </a:extLst>
          </p:cNvPr>
          <p:cNvSpPr txBox="1"/>
          <p:nvPr/>
        </p:nvSpPr>
        <p:spPr>
          <a:xfrm>
            <a:off x="12294087" y="3812512"/>
            <a:ext cx="4266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4A03F239-935F-C4C3-67AE-1A1254E0B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5414" y="3362623"/>
            <a:ext cx="994826" cy="961665"/>
          </a:xfrm>
          <a:prstGeom prst="rect">
            <a:avLst/>
          </a:prstGeom>
        </p:spPr>
      </p:pic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7DF988AC-DE39-8108-3EDD-31D5220D77CC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20ECC134-547D-F274-3F0C-4C61D14368B9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4</a:t>
            </a:fld>
            <a:endParaRPr lang="en-US" b="0">
              <a:solidFill>
                <a:schemeClr val="bg1"/>
              </a:solidFill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9C1FD5E6-6CA7-2FD6-0427-F068A370B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3157" y="252717"/>
            <a:ext cx="1026665" cy="9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310C-6B0E-8761-8F1D-057AA2DB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Voltage, current and </a:t>
            </a:r>
            <a:br>
              <a:rPr lang="en"/>
            </a:br>
            <a:r>
              <a:rPr lang="en"/>
              <a:t>power in – answers 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F97FD-B73F-74F5-A4CE-861329863A14}"/>
              </a:ext>
            </a:extLst>
          </p:cNvPr>
          <p:cNvSpPr/>
          <p:nvPr/>
        </p:nvSpPr>
        <p:spPr>
          <a:xfrm>
            <a:off x="411858" y="3126653"/>
            <a:ext cx="9972006" cy="38042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48590">
              <a:lnSpc>
                <a:spcPct val="115000"/>
              </a:lnSpc>
              <a:spcBef>
                <a:spcPts val="1200"/>
              </a:spcBef>
              <a:buSzPct val="100000"/>
            </a:pPr>
            <a:r>
              <a:rPr lang="en-GB" b="1">
                <a:latin typeface="Arial"/>
                <a:cs typeface="Arial"/>
              </a:rPr>
              <a:t>1.  </a:t>
            </a:r>
            <a:r>
              <a:rPr lang="en-GB">
                <a:latin typeface="Arial"/>
                <a:cs typeface="Arial"/>
              </a:rPr>
              <a:t>112.2 kW </a:t>
            </a:r>
            <a:endParaRPr lang="en-US">
              <a:cs typeface="Calibri"/>
            </a:endParaRPr>
          </a:p>
          <a:p>
            <a:pPr marL="148590">
              <a:lnSpc>
                <a:spcPct val="115000"/>
              </a:lnSpc>
              <a:spcBef>
                <a:spcPts val="800"/>
              </a:spcBef>
              <a:buSzPct val="100000"/>
            </a:pPr>
            <a:r>
              <a:rPr lang="en-GB">
                <a:latin typeface="Arial"/>
                <a:cs typeface="Arial"/>
              </a:rPr>
              <a:t>     112,200/132 V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590">
              <a:lnSpc>
                <a:spcPct val="114999"/>
              </a:lnSpc>
              <a:spcBef>
                <a:spcPts val="800"/>
              </a:spcBef>
            </a:pPr>
            <a:r>
              <a:rPr lang="en-GB">
                <a:latin typeface="Arial"/>
                <a:cs typeface="Arial"/>
              </a:rPr>
              <a:t>  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590">
              <a:lnSpc>
                <a:spcPct val="115000"/>
              </a:lnSpc>
              <a:spcBef>
                <a:spcPts val="800"/>
              </a:spcBef>
              <a:buSzPct val="100000"/>
            </a:pPr>
            <a:r>
              <a:rPr lang="en-GB" b="1">
                <a:latin typeface="Arial"/>
                <a:cs typeface="Arial"/>
              </a:rPr>
              <a:t>2.  </a:t>
            </a:r>
            <a:r>
              <a:rPr lang="en-GB">
                <a:latin typeface="Arial"/>
                <a:cs typeface="Arial"/>
              </a:rPr>
              <a:t>763.02 W/42.39 A</a:t>
            </a:r>
            <a:endParaRPr lang="en-GB" b="1">
              <a:latin typeface="Arial"/>
              <a:cs typeface="Arial"/>
            </a:endParaRPr>
          </a:p>
          <a:p>
            <a:pPr marL="148590">
              <a:lnSpc>
                <a:spcPct val="114999"/>
              </a:lnSpc>
              <a:spcBef>
                <a:spcPts val="800"/>
              </a:spcBef>
            </a:pPr>
            <a:endParaRPr lang="en-GB">
              <a:latin typeface="Arial"/>
              <a:cs typeface="Arial"/>
            </a:endParaRPr>
          </a:p>
          <a:p>
            <a:pPr marL="148590">
              <a:lnSpc>
                <a:spcPct val="115000"/>
              </a:lnSpc>
              <a:spcBef>
                <a:spcPts val="1200"/>
              </a:spcBef>
              <a:buSzPct val="100000"/>
            </a:pPr>
            <a:r>
              <a:rPr lang="en-GB" b="1">
                <a:latin typeface="Arial"/>
                <a:cs typeface="Arial"/>
              </a:rPr>
              <a:t>3.  </a:t>
            </a:r>
            <a:r>
              <a:rPr lang="en-GB">
                <a:latin typeface="Arial"/>
                <a:cs typeface="Arial"/>
              </a:rPr>
              <a:t>230 V x 2.8 A 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590"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590"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07E68BFA-E37A-9D62-DF54-9676EFF20661}"/>
              </a:ext>
            </a:extLst>
          </p:cNvPr>
          <p:cNvSpPr txBox="1">
            <a:spLocks/>
          </p:cNvSpPr>
          <p:nvPr/>
        </p:nvSpPr>
        <p:spPr>
          <a:xfrm>
            <a:off x="564258" y="6997537"/>
            <a:ext cx="5762035" cy="1266528"/>
          </a:xfrm>
          <a:prstGeom prst="rect">
            <a:avLst/>
          </a:prstGeom>
          <a:solidFill>
            <a:srgbClr val="ECECED"/>
          </a:solidFill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Discuss what engineering issues the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demands of each motor might raise.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225D03-C4A1-CE88-08C2-181CE2730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6806" y="6516703"/>
            <a:ext cx="994826" cy="961665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90C26BE-5D16-59AE-1D35-D7718C2CABFE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5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E1C269A-F9B2-A380-8F5D-8506A0F680F6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F6141-E9C7-D035-DF9C-0ACD9F341C0C}"/>
              </a:ext>
            </a:extLst>
          </p:cNvPr>
          <p:cNvSpPr txBox="1"/>
          <p:nvPr/>
        </p:nvSpPr>
        <p:spPr>
          <a:xfrm>
            <a:off x="2865207" y="3123225"/>
            <a:ext cx="8403336" cy="38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112,200 W.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EF58B5-D143-ED13-8731-014E149B958B}"/>
              </a:ext>
            </a:extLst>
          </p:cNvPr>
          <p:cNvSpPr txBox="1"/>
          <p:nvPr/>
        </p:nvSpPr>
        <p:spPr>
          <a:xfrm>
            <a:off x="3030021" y="3537955"/>
            <a:ext cx="8403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850 A through the cables.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C2B10-6A02-7ABD-1EA4-4F7AC060B7F4}"/>
              </a:ext>
            </a:extLst>
          </p:cNvPr>
          <p:cNvSpPr txBox="1"/>
          <p:nvPr/>
        </p:nvSpPr>
        <p:spPr>
          <a:xfrm>
            <a:off x="2865207" y="4370724"/>
            <a:ext cx="8403336" cy="38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lvl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18 V battery pack.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F6544B-5639-E54C-A4A1-695CE9C4D206}"/>
              </a:ext>
            </a:extLst>
          </p:cNvPr>
          <p:cNvSpPr txBox="1"/>
          <p:nvPr/>
        </p:nvSpPr>
        <p:spPr>
          <a:xfrm>
            <a:off x="2865207" y="5227342"/>
            <a:ext cx="8193024" cy="38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644 W spindle motor.</a:t>
            </a:r>
          </a:p>
        </p:txBody>
      </p:sp>
    </p:spTree>
    <p:extLst>
      <p:ext uri="{BB962C8B-B14F-4D97-AF65-F5344CB8AC3E}">
        <p14:creationId xmlns:p14="http://schemas.microsoft.com/office/powerpoint/2010/main" val="1596897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9321-7AE0-E7FA-874C-ACEE69BB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Investigating efficiency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9528B1F-7B4D-3034-403F-460A6C17A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3156" y="252716"/>
            <a:ext cx="1026665" cy="991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FB6058-75AA-E862-38C8-948169E01EAF}"/>
              </a:ext>
            </a:extLst>
          </p:cNvPr>
          <p:cNvSpPr/>
          <p:nvPr/>
        </p:nvSpPr>
        <p:spPr>
          <a:xfrm>
            <a:off x="411858" y="2291752"/>
            <a:ext cx="9972006" cy="1493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Efficiency </a:t>
            </a:r>
            <a:r>
              <a:rPr lang="el-GR" sz="1800" b="1" i="0" u="none" strike="noStrike" cap="none" dirty="0">
                <a:latin typeface="Arial"/>
                <a:ea typeface="Arial"/>
                <a:cs typeface="Arial"/>
                <a:sym typeface="Arial"/>
              </a:rPr>
              <a:t>η</a:t>
            </a:r>
            <a:r>
              <a:rPr lang="el-GR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GB" sz="1800" b="0" i="0" u="sng" strike="noStrike" cap="none" dirty="0">
                <a:latin typeface="Arial"/>
                <a:ea typeface="Arial"/>
                <a:cs typeface="Arial"/>
                <a:sym typeface="Arial"/>
              </a:rPr>
              <a:t>Power out </a:t>
            </a:r>
            <a:endParaRPr lang="en-GB" sz="18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    		         Power in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GB" sz="1800" b="1" i="0" u="none" strike="noStrike" cap="none" dirty="0">
                <a:latin typeface="Arial"/>
                <a:ea typeface="Arial"/>
                <a:cs typeface="Arial"/>
                <a:sym typeface="Arial"/>
              </a:rPr>
              <a:t>Electrical machines interactive tool</a:t>
            </a:r>
            <a:r>
              <a:rPr lang="en-GB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 readings of mechanical and </a:t>
            </a:r>
            <a:br>
              <a:rPr lang="en-GB" sz="1800" b="0" i="0" u="none" strike="noStrike" cap="none" dirty="0"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i="0" u="none" strike="noStrike" cap="none" dirty="0">
                <a:latin typeface="Arial"/>
                <a:ea typeface="Arial"/>
                <a:cs typeface="Arial"/>
                <a:sym typeface="Arial"/>
              </a:rPr>
              <a:t>electrical power provide the data needed to plot efficiency against torque: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66885A56-4F06-9A9A-1113-945124DAD914}"/>
              </a:ext>
            </a:extLst>
          </p:cNvPr>
          <p:cNvSpPr txBox="1">
            <a:spLocks/>
          </p:cNvSpPr>
          <p:nvPr/>
        </p:nvSpPr>
        <p:spPr>
          <a:xfrm>
            <a:off x="8188583" y="4737295"/>
            <a:ext cx="7116484" cy="2853224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400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interactive tool does not allow you to set the </a:t>
            </a:r>
            <a:br>
              <a:rPr lang="en-GB" sz="1800" b="0" i="0" u="none" strike="noStrike" cap="none" dirty="0">
                <a:latin typeface="Arial"/>
                <a:ea typeface="Arial"/>
                <a:cs typeface="Arial"/>
              </a:rPr>
            </a:br>
            <a:r>
              <a:rPr lang="en-GB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radius, mass</a:t>
            </a:r>
            <a:r>
              <a:rPr lang="en-GB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therefore </a:t>
            </a:r>
            <a:r>
              <a:rPr lang="en-GB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torque,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zero.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3175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does the graph predict about the motor’s efficiency when </a:t>
            </a:r>
            <a:r>
              <a:rPr lang="en-GB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torque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zero?</a:t>
            </a:r>
            <a:endParaRPr lang="en-GB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 you think this makes sense? What do you think happens in reality?</a:t>
            </a:r>
            <a:endParaRPr lang="en-GB"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32C1DD3-6D0C-FD64-5638-C6946EEAE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00861" y="4211291"/>
            <a:ext cx="994826" cy="961665"/>
          </a:xfrm>
          <a:prstGeom prst="rect">
            <a:avLst/>
          </a:prstGeom>
        </p:spPr>
      </p:pic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4301599D-FC0E-03F3-B027-650CA78E2AED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6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0EE0DF0B-2B1F-810F-5F1B-D3C4C87C41A0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E15A1-CBC7-78D9-0581-7BFAED5E8156}"/>
              </a:ext>
            </a:extLst>
          </p:cNvPr>
          <p:cNvGrpSpPr/>
          <p:nvPr/>
        </p:nvGrpSpPr>
        <p:grpSpPr>
          <a:xfrm>
            <a:off x="984836" y="4311050"/>
            <a:ext cx="6438107" cy="3837347"/>
            <a:chOff x="8590243" y="1773379"/>
            <a:chExt cx="6917559" cy="412311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D74022-4434-C775-F4AD-3F81C4080721}"/>
                </a:ext>
              </a:extLst>
            </p:cNvPr>
            <p:cNvSpPr/>
            <p:nvPr/>
          </p:nvSpPr>
          <p:spPr>
            <a:xfrm rot="16200000">
              <a:off x="7366661" y="3190100"/>
              <a:ext cx="2844001" cy="396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Efficienc</a:t>
              </a:r>
              <a:r>
                <a:rPr lang="en-GB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 (%)</a:t>
              </a:r>
              <a:endPara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56FDFB-A29A-AEF8-8D52-26313335C9EF}"/>
                </a:ext>
              </a:extLst>
            </p:cNvPr>
            <p:cNvSpPr/>
            <p:nvPr/>
          </p:nvSpPr>
          <p:spPr>
            <a:xfrm>
              <a:off x="11634617" y="5527165"/>
              <a:ext cx="17493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Torque (Nm)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797DB9-3482-F014-A4D9-35AB345D68A5}"/>
                </a:ext>
              </a:extLst>
            </p:cNvPr>
            <p:cNvSpPr/>
            <p:nvPr/>
          </p:nvSpPr>
          <p:spPr>
            <a:xfrm>
              <a:off x="8973328" y="1773379"/>
              <a:ext cx="4923799" cy="396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Efficienc</a:t>
              </a:r>
              <a:r>
                <a:rPr lang="en-GB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 (%) v Torque (Nm)</a:t>
              </a:r>
              <a:endPara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" name="Graphic 5">
              <a:extLst>
                <a:ext uri="{FF2B5EF4-FFF2-40B4-BE49-F238E27FC236}">
                  <a16:creationId xmlns:a16="http://schemas.microsoft.com/office/drawing/2014/main" id="{17DCEA00-7752-7EF9-BFDE-93CB78C741EB}"/>
                </a:ext>
              </a:extLst>
            </p:cNvPr>
            <p:cNvGrpSpPr/>
            <p:nvPr/>
          </p:nvGrpSpPr>
          <p:grpSpPr>
            <a:xfrm>
              <a:off x="8951107" y="2302136"/>
              <a:ext cx="6556695" cy="3204659"/>
              <a:chOff x="8951107" y="2302136"/>
              <a:chExt cx="6556695" cy="3204659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D44858F0-61E1-F6C2-E76C-1F58A745586D}"/>
                  </a:ext>
                </a:extLst>
              </p:cNvPr>
              <p:cNvSpPr/>
              <p:nvPr/>
            </p:nvSpPr>
            <p:spPr>
              <a:xfrm>
                <a:off x="9589323" y="4446598"/>
                <a:ext cx="49046" cy="10080"/>
              </a:xfrm>
              <a:custGeom>
                <a:avLst/>
                <a:gdLst>
                  <a:gd name="connsiteX0" fmla="*/ 49046 w 49046"/>
                  <a:gd name="connsiteY0" fmla="*/ 0 h 10080"/>
                  <a:gd name="connsiteX1" fmla="*/ 0 w 49046"/>
                  <a:gd name="connsiteY1" fmla="*/ 0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046" h="10080">
                    <a:moveTo>
                      <a:pt x="49046" y="0"/>
                    </a:moveTo>
                    <a:lnTo>
                      <a:pt x="0" y="0"/>
                    </a:lnTo>
                  </a:path>
                </a:pathLst>
              </a:custGeom>
              <a:ln w="18779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56E76FD2-BE74-6F18-ECF5-96F1FE505A86}"/>
                  </a:ext>
                </a:extLst>
              </p:cNvPr>
              <p:cNvSpPr/>
              <p:nvPr/>
            </p:nvSpPr>
            <p:spPr>
              <a:xfrm>
                <a:off x="9638370" y="4446598"/>
                <a:ext cx="5596035" cy="10080"/>
              </a:xfrm>
              <a:custGeom>
                <a:avLst/>
                <a:gdLst>
                  <a:gd name="connsiteX0" fmla="*/ 5596036 w 5596035"/>
                  <a:gd name="connsiteY0" fmla="*/ 0 h 10080"/>
                  <a:gd name="connsiteX1" fmla="*/ 0 w 5596035"/>
                  <a:gd name="connsiteY1" fmla="*/ 0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96035" h="10080">
                    <a:moveTo>
                      <a:pt x="5596036" y="0"/>
                    </a:moveTo>
                    <a:lnTo>
                      <a:pt x="0" y="0"/>
                    </a:lnTo>
                  </a:path>
                </a:pathLst>
              </a:custGeom>
              <a:ln w="10892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38B5B6B9-B15C-4B27-B902-D7769DB8193A}"/>
                  </a:ext>
                </a:extLst>
              </p:cNvPr>
              <p:cNvSpPr/>
              <p:nvPr/>
            </p:nvSpPr>
            <p:spPr>
              <a:xfrm>
                <a:off x="9638370" y="3754141"/>
                <a:ext cx="5596035" cy="10080"/>
              </a:xfrm>
              <a:custGeom>
                <a:avLst/>
                <a:gdLst>
                  <a:gd name="connsiteX0" fmla="*/ 5596036 w 5596035"/>
                  <a:gd name="connsiteY0" fmla="*/ 0 h 10080"/>
                  <a:gd name="connsiteX1" fmla="*/ 0 w 5596035"/>
                  <a:gd name="connsiteY1" fmla="*/ 0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96035" h="10080">
                    <a:moveTo>
                      <a:pt x="5596036" y="0"/>
                    </a:moveTo>
                    <a:lnTo>
                      <a:pt x="0" y="0"/>
                    </a:lnTo>
                  </a:path>
                </a:pathLst>
              </a:custGeom>
              <a:ln w="10892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26041101-AE61-976E-83CD-2822958E134D}"/>
                  </a:ext>
                </a:extLst>
              </p:cNvPr>
              <p:cNvSpPr/>
              <p:nvPr/>
            </p:nvSpPr>
            <p:spPr>
              <a:xfrm>
                <a:off x="9589323" y="3754141"/>
                <a:ext cx="49046" cy="10080"/>
              </a:xfrm>
              <a:custGeom>
                <a:avLst/>
                <a:gdLst>
                  <a:gd name="connsiteX0" fmla="*/ 49046 w 49046"/>
                  <a:gd name="connsiteY0" fmla="*/ 0 h 10080"/>
                  <a:gd name="connsiteX1" fmla="*/ 0 w 49046"/>
                  <a:gd name="connsiteY1" fmla="*/ 0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046" h="10080">
                    <a:moveTo>
                      <a:pt x="49046" y="0"/>
                    </a:moveTo>
                    <a:lnTo>
                      <a:pt x="0" y="0"/>
                    </a:lnTo>
                  </a:path>
                </a:pathLst>
              </a:custGeom>
              <a:ln w="18779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782D239-3537-576A-F926-89BA50B8DD17}"/>
                  </a:ext>
                </a:extLst>
              </p:cNvPr>
              <p:cNvSpPr/>
              <p:nvPr/>
            </p:nvSpPr>
            <p:spPr>
              <a:xfrm>
                <a:off x="9589323" y="3061684"/>
                <a:ext cx="49046" cy="10080"/>
              </a:xfrm>
              <a:custGeom>
                <a:avLst/>
                <a:gdLst>
                  <a:gd name="connsiteX0" fmla="*/ 49046 w 49046"/>
                  <a:gd name="connsiteY0" fmla="*/ 0 h 10080"/>
                  <a:gd name="connsiteX1" fmla="*/ 0 w 49046"/>
                  <a:gd name="connsiteY1" fmla="*/ 0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046" h="10080">
                    <a:moveTo>
                      <a:pt x="49046" y="0"/>
                    </a:moveTo>
                    <a:lnTo>
                      <a:pt x="0" y="0"/>
                    </a:lnTo>
                  </a:path>
                </a:pathLst>
              </a:custGeom>
              <a:ln w="18779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833458A-076E-771D-2764-9D427CC29F88}"/>
                  </a:ext>
                </a:extLst>
              </p:cNvPr>
              <p:cNvSpPr/>
              <p:nvPr/>
            </p:nvSpPr>
            <p:spPr>
              <a:xfrm>
                <a:off x="9638370" y="3061684"/>
                <a:ext cx="5596035" cy="10080"/>
              </a:xfrm>
              <a:custGeom>
                <a:avLst/>
                <a:gdLst>
                  <a:gd name="connsiteX0" fmla="*/ 5596036 w 5596035"/>
                  <a:gd name="connsiteY0" fmla="*/ 0 h 10080"/>
                  <a:gd name="connsiteX1" fmla="*/ 0 w 5596035"/>
                  <a:gd name="connsiteY1" fmla="*/ 0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96035" h="10080">
                    <a:moveTo>
                      <a:pt x="5596036" y="0"/>
                    </a:moveTo>
                    <a:lnTo>
                      <a:pt x="0" y="0"/>
                    </a:lnTo>
                  </a:path>
                </a:pathLst>
              </a:custGeom>
              <a:ln w="9765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A69ADB02-03EC-D30A-41E4-B4237E98CB62}"/>
                  </a:ext>
                </a:extLst>
              </p:cNvPr>
              <p:cNvSpPr/>
              <p:nvPr/>
            </p:nvSpPr>
            <p:spPr>
              <a:xfrm>
                <a:off x="9569140" y="2421346"/>
                <a:ext cx="69230" cy="10080"/>
              </a:xfrm>
              <a:custGeom>
                <a:avLst/>
                <a:gdLst>
                  <a:gd name="connsiteX0" fmla="*/ 69230 w 69230"/>
                  <a:gd name="connsiteY0" fmla="*/ 0 h 10080"/>
                  <a:gd name="connsiteX1" fmla="*/ 0 w 69230"/>
                  <a:gd name="connsiteY1" fmla="*/ 0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230" h="10080">
                    <a:moveTo>
                      <a:pt x="69230" y="0"/>
                    </a:moveTo>
                    <a:lnTo>
                      <a:pt x="0" y="0"/>
                    </a:lnTo>
                  </a:path>
                </a:pathLst>
              </a:custGeom>
              <a:ln w="18779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BD1192B9-D02B-B924-FCE7-DCA310196860}"/>
                  </a:ext>
                </a:extLst>
              </p:cNvPr>
              <p:cNvSpPr/>
              <p:nvPr/>
            </p:nvSpPr>
            <p:spPr>
              <a:xfrm>
                <a:off x="9638370" y="2415600"/>
                <a:ext cx="5596035" cy="10080"/>
              </a:xfrm>
              <a:custGeom>
                <a:avLst/>
                <a:gdLst>
                  <a:gd name="connsiteX0" fmla="*/ 5596036 w 5596035"/>
                  <a:gd name="connsiteY0" fmla="*/ 0 h 10080"/>
                  <a:gd name="connsiteX1" fmla="*/ 0 w 5596035"/>
                  <a:gd name="connsiteY1" fmla="*/ 0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596035" h="10080">
                    <a:moveTo>
                      <a:pt x="5596036" y="0"/>
                    </a:moveTo>
                    <a:lnTo>
                      <a:pt x="0" y="0"/>
                    </a:lnTo>
                  </a:path>
                </a:pathLst>
              </a:custGeom>
              <a:ln w="10047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19A1C6C-BF2B-E891-817C-6EE682C5D667}"/>
                  </a:ext>
                </a:extLst>
              </p:cNvPr>
              <p:cNvSpPr/>
              <p:nvPr/>
            </p:nvSpPr>
            <p:spPr>
              <a:xfrm>
                <a:off x="9589323" y="5140164"/>
                <a:ext cx="49046" cy="10080"/>
              </a:xfrm>
              <a:custGeom>
                <a:avLst/>
                <a:gdLst>
                  <a:gd name="connsiteX0" fmla="*/ 49046 w 49046"/>
                  <a:gd name="connsiteY0" fmla="*/ 0 h 10080"/>
                  <a:gd name="connsiteX1" fmla="*/ 0 w 49046"/>
                  <a:gd name="connsiteY1" fmla="*/ 0 h 1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046" h="10080">
                    <a:moveTo>
                      <a:pt x="49046" y="0"/>
                    </a:moveTo>
                    <a:lnTo>
                      <a:pt x="0" y="0"/>
                    </a:lnTo>
                  </a:path>
                </a:pathLst>
              </a:custGeom>
              <a:ln w="18779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AE2973C-6D2A-B065-C559-468976E27B55}"/>
                  </a:ext>
                </a:extLst>
              </p:cNvPr>
              <p:cNvSpPr/>
              <p:nvPr/>
            </p:nvSpPr>
            <p:spPr>
              <a:xfrm>
                <a:off x="9638370" y="5139055"/>
                <a:ext cx="10091" cy="48892"/>
              </a:xfrm>
              <a:custGeom>
                <a:avLst/>
                <a:gdLst>
                  <a:gd name="connsiteX0" fmla="*/ 0 w 10091"/>
                  <a:gd name="connsiteY0" fmla="*/ 0 h 48892"/>
                  <a:gd name="connsiteX1" fmla="*/ 0 w 10091"/>
                  <a:gd name="connsiteY1" fmla="*/ 48892 h 4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48892">
                    <a:moveTo>
                      <a:pt x="0" y="0"/>
                    </a:moveTo>
                    <a:lnTo>
                      <a:pt x="0" y="48892"/>
                    </a:lnTo>
                  </a:path>
                </a:pathLst>
              </a:custGeom>
              <a:ln w="18779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3C85752E-4668-EF2C-F691-A3F70DF403BA}"/>
                  </a:ext>
                </a:extLst>
              </p:cNvPr>
              <p:cNvSpPr/>
              <p:nvPr/>
            </p:nvSpPr>
            <p:spPr>
              <a:xfrm>
                <a:off x="9638370" y="2768431"/>
                <a:ext cx="10091" cy="2370624"/>
              </a:xfrm>
              <a:custGeom>
                <a:avLst/>
                <a:gdLst>
                  <a:gd name="connsiteX0" fmla="*/ 0 w 10091"/>
                  <a:gd name="connsiteY0" fmla="*/ 0 h 2370624"/>
                  <a:gd name="connsiteX1" fmla="*/ 0 w 10091"/>
                  <a:gd name="connsiteY1" fmla="*/ 2370624 h 237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2370624">
                    <a:moveTo>
                      <a:pt x="0" y="0"/>
                    </a:moveTo>
                    <a:lnTo>
                      <a:pt x="0" y="2370624"/>
                    </a:lnTo>
                  </a:path>
                </a:pathLst>
              </a:custGeom>
              <a:ln w="18779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93653A-68BC-17CA-AD7B-16DE80E180FC}"/>
                  </a:ext>
                </a:extLst>
              </p:cNvPr>
              <p:cNvSpPr txBox="1"/>
              <p:nvPr/>
            </p:nvSpPr>
            <p:spPr>
              <a:xfrm>
                <a:off x="9485277" y="5184366"/>
                <a:ext cx="306722" cy="322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350" spc="36" baseline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23A105BE-AB21-FBDE-4D8E-BE9B11B65C2F}"/>
                  </a:ext>
                </a:extLst>
              </p:cNvPr>
              <p:cNvSpPr/>
              <p:nvPr/>
            </p:nvSpPr>
            <p:spPr>
              <a:xfrm>
                <a:off x="11010963" y="5139055"/>
                <a:ext cx="10091" cy="48892"/>
              </a:xfrm>
              <a:custGeom>
                <a:avLst/>
                <a:gdLst>
                  <a:gd name="connsiteX0" fmla="*/ 0 w 10091"/>
                  <a:gd name="connsiteY0" fmla="*/ 0 h 48892"/>
                  <a:gd name="connsiteX1" fmla="*/ 0 w 10091"/>
                  <a:gd name="connsiteY1" fmla="*/ 48892 h 4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48892">
                    <a:moveTo>
                      <a:pt x="0" y="0"/>
                    </a:moveTo>
                    <a:lnTo>
                      <a:pt x="0" y="48892"/>
                    </a:lnTo>
                  </a:path>
                </a:pathLst>
              </a:custGeom>
              <a:ln w="18779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CA125DE8-1A5B-22A8-90F8-365580FCA66C}"/>
                  </a:ext>
                </a:extLst>
              </p:cNvPr>
              <p:cNvSpPr/>
              <p:nvPr/>
            </p:nvSpPr>
            <p:spPr>
              <a:xfrm>
                <a:off x="11010963" y="2421346"/>
                <a:ext cx="10091" cy="2717709"/>
              </a:xfrm>
              <a:custGeom>
                <a:avLst/>
                <a:gdLst>
                  <a:gd name="connsiteX0" fmla="*/ 0 w 10091"/>
                  <a:gd name="connsiteY0" fmla="*/ 0 h 2717709"/>
                  <a:gd name="connsiteX1" fmla="*/ 0 w 10091"/>
                  <a:gd name="connsiteY1" fmla="*/ 2717710 h 2717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2717709">
                    <a:moveTo>
                      <a:pt x="0" y="0"/>
                    </a:moveTo>
                    <a:lnTo>
                      <a:pt x="0" y="2717710"/>
                    </a:lnTo>
                  </a:path>
                </a:pathLst>
              </a:custGeom>
              <a:ln w="10047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D47E198-7018-7248-CCC2-EAEDC3716FE7}"/>
                  </a:ext>
                </a:extLst>
              </p:cNvPr>
              <p:cNvSpPr txBox="1"/>
              <p:nvPr/>
            </p:nvSpPr>
            <p:spPr>
              <a:xfrm>
                <a:off x="10737264" y="5184366"/>
                <a:ext cx="546994" cy="282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350" spc="36" baseline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0.25</a:t>
                </a: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39535861-E01B-36A1-F478-054D88160E52}"/>
                  </a:ext>
                </a:extLst>
              </p:cNvPr>
              <p:cNvSpPr/>
              <p:nvPr/>
            </p:nvSpPr>
            <p:spPr>
              <a:xfrm>
                <a:off x="12418071" y="5139055"/>
                <a:ext cx="10091" cy="48892"/>
              </a:xfrm>
              <a:custGeom>
                <a:avLst/>
                <a:gdLst>
                  <a:gd name="connsiteX0" fmla="*/ 0 w 10091"/>
                  <a:gd name="connsiteY0" fmla="*/ 0 h 48892"/>
                  <a:gd name="connsiteX1" fmla="*/ 0 w 10091"/>
                  <a:gd name="connsiteY1" fmla="*/ 48892 h 4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48892">
                    <a:moveTo>
                      <a:pt x="0" y="0"/>
                    </a:moveTo>
                    <a:lnTo>
                      <a:pt x="0" y="48892"/>
                    </a:lnTo>
                  </a:path>
                </a:pathLst>
              </a:custGeom>
              <a:ln w="18779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52E9E76D-BD1B-7F6B-1096-7B35D4AC21D6}"/>
                  </a:ext>
                </a:extLst>
              </p:cNvPr>
              <p:cNvSpPr/>
              <p:nvPr/>
            </p:nvSpPr>
            <p:spPr>
              <a:xfrm>
                <a:off x="12418071" y="2421346"/>
                <a:ext cx="10091" cy="2717709"/>
              </a:xfrm>
              <a:custGeom>
                <a:avLst/>
                <a:gdLst>
                  <a:gd name="connsiteX0" fmla="*/ 0 w 10091"/>
                  <a:gd name="connsiteY0" fmla="*/ 0 h 2717709"/>
                  <a:gd name="connsiteX1" fmla="*/ 0 w 10091"/>
                  <a:gd name="connsiteY1" fmla="*/ 2717710 h 2717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2717709">
                    <a:moveTo>
                      <a:pt x="0" y="0"/>
                    </a:moveTo>
                    <a:lnTo>
                      <a:pt x="0" y="2717710"/>
                    </a:lnTo>
                  </a:path>
                </a:pathLst>
              </a:custGeom>
              <a:ln w="10047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E9E5AE8-0368-E13F-E524-2DFFEDAE0BBE}"/>
                  </a:ext>
                </a:extLst>
              </p:cNvPr>
              <p:cNvSpPr txBox="1"/>
              <p:nvPr/>
            </p:nvSpPr>
            <p:spPr>
              <a:xfrm>
                <a:off x="12144372" y="5184366"/>
                <a:ext cx="546994" cy="282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350" spc="36" baseline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0.50</a:t>
                </a: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E625A11-4970-9F3C-9E47-3DE4E37BBC6B}"/>
                  </a:ext>
                </a:extLst>
              </p:cNvPr>
              <p:cNvSpPr/>
              <p:nvPr/>
            </p:nvSpPr>
            <p:spPr>
              <a:xfrm>
                <a:off x="13826289" y="5139055"/>
                <a:ext cx="10091" cy="48892"/>
              </a:xfrm>
              <a:custGeom>
                <a:avLst/>
                <a:gdLst>
                  <a:gd name="connsiteX0" fmla="*/ 0 w 10091"/>
                  <a:gd name="connsiteY0" fmla="*/ 0 h 48892"/>
                  <a:gd name="connsiteX1" fmla="*/ 0 w 10091"/>
                  <a:gd name="connsiteY1" fmla="*/ 48892 h 4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48892">
                    <a:moveTo>
                      <a:pt x="0" y="0"/>
                    </a:moveTo>
                    <a:lnTo>
                      <a:pt x="0" y="48892"/>
                    </a:lnTo>
                  </a:path>
                </a:pathLst>
              </a:custGeom>
              <a:ln w="18779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BC17236-6FB4-A2D1-DAF3-7D751987AD8D}"/>
                  </a:ext>
                </a:extLst>
              </p:cNvPr>
              <p:cNvSpPr txBox="1"/>
              <p:nvPr/>
            </p:nvSpPr>
            <p:spPr>
              <a:xfrm>
                <a:off x="13536140" y="5184366"/>
                <a:ext cx="546994" cy="282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350" spc="36" baseline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0.75</a:t>
                </a: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D8C24B1F-B2E0-481B-565C-22F35A448EFF}"/>
                  </a:ext>
                </a:extLst>
              </p:cNvPr>
              <p:cNvSpPr/>
              <p:nvPr/>
            </p:nvSpPr>
            <p:spPr>
              <a:xfrm>
                <a:off x="13809839" y="5139055"/>
                <a:ext cx="10091" cy="48892"/>
              </a:xfrm>
              <a:custGeom>
                <a:avLst/>
                <a:gdLst>
                  <a:gd name="connsiteX0" fmla="*/ 0 w 10091"/>
                  <a:gd name="connsiteY0" fmla="*/ 0 h 48892"/>
                  <a:gd name="connsiteX1" fmla="*/ 0 w 10091"/>
                  <a:gd name="connsiteY1" fmla="*/ 48892 h 4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48892">
                    <a:moveTo>
                      <a:pt x="0" y="0"/>
                    </a:moveTo>
                    <a:lnTo>
                      <a:pt x="0" y="48892"/>
                    </a:lnTo>
                  </a:path>
                </a:pathLst>
              </a:custGeom>
              <a:ln w="10516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D02337FC-A65F-A7D9-DEF3-E8B8C5FDFC73}"/>
                  </a:ext>
                </a:extLst>
              </p:cNvPr>
              <p:cNvSpPr/>
              <p:nvPr/>
            </p:nvSpPr>
            <p:spPr>
              <a:xfrm>
                <a:off x="13809839" y="2421346"/>
                <a:ext cx="10091" cy="2717709"/>
              </a:xfrm>
              <a:custGeom>
                <a:avLst/>
                <a:gdLst>
                  <a:gd name="connsiteX0" fmla="*/ 0 w 10091"/>
                  <a:gd name="connsiteY0" fmla="*/ 0 h 2717709"/>
                  <a:gd name="connsiteX1" fmla="*/ 0 w 10091"/>
                  <a:gd name="connsiteY1" fmla="*/ 2717710 h 2717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2717709">
                    <a:moveTo>
                      <a:pt x="0" y="0"/>
                    </a:moveTo>
                    <a:lnTo>
                      <a:pt x="0" y="2717710"/>
                    </a:lnTo>
                  </a:path>
                </a:pathLst>
              </a:custGeom>
              <a:ln w="10047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94BDBE-6EFF-3296-D744-0CA7FB2F968C}"/>
                  </a:ext>
                </a:extLst>
              </p:cNvPr>
              <p:cNvSpPr txBox="1"/>
              <p:nvPr/>
            </p:nvSpPr>
            <p:spPr>
              <a:xfrm>
                <a:off x="14960808" y="5184366"/>
                <a:ext cx="546994" cy="282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350" spc="36" baseline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1.00</a:t>
                </a: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BAC48D27-FBC2-41E5-DA39-330F38C9D7F4}"/>
                  </a:ext>
                </a:extLst>
              </p:cNvPr>
              <p:cNvSpPr/>
              <p:nvPr/>
            </p:nvSpPr>
            <p:spPr>
              <a:xfrm>
                <a:off x="15234406" y="5139055"/>
                <a:ext cx="10091" cy="48892"/>
              </a:xfrm>
              <a:custGeom>
                <a:avLst/>
                <a:gdLst>
                  <a:gd name="connsiteX0" fmla="*/ 0 w 10091"/>
                  <a:gd name="connsiteY0" fmla="*/ 0 h 48892"/>
                  <a:gd name="connsiteX1" fmla="*/ 0 w 10091"/>
                  <a:gd name="connsiteY1" fmla="*/ 48892 h 4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48892">
                    <a:moveTo>
                      <a:pt x="0" y="0"/>
                    </a:moveTo>
                    <a:lnTo>
                      <a:pt x="0" y="48892"/>
                    </a:lnTo>
                  </a:path>
                </a:pathLst>
              </a:custGeom>
              <a:ln w="18779" cap="flat">
                <a:solidFill>
                  <a:srgbClr val="1D1D1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D5B8F839-9E62-2DCA-1E90-E943542382B9}"/>
                  </a:ext>
                </a:extLst>
              </p:cNvPr>
              <p:cNvSpPr/>
              <p:nvPr/>
            </p:nvSpPr>
            <p:spPr>
              <a:xfrm>
                <a:off x="15234406" y="2421346"/>
                <a:ext cx="10091" cy="2717709"/>
              </a:xfrm>
              <a:custGeom>
                <a:avLst/>
                <a:gdLst>
                  <a:gd name="connsiteX0" fmla="*/ 0 w 10091"/>
                  <a:gd name="connsiteY0" fmla="*/ 0 h 2717709"/>
                  <a:gd name="connsiteX1" fmla="*/ 0 w 10091"/>
                  <a:gd name="connsiteY1" fmla="*/ 2717710 h 2717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91" h="2717709">
                    <a:moveTo>
                      <a:pt x="0" y="0"/>
                    </a:moveTo>
                    <a:lnTo>
                      <a:pt x="0" y="2717710"/>
                    </a:lnTo>
                  </a:path>
                </a:pathLst>
              </a:custGeom>
              <a:ln w="18779" cap="flat">
                <a:solidFill>
                  <a:srgbClr val="D9D9D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71F0C60-042E-C639-CB54-A8C365577C29}"/>
                  </a:ext>
                </a:extLst>
              </p:cNvPr>
              <p:cNvSpPr txBox="1"/>
              <p:nvPr/>
            </p:nvSpPr>
            <p:spPr>
              <a:xfrm>
                <a:off x="9135485" y="4967727"/>
                <a:ext cx="448901" cy="282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350" spc="36" baseline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0%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342B47C-1609-B4FC-67C3-5ED675E4738C}"/>
                  </a:ext>
                </a:extLst>
              </p:cNvPr>
              <p:cNvSpPr txBox="1"/>
              <p:nvPr/>
            </p:nvSpPr>
            <p:spPr>
              <a:xfrm>
                <a:off x="9030832" y="4296944"/>
                <a:ext cx="553453" cy="282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350" spc="36" baseline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25%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FD4D3F8-8F39-DFD4-0101-B14396EB06DC}"/>
                  </a:ext>
                </a:extLst>
              </p:cNvPr>
              <p:cNvSpPr txBox="1"/>
              <p:nvPr/>
            </p:nvSpPr>
            <p:spPr>
              <a:xfrm>
                <a:off x="9030832" y="3615677"/>
                <a:ext cx="553453" cy="282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350" spc="36" baseline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50%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339068F-EC70-9041-2C7C-1C421EBDB4CF}"/>
                  </a:ext>
                </a:extLst>
              </p:cNvPr>
              <p:cNvSpPr txBox="1"/>
              <p:nvPr/>
            </p:nvSpPr>
            <p:spPr>
              <a:xfrm>
                <a:off x="9040924" y="2905579"/>
                <a:ext cx="553453" cy="282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350" spc="36" baseline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75%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7D4702E-E428-E031-DC7D-DFD86E962C99}"/>
                  </a:ext>
                </a:extLst>
              </p:cNvPr>
              <p:cNvSpPr txBox="1"/>
              <p:nvPr/>
            </p:nvSpPr>
            <p:spPr>
              <a:xfrm>
                <a:off x="8951107" y="2302136"/>
                <a:ext cx="658004" cy="282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350" spc="36" baseline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100%</a:t>
                </a: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B4EAFCA-35B8-C08E-03F6-F0FA4BCCF7F3}"/>
                  </a:ext>
                </a:extLst>
              </p:cNvPr>
              <p:cNvSpPr/>
              <p:nvPr/>
            </p:nvSpPr>
            <p:spPr>
              <a:xfrm>
                <a:off x="10173238" y="2663892"/>
                <a:ext cx="5061167" cy="2476272"/>
              </a:xfrm>
              <a:custGeom>
                <a:avLst/>
                <a:gdLst>
                  <a:gd name="connsiteX0" fmla="*/ 5061168 w 5061167"/>
                  <a:gd name="connsiteY0" fmla="*/ 2476272 h 2476272"/>
                  <a:gd name="connsiteX1" fmla="*/ 0 w 5061167"/>
                  <a:gd name="connsiteY1" fmla="*/ 0 h 247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61167" h="2476272">
                    <a:moveTo>
                      <a:pt x="5061168" y="2476272"/>
                    </a:moveTo>
                    <a:lnTo>
                      <a:pt x="0" y="0"/>
                    </a:lnTo>
                  </a:path>
                </a:pathLst>
              </a:custGeom>
              <a:ln w="18779" cap="flat">
                <a:solidFill>
                  <a:srgbClr val="D91C5C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B68820E-2670-8D65-67B0-0CCF9487C6D4}"/>
                  </a:ext>
                </a:extLst>
              </p:cNvPr>
              <p:cNvSpPr/>
              <p:nvPr/>
            </p:nvSpPr>
            <p:spPr>
              <a:xfrm>
                <a:off x="9638370" y="2415600"/>
                <a:ext cx="5596035" cy="2724564"/>
              </a:xfrm>
              <a:custGeom>
                <a:avLst/>
                <a:gdLst>
                  <a:gd name="connsiteX0" fmla="*/ 0 w 5596035"/>
                  <a:gd name="connsiteY0" fmla="*/ 0 h 2724564"/>
                  <a:gd name="connsiteX1" fmla="*/ 0 w 5596035"/>
                  <a:gd name="connsiteY1" fmla="*/ 2724565 h 2724564"/>
                  <a:gd name="connsiteX2" fmla="*/ 5596036 w 5596035"/>
                  <a:gd name="connsiteY2" fmla="*/ 2724565 h 2724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596035" h="2724564">
                    <a:moveTo>
                      <a:pt x="0" y="0"/>
                    </a:moveTo>
                    <a:lnTo>
                      <a:pt x="0" y="2724565"/>
                    </a:lnTo>
                    <a:lnTo>
                      <a:pt x="5596036" y="2724565"/>
                    </a:lnTo>
                  </a:path>
                </a:pathLst>
              </a:custGeom>
              <a:noFill/>
              <a:ln w="1877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67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CEBFEEC-EC26-1AE6-DB5C-A718C62E3E11}"/>
              </a:ext>
            </a:extLst>
          </p:cNvPr>
          <p:cNvSpPr/>
          <p:nvPr/>
        </p:nvSpPr>
        <p:spPr>
          <a:xfrm rot="16200000">
            <a:off x="-314786" y="3482940"/>
            <a:ext cx="2646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Efficienc</a:t>
            </a:r>
            <a:r>
              <a:rPr lang="en-GB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(%)</a:t>
            </a: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7E28F3-F166-1C93-1E81-5C067679AD5C}"/>
              </a:ext>
            </a:extLst>
          </p:cNvPr>
          <p:cNvSpPr/>
          <p:nvPr/>
        </p:nvSpPr>
        <p:spPr>
          <a:xfrm>
            <a:off x="3728800" y="5743750"/>
            <a:ext cx="1628097" cy="343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Torque (Nm)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60A1ADC-EC42-56ED-8CEA-56C8009CAA9A}"/>
              </a:ext>
            </a:extLst>
          </p:cNvPr>
          <p:cNvSpPr/>
          <p:nvPr/>
        </p:nvSpPr>
        <p:spPr>
          <a:xfrm>
            <a:off x="1251964" y="2221561"/>
            <a:ext cx="4582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GB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Efficienc</a:t>
            </a:r>
            <a:r>
              <a:rPr lang="en-GB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(%) v Torque (Nm)</a:t>
            </a:r>
            <a:endParaRPr lang="en-GB"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147;p11">
            <a:extLst>
              <a:ext uri="{FF2B5EF4-FFF2-40B4-BE49-F238E27FC236}">
                <a16:creationId xmlns:a16="http://schemas.microsoft.com/office/drawing/2014/main" id="{52293395-0C3E-C086-136F-758294938BE9}"/>
              </a:ext>
            </a:extLst>
          </p:cNvPr>
          <p:cNvSpPr txBox="1"/>
          <p:nvPr/>
        </p:nvSpPr>
        <p:spPr>
          <a:xfrm>
            <a:off x="1656533" y="6055194"/>
            <a:ext cx="6378053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does not make sense for efficiency to be a maximum </a:t>
            </a:r>
            <a:b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the torque (mechanical output) of the motor is zero.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Below maximum efficiency the efficiency rapidly drops to zero when the torque is zero.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D9321-7AE0-E7FA-874C-ACEE69BB2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87" y="1307736"/>
            <a:ext cx="9757126" cy="728133"/>
          </a:xfrm>
        </p:spPr>
        <p:txBody>
          <a:bodyPr/>
          <a:lstStyle/>
          <a:p>
            <a:r>
              <a:rPr lang="en"/>
              <a:t>Investigating efficiency – answers 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FB6058-75AA-E862-38C8-948169E01EAF}"/>
              </a:ext>
            </a:extLst>
          </p:cNvPr>
          <p:cNvSpPr/>
          <p:nvPr/>
        </p:nvSpPr>
        <p:spPr>
          <a:xfrm>
            <a:off x="9108236" y="2221708"/>
            <a:ext cx="62746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latin typeface="Arial"/>
                <a:ea typeface="Arial"/>
                <a:cs typeface="Arial"/>
                <a:sym typeface="Arial"/>
              </a:rPr>
              <a:t>When choosing the right motor for an application, engineers need to consider the load, torque, maximum power output and maximum efficiency.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latin typeface="Arial"/>
                <a:ea typeface="Arial"/>
                <a:cs typeface="Arial"/>
                <a:sym typeface="Arial"/>
              </a:rPr>
              <a:t>The best motor will be the compromise that best suits the desired performance of the motor-driven system.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66885A56-4F06-9A9A-1113-945124DAD914}"/>
              </a:ext>
            </a:extLst>
          </p:cNvPr>
          <p:cNvSpPr txBox="1">
            <a:spLocks/>
          </p:cNvSpPr>
          <p:nvPr/>
        </p:nvSpPr>
        <p:spPr>
          <a:xfrm>
            <a:off x="8762237" y="4487152"/>
            <a:ext cx="7116484" cy="3212051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6"/>
                  </a:ext>
                </a:extLst>
              </a:rPr>
              <a:t>When is maximum </a:t>
            </a:r>
            <a:r>
              <a:rPr lang="en-GB" sz="18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7"/>
                  </a:ext>
                </a:extLst>
              </a:rPr>
              <a:t>efficiency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8"/>
                  </a:ext>
                </a:extLst>
              </a:rPr>
              <a:t> achieved v torque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8"/>
                  </a:ext>
                </a:extLst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8"/>
                  </a:ext>
                </a:extLst>
              </a:rPr>
              <a:t>on this graph?</a:t>
            </a: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9"/>
                </a:ext>
              </a:extLst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0"/>
                  </a:ext>
                </a:extLst>
              </a:rPr>
              <a:t>Maximum </a:t>
            </a:r>
            <a:r>
              <a:rPr lang="en-GB" sz="18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0"/>
                  </a:ext>
                </a:extLst>
              </a:rPr>
              <a:t>power</a:t>
            </a:r>
            <a:r>
              <a:rPr lang="en-GB" sz="18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0"/>
                  </a:ext>
                </a:extLst>
              </a:rPr>
              <a:t> is achieved at around 50% of maximum torque.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1"/>
                  </a:ext>
                </a:extLst>
              </a:rPr>
              <a:t> </a:t>
            </a:r>
            <a:r>
              <a:rPr lang="en-GB" sz="18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2"/>
                  </a:ext>
                </a:extLst>
              </a:rPr>
              <a:t>W</a:t>
            </a: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3"/>
                  </a:ext>
                </a:extLst>
              </a:rPr>
              <a:t>hat implications does this have when selecting </a:t>
            </a:r>
            <a:b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3"/>
                  </a:ext>
                </a:extLst>
              </a:rPr>
            </a:b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:lc="http://schemas.openxmlformats.org/drawingml/2006/lockedCanvas" textRoundtripDataId="13"/>
                  </a:ext>
                </a:extLst>
              </a:rPr>
              <a:t>a motor?</a:t>
            </a:r>
            <a:endParaRPr lang="en-GB"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Why might an engineer choose to use a motor running at a higher speed, linked to a gearbox that provides lower speed and more torque?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32C1DD3-6D0C-FD64-5638-C6946EEAE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17738" y="3961230"/>
            <a:ext cx="994826" cy="961665"/>
          </a:xfrm>
          <a:prstGeom prst="rect">
            <a:avLst/>
          </a:prstGeom>
        </p:spPr>
      </p:pic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4301599D-FC0E-03F3-B027-650CA78E2AED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7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57" name="Footer Placeholder 3">
            <a:extLst>
              <a:ext uri="{FF2B5EF4-FFF2-40B4-BE49-F238E27FC236}">
                <a16:creationId xmlns:a16="http://schemas.microsoft.com/office/drawing/2014/main" id="{0EE0DF0B-2B1F-810F-5F1B-D3C4C87C41A0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01C4DAF-F572-035B-0042-F45F48EE02AB}"/>
              </a:ext>
            </a:extLst>
          </p:cNvPr>
          <p:cNvCxnSpPr>
            <a:cxnSpLocks/>
          </p:cNvCxnSpPr>
          <p:nvPr/>
        </p:nvCxnSpPr>
        <p:spPr>
          <a:xfrm>
            <a:off x="3738671" y="3172451"/>
            <a:ext cx="659696" cy="0"/>
          </a:xfrm>
          <a:prstGeom prst="line">
            <a:avLst/>
          </a:prstGeom>
          <a:ln w="27940">
            <a:solidFill>
              <a:srgbClr val="D91C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>
            <a:extLst>
              <a:ext uri="{FF2B5EF4-FFF2-40B4-BE49-F238E27FC236}">
                <a16:creationId xmlns:a16="http://schemas.microsoft.com/office/drawing/2014/main" id="{CC309080-8172-B580-941C-93388AE07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3156" y="261815"/>
            <a:ext cx="1026665" cy="9918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32807-ECA4-60F5-63C7-12717E1DE829}"/>
              </a:ext>
            </a:extLst>
          </p:cNvPr>
          <p:cNvSpPr txBox="1"/>
          <p:nvPr/>
        </p:nvSpPr>
        <p:spPr>
          <a:xfrm>
            <a:off x="3958015" y="2987785"/>
            <a:ext cx="3772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Below limit of interactive</a:t>
            </a:r>
          </a:p>
        </p:txBody>
      </p:sp>
      <p:grpSp>
        <p:nvGrpSpPr>
          <p:cNvPr id="3" name="Graphic 63">
            <a:extLst>
              <a:ext uri="{FF2B5EF4-FFF2-40B4-BE49-F238E27FC236}">
                <a16:creationId xmlns:a16="http://schemas.microsoft.com/office/drawing/2014/main" id="{C50E7F69-B46B-9456-4F3E-AA19D7B63AF1}"/>
              </a:ext>
            </a:extLst>
          </p:cNvPr>
          <p:cNvGrpSpPr/>
          <p:nvPr/>
        </p:nvGrpSpPr>
        <p:grpSpPr>
          <a:xfrm>
            <a:off x="1112371" y="2707960"/>
            <a:ext cx="6329913" cy="3079763"/>
            <a:chOff x="8560063" y="2332923"/>
            <a:chExt cx="6329913" cy="307976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9260E36-24DC-968F-25EB-F825AD48BB5A}"/>
                </a:ext>
              </a:extLst>
            </p:cNvPr>
            <p:cNvSpPr/>
            <p:nvPr/>
          </p:nvSpPr>
          <p:spPr>
            <a:xfrm>
              <a:off x="9178825" y="4402713"/>
              <a:ext cx="47301" cy="9722"/>
            </a:xfrm>
            <a:custGeom>
              <a:avLst/>
              <a:gdLst>
                <a:gd name="connsiteX0" fmla="*/ 47301 w 47301"/>
                <a:gd name="connsiteY0" fmla="*/ 0 h 9722"/>
                <a:gd name="connsiteX1" fmla="*/ 0 w 47301"/>
                <a:gd name="connsiteY1" fmla="*/ 0 h 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301" h="9722">
                  <a:moveTo>
                    <a:pt x="47301" y="0"/>
                  </a:moveTo>
                  <a:lnTo>
                    <a:pt x="0" y="0"/>
                  </a:lnTo>
                </a:path>
              </a:pathLst>
            </a:custGeom>
            <a:ln w="19442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7811CAF-D8D5-0EDC-3293-C479845C687C}"/>
                </a:ext>
              </a:extLst>
            </p:cNvPr>
            <p:cNvSpPr/>
            <p:nvPr/>
          </p:nvSpPr>
          <p:spPr>
            <a:xfrm>
              <a:off x="9226126" y="4402713"/>
              <a:ext cx="5396928" cy="9722"/>
            </a:xfrm>
            <a:custGeom>
              <a:avLst/>
              <a:gdLst>
                <a:gd name="connsiteX0" fmla="*/ 5396928 w 5396928"/>
                <a:gd name="connsiteY0" fmla="*/ 0 h 9722"/>
                <a:gd name="connsiteX1" fmla="*/ 0 w 5396928"/>
                <a:gd name="connsiteY1" fmla="*/ 0 h 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96928" h="9722">
                  <a:moveTo>
                    <a:pt x="5396928" y="0"/>
                  </a:moveTo>
                  <a:lnTo>
                    <a:pt x="0" y="0"/>
                  </a:lnTo>
                </a:path>
              </a:pathLst>
            </a:custGeom>
            <a:ln w="11276" cap="flat">
              <a:solidFill>
                <a:srgbClr val="D9D9D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94A6C9D-A8F3-F275-EC7E-F9E306DEC480}"/>
                </a:ext>
              </a:extLst>
            </p:cNvPr>
            <p:cNvSpPr/>
            <p:nvPr/>
          </p:nvSpPr>
          <p:spPr>
            <a:xfrm>
              <a:off x="9226126" y="3734893"/>
              <a:ext cx="5396928" cy="9722"/>
            </a:xfrm>
            <a:custGeom>
              <a:avLst/>
              <a:gdLst>
                <a:gd name="connsiteX0" fmla="*/ 5396928 w 5396928"/>
                <a:gd name="connsiteY0" fmla="*/ 0 h 9722"/>
                <a:gd name="connsiteX1" fmla="*/ 0 w 5396928"/>
                <a:gd name="connsiteY1" fmla="*/ 0 h 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96928" h="9722">
                  <a:moveTo>
                    <a:pt x="5396928" y="0"/>
                  </a:moveTo>
                  <a:lnTo>
                    <a:pt x="0" y="0"/>
                  </a:lnTo>
                </a:path>
              </a:pathLst>
            </a:custGeom>
            <a:ln w="11276" cap="flat">
              <a:solidFill>
                <a:srgbClr val="D9D9D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018FD06-0ABC-A4F3-B107-9F9BEAA650D8}"/>
                </a:ext>
              </a:extLst>
            </p:cNvPr>
            <p:cNvSpPr/>
            <p:nvPr/>
          </p:nvSpPr>
          <p:spPr>
            <a:xfrm>
              <a:off x="9178825" y="3734893"/>
              <a:ext cx="47301" cy="9722"/>
            </a:xfrm>
            <a:custGeom>
              <a:avLst/>
              <a:gdLst>
                <a:gd name="connsiteX0" fmla="*/ 47301 w 47301"/>
                <a:gd name="connsiteY0" fmla="*/ 0 h 9722"/>
                <a:gd name="connsiteX1" fmla="*/ 0 w 47301"/>
                <a:gd name="connsiteY1" fmla="*/ 0 h 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301" h="9722">
                  <a:moveTo>
                    <a:pt x="47301" y="0"/>
                  </a:moveTo>
                  <a:lnTo>
                    <a:pt x="0" y="0"/>
                  </a:lnTo>
                </a:path>
              </a:pathLst>
            </a:custGeom>
            <a:ln w="19442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E980195-12B1-8A3A-2E40-D3C92E52CB5D}"/>
                </a:ext>
              </a:extLst>
            </p:cNvPr>
            <p:cNvSpPr/>
            <p:nvPr/>
          </p:nvSpPr>
          <p:spPr>
            <a:xfrm>
              <a:off x="9178825" y="3067074"/>
              <a:ext cx="47301" cy="9722"/>
            </a:xfrm>
            <a:custGeom>
              <a:avLst/>
              <a:gdLst>
                <a:gd name="connsiteX0" fmla="*/ 47301 w 47301"/>
                <a:gd name="connsiteY0" fmla="*/ 0 h 9722"/>
                <a:gd name="connsiteX1" fmla="*/ 0 w 47301"/>
                <a:gd name="connsiteY1" fmla="*/ 0 h 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301" h="9722">
                  <a:moveTo>
                    <a:pt x="47301" y="0"/>
                  </a:moveTo>
                  <a:lnTo>
                    <a:pt x="0" y="0"/>
                  </a:lnTo>
                </a:path>
              </a:pathLst>
            </a:custGeom>
            <a:ln w="19442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B19E980-1DD7-75C0-6B5A-55A434C23A7F}"/>
                </a:ext>
              </a:extLst>
            </p:cNvPr>
            <p:cNvSpPr/>
            <p:nvPr/>
          </p:nvSpPr>
          <p:spPr>
            <a:xfrm>
              <a:off x="9226126" y="3067074"/>
              <a:ext cx="5396928" cy="9722"/>
            </a:xfrm>
            <a:custGeom>
              <a:avLst/>
              <a:gdLst>
                <a:gd name="connsiteX0" fmla="*/ 5396928 w 5396928"/>
                <a:gd name="connsiteY0" fmla="*/ 0 h 9722"/>
                <a:gd name="connsiteX1" fmla="*/ 0 w 5396928"/>
                <a:gd name="connsiteY1" fmla="*/ 0 h 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96928" h="9722">
                  <a:moveTo>
                    <a:pt x="5396928" y="0"/>
                  </a:moveTo>
                  <a:lnTo>
                    <a:pt x="0" y="0"/>
                  </a:lnTo>
                </a:path>
              </a:pathLst>
            </a:custGeom>
            <a:ln w="10110" cap="flat">
              <a:solidFill>
                <a:srgbClr val="D9D9D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EF6DEFF-EFF6-7E8C-DA76-03F6A740A598}"/>
                </a:ext>
              </a:extLst>
            </p:cNvPr>
            <p:cNvSpPr/>
            <p:nvPr/>
          </p:nvSpPr>
          <p:spPr>
            <a:xfrm>
              <a:off x="9159359" y="2449518"/>
              <a:ext cx="66766" cy="9722"/>
            </a:xfrm>
            <a:custGeom>
              <a:avLst/>
              <a:gdLst>
                <a:gd name="connsiteX0" fmla="*/ 66767 w 66766"/>
                <a:gd name="connsiteY0" fmla="*/ 0 h 9722"/>
                <a:gd name="connsiteX1" fmla="*/ 0 w 66766"/>
                <a:gd name="connsiteY1" fmla="*/ 0 h 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766" h="9722">
                  <a:moveTo>
                    <a:pt x="66767" y="0"/>
                  </a:moveTo>
                  <a:lnTo>
                    <a:pt x="0" y="0"/>
                  </a:lnTo>
                </a:path>
              </a:pathLst>
            </a:custGeom>
            <a:ln w="19442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4F199F2-FFAA-1F85-4E59-A0FE7180C6C0}"/>
                </a:ext>
              </a:extLst>
            </p:cNvPr>
            <p:cNvSpPr/>
            <p:nvPr/>
          </p:nvSpPr>
          <p:spPr>
            <a:xfrm>
              <a:off x="9226126" y="2443977"/>
              <a:ext cx="5396928" cy="9722"/>
            </a:xfrm>
            <a:custGeom>
              <a:avLst/>
              <a:gdLst>
                <a:gd name="connsiteX0" fmla="*/ 5396928 w 5396928"/>
                <a:gd name="connsiteY0" fmla="*/ 0 h 9722"/>
                <a:gd name="connsiteX1" fmla="*/ 0 w 5396928"/>
                <a:gd name="connsiteY1" fmla="*/ 0 h 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96928" h="9722">
                  <a:moveTo>
                    <a:pt x="5396928" y="0"/>
                  </a:moveTo>
                  <a:lnTo>
                    <a:pt x="0" y="0"/>
                  </a:lnTo>
                </a:path>
              </a:pathLst>
            </a:custGeom>
            <a:ln w="10401" cap="flat">
              <a:solidFill>
                <a:srgbClr val="D9D9D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BDCEDE5-AEBD-46D9-349C-404B5DCBF36D}"/>
                </a:ext>
              </a:extLst>
            </p:cNvPr>
            <p:cNvSpPr/>
            <p:nvPr/>
          </p:nvSpPr>
          <p:spPr>
            <a:xfrm>
              <a:off x="9178825" y="5071601"/>
              <a:ext cx="47301" cy="9722"/>
            </a:xfrm>
            <a:custGeom>
              <a:avLst/>
              <a:gdLst>
                <a:gd name="connsiteX0" fmla="*/ 47301 w 47301"/>
                <a:gd name="connsiteY0" fmla="*/ 0 h 9722"/>
                <a:gd name="connsiteX1" fmla="*/ 0 w 47301"/>
                <a:gd name="connsiteY1" fmla="*/ 0 h 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301" h="9722">
                  <a:moveTo>
                    <a:pt x="47301" y="0"/>
                  </a:moveTo>
                  <a:lnTo>
                    <a:pt x="0" y="0"/>
                  </a:lnTo>
                </a:path>
              </a:pathLst>
            </a:custGeom>
            <a:ln w="19442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8C8A849-E24B-747F-8DAE-4D78907B381C}"/>
                </a:ext>
              </a:extLst>
            </p:cNvPr>
            <p:cNvSpPr/>
            <p:nvPr/>
          </p:nvSpPr>
          <p:spPr>
            <a:xfrm>
              <a:off x="9226126" y="5070532"/>
              <a:ext cx="9732" cy="47152"/>
            </a:xfrm>
            <a:custGeom>
              <a:avLst/>
              <a:gdLst>
                <a:gd name="connsiteX0" fmla="*/ 0 w 9732"/>
                <a:gd name="connsiteY0" fmla="*/ 0 h 47152"/>
                <a:gd name="connsiteX1" fmla="*/ 0 w 9732"/>
                <a:gd name="connsiteY1" fmla="*/ 47153 h 4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47152">
                  <a:moveTo>
                    <a:pt x="0" y="0"/>
                  </a:moveTo>
                  <a:lnTo>
                    <a:pt x="0" y="47153"/>
                  </a:lnTo>
                </a:path>
              </a:pathLst>
            </a:custGeom>
            <a:ln w="19442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1920FD8-E285-CBEC-A42E-39554340352F}"/>
                </a:ext>
              </a:extLst>
            </p:cNvPr>
            <p:cNvSpPr/>
            <p:nvPr/>
          </p:nvSpPr>
          <p:spPr>
            <a:xfrm>
              <a:off x="9226126" y="2784254"/>
              <a:ext cx="9732" cy="2286277"/>
            </a:xfrm>
            <a:custGeom>
              <a:avLst/>
              <a:gdLst>
                <a:gd name="connsiteX0" fmla="*/ 0 w 9732"/>
                <a:gd name="connsiteY0" fmla="*/ 0 h 2286277"/>
                <a:gd name="connsiteX1" fmla="*/ 0 w 9732"/>
                <a:gd name="connsiteY1" fmla="*/ 2286278 h 2286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2286277">
                  <a:moveTo>
                    <a:pt x="0" y="0"/>
                  </a:moveTo>
                  <a:lnTo>
                    <a:pt x="0" y="2286278"/>
                  </a:lnTo>
                </a:path>
              </a:pathLst>
            </a:custGeom>
            <a:ln w="19442" cap="flat">
              <a:solidFill>
                <a:srgbClr val="D9D9D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2861140-63FF-D2EB-10E4-85F0E995A305}"/>
                </a:ext>
              </a:extLst>
            </p:cNvPr>
            <p:cNvSpPr txBox="1"/>
            <p:nvPr/>
          </p:nvSpPr>
          <p:spPr>
            <a:xfrm>
              <a:off x="9072925" y="5112604"/>
              <a:ext cx="28546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spc="36" baseline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F7C8E1A-A13D-2240-FB39-5C57A7015634}"/>
                </a:ext>
              </a:extLst>
            </p:cNvPr>
            <p:cNvSpPr/>
            <p:nvPr/>
          </p:nvSpPr>
          <p:spPr>
            <a:xfrm>
              <a:off x="10549883" y="5070532"/>
              <a:ext cx="9732" cy="47152"/>
            </a:xfrm>
            <a:custGeom>
              <a:avLst/>
              <a:gdLst>
                <a:gd name="connsiteX0" fmla="*/ 0 w 9732"/>
                <a:gd name="connsiteY0" fmla="*/ 0 h 47152"/>
                <a:gd name="connsiteX1" fmla="*/ 0 w 9732"/>
                <a:gd name="connsiteY1" fmla="*/ 47153 h 4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47152">
                  <a:moveTo>
                    <a:pt x="0" y="0"/>
                  </a:moveTo>
                  <a:lnTo>
                    <a:pt x="0" y="47153"/>
                  </a:lnTo>
                </a:path>
              </a:pathLst>
            </a:custGeom>
            <a:ln w="19442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9DC5982-69D4-A42B-73C6-2F944901A7C9}"/>
                </a:ext>
              </a:extLst>
            </p:cNvPr>
            <p:cNvSpPr/>
            <p:nvPr/>
          </p:nvSpPr>
          <p:spPr>
            <a:xfrm>
              <a:off x="10549883" y="2449518"/>
              <a:ext cx="9732" cy="2621013"/>
            </a:xfrm>
            <a:custGeom>
              <a:avLst/>
              <a:gdLst>
                <a:gd name="connsiteX0" fmla="*/ 0 w 9732"/>
                <a:gd name="connsiteY0" fmla="*/ 0 h 2621013"/>
                <a:gd name="connsiteX1" fmla="*/ 0 w 9732"/>
                <a:gd name="connsiteY1" fmla="*/ 2621014 h 262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2621013">
                  <a:moveTo>
                    <a:pt x="0" y="0"/>
                  </a:moveTo>
                  <a:lnTo>
                    <a:pt x="0" y="2621014"/>
                  </a:lnTo>
                </a:path>
              </a:pathLst>
            </a:custGeom>
            <a:ln w="10401" cap="flat">
              <a:solidFill>
                <a:srgbClr val="D9D9D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5C134B-43AE-8B55-4FA4-833D0BFAC686}"/>
                </a:ext>
              </a:extLst>
            </p:cNvPr>
            <p:cNvSpPr txBox="1"/>
            <p:nvPr/>
          </p:nvSpPr>
          <p:spPr>
            <a:xfrm>
              <a:off x="10282669" y="5112604"/>
              <a:ext cx="534038" cy="27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spc="36" baseline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0.25</a:t>
              </a: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92CDA52-E8E0-9952-C943-00B4F3F44DE9}"/>
                </a:ext>
              </a:extLst>
            </p:cNvPr>
            <p:cNvSpPr/>
            <p:nvPr/>
          </p:nvSpPr>
          <p:spPr>
            <a:xfrm>
              <a:off x="11906925" y="5070532"/>
              <a:ext cx="9732" cy="47152"/>
            </a:xfrm>
            <a:custGeom>
              <a:avLst/>
              <a:gdLst>
                <a:gd name="connsiteX0" fmla="*/ 0 w 9732"/>
                <a:gd name="connsiteY0" fmla="*/ 0 h 47152"/>
                <a:gd name="connsiteX1" fmla="*/ 0 w 9732"/>
                <a:gd name="connsiteY1" fmla="*/ 47153 h 4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47152">
                  <a:moveTo>
                    <a:pt x="0" y="0"/>
                  </a:moveTo>
                  <a:lnTo>
                    <a:pt x="0" y="47153"/>
                  </a:lnTo>
                </a:path>
              </a:pathLst>
            </a:custGeom>
            <a:ln w="19442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4F4AD3B-EDDE-8B5E-6ABB-5B8019C7C999}"/>
                </a:ext>
              </a:extLst>
            </p:cNvPr>
            <p:cNvSpPr/>
            <p:nvPr/>
          </p:nvSpPr>
          <p:spPr>
            <a:xfrm>
              <a:off x="11906925" y="2449518"/>
              <a:ext cx="9732" cy="2621013"/>
            </a:xfrm>
            <a:custGeom>
              <a:avLst/>
              <a:gdLst>
                <a:gd name="connsiteX0" fmla="*/ 0 w 9732"/>
                <a:gd name="connsiteY0" fmla="*/ 0 h 2621013"/>
                <a:gd name="connsiteX1" fmla="*/ 0 w 9732"/>
                <a:gd name="connsiteY1" fmla="*/ 2621014 h 262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2621013">
                  <a:moveTo>
                    <a:pt x="0" y="0"/>
                  </a:moveTo>
                  <a:lnTo>
                    <a:pt x="0" y="2621014"/>
                  </a:lnTo>
                </a:path>
              </a:pathLst>
            </a:custGeom>
            <a:ln w="10401" cap="flat">
              <a:solidFill>
                <a:srgbClr val="D9D9D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BABE49-08A3-C31D-B7B0-E12106EF3B33}"/>
                </a:ext>
              </a:extLst>
            </p:cNvPr>
            <p:cNvSpPr txBox="1"/>
            <p:nvPr/>
          </p:nvSpPr>
          <p:spPr>
            <a:xfrm>
              <a:off x="11639711" y="5112604"/>
              <a:ext cx="534038" cy="27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spc="36" baseline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0.50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50307EB-0A00-AD8B-D24B-E6A06D269460}"/>
                </a:ext>
              </a:extLst>
            </p:cNvPr>
            <p:cNvSpPr/>
            <p:nvPr/>
          </p:nvSpPr>
          <p:spPr>
            <a:xfrm>
              <a:off x="13265039" y="5070532"/>
              <a:ext cx="9732" cy="47152"/>
            </a:xfrm>
            <a:custGeom>
              <a:avLst/>
              <a:gdLst>
                <a:gd name="connsiteX0" fmla="*/ 0 w 9732"/>
                <a:gd name="connsiteY0" fmla="*/ 0 h 47152"/>
                <a:gd name="connsiteX1" fmla="*/ 0 w 9732"/>
                <a:gd name="connsiteY1" fmla="*/ 47153 h 4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47152">
                  <a:moveTo>
                    <a:pt x="0" y="0"/>
                  </a:moveTo>
                  <a:lnTo>
                    <a:pt x="0" y="47153"/>
                  </a:lnTo>
                </a:path>
              </a:pathLst>
            </a:custGeom>
            <a:ln w="19442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A23FDC-C351-36DC-2D31-BEDD254DF07A}"/>
                </a:ext>
              </a:extLst>
            </p:cNvPr>
            <p:cNvSpPr txBox="1"/>
            <p:nvPr/>
          </p:nvSpPr>
          <p:spPr>
            <a:xfrm>
              <a:off x="12981960" y="5112604"/>
              <a:ext cx="534038" cy="27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spc="36" baseline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0.75</a:t>
              </a: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C3D05A4-7C2F-7BC2-D072-767D9F997083}"/>
                </a:ext>
              </a:extLst>
            </p:cNvPr>
            <p:cNvSpPr/>
            <p:nvPr/>
          </p:nvSpPr>
          <p:spPr>
            <a:xfrm>
              <a:off x="13249174" y="5070532"/>
              <a:ext cx="9732" cy="47152"/>
            </a:xfrm>
            <a:custGeom>
              <a:avLst/>
              <a:gdLst>
                <a:gd name="connsiteX0" fmla="*/ 0 w 9732"/>
                <a:gd name="connsiteY0" fmla="*/ 0 h 47152"/>
                <a:gd name="connsiteX1" fmla="*/ 0 w 9732"/>
                <a:gd name="connsiteY1" fmla="*/ 47153 h 4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47152">
                  <a:moveTo>
                    <a:pt x="0" y="0"/>
                  </a:moveTo>
                  <a:lnTo>
                    <a:pt x="0" y="47153"/>
                  </a:lnTo>
                </a:path>
              </a:pathLst>
            </a:custGeom>
            <a:ln w="10887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8DDD1CE-35A0-8405-22F6-D9CC45B9043B}"/>
                </a:ext>
              </a:extLst>
            </p:cNvPr>
            <p:cNvSpPr/>
            <p:nvPr/>
          </p:nvSpPr>
          <p:spPr>
            <a:xfrm>
              <a:off x="13249174" y="2449518"/>
              <a:ext cx="9732" cy="2621013"/>
            </a:xfrm>
            <a:custGeom>
              <a:avLst/>
              <a:gdLst>
                <a:gd name="connsiteX0" fmla="*/ 0 w 9732"/>
                <a:gd name="connsiteY0" fmla="*/ 0 h 2621013"/>
                <a:gd name="connsiteX1" fmla="*/ 0 w 9732"/>
                <a:gd name="connsiteY1" fmla="*/ 2621014 h 262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2621013">
                  <a:moveTo>
                    <a:pt x="0" y="0"/>
                  </a:moveTo>
                  <a:lnTo>
                    <a:pt x="0" y="2621014"/>
                  </a:lnTo>
                </a:path>
              </a:pathLst>
            </a:custGeom>
            <a:ln w="10401" cap="flat">
              <a:solidFill>
                <a:srgbClr val="D9D9D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10FF506-E99D-141E-D50C-BF10FFE8CADE}"/>
                </a:ext>
              </a:extLst>
            </p:cNvPr>
            <p:cNvSpPr txBox="1"/>
            <p:nvPr/>
          </p:nvSpPr>
          <p:spPr>
            <a:xfrm>
              <a:off x="14355938" y="5112604"/>
              <a:ext cx="534038" cy="27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spc="36" baseline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1.00</a:t>
              </a: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91AED8D-0D59-7D01-8E7D-A4ACC011E9DA}"/>
                </a:ext>
              </a:extLst>
            </p:cNvPr>
            <p:cNvSpPr/>
            <p:nvPr/>
          </p:nvSpPr>
          <p:spPr>
            <a:xfrm>
              <a:off x="14623055" y="5070532"/>
              <a:ext cx="9732" cy="47152"/>
            </a:xfrm>
            <a:custGeom>
              <a:avLst/>
              <a:gdLst>
                <a:gd name="connsiteX0" fmla="*/ 0 w 9732"/>
                <a:gd name="connsiteY0" fmla="*/ 0 h 47152"/>
                <a:gd name="connsiteX1" fmla="*/ 0 w 9732"/>
                <a:gd name="connsiteY1" fmla="*/ 47153 h 4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47152">
                  <a:moveTo>
                    <a:pt x="0" y="0"/>
                  </a:moveTo>
                  <a:lnTo>
                    <a:pt x="0" y="47153"/>
                  </a:lnTo>
                </a:path>
              </a:pathLst>
            </a:custGeom>
            <a:ln w="19442" cap="flat">
              <a:solidFill>
                <a:srgbClr val="1D1D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C922E40-1FDC-48A3-DD7B-FCC4B11774FE}"/>
                </a:ext>
              </a:extLst>
            </p:cNvPr>
            <p:cNvSpPr/>
            <p:nvPr/>
          </p:nvSpPr>
          <p:spPr>
            <a:xfrm>
              <a:off x="14623055" y="2449518"/>
              <a:ext cx="9732" cy="2621013"/>
            </a:xfrm>
            <a:custGeom>
              <a:avLst/>
              <a:gdLst>
                <a:gd name="connsiteX0" fmla="*/ 0 w 9732"/>
                <a:gd name="connsiteY0" fmla="*/ 0 h 2621013"/>
                <a:gd name="connsiteX1" fmla="*/ 0 w 9732"/>
                <a:gd name="connsiteY1" fmla="*/ 2621014 h 262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32" h="2621013">
                  <a:moveTo>
                    <a:pt x="0" y="0"/>
                  </a:moveTo>
                  <a:lnTo>
                    <a:pt x="0" y="2621014"/>
                  </a:lnTo>
                </a:path>
              </a:pathLst>
            </a:custGeom>
            <a:ln w="19442" cap="flat">
              <a:solidFill>
                <a:srgbClr val="D9D9D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D522DC-15F4-1DD2-E893-99B820BBAD80}"/>
                </a:ext>
              </a:extLst>
            </p:cNvPr>
            <p:cNvSpPr txBox="1"/>
            <p:nvPr/>
          </p:nvSpPr>
          <p:spPr>
            <a:xfrm>
              <a:off x="8737881" y="4903673"/>
              <a:ext cx="439436" cy="27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spc="36" baseline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0%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499A1A3-FC40-AAE4-45AD-7C8F4DF7C449}"/>
                </a:ext>
              </a:extLst>
            </p:cNvPr>
            <p:cNvSpPr txBox="1"/>
            <p:nvPr/>
          </p:nvSpPr>
          <p:spPr>
            <a:xfrm>
              <a:off x="8636952" y="4256756"/>
              <a:ext cx="540267" cy="27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spc="36" baseline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25%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C069DB-2706-C593-DAD9-332E66B3CD86}"/>
                </a:ext>
              </a:extLst>
            </p:cNvPr>
            <p:cNvSpPr txBox="1"/>
            <p:nvPr/>
          </p:nvSpPr>
          <p:spPr>
            <a:xfrm>
              <a:off x="8636952" y="3599729"/>
              <a:ext cx="540267" cy="27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spc="36" baseline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50%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100D98-4FB6-978E-46B5-0FD057282F77}"/>
                </a:ext>
              </a:extLst>
            </p:cNvPr>
            <p:cNvSpPr txBox="1"/>
            <p:nvPr/>
          </p:nvSpPr>
          <p:spPr>
            <a:xfrm>
              <a:off x="8646684" y="2914895"/>
              <a:ext cx="540267" cy="27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spc="36" baseline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75%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7926D30-86C8-ED7F-655F-E9E1FEBEABD2}"/>
                </a:ext>
              </a:extLst>
            </p:cNvPr>
            <p:cNvSpPr txBox="1"/>
            <p:nvPr/>
          </p:nvSpPr>
          <p:spPr>
            <a:xfrm>
              <a:off x="8560063" y="2332923"/>
              <a:ext cx="641099" cy="276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50" spc="36" baseline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100%</a:t>
              </a: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3AA9051-BB12-F6AA-48A6-D154F37688F6}"/>
                </a:ext>
              </a:extLst>
            </p:cNvPr>
            <p:cNvSpPr/>
            <p:nvPr/>
          </p:nvSpPr>
          <p:spPr>
            <a:xfrm>
              <a:off x="9247995" y="2671754"/>
              <a:ext cx="588766" cy="2398777"/>
            </a:xfrm>
            <a:custGeom>
              <a:avLst/>
              <a:gdLst>
                <a:gd name="connsiteX0" fmla="*/ 588766 w 588766"/>
                <a:gd name="connsiteY0" fmla="*/ 44542 h 2398777"/>
                <a:gd name="connsiteX1" fmla="*/ 149623 w 588766"/>
                <a:gd name="connsiteY1" fmla="*/ 287987 h 2398777"/>
                <a:gd name="connsiteX2" fmla="*/ 56188 w 588766"/>
                <a:gd name="connsiteY2" fmla="*/ 791209 h 2398777"/>
                <a:gd name="connsiteX3" fmla="*/ 33803 w 588766"/>
                <a:gd name="connsiteY3" fmla="*/ 1302695 h 2398777"/>
                <a:gd name="connsiteX4" fmla="*/ 12488 w 588766"/>
                <a:gd name="connsiteY4" fmla="*/ 1828278 h 2398777"/>
                <a:gd name="connsiteX5" fmla="*/ 906 w 588766"/>
                <a:gd name="connsiteY5" fmla="*/ 2398778 h 239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8766" h="2398777">
                  <a:moveTo>
                    <a:pt x="588766" y="44542"/>
                  </a:moveTo>
                  <a:cubicBezTo>
                    <a:pt x="303303" y="-105180"/>
                    <a:pt x="190208" y="160042"/>
                    <a:pt x="149623" y="287987"/>
                  </a:cubicBezTo>
                  <a:cubicBezTo>
                    <a:pt x="97942" y="451125"/>
                    <a:pt x="70982" y="621070"/>
                    <a:pt x="56188" y="791209"/>
                  </a:cubicBezTo>
                  <a:cubicBezTo>
                    <a:pt x="41394" y="961348"/>
                    <a:pt x="38474" y="1132070"/>
                    <a:pt x="33803" y="1302695"/>
                  </a:cubicBezTo>
                  <a:cubicBezTo>
                    <a:pt x="29033" y="1477986"/>
                    <a:pt x="20079" y="1653084"/>
                    <a:pt x="12488" y="1828278"/>
                  </a:cubicBezTo>
                  <a:cubicBezTo>
                    <a:pt x="4215" y="2018348"/>
                    <a:pt x="-2501" y="2208611"/>
                    <a:pt x="906" y="2398778"/>
                  </a:cubicBezTo>
                </a:path>
              </a:pathLst>
            </a:custGeom>
            <a:noFill/>
            <a:ln w="19442" cap="flat">
              <a:solidFill>
                <a:srgbClr val="D91C5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4359607A-F451-D126-158D-8D43AA6664CA}"/>
                </a:ext>
              </a:extLst>
            </p:cNvPr>
            <p:cNvSpPr/>
            <p:nvPr/>
          </p:nvSpPr>
          <p:spPr>
            <a:xfrm>
              <a:off x="9836761" y="2716296"/>
              <a:ext cx="4809068" cy="2354235"/>
            </a:xfrm>
            <a:custGeom>
              <a:avLst/>
              <a:gdLst>
                <a:gd name="connsiteX0" fmla="*/ 4809068 w 4809068"/>
                <a:gd name="connsiteY0" fmla="*/ 2354236 h 2354235"/>
                <a:gd name="connsiteX1" fmla="*/ 3837152 w 4809068"/>
                <a:gd name="connsiteY1" fmla="*/ 1878722 h 2354235"/>
                <a:gd name="connsiteX2" fmla="*/ 2863873 w 4809068"/>
                <a:gd name="connsiteY2" fmla="*/ 1402528 h 2354235"/>
                <a:gd name="connsiteX3" fmla="*/ 1894487 w 4809068"/>
                <a:gd name="connsiteY3" fmla="*/ 928278 h 2354235"/>
                <a:gd name="connsiteX4" fmla="*/ 925004 w 4809068"/>
                <a:gd name="connsiteY4" fmla="*/ 453931 h 2354235"/>
                <a:gd name="connsiteX5" fmla="*/ 462891 w 4809068"/>
                <a:gd name="connsiteY5" fmla="*/ 226333 h 2354235"/>
                <a:gd name="connsiteX6" fmla="*/ 0 w 4809068"/>
                <a:gd name="connsiteY6" fmla="*/ 0 h 235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09068" h="2354235">
                  <a:moveTo>
                    <a:pt x="4809068" y="2354236"/>
                  </a:moveTo>
                  <a:cubicBezTo>
                    <a:pt x="4485063" y="2195764"/>
                    <a:pt x="4161156" y="2037194"/>
                    <a:pt x="3837152" y="1878722"/>
                  </a:cubicBezTo>
                  <a:cubicBezTo>
                    <a:pt x="3512758" y="1719958"/>
                    <a:pt x="3188267" y="1561292"/>
                    <a:pt x="2863873" y="1402528"/>
                  </a:cubicBezTo>
                  <a:cubicBezTo>
                    <a:pt x="2539479" y="1243764"/>
                    <a:pt x="2217616" y="1086361"/>
                    <a:pt x="1894487" y="928278"/>
                  </a:cubicBezTo>
                  <a:cubicBezTo>
                    <a:pt x="1571359" y="770194"/>
                    <a:pt x="1248230" y="612111"/>
                    <a:pt x="925004" y="453931"/>
                  </a:cubicBezTo>
                  <a:cubicBezTo>
                    <a:pt x="770740" y="378486"/>
                    <a:pt x="616864" y="302264"/>
                    <a:pt x="462891" y="226333"/>
                  </a:cubicBezTo>
                  <a:cubicBezTo>
                    <a:pt x="308821" y="150403"/>
                    <a:pt x="154751" y="74472"/>
                    <a:pt x="0" y="0"/>
                  </a:cubicBezTo>
                </a:path>
              </a:pathLst>
            </a:custGeom>
            <a:noFill/>
            <a:ln w="19442" cap="flat">
              <a:solidFill>
                <a:srgbClr val="B2BFF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AE89744-16AE-4C70-ECAF-3875A9B1743B}"/>
                </a:ext>
              </a:extLst>
            </p:cNvPr>
            <p:cNvSpPr/>
            <p:nvPr/>
          </p:nvSpPr>
          <p:spPr>
            <a:xfrm>
              <a:off x="9226126" y="2443977"/>
              <a:ext cx="5396928" cy="2627624"/>
            </a:xfrm>
            <a:custGeom>
              <a:avLst/>
              <a:gdLst>
                <a:gd name="connsiteX0" fmla="*/ 0 w 5396928"/>
                <a:gd name="connsiteY0" fmla="*/ 0 h 2627624"/>
                <a:gd name="connsiteX1" fmla="*/ 0 w 5396928"/>
                <a:gd name="connsiteY1" fmla="*/ 2627625 h 2627624"/>
                <a:gd name="connsiteX2" fmla="*/ 5396928 w 5396928"/>
                <a:gd name="connsiteY2" fmla="*/ 2627625 h 262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96928" h="2627624">
                  <a:moveTo>
                    <a:pt x="0" y="0"/>
                  </a:moveTo>
                  <a:lnTo>
                    <a:pt x="0" y="2627625"/>
                  </a:lnTo>
                  <a:lnTo>
                    <a:pt x="5396928" y="2627625"/>
                  </a:lnTo>
                </a:path>
              </a:pathLst>
            </a:custGeom>
            <a:noFill/>
            <a:ln w="194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5127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E8E07CB-166B-BC9F-7AE6-ADAE3354C0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0853" y="4514204"/>
            <a:ext cx="6231013" cy="3590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D81B54-B66F-9EA0-D393-769E94322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Selecting electric motors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AFC326-4273-8F74-43C7-BCA3D759E127}"/>
              </a:ext>
            </a:extLst>
          </p:cNvPr>
          <p:cNvSpPr/>
          <p:nvPr/>
        </p:nvSpPr>
        <p:spPr>
          <a:xfrm>
            <a:off x="411858" y="2286641"/>
            <a:ext cx="13649508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Maximum power occurs at around 50% of maximum torque.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choosing a motor it</a:t>
            </a:r>
            <a:r>
              <a:rPr lang="en-GB" sz="1800">
                <a:solidFill>
                  <a:schemeClr val="dk1"/>
                </a:solidFill>
                <a:latin typeface="Arial"/>
                <a:cs typeface="Arial"/>
              </a:rPr>
              <a:t> i</a:t>
            </a: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 most common to prioritise maximum efficiency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>
              <a:solidFill>
                <a:schemeClr val="dk1"/>
              </a:solidFill>
              <a:sym typeface="Arial"/>
            </a:endParaRPr>
          </a:p>
          <a:p>
            <a:pPr marL="285750" indent="-285750">
              <a:buSzPts val="1300"/>
              <a:buFont typeface="Arial"/>
              <a:buChar char="•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 engineer might</a:t>
            </a: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choose a larger motor running at less than maximum power, but at close to maximum efficiency.</a:t>
            </a:r>
            <a:endParaRPr lang="en-GB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85750" indent="-285750">
              <a:buSzPts val="1300"/>
              <a:buFont typeface="Arial"/>
              <a:buChar char="•"/>
            </a:pP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motor’s free-run speed is higher at this point</a:t>
            </a: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GB">
              <a:solidFill>
                <a:schemeClr val="dk1"/>
              </a:solidFill>
              <a:latin typeface="Calibri" panose="020F0502020204030204"/>
              <a:ea typeface="Calibri"/>
              <a:cs typeface="Calibri"/>
              <a:sym typeface="Arial"/>
            </a:endParaRPr>
          </a:p>
          <a:p>
            <a:pPr marL="285750" indent="-285750">
              <a:buSzPts val="1300"/>
              <a:buFont typeface="Arial"/>
              <a:buChar char="•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explains</a:t>
            </a:r>
            <a:r>
              <a:rPr lang="en-GB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why motors will often drive a gearbox to provide lower speed and higher torque.</a:t>
            </a:r>
            <a:endParaRPr lang="en-GB">
              <a:solidFill>
                <a:schemeClr val="dk1"/>
              </a:solidFill>
              <a:ea typeface="Calibri"/>
              <a:cs typeface="Calibri"/>
            </a:endParaRPr>
          </a:p>
        </p:txBody>
      </p:sp>
      <p:sp>
        <p:nvSpPr>
          <p:cNvPr id="7" name="Google Shape;164;p12">
            <a:extLst>
              <a:ext uri="{FF2B5EF4-FFF2-40B4-BE49-F238E27FC236}">
                <a16:creationId xmlns:a16="http://schemas.microsoft.com/office/drawing/2014/main" id="{DBF8193B-7565-F284-F1B1-9D2DD28E21B0}"/>
              </a:ext>
            </a:extLst>
          </p:cNvPr>
          <p:cNvSpPr txBox="1"/>
          <p:nvPr/>
        </p:nvSpPr>
        <p:spPr>
          <a:xfrm rot="16200000">
            <a:off x="434225" y="5792512"/>
            <a:ext cx="149329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(W)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65;p12">
            <a:extLst>
              <a:ext uri="{FF2B5EF4-FFF2-40B4-BE49-F238E27FC236}">
                <a16:creationId xmlns:a16="http://schemas.microsoft.com/office/drawing/2014/main" id="{A297F449-8E2E-468F-DB38-88C2F5B3BA38}"/>
              </a:ext>
            </a:extLst>
          </p:cNvPr>
          <p:cNvSpPr txBox="1"/>
          <p:nvPr/>
        </p:nvSpPr>
        <p:spPr>
          <a:xfrm rot="16200000">
            <a:off x="801191" y="5862610"/>
            <a:ext cx="1712286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Efficiency (%)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66;p12">
            <a:extLst>
              <a:ext uri="{FF2B5EF4-FFF2-40B4-BE49-F238E27FC236}">
                <a16:creationId xmlns:a16="http://schemas.microsoft.com/office/drawing/2014/main" id="{44C616B6-A11D-7773-AFA7-BAA345BAA391}"/>
              </a:ext>
            </a:extLst>
          </p:cNvPr>
          <p:cNvSpPr txBox="1"/>
          <p:nvPr/>
        </p:nvSpPr>
        <p:spPr>
          <a:xfrm rot="16200000">
            <a:off x="1235310" y="5792513"/>
            <a:ext cx="1852479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(RPM)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67;p12">
            <a:extLst>
              <a:ext uri="{FF2B5EF4-FFF2-40B4-BE49-F238E27FC236}">
                <a16:creationId xmlns:a16="http://schemas.microsoft.com/office/drawing/2014/main" id="{11D2F518-606C-4A95-61C5-C51E6918E60E}"/>
              </a:ext>
            </a:extLst>
          </p:cNvPr>
          <p:cNvSpPr txBox="1"/>
          <p:nvPr/>
        </p:nvSpPr>
        <p:spPr>
          <a:xfrm rot="16200000">
            <a:off x="7052953" y="5792511"/>
            <a:ext cx="149329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(A)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67;p12">
            <a:extLst>
              <a:ext uri="{FF2B5EF4-FFF2-40B4-BE49-F238E27FC236}">
                <a16:creationId xmlns:a16="http://schemas.microsoft.com/office/drawing/2014/main" id="{D007D11F-49EA-8782-885B-564EFE31083D}"/>
              </a:ext>
            </a:extLst>
          </p:cNvPr>
          <p:cNvSpPr txBox="1"/>
          <p:nvPr/>
        </p:nvSpPr>
        <p:spPr>
          <a:xfrm>
            <a:off x="6355073" y="4676167"/>
            <a:ext cx="149329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500" b="0" i="0" u="none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500" b="0" i="0" u="none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tall current</a:t>
            </a:r>
            <a:endParaRPr sz="1500" b="0" i="0" u="none" strike="noStrike" cap="none">
              <a:solidFill>
                <a:srgbClr val="D91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67;p12">
            <a:extLst>
              <a:ext uri="{FF2B5EF4-FFF2-40B4-BE49-F238E27FC236}">
                <a16:creationId xmlns:a16="http://schemas.microsoft.com/office/drawing/2014/main" id="{273075FE-4674-1ACA-C699-D3AE6A477504}"/>
              </a:ext>
            </a:extLst>
          </p:cNvPr>
          <p:cNvSpPr txBox="1"/>
          <p:nvPr/>
        </p:nvSpPr>
        <p:spPr>
          <a:xfrm>
            <a:off x="2358545" y="4883901"/>
            <a:ext cx="149329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500">
                <a:solidFill>
                  <a:srgbClr val="868FB4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1500" b="0" i="0" u="none" strike="noStrike" cap="none">
                <a:solidFill>
                  <a:srgbClr val="868FB4"/>
                </a:solidFill>
                <a:latin typeface="Arial"/>
                <a:ea typeface="Arial"/>
                <a:cs typeface="Arial"/>
                <a:sym typeface="Arial"/>
              </a:rPr>
              <a:t>ree-run </a:t>
            </a:r>
            <a:br>
              <a:rPr lang="en" sz="1500" b="0" i="0" u="none" strike="noStrike" cap="none">
                <a:solidFill>
                  <a:srgbClr val="868FB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500" b="0" i="0" u="none" strike="noStrike" cap="none">
                <a:solidFill>
                  <a:srgbClr val="868FB4"/>
                </a:solidFill>
                <a:latin typeface="Arial"/>
                <a:ea typeface="Arial"/>
                <a:cs typeface="Arial"/>
                <a:sym typeface="Arial"/>
              </a:rPr>
              <a:t>speed</a:t>
            </a:r>
            <a:endParaRPr sz="1500" b="0" i="0" u="none" strike="noStrike" cap="none">
              <a:solidFill>
                <a:srgbClr val="868FB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67;p12">
            <a:extLst>
              <a:ext uri="{FF2B5EF4-FFF2-40B4-BE49-F238E27FC236}">
                <a16:creationId xmlns:a16="http://schemas.microsoft.com/office/drawing/2014/main" id="{3BAD5B55-0270-9570-214C-CB2D91D2D73B}"/>
              </a:ext>
            </a:extLst>
          </p:cNvPr>
          <p:cNvSpPr txBox="1"/>
          <p:nvPr/>
        </p:nvSpPr>
        <p:spPr>
          <a:xfrm>
            <a:off x="4348342" y="5476601"/>
            <a:ext cx="149329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500" b="0" i="0" u="none" strike="noStrike" cap="none">
                <a:solidFill>
                  <a:srgbClr val="FF7500"/>
                </a:solidFill>
                <a:latin typeface="Arial"/>
                <a:ea typeface="Arial"/>
                <a:cs typeface="Arial"/>
                <a:sym typeface="Arial"/>
              </a:rPr>
              <a:t>max.</a:t>
            </a:r>
            <a:r>
              <a:rPr lang="en" sz="1500">
                <a:solidFill>
                  <a:srgbClr val="FF7500"/>
                </a:solidFill>
                <a:latin typeface="Arial"/>
                <a:ea typeface="Arial"/>
                <a:cs typeface="Arial"/>
                <a:sym typeface="Arial"/>
              </a:rPr>
              <a:t> power</a:t>
            </a:r>
            <a:endParaRPr sz="1500" b="0" i="0" u="none" strike="noStrike" cap="none">
              <a:solidFill>
                <a:srgbClr val="FF75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67;p12">
            <a:extLst>
              <a:ext uri="{FF2B5EF4-FFF2-40B4-BE49-F238E27FC236}">
                <a16:creationId xmlns:a16="http://schemas.microsoft.com/office/drawing/2014/main" id="{5BE3C9C0-FE6E-ABF8-2650-1AC1101829F5}"/>
              </a:ext>
            </a:extLst>
          </p:cNvPr>
          <p:cNvSpPr txBox="1"/>
          <p:nvPr/>
        </p:nvSpPr>
        <p:spPr>
          <a:xfrm>
            <a:off x="2369284" y="7272145"/>
            <a:ext cx="149329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500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1500" b="0" i="0" u="none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ree-run </a:t>
            </a:r>
            <a:br>
              <a:rPr lang="en" sz="1500" b="0" i="0" u="none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500" b="0" i="0" u="none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current</a:t>
            </a:r>
            <a:endParaRPr sz="1500" b="0" i="0" u="none" strike="noStrike" cap="none">
              <a:solidFill>
                <a:srgbClr val="D91C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67;p12">
            <a:extLst>
              <a:ext uri="{FF2B5EF4-FFF2-40B4-BE49-F238E27FC236}">
                <a16:creationId xmlns:a16="http://schemas.microsoft.com/office/drawing/2014/main" id="{7B94565F-7478-07D5-F24B-E17A38D50CB4}"/>
              </a:ext>
            </a:extLst>
          </p:cNvPr>
          <p:cNvSpPr txBox="1"/>
          <p:nvPr/>
        </p:nvSpPr>
        <p:spPr>
          <a:xfrm>
            <a:off x="6355073" y="7040272"/>
            <a:ext cx="149329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500" b="0" i="0" u="none" strike="noStrike" cap="none">
                <a:latin typeface="Arial"/>
                <a:ea typeface="Arial"/>
                <a:cs typeface="Arial"/>
                <a:sym typeface="Arial"/>
              </a:rPr>
              <a:t>Stall torque (theoretical)</a:t>
            </a:r>
            <a:endParaRPr sz="1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67;p12">
            <a:extLst>
              <a:ext uri="{FF2B5EF4-FFF2-40B4-BE49-F238E27FC236}">
                <a16:creationId xmlns:a16="http://schemas.microsoft.com/office/drawing/2014/main" id="{B9DBAF2E-F1EA-8E33-6D7B-2829386A2568}"/>
              </a:ext>
            </a:extLst>
          </p:cNvPr>
          <p:cNvSpPr txBox="1"/>
          <p:nvPr/>
        </p:nvSpPr>
        <p:spPr>
          <a:xfrm>
            <a:off x="3229007" y="5435831"/>
            <a:ext cx="149329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500" b="0" i="0" u="none" strike="noStrike" cap="none">
                <a:solidFill>
                  <a:srgbClr val="3DB876"/>
                </a:solidFill>
                <a:latin typeface="Arial"/>
                <a:ea typeface="Arial"/>
                <a:cs typeface="Arial"/>
                <a:sym typeface="Arial"/>
              </a:rPr>
              <a:t>max.</a:t>
            </a:r>
            <a:r>
              <a:rPr lang="en" sz="1500">
                <a:solidFill>
                  <a:srgbClr val="3DB87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" sz="1500">
                <a:solidFill>
                  <a:srgbClr val="3DB87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500">
                <a:solidFill>
                  <a:srgbClr val="3DB876"/>
                </a:solidFill>
                <a:latin typeface="Arial"/>
                <a:ea typeface="Arial"/>
                <a:cs typeface="Arial"/>
                <a:sym typeface="Arial"/>
              </a:rPr>
              <a:t>efficiency</a:t>
            </a:r>
            <a:endParaRPr sz="1500" b="0" i="0" u="none" strike="noStrike" cap="none">
              <a:solidFill>
                <a:srgbClr val="3DB8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64;p12">
            <a:extLst>
              <a:ext uri="{FF2B5EF4-FFF2-40B4-BE49-F238E27FC236}">
                <a16:creationId xmlns:a16="http://schemas.microsoft.com/office/drawing/2014/main" id="{73FC1283-2B60-9A75-6D2A-D37776A2A046}"/>
              </a:ext>
            </a:extLst>
          </p:cNvPr>
          <p:cNvSpPr txBox="1"/>
          <p:nvPr/>
        </p:nvSpPr>
        <p:spPr>
          <a:xfrm>
            <a:off x="3975654" y="8145518"/>
            <a:ext cx="1493295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Torque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10A368C-71A4-84F2-C309-9CBC922F8A11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8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B6DEDE1C-1EC6-AE27-42E6-F975A9FFC4ED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/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4A31C6AB-66C5-46A5-F90D-DC479424FD3B}"/>
              </a:ext>
            </a:extLst>
          </p:cNvPr>
          <p:cNvSpPr txBox="1">
            <a:spLocks/>
          </p:cNvSpPr>
          <p:nvPr/>
        </p:nvSpPr>
        <p:spPr>
          <a:xfrm>
            <a:off x="8964025" y="4641133"/>
            <a:ext cx="4848577" cy="3160859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 b="0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Electric motor manufacturers provide a standard data chart showing how current, speed, power and efficiency vary with torque.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 b="0" i="0" u="none" strike="noStrike" cap="none">
                <a:latin typeface="Arial"/>
                <a:ea typeface="Arial"/>
                <a:cs typeface="Arial"/>
                <a:sym typeface="Arial"/>
              </a:rPr>
              <a:t>Note the different </a:t>
            </a:r>
            <a:r>
              <a:rPr lang="en-GB" sz="1600">
                <a:latin typeface="Arial"/>
                <a:ea typeface="Arial"/>
                <a:cs typeface="Arial"/>
                <a:sym typeface="Arial"/>
              </a:rPr>
              <a:t>Y-axis</a:t>
            </a:r>
            <a:r>
              <a:rPr lang="en-GB" sz="1600" b="0" i="0" u="none" strike="noStrike" cap="none">
                <a:latin typeface="Arial"/>
                <a:ea typeface="Arial"/>
                <a:cs typeface="Arial"/>
                <a:sym typeface="Arial"/>
              </a:rPr>
              <a:t> scales for </a:t>
            </a:r>
            <a:br>
              <a:rPr lang="en-GB" sz="1600" b="0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</a:br>
            <a:r>
              <a:rPr lang="en-GB" sz="1600" b="0" i="0" u="none" strike="noStrike" cap="none">
                <a:latin typeface="Arial"/>
                <a:ea typeface="Arial"/>
                <a:cs typeface="Arial"/>
                <a:sym typeface="Arial"/>
              </a:rPr>
              <a:t>each characteristic.</a:t>
            </a:r>
            <a:endParaRPr lang="en-GB" sz="1600" b="0" i="0" u="none" strike="noStrike" cap="none">
              <a:latin typeface="Arial"/>
              <a:ea typeface="Arial"/>
              <a:cs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600" b="0" i="0" u="none" strike="noStrike" cap="none"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An engineer can use the data chart to identify a motor’s efficiency at different torque, power or speed requirements.</a:t>
            </a:r>
          </a:p>
        </p:txBody>
      </p:sp>
    </p:spTree>
    <p:extLst>
      <p:ext uri="{BB962C8B-B14F-4D97-AF65-F5344CB8AC3E}">
        <p14:creationId xmlns:p14="http://schemas.microsoft.com/office/powerpoint/2010/main" val="3844336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A666E-105A-3E21-FE16-4723302E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Selecting electric motors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E5539F2-366C-C3EB-B2FD-F9AEB3CC1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3157" y="252717"/>
            <a:ext cx="1026665" cy="991863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3FDBD356-353F-D0C5-EAC9-E38FBB7D3744}"/>
              </a:ext>
            </a:extLst>
          </p:cNvPr>
          <p:cNvSpPr txBox="1">
            <a:spLocks/>
          </p:cNvSpPr>
          <p:nvPr/>
        </p:nvSpPr>
        <p:spPr>
          <a:xfrm>
            <a:off x="700292" y="5761004"/>
            <a:ext cx="8947450" cy="2915299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00" b="0" i="0" u="none" strike="noStrike" cap="none">
                <a:ea typeface="Arial"/>
                <a:sym typeface="Arial"/>
              </a:rPr>
              <a:t>You are an automation engineer tasked with sourcing efficient motors </a:t>
            </a:r>
            <a:br>
              <a:rPr lang="en-GB" sz="1800" b="0" i="0" u="none" strike="noStrike" cap="none">
                <a:ea typeface="Arial"/>
                <a:sym typeface="Arial"/>
              </a:rPr>
            </a:br>
            <a:r>
              <a:rPr lang="en-GB" sz="1800" b="0" i="0" u="none" strike="noStrike" cap="none">
                <a:ea typeface="Arial"/>
                <a:sym typeface="Arial"/>
              </a:rPr>
              <a:t>for a new food production line. </a:t>
            </a:r>
            <a:r>
              <a:rPr lang="en-GB" sz="1800">
                <a:extLst>
                  <a:ext uri="http://customooxmlschemas.google.com/">
                    <go:slidesCustomData xmlns=""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4"/>
                  </a:ext>
                </a:extLst>
              </a:rPr>
              <a:t>Select the appropriate motor</a:t>
            </a:r>
            <a:r>
              <a:rPr lang="en-GB" sz="1800" b="0" i="0" u="none" strike="noStrike" cap="none">
                <a:ea typeface="Arial"/>
                <a:sym typeface="Arial"/>
              </a:rPr>
              <a:t> to provide: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b="0" i="0" u="none" strike="noStrike" cap="none">
                <a:ea typeface="Arial"/>
                <a:sym typeface="Arial"/>
              </a:rPr>
              <a:t>200 W of power to pump product into jars</a:t>
            </a: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70000"/>
              <a:buFont typeface="Arial" panose="020B0604020202020204" pitchFamily="34" charset="0"/>
              <a:buChar char="•"/>
            </a:pPr>
            <a:r>
              <a:rPr lang="en-GB" sz="1800" b="0" i="0" u="none" strike="noStrike" cap="none">
                <a:ea typeface="Arial"/>
                <a:sym typeface="Arial"/>
                <a:extLst>
                  <a:ext uri="http://customooxmlschemas.google.com/">
                    <go:slidesCustomData xmlns=""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5"/>
                  </a:ext>
                </a:extLst>
              </a:rPr>
              <a:t>0.25 Nm</a:t>
            </a:r>
            <a:r>
              <a:rPr lang="en-GB" sz="1800" b="0" i="0" u="none" strike="noStrike" cap="none">
                <a:ea typeface="Arial"/>
                <a:sym typeface="Arial"/>
              </a:rPr>
              <a:t> torque to operate a section of conveyor belt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GB" sz="1800" b="0" i="0" u="none" strike="noStrike" cap="none">
                <a:latin typeface="Arial"/>
                <a:ea typeface="Arial"/>
                <a:cs typeface="Arial"/>
                <a:sym typeface="Arial"/>
              </a:rPr>
              <a:t>Use the data charts to select the best motor for each scenario. Justify your </a:t>
            </a:r>
            <a:br>
              <a:rPr lang="en-GB" sz="1800" b="0" i="0" u="none" strike="noStrike" cap="none">
                <a:ea typeface="Arial"/>
              </a:rPr>
            </a:br>
            <a:r>
              <a:rPr lang="en-GB" sz="1800" b="0" i="0" u="none" strike="noStrike" cap="none">
                <a:latin typeface="Arial"/>
                <a:ea typeface="Arial"/>
                <a:cs typeface="Arial"/>
                <a:sym typeface="Arial"/>
              </a:rPr>
              <a:t>decisions. </a:t>
            </a:r>
            <a:r>
              <a:rPr lang="en-GB" sz="1800" b="1" i="0">
                <a:effectLst/>
                <a:latin typeface="Arial"/>
                <a:cs typeface="Arial"/>
              </a:rPr>
              <a:t>The charts on your activity sheet include detailed axis scales.</a:t>
            </a:r>
            <a:endParaRPr lang="en-GB" sz="1800" b="1" i="0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1913F51-ABB2-B335-51C1-36A4ACA302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1841" y="5390767"/>
            <a:ext cx="994826" cy="96166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1C3A55-0897-F683-8763-9EE1D4CAEAB7}"/>
              </a:ext>
            </a:extLst>
          </p:cNvPr>
          <p:cNvSpPr txBox="1">
            <a:spLocks/>
          </p:cNvSpPr>
          <p:nvPr/>
        </p:nvSpPr>
        <p:spPr>
          <a:xfrm>
            <a:off x="15290425" y="8488755"/>
            <a:ext cx="539750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3DFB89B-1973-AD4A-A045-E94CB24D8D75}" type="slidenum">
              <a:rPr lang="en-US" b="0" smtClean="0">
                <a:solidFill>
                  <a:schemeClr val="bg1"/>
                </a:solidFill>
              </a:rPr>
              <a:pPr algn="r"/>
              <a:t>9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3F7168F-8AA9-F5F2-9AC3-509B1FEAAC69}"/>
              </a:ext>
            </a:extLst>
          </p:cNvPr>
          <p:cNvSpPr txBox="1">
            <a:spLocks/>
          </p:cNvSpPr>
          <p:nvPr/>
        </p:nvSpPr>
        <p:spPr>
          <a:xfrm>
            <a:off x="9484659" y="757747"/>
            <a:ext cx="6340523" cy="486833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" sz="1600" b="0" i="0" u="none" strike="noStrike" cap="none">
                <a:latin typeface="Arial"/>
                <a:ea typeface="Arial"/>
                <a:cs typeface="Arial"/>
                <a:sym typeface="Arial"/>
              </a:rPr>
              <a:t>3. Efficiency and motor selection</a:t>
            </a:r>
            <a:endParaRPr lang="en-US"/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3C0EAC6E-6EB8-3A58-1A60-29E5C4F1AB5D}"/>
              </a:ext>
            </a:extLst>
          </p:cNvPr>
          <p:cNvSpPr txBox="1">
            <a:spLocks/>
          </p:cNvSpPr>
          <p:nvPr/>
        </p:nvSpPr>
        <p:spPr>
          <a:xfrm>
            <a:off x="10786222" y="5774704"/>
            <a:ext cx="1929145" cy="1479342"/>
          </a:xfrm>
          <a:prstGeom prst="rect">
            <a:avLst/>
          </a:prstGeom>
          <a:ln w="28575">
            <a:gradFill flip="none" rotWithShape="1">
              <a:gsLst>
                <a:gs pos="21000">
                  <a:srgbClr val="B2BFF0"/>
                </a:gs>
                <a:gs pos="100000">
                  <a:srgbClr val="D91C5C"/>
                </a:gs>
              </a:gsLst>
              <a:lin ang="18900000" scaled="1"/>
              <a:tileRect/>
            </a:gradFill>
          </a:ln>
        </p:spPr>
        <p:txBody>
          <a:bodyPr vert="horz" lIns="360000" tIns="360000" rIns="360000" bIns="360000" rtlCol="0" anchor="t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ctr" defTabSz="121917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800" b="0" i="0" u="none" strike="noStrike" cap="none">
              <a:ea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BF2E43-6B75-C461-89D7-FB3D9EBDF590}"/>
              </a:ext>
            </a:extLst>
          </p:cNvPr>
          <p:cNvSpPr txBox="1"/>
          <p:nvPr/>
        </p:nvSpPr>
        <p:spPr>
          <a:xfrm>
            <a:off x="10950961" y="5864501"/>
            <a:ext cx="176440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 b="0" i="0" u="none" strike="noStrike" cap="none">
                <a:solidFill>
                  <a:srgbClr val="D91C5C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GB" sz="1800" b="0" i="0" u="none" strike="noStrike" cap="none">
                <a:latin typeface="Arial"/>
                <a:ea typeface="Arial"/>
                <a:cs typeface="Arial"/>
                <a:sym typeface="Arial"/>
              </a:rPr>
              <a:t>	Efficiency</a:t>
            </a:r>
            <a:endParaRPr lang="en-GB" sz="1800" b="0" i="0" u="none" strike="noStrike" cap="none">
              <a:latin typeface="Arial"/>
              <a:ea typeface="Arial"/>
              <a:cs typeface="Arial"/>
            </a:endParaRPr>
          </a:p>
          <a:p>
            <a:r>
              <a:rPr lang="en-GB">
                <a:solidFill>
                  <a:srgbClr val="868FB4"/>
                </a:solidFill>
                <a:latin typeface="Arial"/>
                <a:cs typeface="Arial"/>
                <a:sym typeface="Arial"/>
              </a:rPr>
              <a:t>N</a:t>
            </a:r>
            <a:r>
              <a:rPr lang="en-GB">
                <a:latin typeface="Arial"/>
                <a:cs typeface="Arial"/>
                <a:sym typeface="Arial"/>
              </a:rPr>
              <a:t>	Speed</a:t>
            </a:r>
            <a:endParaRPr lang="en-GB">
              <a:latin typeface="Arial"/>
              <a:cs typeface="Arial"/>
            </a:endParaRPr>
          </a:p>
          <a:p>
            <a:r>
              <a:rPr lang="en-GB">
                <a:solidFill>
                  <a:srgbClr val="3DB876"/>
                </a:solidFill>
                <a:latin typeface="Arial"/>
                <a:cs typeface="Arial"/>
                <a:sym typeface="Arial"/>
              </a:rPr>
              <a:t>P</a:t>
            </a:r>
            <a:r>
              <a:rPr lang="en-GB">
                <a:latin typeface="Arial"/>
                <a:cs typeface="Arial"/>
                <a:sym typeface="Arial"/>
              </a:rPr>
              <a:t>	Power</a:t>
            </a:r>
            <a:endParaRPr lang="en-GB">
              <a:latin typeface="Arial"/>
              <a:cs typeface="Arial"/>
            </a:endParaRPr>
          </a:p>
          <a:p>
            <a:r>
              <a:rPr lang="en-GB">
                <a:latin typeface="Arial"/>
                <a:cs typeface="Arial"/>
                <a:sym typeface="Arial"/>
              </a:rPr>
              <a:t>I	Current</a:t>
            </a:r>
            <a:endParaRPr lang="en-US">
              <a:latin typeface="Arial"/>
              <a:cs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06EEB5-CADC-8F09-FB1E-E6F631BC1EBA}"/>
              </a:ext>
            </a:extLst>
          </p:cNvPr>
          <p:cNvGrpSpPr/>
          <p:nvPr/>
        </p:nvGrpSpPr>
        <p:grpSpPr>
          <a:xfrm>
            <a:off x="700292" y="2475602"/>
            <a:ext cx="4871850" cy="2835624"/>
            <a:chOff x="700292" y="2612082"/>
            <a:chExt cx="4871850" cy="2835624"/>
          </a:xfrm>
        </p:grpSpPr>
        <p:sp>
          <p:nvSpPr>
            <p:cNvPr id="189" name="Google Shape;223;p15">
              <a:extLst>
                <a:ext uri="{FF2B5EF4-FFF2-40B4-BE49-F238E27FC236}">
                  <a16:creationId xmlns:a16="http://schemas.microsoft.com/office/drawing/2014/main" id="{D6405F00-E996-329E-444D-AE23A74A876B}"/>
                </a:ext>
              </a:extLst>
            </p:cNvPr>
            <p:cNvSpPr txBox="1"/>
            <p:nvPr/>
          </p:nvSpPr>
          <p:spPr>
            <a:xfrm>
              <a:off x="2604207" y="2612082"/>
              <a:ext cx="106402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Motor A</a:t>
              </a:r>
              <a:endParaRPr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64;p12">
              <a:extLst>
                <a:ext uri="{FF2B5EF4-FFF2-40B4-BE49-F238E27FC236}">
                  <a16:creationId xmlns:a16="http://schemas.microsoft.com/office/drawing/2014/main" id="{4F9852CC-D19A-30EF-DEF5-09A3E83F6A46}"/>
                </a:ext>
              </a:extLst>
            </p:cNvPr>
            <p:cNvSpPr txBox="1"/>
            <p:nvPr/>
          </p:nvSpPr>
          <p:spPr>
            <a:xfrm>
              <a:off x="2389570" y="5032238"/>
              <a:ext cx="1493295" cy="415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5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Torque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45AA5A40-4A63-BC37-41A8-33DA6B582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2595"/>
            <a:stretch/>
          </p:blipFill>
          <p:spPr>
            <a:xfrm>
              <a:off x="700292" y="2970964"/>
              <a:ext cx="4871850" cy="20705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287A92-4ADB-CECB-735F-55607C856368}"/>
              </a:ext>
            </a:extLst>
          </p:cNvPr>
          <p:cNvGrpSpPr/>
          <p:nvPr/>
        </p:nvGrpSpPr>
        <p:grpSpPr>
          <a:xfrm>
            <a:off x="5826812" y="2494658"/>
            <a:ext cx="4871850" cy="2842593"/>
            <a:chOff x="5692869" y="2631138"/>
            <a:chExt cx="4871850" cy="2842593"/>
          </a:xfrm>
        </p:grpSpPr>
        <p:sp>
          <p:nvSpPr>
            <p:cNvPr id="190" name="Google Shape;223;p15">
              <a:extLst>
                <a:ext uri="{FF2B5EF4-FFF2-40B4-BE49-F238E27FC236}">
                  <a16:creationId xmlns:a16="http://schemas.microsoft.com/office/drawing/2014/main" id="{77CB0E8F-C304-F725-912D-7DAB2DC3EB6E}"/>
                </a:ext>
              </a:extLst>
            </p:cNvPr>
            <p:cNvSpPr txBox="1"/>
            <p:nvPr/>
          </p:nvSpPr>
          <p:spPr>
            <a:xfrm>
              <a:off x="7596784" y="2631138"/>
              <a:ext cx="106402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Motor B</a:t>
              </a:r>
              <a:endParaRPr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64;p12">
              <a:extLst>
                <a:ext uri="{FF2B5EF4-FFF2-40B4-BE49-F238E27FC236}">
                  <a16:creationId xmlns:a16="http://schemas.microsoft.com/office/drawing/2014/main" id="{46486A8C-29B3-BFE1-8377-E44F8D605363}"/>
                </a:ext>
              </a:extLst>
            </p:cNvPr>
            <p:cNvSpPr txBox="1"/>
            <p:nvPr/>
          </p:nvSpPr>
          <p:spPr>
            <a:xfrm>
              <a:off x="7382147" y="5058263"/>
              <a:ext cx="1493295" cy="415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5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Torque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C2BA8D9-F45E-FD52-953B-D272165DE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12618"/>
            <a:stretch/>
          </p:blipFill>
          <p:spPr>
            <a:xfrm>
              <a:off x="5692869" y="2991014"/>
              <a:ext cx="4871850" cy="205046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04AA52-0FD2-6CC9-3088-425C618853DE}"/>
              </a:ext>
            </a:extLst>
          </p:cNvPr>
          <p:cNvGrpSpPr/>
          <p:nvPr/>
        </p:nvGrpSpPr>
        <p:grpSpPr>
          <a:xfrm>
            <a:off x="10953332" y="2494658"/>
            <a:ext cx="4871850" cy="2840788"/>
            <a:chOff x="10953332" y="2631138"/>
            <a:chExt cx="4871850" cy="2840788"/>
          </a:xfrm>
        </p:grpSpPr>
        <p:sp>
          <p:nvSpPr>
            <p:cNvPr id="191" name="Google Shape;223;p15">
              <a:extLst>
                <a:ext uri="{FF2B5EF4-FFF2-40B4-BE49-F238E27FC236}">
                  <a16:creationId xmlns:a16="http://schemas.microsoft.com/office/drawing/2014/main" id="{3ABA14A1-4105-56AE-6129-954731B7B4BF}"/>
                </a:ext>
              </a:extLst>
            </p:cNvPr>
            <p:cNvSpPr txBox="1"/>
            <p:nvPr/>
          </p:nvSpPr>
          <p:spPr>
            <a:xfrm>
              <a:off x="12857247" y="2631138"/>
              <a:ext cx="106402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Motor C</a:t>
              </a:r>
              <a:endParaRPr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164;p12">
              <a:extLst>
                <a:ext uri="{FF2B5EF4-FFF2-40B4-BE49-F238E27FC236}">
                  <a16:creationId xmlns:a16="http://schemas.microsoft.com/office/drawing/2014/main" id="{415777F1-92E4-BB93-3AF8-9E2CBBF73A79}"/>
                </a:ext>
              </a:extLst>
            </p:cNvPr>
            <p:cNvSpPr txBox="1"/>
            <p:nvPr/>
          </p:nvSpPr>
          <p:spPr>
            <a:xfrm>
              <a:off x="12642610" y="5056458"/>
              <a:ext cx="1493295" cy="415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5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Torque</a:t>
              </a:r>
              <a:endParaRPr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F8B6E48C-9B44-55BF-5F7B-C06AC9E46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11762"/>
            <a:stretch/>
          </p:blipFill>
          <p:spPr>
            <a:xfrm>
              <a:off x="10953332" y="2970963"/>
              <a:ext cx="4871850" cy="20705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590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844CDCD9C00F46A1BCE9A463997082" ma:contentTypeVersion="13" ma:contentTypeDescription="Create a new document." ma:contentTypeScope="" ma:versionID="c264dbd3cde4180840d763f46b291697">
  <xsd:schema xmlns:xsd="http://www.w3.org/2001/XMLSchema" xmlns:xs="http://www.w3.org/2001/XMLSchema" xmlns:p="http://schemas.microsoft.com/office/2006/metadata/properties" xmlns:ns2="d1a1ca9c-76a7-47b7-9ef4-f14a26abf7af" xmlns:ns3="4fc865ed-9e33-4d03-b19f-b352596ecae9" targetNamespace="http://schemas.microsoft.com/office/2006/metadata/properties" ma:root="true" ma:fieldsID="7400bd4a18a24e34d0b1fb963a2d21dc" ns2:_="" ns3:_="">
    <xsd:import namespace="d1a1ca9c-76a7-47b7-9ef4-f14a26abf7af"/>
    <xsd:import namespace="4fc865ed-9e33-4d03-b19f-b352596eca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a1ca9c-76a7-47b7-9ef4-f14a26abf7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da258e-6141-476b-a562-def2baa699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865ed-9e33-4d03-b19f-b352596ecae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d2d6f0c-c615-4f75-a032-12c38811d25d}" ma:internalName="TaxCatchAll" ma:showField="CatchAllData" ma:web="4fc865ed-9e33-4d03-b19f-b352596eca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1a1ca9c-76a7-47b7-9ef4-f14a26abf7af">
      <Terms xmlns="http://schemas.microsoft.com/office/infopath/2007/PartnerControls"/>
    </lcf76f155ced4ddcb4097134ff3c332f>
    <TaxCatchAll xmlns="4fc865ed-9e33-4d03-b19f-b352596ecae9" xsi:nil="true"/>
  </documentManagement>
</p:properties>
</file>

<file path=customXml/itemProps1.xml><?xml version="1.0" encoding="utf-8"?>
<ds:datastoreItem xmlns:ds="http://schemas.openxmlformats.org/officeDocument/2006/customXml" ds:itemID="{BBA57C8A-A369-4E46-AA07-576FD4CD4C4B}"/>
</file>

<file path=customXml/itemProps2.xml><?xml version="1.0" encoding="utf-8"?>
<ds:datastoreItem xmlns:ds="http://schemas.openxmlformats.org/officeDocument/2006/customXml" ds:itemID="{F9A6F6EE-3114-467C-8F7F-ADB4FAB9F0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777040-AED1-49A2-A6F9-2D4544050B30}">
  <ds:schemaRefs>
    <ds:schemaRef ds:uri="0edf7d78-1330-49f6-bffc-7239953f04fe"/>
    <ds:schemaRef ds:uri="f97151d3-a763-4fee-95d1-c0b0132eac99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1581</Words>
  <Application>Microsoft Office PowerPoint</Application>
  <PresentationFormat>Custom</PresentationFormat>
  <Paragraphs>268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1_Custom Design</vt:lpstr>
      <vt:lpstr>Custom Design</vt:lpstr>
      <vt:lpstr>PowerPoint Presentation</vt:lpstr>
      <vt:lpstr>PowerPoint Presentation</vt:lpstr>
      <vt:lpstr>Learning outcomes</vt:lpstr>
      <vt:lpstr>Voltage, current and power in</vt:lpstr>
      <vt:lpstr>Voltage, current and  power in – answers </vt:lpstr>
      <vt:lpstr>Investigating efficiency</vt:lpstr>
      <vt:lpstr>Investigating efficiency – answers </vt:lpstr>
      <vt:lpstr>Selecting electric motors</vt:lpstr>
      <vt:lpstr>Selecting electric motors</vt:lpstr>
      <vt:lpstr>Selecting electric motors</vt:lpstr>
      <vt:lpstr>Where are the losses in a motor?</vt:lpstr>
      <vt:lpstr>Copper losses in series and shunt-wound DC motors</vt:lpstr>
      <vt:lpstr>Motors, global energy and climate change</vt:lpstr>
      <vt:lpstr>Motors, global energy  and climate change</vt:lpstr>
      <vt:lpstr>Learning outcomes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Marks</dc:creator>
  <cp:lastModifiedBy>V-Bryony Yanney</cp:lastModifiedBy>
  <cp:revision>16</cp:revision>
  <dcterms:created xsi:type="dcterms:W3CDTF">2022-05-23T15:11:33Z</dcterms:created>
  <dcterms:modified xsi:type="dcterms:W3CDTF">2023-03-13T11:04:34Z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0x0101007C844CDCD9C00F46A1BCE9A463997082</vt:lpwstr>
  </property>
  <property fmtid="{D5CDD505-2E9C-101B-9397-08002B2CF9AE}" pid="3" name="MediaServiceImageTags">
    <vt:lpwstr/>
  </property>
</Properties>
</file>