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707" r:id="rId5"/>
    <p:sldMasterId id="2147483672" r:id="rId6"/>
  </p:sldMasterIdLst>
  <p:notesMasterIdLst>
    <p:notesMasterId r:id="rId21"/>
  </p:notesMasterIdLst>
  <p:handoutMasterIdLst>
    <p:handoutMasterId r:id="rId22"/>
  </p:handoutMasterIdLst>
  <p:sldIdLst>
    <p:sldId id="256" r:id="rId7"/>
    <p:sldId id="272" r:id="rId8"/>
    <p:sldId id="275" r:id="rId9"/>
    <p:sldId id="394" r:id="rId10"/>
    <p:sldId id="395" r:id="rId11"/>
    <p:sldId id="396" r:id="rId12"/>
    <p:sldId id="397" r:id="rId13"/>
    <p:sldId id="398" r:id="rId14"/>
    <p:sldId id="399" r:id="rId15"/>
    <p:sldId id="400" r:id="rId16"/>
    <p:sldId id="401" r:id="rId17"/>
    <p:sldId id="402" r:id="rId18"/>
    <p:sldId id="403" r:id="rId19"/>
    <p:sldId id="405" r:id="rId20"/>
  </p:sldIdLst>
  <p:sldSz cx="16257588" cy="9144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49" userDrawn="1">
          <p15:clr>
            <a:srgbClr val="A4A3A4"/>
          </p15:clr>
        </p15:guide>
        <p15:guide id="2" pos="5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52E3E04-DFCD-009C-E7C8-C19ACA976B3D}" name="Sidney Yanney" initials="SY" userId="d447cc76b5363470" providerId="Windows Live"/>
  <p188:author id="{98BD5E20-A1E7-7989-F395-22443D1BA5D1}" name="V-Bryony Yanney" initials="VY" userId="S::bryony.yanney@blackbaud.me::189c5106-5702-4f42-a7ae-43cc43abd7ff" providerId="AD"/>
  <p188:author id="{2858F9E0-1884-5D2C-4266-64D92783599A}" name="V-Mike Guilmant-Cush" initials="VG" userId="S::mike.guilmant-cush@blackbaud.me::3c7f021d-b981-41a2-afc2-8c0dc9565e5f" providerId="AD"/>
  <p188:author id="{C5B27AE3-80A0-829F-467F-076AC06141C0}" name="V-Bryony Yanney" initials="VBY" userId="S::Bryony.Yanney@blackbaud.me::189c5106-5702-4f42-a7ae-43cc43abd7f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nna Down" initials="MD" lastIdx="17" clrIdx="0">
    <p:extLst>
      <p:ext uri="{19B8F6BF-5375-455C-9EA6-DF929625EA0E}">
        <p15:presenceInfo xmlns:p15="http://schemas.microsoft.com/office/powerpoint/2012/main" userId="f49f9c9fde2637aa" providerId="Windows Live"/>
      </p:ext>
    </p:extLst>
  </p:cmAuthor>
  <p:cmAuthor id="2" name="Bryony" initials="B" lastIdx="42" clrIdx="1">
    <p:extLst>
      <p:ext uri="{19B8F6BF-5375-455C-9EA6-DF929625EA0E}">
        <p15:presenceInfo xmlns:p15="http://schemas.microsoft.com/office/powerpoint/2012/main" userId="fe1aad7348244552" providerId="Windows Live"/>
      </p:ext>
    </p:extLst>
  </p:cmAuthor>
  <p:cmAuthor id="3" name="Mike Guilmant-Cush" initials="MG" lastIdx="6" clrIdx="2">
    <p:extLst>
      <p:ext uri="{19B8F6BF-5375-455C-9EA6-DF929625EA0E}">
        <p15:presenceInfo xmlns:p15="http://schemas.microsoft.com/office/powerpoint/2012/main" userId="Mike Guilmant-Cush" providerId="None"/>
      </p:ext>
    </p:extLst>
  </p:cmAuthor>
  <p:cmAuthor id="4" name="Karen Wadsworth" initials="KW" lastIdx="31" clrIdx="3">
    <p:extLst>
      <p:ext uri="{19B8F6BF-5375-455C-9EA6-DF929625EA0E}">
        <p15:presenceInfo xmlns:p15="http://schemas.microsoft.com/office/powerpoint/2012/main" userId="Karen Wadsworth" providerId="None"/>
      </p:ext>
    </p:extLst>
  </p:cmAuthor>
  <p:cmAuthor id="5" name="Estelle Lloyd" initials="EL" lastIdx="38" clrIdx="4">
    <p:extLst>
      <p:ext uri="{19B8F6BF-5375-455C-9EA6-DF929625EA0E}">
        <p15:presenceInfo xmlns:p15="http://schemas.microsoft.com/office/powerpoint/2012/main" userId="Estelle Lloyd" providerId="None"/>
      </p:ext>
    </p:extLst>
  </p:cmAuthor>
  <p:cmAuthor id="6" name="V-Bryony Yanney" initials="VY" lastIdx="3" clrIdx="5">
    <p:extLst>
      <p:ext uri="{19B8F6BF-5375-455C-9EA6-DF929625EA0E}">
        <p15:presenceInfo xmlns:p15="http://schemas.microsoft.com/office/powerpoint/2012/main" userId="S::bryony.yanney@blackbaud.me::189c5106-5702-4f42-a7ae-43cc43abd7f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1C5C"/>
    <a:srgbClr val="3DB876"/>
    <a:srgbClr val="FF7500"/>
    <a:srgbClr val="F1C043"/>
    <a:srgbClr val="FFD600"/>
    <a:srgbClr val="ECECED"/>
    <a:srgbClr val="868FB4"/>
    <a:srgbClr val="21176B"/>
    <a:srgbClr val="91BFFC"/>
    <a:srgbClr val="B2B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12AFE9-E765-CAEC-2FFE-463311188F7C}" v="9" dt="2023-02-24T15:55:12.895"/>
    <p1510:client id="{33BF7016-561D-0C20-4B01-247C2C10ACD8}" v="2" dt="2023-02-27T12:50:25.5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70" autoAdjust="0"/>
    <p:restoredTop sz="61396" autoAdjust="0"/>
  </p:normalViewPr>
  <p:slideViewPr>
    <p:cSldViewPr snapToGrid="0" snapToObjects="1">
      <p:cViewPr varScale="1">
        <p:scale>
          <a:sx n="29" d="100"/>
          <a:sy n="29" d="100"/>
        </p:scale>
        <p:origin x="2036" y="44"/>
      </p:cViewPr>
      <p:guideLst>
        <p:guide orient="horz" pos="4649"/>
        <p:guide pos="5120"/>
      </p:guideLst>
    </p:cSldViewPr>
  </p:slideViewPr>
  <p:outlineViewPr>
    <p:cViewPr>
      <p:scale>
        <a:sx n="33" d="100"/>
        <a:sy n="33" d="100"/>
      </p:scale>
      <p:origin x="0" y="-279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9" d="100"/>
          <a:sy n="79" d="100"/>
        </p:scale>
        <p:origin x="402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CCA980E-B611-DBE1-6440-9F036E6463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8FA402-474F-BCB2-973E-E98508D09E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021AF-4D5D-4042-AF2C-47F0B69AD0C8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275021-DA46-BF2B-0E98-24E741C56F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8CA26A-4222-30E0-A7DB-B1307E2E8D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91450-4EDF-B94B-8502-32E59742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33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6177F610-3751-F945-A338-751CC6F6B176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D7713ECE-1B03-7F4B-8F63-1FC03E6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21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879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73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75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64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088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69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95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48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21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03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75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33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35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77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7221" y="1496484"/>
            <a:ext cx="6208295" cy="6251853"/>
          </a:xfrm>
        </p:spPr>
        <p:txBody>
          <a:bodyPr anchor="ctr">
            <a:normAutofit/>
          </a:bodyPr>
          <a:lstStyle>
            <a:lvl1pPr algn="ctr">
              <a:defRPr sz="5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DDA110-AE7A-E90C-3124-07A919D3C6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" y="0"/>
            <a:ext cx="16250444" cy="914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605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4337" y="486834"/>
            <a:ext cx="3505542" cy="774911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709" y="486834"/>
            <a:ext cx="10313407" cy="77491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7709" y="8475134"/>
            <a:ext cx="3657957" cy="486833"/>
          </a:xfrm>
          <a:prstGeom prst="rect">
            <a:avLst/>
          </a:prstGeom>
        </p:spPr>
        <p:txBody>
          <a:bodyPr/>
          <a:lstStyle/>
          <a:p>
            <a:fld id="{C9125D00-F7C3-3147-8FA7-087DEE8832CD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96A4707-2BE5-C8B2-2A71-D40AE0F1F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38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6CAB0-5DC4-29D6-2C01-847AE9BCFE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0" y="1497013"/>
            <a:ext cx="12193588" cy="31829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0FA068-6A62-67D6-CD15-8DE22D429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00" y="4802188"/>
            <a:ext cx="12193588" cy="22082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82920-9D38-DE5A-0C9F-D516D712D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A74B-A637-7041-9E3B-DDE904DAEA17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3578C-5160-AC26-FB6B-4D30E133C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40772-5D16-70EE-791F-E32E70E86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FF0B-F852-144B-B4AA-1F8CEAB99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220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F62B0-CDF7-FCE2-13FE-7EFA89C29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C3CDC-5DF9-1B39-51CA-E3C655FD4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4A827-F422-5898-D4BA-37B6D583A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A74B-A637-7041-9E3B-DDE904DAEA17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12F9B-C13A-5ECC-766B-343D4E0A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C9919-81D5-51D9-CD5C-99E763386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FF0B-F852-144B-B4AA-1F8CEAB99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950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ADA0E-5C8B-1F84-905D-5B57816DA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663" y="2279650"/>
            <a:ext cx="14022387" cy="3803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A75B0-770D-822E-4A42-98E1F9F55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9663" y="6119813"/>
            <a:ext cx="14022387" cy="20002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23664-4D98-7B5A-07FE-0B34080E5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A74B-A637-7041-9E3B-DDE904DAEA17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7B4E7-B8F2-84BC-922B-C7AF04F7A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C1A7E-BBA7-152C-421C-AC14607DF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FF0B-F852-144B-B4AA-1F8CEAB99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02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C0BA7-47BB-CA0C-D664-363D45C9B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801E5-7656-F0BE-FE56-76E13F924E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600" y="2433638"/>
            <a:ext cx="6934200" cy="580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CAE179-E434-56A1-4C6F-DF9621D1C7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04200" y="2433638"/>
            <a:ext cx="6935788" cy="580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7C09F7-6E47-0B6E-F69F-60BCA8EAC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A74B-A637-7041-9E3B-DDE904DAEA17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F2903F-F690-52C4-07E4-63526DD6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208C2-74ED-8DE4-A83F-72A01EAF8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FF0B-F852-144B-B4AA-1F8CEAB99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61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8EB71-AEB4-6D73-A212-6070B2414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487363"/>
            <a:ext cx="14022387" cy="176688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745E57-8121-C433-904C-BA757B348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188" y="2241550"/>
            <a:ext cx="6878637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22EE77-1016-F879-37D1-268995C1F9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9188" y="3340100"/>
            <a:ext cx="6878637" cy="49133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C975AA-EAE7-D776-D2CF-02D57F94C8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31188" y="2241550"/>
            <a:ext cx="6910387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005B17-3335-2DE6-CCDE-D8036C69EB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31188" y="3340100"/>
            <a:ext cx="6910387" cy="49133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A0732D-8883-3C10-BF83-FB6D75AB3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A74B-A637-7041-9E3B-DDE904DAEA17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0FF39D-C1A7-6DD1-E70A-FB004693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E7CC07-3929-7B42-4320-0965E4AB7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FF0B-F852-144B-B4AA-1F8CEAB99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60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4098D-816B-A804-41B1-4877F0098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C527A-D9E2-6881-6DFC-B08C9213C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A74B-A637-7041-9E3B-DDE904DAEA17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761A88-8D77-EFD3-50B4-830C09B78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9DD20D-1719-E6EB-297F-1C609D36E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FF0B-F852-144B-B4AA-1F8CEAB99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817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E3DA2E-0464-23CB-3593-11B7F4C97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A74B-A637-7041-9E3B-DDE904DAEA17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F2CC8F-027E-D863-6926-F23B85B92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00D28-9F81-851F-E2F8-527BC9FC3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FF0B-F852-144B-B4AA-1F8CEAB99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638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BEDCD-D4E9-E6CE-38AD-68192E473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609600"/>
            <a:ext cx="5243512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273C2-7900-321B-4778-930F6C402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1975" y="1316038"/>
            <a:ext cx="8229600" cy="6499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E7D4FA-A2BD-8544-FDDC-CB45C741E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188" y="2743200"/>
            <a:ext cx="5243512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3C6558-C683-4A08-D578-64BD383C3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A74B-A637-7041-9E3B-DDE904DAEA17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C36BB5-BAEA-0352-A5DA-0DB2FE977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D8B17A-3E92-B794-FDA2-4635E1D8C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FF0B-F852-144B-B4AA-1F8CEAB99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681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1D34B-DF48-4D34-80CB-754E30F55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609600"/>
            <a:ext cx="5243512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997C01-8029-0E14-55C2-AF96D43AB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11975" y="1316038"/>
            <a:ext cx="8229600" cy="6499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6C267D-602C-93AC-3D10-800F29067D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188" y="2743200"/>
            <a:ext cx="5243512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C1358C-D0D7-1F52-7B00-A0FFFCAE2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A74B-A637-7041-9E3B-DDE904DAEA17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18D67C-07F6-3767-3DF7-85FD2092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F8F7E5-27BA-46A6-BC1C-F57530CE0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FF0B-F852-144B-B4AA-1F8CEAB99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90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31687" y="680297"/>
            <a:ext cx="2275650" cy="486833"/>
          </a:xfrm>
        </p:spPr>
        <p:txBody>
          <a:bodyPr/>
          <a:lstStyle/>
          <a:p>
            <a:r>
              <a:rPr lang="en-US"/>
              <a:t>Innovation and change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A4974198-0EBB-EE33-521E-0EFC317EC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</p:spPr>
        <p:txBody>
          <a:bodyPr/>
          <a:lstStyle/>
          <a:p>
            <a:r>
              <a:rPr lang="en-GB" dirty="0"/>
              <a:t>Emerging technologies and sustainability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225481-8E3F-028E-ADE7-34299135E7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" y="0"/>
            <a:ext cx="16250444" cy="914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652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1DE55-E961-BE3A-BAC1-90F1B701A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3C0D7A-9700-5E35-C80F-2638B7973C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6C45D-794F-3955-C8B4-AD7D6F2F4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A74B-A637-7041-9E3B-DDE904DAEA17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F188E-E7F2-8153-63F2-06407F924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9AE01-4E2A-A77B-F656-0ACCB6CB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FF0B-F852-144B-B4AA-1F8CEAB99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58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450DB8-B543-F6B9-615E-976D7CABB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634788" y="487363"/>
            <a:ext cx="3505200" cy="774858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59D7FC-195F-FB91-0298-4EE8CD49A1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7600" y="487363"/>
            <a:ext cx="10364788" cy="774858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3A4EE-BC76-85BA-A2FA-F91A6D211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A74B-A637-7041-9E3B-DDE904DAEA17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D71B3-1841-0B67-0552-DCB6E47C2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473C2-0C7C-DD86-569D-5C05A1F15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FF0B-F852-144B-B4AA-1F8CEAB99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954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0E7AF-1298-7727-ACE8-E99754474D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0" y="1497013"/>
            <a:ext cx="12193588" cy="31829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C3538C-AFC8-5EBD-11BC-16A8D87966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00" y="4802188"/>
            <a:ext cx="12193588" cy="22082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76375-923B-BBD3-E153-118134ACA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0D54-1420-A344-802B-454F02A2C47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E00CF-14C1-7BBB-EF95-89DC1BB9F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A2F6D-29F9-58E4-688B-DA1E5E1F8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47FA-CA2C-5047-A1C4-8C6F1E606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72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DDE5E-C45B-5C30-6A45-E4304B608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8EEE0-D309-955A-C1A2-73AC06397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565BB-C942-DE28-7F7E-DC71B0DAC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0D54-1420-A344-802B-454F02A2C47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092E4-D234-612F-BA10-A169AF20A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8E7E5-8A29-4398-2BC8-F95A680CE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47FA-CA2C-5047-A1C4-8C6F1E606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766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DDCE4-9E53-3D0E-ABE4-43F7B0A47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663" y="2279650"/>
            <a:ext cx="14022387" cy="3803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2D0B7-62BC-25D8-E753-B55CC7E2A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9663" y="6119813"/>
            <a:ext cx="14022387" cy="20002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9E874-F06A-1983-AA94-18929772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0D54-1420-A344-802B-454F02A2C47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33F51-1C52-585D-9E48-E72550D68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5DE76-BA89-D917-8C76-6EC3C4DDF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47FA-CA2C-5047-A1C4-8C6F1E606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808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A7FD9-51D9-BAF0-C0F2-28586B5F7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16B93-5B89-C74D-27E7-FA600F4303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600" y="2433638"/>
            <a:ext cx="6934200" cy="580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A3582A-6D7F-FB3C-37BF-9033C5E0A5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04200" y="2433638"/>
            <a:ext cx="6935788" cy="580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E8699B-214C-4B7C-CCEE-C96EC858C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0D54-1420-A344-802B-454F02A2C47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7A2D2-7D61-7D92-EB9D-B60FB6870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3A09E8-EB0B-2C43-3A09-3EC3DD8FC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47FA-CA2C-5047-A1C4-8C6F1E606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339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D4DB3-EC2F-E6B6-EE9A-FD909C982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487363"/>
            <a:ext cx="14022387" cy="176688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017415-E951-C3DD-5354-9C1EDDB69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188" y="2241550"/>
            <a:ext cx="6878637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ED3CBA-356F-E158-0AD7-60F9E83D5E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9188" y="3340100"/>
            <a:ext cx="6878637" cy="49133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B1AE9-3872-A94E-DC03-AF73431A85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31188" y="2241550"/>
            <a:ext cx="6910387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10338B-F176-8BCC-08F1-84D9BEF162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31188" y="3340100"/>
            <a:ext cx="6910387" cy="49133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A93E13-F64D-36C2-3A96-1ED31CF8B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0D54-1420-A344-802B-454F02A2C47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F52879-7EA7-8A4D-0771-D831123A2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007BAE-3DE4-ED1A-E0F7-5F261888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47FA-CA2C-5047-A1C4-8C6F1E606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67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223EC-3D03-CF8B-25B2-0F8F04EF5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C38345-49FA-D206-376F-8336C4478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0D54-1420-A344-802B-454F02A2C47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F94E86-B911-1A51-8ED6-9A3FB2DCB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430EBE-6A9A-1136-869D-A9B28C0B2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47FA-CA2C-5047-A1C4-8C6F1E606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05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DAEDF4-CC12-6366-19BD-F5153360B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0D54-1420-A344-802B-454F02A2C47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487247-20BD-F2F2-2ACE-89066446B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3232FB-794A-B6BF-A102-244B81454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47FA-CA2C-5047-A1C4-8C6F1E606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229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2F5D7-CE14-1190-9C40-B0D58B16E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609600"/>
            <a:ext cx="5243512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5DCF1-149D-1397-4AE2-79753993E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1975" y="1316038"/>
            <a:ext cx="8229600" cy="6499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C21F2E-2368-A669-7865-55328BB5A8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188" y="2743200"/>
            <a:ext cx="5243512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28698E-A303-1C62-24C9-BCFBA3A61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0D54-1420-A344-802B-454F02A2C47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74E394-455F-E7D2-38AE-F74D8C01D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ED742C-F47E-571B-F815-9DCB386A8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47FA-CA2C-5047-A1C4-8C6F1E606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43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31687" y="680297"/>
            <a:ext cx="2275650" cy="486833"/>
          </a:xfrm>
        </p:spPr>
        <p:txBody>
          <a:bodyPr/>
          <a:lstStyle/>
          <a:p>
            <a:r>
              <a:rPr lang="en-US"/>
              <a:t>Innovation and change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A4974198-0EBB-EE33-521E-0EFC317EC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</p:spPr>
        <p:txBody>
          <a:bodyPr/>
          <a:lstStyle/>
          <a:p>
            <a:r>
              <a:rPr lang="en-GB" dirty="0"/>
              <a:t>Emerging technologies and sustainability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D1F34D-4889-E120-1D3C-A5FA753885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" y="0"/>
            <a:ext cx="16250444" cy="914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925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0F609-6681-721D-3E31-E1E5DF65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609600"/>
            <a:ext cx="5243512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C206B6-A955-0212-79CC-0D5E818E78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11975" y="1316038"/>
            <a:ext cx="8229600" cy="6499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3F044-88B5-B57F-A0EF-74620A239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188" y="2743200"/>
            <a:ext cx="5243512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C01B92-F52E-E434-142B-9C5E635F8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0D54-1420-A344-802B-454F02A2C47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6C34E-58D4-BDF1-1034-CD6B8D60C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FD075D-A7FD-5C52-2EBD-4507B78E6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47FA-CA2C-5047-A1C4-8C6F1E606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1324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721FC-87BF-322E-F210-5E271697F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CEB477-5352-DFFD-8BF7-5A295E56E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82981-B35A-8C7E-929D-1B8C396C2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0D54-1420-A344-802B-454F02A2C47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06713-91B2-DD05-FF88-DCD6AC4BC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7E8C2-3ADA-3F0B-6C00-A1074B04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47FA-CA2C-5047-A1C4-8C6F1E606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623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D7E1A5-B155-5530-5566-2725C4600A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634788" y="487363"/>
            <a:ext cx="3505200" cy="774858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211CE1-9D16-1B7D-B0EF-2E71FE88CB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7600" y="487363"/>
            <a:ext cx="10364788" cy="774858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91EC2-326F-55D4-2B63-36C1989BF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0D54-1420-A344-802B-454F02A2C47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0E72D-18C5-AB2B-33AF-2ACC42CB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D443B-C039-58BC-84EC-F2E60B094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47FA-CA2C-5047-A1C4-8C6F1E606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2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31687" y="680297"/>
            <a:ext cx="2275650" cy="486833"/>
          </a:xfrm>
        </p:spPr>
        <p:txBody>
          <a:bodyPr/>
          <a:lstStyle/>
          <a:p>
            <a:r>
              <a:rPr lang="en-US"/>
              <a:t>Innovation and change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A4974198-0EBB-EE33-521E-0EFC317EC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</p:spPr>
        <p:txBody>
          <a:bodyPr/>
          <a:lstStyle/>
          <a:p>
            <a:r>
              <a:rPr lang="en-GB" dirty="0"/>
              <a:t>Emerging technologies and sustainability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D6C3B16-DB15-482D-A3AF-753DCA420CF8}"/>
              </a:ext>
            </a:extLst>
          </p:cNvPr>
          <p:cNvSpPr txBox="1">
            <a:spLocks/>
          </p:cNvSpPr>
          <p:nvPr userDrawn="1"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bg1"/>
                </a:solidFill>
              </a:rPr>
              <a:pPr algn="r"/>
              <a:t>‹#›</a:t>
            </a:fld>
            <a:endParaRPr lang="en-US" b="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B0230E-BD95-7153-084D-733DC546EC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" y="0"/>
            <a:ext cx="16250444" cy="914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40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8729" y="1167130"/>
            <a:ext cx="6380130" cy="6910070"/>
          </a:xfrm>
        </p:spPr>
        <p:txBody>
          <a:bodyPr anchor="ctr">
            <a:normAutofit/>
          </a:bodyPr>
          <a:lstStyle>
            <a:lvl1pPr algn="ctr">
              <a:defRPr sz="5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Sustainability  |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3CD62CC-58C0-5E0E-BABB-F71C515C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A955A8-00D6-0949-4347-061D891AFE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6257588" cy="915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779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Sustainability  |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F260835-944E-7CBD-3997-491A87F1E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19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827" y="609600"/>
            <a:ext cx="5243495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1592" y="1316567"/>
            <a:ext cx="8230404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827" y="2743200"/>
            <a:ext cx="5243495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17709" y="8475134"/>
            <a:ext cx="3657957" cy="486833"/>
          </a:xfrm>
          <a:prstGeom prst="rect">
            <a:avLst/>
          </a:prstGeom>
        </p:spPr>
        <p:txBody>
          <a:bodyPr/>
          <a:lstStyle/>
          <a:p>
            <a:fld id="{C9125D00-F7C3-3147-8FA7-087DEE8832CD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4245972-D3D9-B483-0041-8D9AFD4A1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68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827" y="609600"/>
            <a:ext cx="5243495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1592" y="1316567"/>
            <a:ext cx="8230404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827" y="2743200"/>
            <a:ext cx="5243495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17709" y="8475134"/>
            <a:ext cx="3657957" cy="486833"/>
          </a:xfrm>
          <a:prstGeom prst="rect">
            <a:avLst/>
          </a:prstGeom>
        </p:spPr>
        <p:txBody>
          <a:bodyPr/>
          <a:lstStyle/>
          <a:p>
            <a:fld id="{C9125D00-F7C3-3147-8FA7-087DEE8832CD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D9F9920-B0B6-28A2-62FE-A54B339F4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19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7709" y="8475134"/>
            <a:ext cx="3657957" cy="486833"/>
          </a:xfrm>
          <a:prstGeom prst="rect">
            <a:avLst/>
          </a:prstGeom>
        </p:spPr>
        <p:txBody>
          <a:bodyPr/>
          <a:lstStyle/>
          <a:p>
            <a:fld id="{C9125D00-F7C3-3147-8FA7-087DEE8832CD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0B00B66-1DD8-6CEF-8ECF-43ED974D0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68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</p:spPr>
        <p:txBody>
          <a:bodyPr vert="horz" lIns="90000" tIns="45720" rIns="91440" bIns="45720" rtlCol="0" anchor="t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858" y="2294021"/>
            <a:ext cx="14711979" cy="5941930"/>
          </a:xfrm>
          <a:prstGeom prst="rect">
            <a:avLst/>
          </a:prstGeom>
        </p:spPr>
        <p:txBody>
          <a:bodyPr vert="horz" lIns="90000" tIns="45720" rIns="91440" bIns="45720" rtlCol="0" anchor="t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40163" y="680297"/>
            <a:ext cx="2167174" cy="48683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Sustainability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17801" y="680297"/>
            <a:ext cx="539750" cy="48683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72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03" r:id="rId3"/>
    <p:sldLayoutId id="2147483702" r:id="rId4"/>
    <p:sldLayoutId id="2147483663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121917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None/>
        <a:defRPr sz="3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121917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121917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0" indent="0" algn="l" defTabSz="121917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0" indent="0" algn="l" defTabSz="121917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5120" userDrawn="1">
          <p15:clr>
            <a:srgbClr val="F26B43"/>
          </p15:clr>
        </p15:guide>
        <p15:guide id="4" pos="244" userDrawn="1">
          <p15:clr>
            <a:srgbClr val="F26B43"/>
          </p15:clr>
        </p15:guide>
        <p15:guide id="5" orient="horz" pos="907" userDrawn="1">
          <p15:clr>
            <a:srgbClr val="F26B43"/>
          </p15:clr>
        </p15:guide>
        <p15:guide id="6" orient="horz" pos="140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33CDE9-5A82-27F2-4019-2D0697286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487363"/>
            <a:ext cx="14022388" cy="176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914601-4A57-F2A3-22C4-5DAA3442D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7600" y="2433638"/>
            <a:ext cx="14022388" cy="580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00BF6-FCD5-4665-C60F-B03353DFC8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7600" y="8475663"/>
            <a:ext cx="36576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4A74B-A637-7041-9E3B-DDE904DAEA17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FF3B5-15A6-996F-C8A6-2D2CBA4439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84800" y="8475663"/>
            <a:ext cx="5487988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A5BD5-3EBB-C35D-CB87-F98589EED2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2388" y="8475663"/>
            <a:ext cx="36576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4FF0B-F852-144B-B4AA-1F8CEAB99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1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F0DF07-6C02-7FD2-9041-A1F9FC524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487363"/>
            <a:ext cx="14022388" cy="176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92003-B59B-C655-2EC6-F38EA838C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7600" y="2433638"/>
            <a:ext cx="14022388" cy="580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85E99-5E4E-A3E6-B493-7F04627941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7600" y="8475663"/>
            <a:ext cx="36576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00D54-1420-A344-802B-454F02A2C47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63062-C0B6-F2DD-CEA0-E6294B4E1B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84800" y="8475663"/>
            <a:ext cx="5487988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AAD62-1D8E-2BFF-D76A-321CB917D3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2388" y="8475663"/>
            <a:ext cx="36576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447FA-CA2C-5047-A1C4-8C6F1E606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70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2.sv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23.png"/><Relationship Id="rId7" Type="http://schemas.openxmlformats.org/officeDocument/2006/relationships/image" Target="../media/image11.png"/><Relationship Id="rId12" Type="http://schemas.openxmlformats.org/officeDocument/2006/relationships/image" Target="../media/image30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svg"/><Relationship Id="rId11" Type="http://schemas.openxmlformats.org/officeDocument/2006/relationships/image" Target="../media/image29.png"/><Relationship Id="rId5" Type="http://schemas.openxmlformats.org/officeDocument/2006/relationships/image" Target="../media/image25.png"/><Relationship Id="rId10" Type="http://schemas.openxmlformats.org/officeDocument/2006/relationships/image" Target="../media/image28.svg"/><Relationship Id="rId4" Type="http://schemas.openxmlformats.org/officeDocument/2006/relationships/image" Target="../media/image24.sv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CAF081A-8038-CED2-ACE6-F191B530F702}"/>
              </a:ext>
            </a:extLst>
          </p:cNvPr>
          <p:cNvSpPr txBox="1">
            <a:spLocks/>
          </p:cNvSpPr>
          <p:nvPr/>
        </p:nvSpPr>
        <p:spPr>
          <a:xfrm>
            <a:off x="5024646" y="1446073"/>
            <a:ext cx="6208295" cy="6251853"/>
          </a:xfrm>
          <a:prstGeom prst="rect">
            <a:avLst/>
          </a:prstGeom>
        </p:spPr>
        <p:txBody>
          <a:bodyPr vert="horz" lIns="90000" tIns="45720" rIns="91440" bIns="45720" rtlCol="0" anchor="ctr">
            <a:normAutofit/>
          </a:bodyPr>
          <a:lstStyle>
            <a:lvl1pPr algn="ctr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indent="0" algn="ctr" rtl="0">
              <a:lnSpc>
                <a:spcPts val="578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GB" dirty="0"/>
              <a:t>CNC </a:t>
            </a:r>
            <a:br>
              <a:rPr lang="en-GB" dirty="0"/>
            </a:br>
            <a:r>
              <a:rPr lang="en-GB" dirty="0"/>
              <a:t>machinery</a:t>
            </a:r>
            <a:endParaRPr lang="en-NZ" dirty="0"/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rPr lang="en-GB" sz="2500" b="0" dirty="0"/>
              <a:t>3. Programming CNC machines</a:t>
            </a:r>
            <a:endParaRPr lang="en-NZ" sz="2500" b="0" dirty="0"/>
          </a:p>
        </p:txBody>
      </p:sp>
    </p:spTree>
    <p:extLst>
      <p:ext uri="{BB962C8B-B14F-4D97-AF65-F5344CB8AC3E}">
        <p14:creationId xmlns:p14="http://schemas.microsoft.com/office/powerpoint/2010/main" val="1313297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EB7B1-0637-ED97-F7CA-3B07517E8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57" y="1445908"/>
            <a:ext cx="16239149" cy="728133"/>
          </a:xfrm>
        </p:spPr>
        <p:txBody>
          <a:bodyPr/>
          <a:lstStyle/>
          <a:p>
            <a:r>
              <a:rPr lang="en" dirty="0" err="1"/>
              <a:t>Optimising</a:t>
            </a:r>
            <a:r>
              <a:rPr lang="en" dirty="0"/>
              <a:t> G-code for safety and efficiency – answer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46BCA8-04D3-D3EE-3DAA-AD4C9EB1EA94}"/>
              </a:ext>
            </a:extLst>
          </p:cNvPr>
          <p:cNvSpPr txBox="1"/>
          <p:nvPr/>
        </p:nvSpPr>
        <p:spPr>
          <a:xfrm>
            <a:off x="379200" y="2382985"/>
            <a:ext cx="11859315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/>
              <a:t>The G-code cuts a simple equilateral triangle.</a:t>
            </a:r>
          </a:p>
        </p:txBody>
      </p:sp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09314354-852C-D030-A0A8-1BF60DA42D9D}"/>
              </a:ext>
            </a:extLst>
          </p:cNvPr>
          <p:cNvSpPr txBox="1">
            <a:spLocks/>
          </p:cNvSpPr>
          <p:nvPr/>
        </p:nvSpPr>
        <p:spPr>
          <a:xfrm>
            <a:off x="8877826" y="3668141"/>
            <a:ext cx="2849083" cy="3257678"/>
          </a:xfrm>
          <a:prstGeom prst="rect">
            <a:avLst/>
          </a:prstGeom>
          <a:solidFill>
            <a:srgbClr val="ECECED"/>
          </a:solidFill>
          <a:ln w="28575">
            <a:gradFill flip="none" rotWithShape="1">
              <a:gsLst>
                <a:gs pos="21000">
                  <a:srgbClr val="D91C5C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 vert="horz" lIns="216000" tIns="216000" rIns="216000" bIns="216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G90</a:t>
            </a:r>
            <a:endParaRPr lang="en-GB" sz="1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r>
            <a:r>
              <a:rPr lang="en-GB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br>
              <a:rPr lang="en-GB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M03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S100   F100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G00      X2   Y1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G01      </a:t>
            </a:r>
            <a:r>
              <a:rPr lang="en-GB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Z-5</a:t>
            </a:r>
            <a:endParaRPr lang="en-GB"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G01      X6   Y1</a:t>
            </a:r>
            <a:b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G01      X4   Y4</a:t>
            </a:r>
            <a:b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G01      X2   Y1 </a:t>
            </a:r>
            <a:b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G01      </a:t>
            </a:r>
            <a:r>
              <a:rPr lang="en-GB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Z5</a:t>
            </a:r>
            <a:b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M05</a:t>
            </a:r>
            <a:b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GB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016E8BB-C017-D0B1-746D-FB8778F4402A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bg1"/>
                </a:solidFill>
              </a:rPr>
              <a:pPr algn="r"/>
              <a:t>10</a:t>
            </a:fld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F3B8D386-3B4A-BA6F-7702-A1C25FFE00FE}"/>
              </a:ext>
            </a:extLst>
          </p:cNvPr>
          <p:cNvSpPr txBox="1">
            <a:spLocks/>
          </p:cNvSpPr>
          <p:nvPr/>
        </p:nvSpPr>
        <p:spPr>
          <a:xfrm>
            <a:off x="9484659" y="757747"/>
            <a:ext cx="6340523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/>
              <a:t>3. Programming CNC machines</a:t>
            </a:r>
            <a:endParaRPr lang="en-US" dirty="0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0C070178-0A48-82CA-6065-9ADEA54927D2}"/>
              </a:ext>
            </a:extLst>
          </p:cNvPr>
          <p:cNvSpPr/>
          <p:nvPr/>
        </p:nvSpPr>
        <p:spPr>
          <a:xfrm>
            <a:off x="814628" y="3869632"/>
            <a:ext cx="2953546" cy="2546161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Google Shape;180;p25">
            <a:extLst>
              <a:ext uri="{FF2B5EF4-FFF2-40B4-BE49-F238E27FC236}">
                <a16:creationId xmlns:a16="http://schemas.microsoft.com/office/drawing/2014/main" id="{13F13528-2B08-4297-C69A-2F574461DAFF}"/>
              </a:ext>
            </a:extLst>
          </p:cNvPr>
          <p:cNvSpPr txBox="1"/>
          <p:nvPr/>
        </p:nvSpPr>
        <p:spPr>
          <a:xfrm>
            <a:off x="4837365" y="3693263"/>
            <a:ext cx="2621551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G21 unit code needed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Google Shape;181;p25">
            <a:extLst>
              <a:ext uri="{FF2B5EF4-FFF2-40B4-BE49-F238E27FC236}">
                <a16:creationId xmlns:a16="http://schemas.microsoft.com/office/drawing/2014/main" id="{4A81028E-9C8B-8B77-199F-1DDCD0A1E683}"/>
              </a:ext>
            </a:extLst>
          </p:cNvPr>
          <p:cNvSpPr txBox="1"/>
          <p:nvPr/>
        </p:nvSpPr>
        <p:spPr>
          <a:xfrm>
            <a:off x="4855685" y="4337541"/>
            <a:ext cx="3795672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M03 turns motor on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182;p25">
            <a:extLst>
              <a:ext uri="{FF2B5EF4-FFF2-40B4-BE49-F238E27FC236}">
                <a16:creationId xmlns:a16="http://schemas.microsoft.com/office/drawing/2014/main" id="{C927B6D5-863D-71EC-D47C-2E6ECDB83CA8}"/>
              </a:ext>
            </a:extLst>
          </p:cNvPr>
          <p:cNvSpPr txBox="1"/>
          <p:nvPr/>
        </p:nvSpPr>
        <p:spPr>
          <a:xfrm>
            <a:off x="4840695" y="5077007"/>
            <a:ext cx="3075678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G00 takes tool to starting point without cutting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183;p25">
            <a:extLst>
              <a:ext uri="{FF2B5EF4-FFF2-40B4-BE49-F238E27FC236}">
                <a16:creationId xmlns:a16="http://schemas.microsoft.com/office/drawing/2014/main" id="{927786C1-48E9-6128-D888-B3B5C27BC652}"/>
              </a:ext>
            </a:extLst>
          </p:cNvPr>
          <p:cNvSpPr txBox="1"/>
          <p:nvPr/>
        </p:nvSpPr>
        <p:spPr>
          <a:xfrm>
            <a:off x="12429455" y="3904082"/>
            <a:ext cx="34608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Z instruction only needed once to set tool at working depth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Google Shape;184;p25">
            <a:extLst>
              <a:ext uri="{FF2B5EF4-FFF2-40B4-BE49-F238E27FC236}">
                <a16:creationId xmlns:a16="http://schemas.microsoft.com/office/drawing/2014/main" id="{91598E3F-3186-26A0-9108-6D4D88E50EF9}"/>
              </a:ext>
            </a:extLst>
          </p:cNvPr>
          <p:cNvSpPr txBox="1"/>
          <p:nvPr/>
        </p:nvSpPr>
        <p:spPr>
          <a:xfrm>
            <a:off x="12429455" y="5372997"/>
            <a:ext cx="4221552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Cleaner, faster instructions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Google Shape;185;p25">
            <a:extLst>
              <a:ext uri="{FF2B5EF4-FFF2-40B4-BE49-F238E27FC236}">
                <a16:creationId xmlns:a16="http://schemas.microsoft.com/office/drawing/2014/main" id="{4965EDAF-2834-84E8-9429-FC1BCA9EDD05}"/>
              </a:ext>
            </a:extLst>
          </p:cNvPr>
          <p:cNvSpPr txBox="1"/>
          <p:nvPr/>
        </p:nvSpPr>
        <p:spPr>
          <a:xfrm>
            <a:off x="12429455" y="5975058"/>
            <a:ext cx="3273051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Z5 needed to raise tool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Google Shape;186;p25">
            <a:extLst>
              <a:ext uri="{FF2B5EF4-FFF2-40B4-BE49-F238E27FC236}">
                <a16:creationId xmlns:a16="http://schemas.microsoft.com/office/drawing/2014/main" id="{FB6A1ED7-0A1C-DD0D-78CC-6448EA2F3974}"/>
              </a:ext>
            </a:extLst>
          </p:cNvPr>
          <p:cNvSpPr txBox="1"/>
          <p:nvPr/>
        </p:nvSpPr>
        <p:spPr>
          <a:xfrm>
            <a:off x="4855685" y="6236448"/>
            <a:ext cx="3795672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M05 turns motor off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Google Shape;187;p25">
            <a:extLst>
              <a:ext uri="{FF2B5EF4-FFF2-40B4-BE49-F238E27FC236}">
                <a16:creationId xmlns:a16="http://schemas.microsoft.com/office/drawing/2014/main" id="{C027E82B-2AC0-CDD5-3E26-1FD7EB1482F4}"/>
              </a:ext>
            </a:extLst>
          </p:cNvPr>
          <p:cNvCxnSpPr>
            <a:cxnSpLocks/>
          </p:cNvCxnSpPr>
          <p:nvPr/>
        </p:nvCxnSpPr>
        <p:spPr>
          <a:xfrm>
            <a:off x="7334793" y="3967453"/>
            <a:ext cx="1438103" cy="326716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" name="Google Shape;189;p25">
            <a:extLst>
              <a:ext uri="{FF2B5EF4-FFF2-40B4-BE49-F238E27FC236}">
                <a16:creationId xmlns:a16="http://schemas.microsoft.com/office/drawing/2014/main" id="{E3E6051D-9646-B351-053A-AB7502A1DDCF}"/>
              </a:ext>
            </a:extLst>
          </p:cNvPr>
          <p:cNvCxnSpPr>
            <a:cxnSpLocks/>
          </p:cNvCxnSpPr>
          <p:nvPr/>
        </p:nvCxnSpPr>
        <p:spPr>
          <a:xfrm>
            <a:off x="7159535" y="4572000"/>
            <a:ext cx="1593708" cy="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" name="Google Shape;190;p25">
            <a:extLst>
              <a:ext uri="{FF2B5EF4-FFF2-40B4-BE49-F238E27FC236}">
                <a16:creationId xmlns:a16="http://schemas.microsoft.com/office/drawing/2014/main" id="{8BA113AE-14E2-CD6C-3675-1C18F154E2CD}"/>
              </a:ext>
            </a:extLst>
          </p:cNvPr>
          <p:cNvCxnSpPr>
            <a:cxnSpLocks/>
          </p:cNvCxnSpPr>
          <p:nvPr/>
        </p:nvCxnSpPr>
        <p:spPr>
          <a:xfrm flipV="1">
            <a:off x="7632244" y="4856654"/>
            <a:ext cx="1107936" cy="465986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" name="Google Shape;191;p25">
            <a:extLst>
              <a:ext uri="{FF2B5EF4-FFF2-40B4-BE49-F238E27FC236}">
                <a16:creationId xmlns:a16="http://schemas.microsoft.com/office/drawing/2014/main" id="{4D361BAC-ACF8-E5AA-E585-50E8C6551423}"/>
              </a:ext>
            </a:extLst>
          </p:cNvPr>
          <p:cNvCxnSpPr>
            <a:cxnSpLocks/>
          </p:cNvCxnSpPr>
          <p:nvPr/>
        </p:nvCxnSpPr>
        <p:spPr>
          <a:xfrm flipH="1">
            <a:off x="10436951" y="4154898"/>
            <a:ext cx="1927431" cy="975635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7" name="Google Shape;189;p25">
            <a:extLst>
              <a:ext uri="{FF2B5EF4-FFF2-40B4-BE49-F238E27FC236}">
                <a16:creationId xmlns:a16="http://schemas.microsoft.com/office/drawing/2014/main" id="{6830213D-4249-7121-002B-1551D9E7618E}"/>
              </a:ext>
            </a:extLst>
          </p:cNvPr>
          <p:cNvCxnSpPr>
            <a:cxnSpLocks/>
          </p:cNvCxnSpPr>
          <p:nvPr/>
        </p:nvCxnSpPr>
        <p:spPr>
          <a:xfrm>
            <a:off x="7128745" y="6487014"/>
            <a:ext cx="1593708" cy="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3" name="Google Shape;189;p25">
            <a:extLst>
              <a:ext uri="{FF2B5EF4-FFF2-40B4-BE49-F238E27FC236}">
                <a16:creationId xmlns:a16="http://schemas.microsoft.com/office/drawing/2014/main" id="{76175E40-F1A5-8073-991A-3A0C5DF9F0C5}"/>
              </a:ext>
            </a:extLst>
          </p:cNvPr>
          <p:cNvCxnSpPr>
            <a:cxnSpLocks/>
          </p:cNvCxnSpPr>
          <p:nvPr/>
        </p:nvCxnSpPr>
        <p:spPr>
          <a:xfrm flipH="1">
            <a:off x="11103906" y="5598894"/>
            <a:ext cx="1246006" cy="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9" name="Google Shape;189;p25">
            <a:extLst>
              <a:ext uri="{FF2B5EF4-FFF2-40B4-BE49-F238E27FC236}">
                <a16:creationId xmlns:a16="http://schemas.microsoft.com/office/drawing/2014/main" id="{72EBF98C-BF27-725C-7739-E188A7698671}"/>
              </a:ext>
            </a:extLst>
          </p:cNvPr>
          <p:cNvCxnSpPr>
            <a:cxnSpLocks/>
          </p:cNvCxnSpPr>
          <p:nvPr/>
        </p:nvCxnSpPr>
        <p:spPr>
          <a:xfrm flipH="1">
            <a:off x="10302367" y="6225910"/>
            <a:ext cx="2047545" cy="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981638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04EAA-F8D1-DCD4-3AA9-888D46889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58" y="1445908"/>
            <a:ext cx="14758188" cy="728133"/>
          </a:xfrm>
        </p:spPr>
        <p:txBody>
          <a:bodyPr/>
          <a:lstStyle/>
          <a:p>
            <a:r>
              <a:rPr lang="en" dirty="0"/>
              <a:t>More axes overcome the limitations of three-axis CNC</a:t>
            </a:r>
            <a:endParaRPr lang="en-US" dirty="0"/>
          </a:p>
        </p:txBody>
      </p:sp>
      <p:sp>
        <p:nvSpPr>
          <p:cNvPr id="3" name="Google Shape;202;p26">
            <a:extLst>
              <a:ext uri="{FF2B5EF4-FFF2-40B4-BE49-F238E27FC236}">
                <a16:creationId xmlns:a16="http://schemas.microsoft.com/office/drawing/2014/main" id="{5B9F7DCB-5EE0-796B-0689-AEEC67D07A9D}"/>
              </a:ext>
            </a:extLst>
          </p:cNvPr>
          <p:cNvSpPr txBox="1">
            <a:spLocks/>
          </p:cNvSpPr>
          <p:nvPr/>
        </p:nvSpPr>
        <p:spPr>
          <a:xfrm>
            <a:off x="456829" y="2141715"/>
            <a:ext cx="4960611" cy="29512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SzPts val="688"/>
            </a:pPr>
            <a:r>
              <a:rPr lang="en-GB" sz="1800" b="1" dirty="0">
                <a:latin typeface="Arial"/>
                <a:cs typeface="Arial"/>
              </a:rPr>
              <a:t>Three-axis CNC</a:t>
            </a:r>
            <a:r>
              <a:rPr lang="en-GB" sz="1800" dirty="0">
                <a:latin typeface="Arial"/>
                <a:cs typeface="Arial"/>
              </a:rPr>
              <a:t> machines have limitations:</a:t>
            </a:r>
          </a:p>
          <a:p>
            <a:pPr marL="446405" indent="-28575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r>
              <a:rPr lang="en-GB" sz="1800" dirty="0"/>
              <a:t>The tool is unable to form complex </a:t>
            </a:r>
            <a:br>
              <a:rPr lang="en-GB" sz="1800" dirty="0"/>
            </a:br>
            <a:r>
              <a:rPr lang="en-GB" sz="1800" dirty="0"/>
              <a:t>parts with deep or narrow cavities, </a:t>
            </a:r>
            <a:br>
              <a:rPr lang="en-GB" sz="1800" dirty="0"/>
            </a:br>
            <a:r>
              <a:rPr lang="en-GB" sz="1800" dirty="0"/>
              <a:t>or overhangs.</a:t>
            </a:r>
          </a:p>
          <a:p>
            <a:pPr marL="446405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r>
              <a:rPr lang="en-GB" sz="1800" dirty="0"/>
              <a:t>The part may therefore need to be repositioned to machine other faces, causing long machine times.</a:t>
            </a:r>
          </a:p>
        </p:txBody>
      </p:sp>
      <p:sp>
        <p:nvSpPr>
          <p:cNvPr id="4" name="Google Shape;203;p26">
            <a:extLst>
              <a:ext uri="{FF2B5EF4-FFF2-40B4-BE49-F238E27FC236}">
                <a16:creationId xmlns:a16="http://schemas.microsoft.com/office/drawing/2014/main" id="{37743A3D-0931-A2D2-61D9-813E98946DD9}"/>
              </a:ext>
            </a:extLst>
          </p:cNvPr>
          <p:cNvSpPr txBox="1"/>
          <p:nvPr/>
        </p:nvSpPr>
        <p:spPr>
          <a:xfrm>
            <a:off x="5371729" y="2369738"/>
            <a:ext cx="11687079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More axes of motion let the tool head complete more complex movements from different angles.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204;p26">
            <a:extLst>
              <a:ext uri="{FF2B5EF4-FFF2-40B4-BE49-F238E27FC236}">
                <a16:creationId xmlns:a16="http://schemas.microsoft.com/office/drawing/2014/main" id="{BF5E4D52-C1F7-841F-25A3-89A36722237A}"/>
              </a:ext>
            </a:extLst>
          </p:cNvPr>
          <p:cNvSpPr txBox="1"/>
          <p:nvPr/>
        </p:nvSpPr>
        <p:spPr>
          <a:xfrm>
            <a:off x="5371729" y="3152889"/>
            <a:ext cx="5778015" cy="1220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b="1" dirty="0">
                <a:latin typeface="Arial"/>
                <a:cs typeface="Arial"/>
              </a:rPr>
              <a:t>Indexed five-axis</a:t>
            </a:r>
            <a:r>
              <a:rPr lang="en" dirty="0">
                <a:latin typeface="Arial"/>
                <a:cs typeface="Arial"/>
              </a:rPr>
              <a:t> (three- plus two-axis) machines </a:t>
            </a:r>
            <a:b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dirty="0">
                <a:latin typeface="Arial"/>
                <a:cs typeface="Arial"/>
              </a:rPr>
              <a:t>rotate and tilt the part in between tool motions.</a:t>
            </a:r>
            <a:endParaRPr dirty="0">
              <a:latin typeface="Arial"/>
              <a:cs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The part is machined in many short movements.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205;p26">
            <a:extLst>
              <a:ext uri="{FF2B5EF4-FFF2-40B4-BE49-F238E27FC236}">
                <a16:creationId xmlns:a16="http://schemas.microsoft.com/office/drawing/2014/main" id="{69B0EC65-A5DB-0FB2-02DE-6FA7CDB3971F}"/>
              </a:ext>
            </a:extLst>
          </p:cNvPr>
          <p:cNvSpPr txBox="1"/>
          <p:nvPr/>
        </p:nvSpPr>
        <p:spPr>
          <a:xfrm>
            <a:off x="10750209" y="3116981"/>
            <a:ext cx="6785366" cy="1220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dirty="0">
                <a:latin typeface="Arial"/>
                <a:cs typeface="Arial"/>
              </a:rPr>
              <a:t>In </a:t>
            </a:r>
            <a:r>
              <a:rPr lang="en" b="1" dirty="0">
                <a:latin typeface="Arial"/>
                <a:cs typeface="Arial"/>
              </a:rPr>
              <a:t>continuous five-axis</a:t>
            </a:r>
            <a:r>
              <a:rPr lang="en" dirty="0">
                <a:latin typeface="Arial"/>
                <a:cs typeface="Arial"/>
              </a:rPr>
              <a:t> machines, </a:t>
            </a:r>
            <a:b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dirty="0">
                <a:latin typeface="Arial"/>
                <a:cs typeface="Arial"/>
              </a:rPr>
              <a:t>all axes can move at the same time.</a:t>
            </a:r>
            <a:endParaRPr dirty="0">
              <a:latin typeface="Arial"/>
              <a:cs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The part is machined in fewer long movements.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BA279AF1-2549-EF2B-4AC1-79C4D937242A}"/>
              </a:ext>
            </a:extLst>
          </p:cNvPr>
          <p:cNvSpPr txBox="1">
            <a:spLocks/>
          </p:cNvSpPr>
          <p:nvPr/>
        </p:nvSpPr>
        <p:spPr>
          <a:xfrm>
            <a:off x="546769" y="7412731"/>
            <a:ext cx="11463586" cy="1076024"/>
          </a:xfrm>
          <a:prstGeom prst="rect">
            <a:avLst/>
          </a:prstGeom>
          <a:noFill/>
          <a:ln w="28575">
            <a:gradFill flip="none" rotWithShape="1">
              <a:gsLst>
                <a:gs pos="21000">
                  <a:srgbClr val="D91C5C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 vert="horz" lIns="251999" tIns="251999" rIns="251999" bIns="251999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304800" algn="l" rtl="0">
              <a:spcBef>
                <a:spcPts val="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r>
              <a:rPr lang="en-GB" sz="1800" dirty="0"/>
              <a:t>Discuss what movements these two additional axes allow.</a:t>
            </a:r>
          </a:p>
          <a:p>
            <a:pPr marL="457200" lvl="0" indent="-304800" algn="l" rtl="0">
              <a:spcBef>
                <a:spcPts val="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r>
              <a:rPr lang="en-GB" sz="1800" dirty="0"/>
              <a:t>What parts of the CNC machine might move to create one or both of these additional axes of motion?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B21257-9C6D-3266-052C-9B58685F4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76442" y="6836232"/>
            <a:ext cx="1078232" cy="106213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4C8B23D-23E0-710B-2D6C-C80DBE0F9D5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0353" y="4708255"/>
            <a:ext cx="3036853" cy="228496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9E04DF62-1017-5B0A-5541-4960653ADD2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010354" y="4678961"/>
            <a:ext cx="1982255" cy="2314258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4E9990A8-52AD-A3ED-D867-48061D7C365C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bg1"/>
                </a:solidFill>
              </a:rPr>
              <a:pPr algn="r"/>
              <a:t>11</a:t>
            </a:fld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272EF537-2D1E-D89C-9A60-E67E516898E4}"/>
              </a:ext>
            </a:extLst>
          </p:cNvPr>
          <p:cNvSpPr txBox="1">
            <a:spLocks/>
          </p:cNvSpPr>
          <p:nvPr/>
        </p:nvSpPr>
        <p:spPr>
          <a:xfrm>
            <a:off x="9484659" y="757747"/>
            <a:ext cx="6340523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/>
              <a:t>3. Programming CNC machines</a:t>
            </a:r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E276415-A201-56E4-F243-24B523D966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97308" y="4823706"/>
            <a:ext cx="1849897" cy="216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25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raphic 34">
            <a:extLst>
              <a:ext uri="{FF2B5EF4-FFF2-40B4-BE49-F238E27FC236}">
                <a16:creationId xmlns:a16="http://schemas.microsoft.com/office/drawing/2014/main" id="{ECFA14AD-6DA8-A9AF-6761-39791A14BE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948822" y="3940037"/>
            <a:ext cx="2611428" cy="2653548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1908DDE7-7C38-B1B2-DF65-C2ECB6552E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90903" y="3878761"/>
            <a:ext cx="2969445" cy="28536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24E62-68E8-5DF1-7CD9-7918775DA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Table and head rotation in multi-axis CNC machines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E8539B-FA54-7AA6-5D21-201BE643F848}"/>
              </a:ext>
            </a:extLst>
          </p:cNvPr>
          <p:cNvSpPr txBox="1"/>
          <p:nvPr/>
        </p:nvSpPr>
        <p:spPr>
          <a:xfrm>
            <a:off x="379200" y="2278543"/>
            <a:ext cx="11859315" cy="92333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800" dirty="0">
                <a:solidFill>
                  <a:schemeClr val="dk1"/>
                </a:solidFill>
              </a:rPr>
              <a:t>There are many types of multi-axis CNC machine, which may have up to nine axes of motion. They can be </a:t>
            </a:r>
            <a:br>
              <a:rPr lang="en-GB" sz="1800" dirty="0">
                <a:solidFill>
                  <a:schemeClr val="dk1"/>
                </a:solidFill>
              </a:rPr>
            </a:br>
            <a:r>
              <a:rPr lang="en-GB" sz="1800" dirty="0">
                <a:solidFill>
                  <a:schemeClr val="dk1"/>
                </a:solidFill>
              </a:rPr>
              <a:t>broadly grouped by whether the table, head or both provide rotation. One approach is not better than the </a:t>
            </a:r>
            <a:br>
              <a:rPr lang="en-GB" sz="1800" dirty="0">
                <a:solidFill>
                  <a:schemeClr val="dk1"/>
                </a:solidFill>
              </a:rPr>
            </a:br>
            <a:r>
              <a:rPr lang="en-GB" sz="1800" dirty="0">
                <a:solidFill>
                  <a:schemeClr val="dk1"/>
                </a:solidFill>
              </a:rPr>
              <a:t>others. The different configurations support a wide range of machining requirements and part dimensions.</a:t>
            </a:r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BB22B044-7208-2D71-6A40-9C6701CD7CF7}"/>
              </a:ext>
            </a:extLst>
          </p:cNvPr>
          <p:cNvSpPr txBox="1">
            <a:spLocks/>
          </p:cNvSpPr>
          <p:nvPr/>
        </p:nvSpPr>
        <p:spPr>
          <a:xfrm>
            <a:off x="634466" y="7295314"/>
            <a:ext cx="9889619" cy="1500355"/>
          </a:xfrm>
          <a:prstGeom prst="rect">
            <a:avLst/>
          </a:prstGeom>
          <a:noFill/>
          <a:ln w="28575">
            <a:gradFill flip="none" rotWithShape="1">
              <a:gsLst>
                <a:gs pos="21000">
                  <a:srgbClr val="D91C5C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 vert="horz" lIns="288000" tIns="288000" rIns="288000" bIns="288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Aft>
                <a:spcPts val="1200"/>
              </a:spcAft>
              <a:buSzPts val="1400"/>
              <a:buFont typeface="Arial" panose="020B0604020202020204" pitchFamily="34" charset="0"/>
              <a:buChar char="•"/>
            </a:pPr>
            <a:r>
              <a:rPr lang="en-GB" sz="1800" dirty="0"/>
              <a:t>Visualise how each type of five-axis CNC might move to machine a part. </a:t>
            </a:r>
            <a:br>
              <a:rPr lang="en-GB" sz="1800" dirty="0"/>
            </a:br>
            <a:r>
              <a:rPr lang="en-GB" sz="1800" dirty="0"/>
              <a:t>Suggest some advantages of using each type of five-axis machine.</a:t>
            </a:r>
          </a:p>
          <a:p>
            <a:pPr marL="457200" lvl="0" indent="-317500" algn="l" rtl="0">
              <a:spcBef>
                <a:spcPts val="0"/>
              </a:spcBef>
              <a:spcAft>
                <a:spcPts val="1200"/>
              </a:spcAft>
              <a:buSzPts val="1400"/>
              <a:buFont typeface="Arial" panose="020B0604020202020204" pitchFamily="34" charset="0"/>
              <a:buChar char="•"/>
            </a:pPr>
            <a:r>
              <a:rPr lang="en-GB" sz="1800" dirty="0"/>
              <a:t>Then, list some broad advantages of multi-axis CNC machining.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BEF65EC-F51E-1894-88FA-D4EE0DA41A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71632" y="6719496"/>
            <a:ext cx="1078232" cy="10621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003D88-5365-F6D1-78F0-054E68372669}"/>
              </a:ext>
            </a:extLst>
          </p:cNvPr>
          <p:cNvSpPr txBox="1"/>
          <p:nvPr/>
        </p:nvSpPr>
        <p:spPr>
          <a:xfrm>
            <a:off x="2058643" y="3364102"/>
            <a:ext cx="145283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Table/Table (trunnion)               		    		Head/Head (swivel head)                    		       		Table/Head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11714A8-EAAC-AD94-CF33-8362916E7B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47870" y="275264"/>
            <a:ext cx="1026663" cy="991861"/>
          </a:xfrm>
          <a:prstGeom prst="rect">
            <a:avLst/>
          </a:prstGeom>
        </p:spPr>
      </p:pic>
      <p:sp>
        <p:nvSpPr>
          <p:cNvPr id="17" name="Google Shape;238;p27">
            <a:extLst>
              <a:ext uri="{FF2B5EF4-FFF2-40B4-BE49-F238E27FC236}">
                <a16:creationId xmlns:a16="http://schemas.microsoft.com/office/drawing/2014/main" id="{5C8F8DE2-CB18-198F-A673-DB5E366BEC0C}"/>
              </a:ext>
            </a:extLst>
          </p:cNvPr>
          <p:cNvSpPr txBox="1"/>
          <p:nvPr/>
        </p:nvSpPr>
        <p:spPr>
          <a:xfrm>
            <a:off x="2904375" y="3862985"/>
            <a:ext cx="2742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8" name="Google Shape;239;p27">
            <a:extLst>
              <a:ext uri="{FF2B5EF4-FFF2-40B4-BE49-F238E27FC236}">
                <a16:creationId xmlns:a16="http://schemas.microsoft.com/office/drawing/2014/main" id="{798B1CAC-8050-5315-E3F0-510C52E552C1}"/>
              </a:ext>
            </a:extLst>
          </p:cNvPr>
          <p:cNvSpPr txBox="1"/>
          <p:nvPr/>
        </p:nvSpPr>
        <p:spPr>
          <a:xfrm>
            <a:off x="1505187" y="5707988"/>
            <a:ext cx="2742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19" name="Google Shape;240;p27">
            <a:extLst>
              <a:ext uri="{FF2B5EF4-FFF2-40B4-BE49-F238E27FC236}">
                <a16:creationId xmlns:a16="http://schemas.microsoft.com/office/drawing/2014/main" id="{83B00071-B361-1F34-DA15-F154BA8F2F6C}"/>
              </a:ext>
            </a:extLst>
          </p:cNvPr>
          <p:cNvSpPr txBox="1"/>
          <p:nvPr/>
        </p:nvSpPr>
        <p:spPr>
          <a:xfrm>
            <a:off x="2308020" y="4585766"/>
            <a:ext cx="2742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</a:p>
        </p:txBody>
      </p:sp>
      <p:sp>
        <p:nvSpPr>
          <p:cNvPr id="20" name="Google Shape;241;p27">
            <a:extLst>
              <a:ext uri="{FF2B5EF4-FFF2-40B4-BE49-F238E27FC236}">
                <a16:creationId xmlns:a16="http://schemas.microsoft.com/office/drawing/2014/main" id="{EEA53991-CAD0-254B-8BE3-BCED8448D897}"/>
              </a:ext>
            </a:extLst>
          </p:cNvPr>
          <p:cNvSpPr txBox="1"/>
          <p:nvPr/>
        </p:nvSpPr>
        <p:spPr>
          <a:xfrm>
            <a:off x="4467437" y="5707988"/>
            <a:ext cx="2742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1" name="Google Shape;242;p27">
            <a:extLst>
              <a:ext uri="{FF2B5EF4-FFF2-40B4-BE49-F238E27FC236}">
                <a16:creationId xmlns:a16="http://schemas.microsoft.com/office/drawing/2014/main" id="{7029D40B-800E-5BE9-E771-4BB802A998D8}"/>
              </a:ext>
            </a:extLst>
          </p:cNvPr>
          <p:cNvSpPr txBox="1"/>
          <p:nvPr/>
        </p:nvSpPr>
        <p:spPr>
          <a:xfrm>
            <a:off x="2582220" y="6315629"/>
            <a:ext cx="2742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7" name="Google Shape;264;p27">
            <a:extLst>
              <a:ext uri="{FF2B5EF4-FFF2-40B4-BE49-F238E27FC236}">
                <a16:creationId xmlns:a16="http://schemas.microsoft.com/office/drawing/2014/main" id="{CF934DA6-3F62-F93A-AEFE-0B52B98A5A69}"/>
              </a:ext>
            </a:extLst>
          </p:cNvPr>
          <p:cNvSpPr txBox="1"/>
          <p:nvPr/>
        </p:nvSpPr>
        <p:spPr>
          <a:xfrm>
            <a:off x="12797587" y="5135407"/>
            <a:ext cx="2742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8" name="Google Shape;265;p27">
            <a:extLst>
              <a:ext uri="{FF2B5EF4-FFF2-40B4-BE49-F238E27FC236}">
                <a16:creationId xmlns:a16="http://schemas.microsoft.com/office/drawing/2014/main" id="{A0FAAD06-F463-AAE1-A69D-AC8A039B0E4E}"/>
              </a:ext>
            </a:extLst>
          </p:cNvPr>
          <p:cNvSpPr txBox="1"/>
          <p:nvPr/>
        </p:nvSpPr>
        <p:spPr>
          <a:xfrm>
            <a:off x="13585580" y="4725412"/>
            <a:ext cx="2742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29" name="Google Shape;266;p27">
            <a:extLst>
              <a:ext uri="{FF2B5EF4-FFF2-40B4-BE49-F238E27FC236}">
                <a16:creationId xmlns:a16="http://schemas.microsoft.com/office/drawing/2014/main" id="{CBE0D36A-453B-CC33-7599-BD81F7680526}"/>
              </a:ext>
            </a:extLst>
          </p:cNvPr>
          <p:cNvSpPr txBox="1"/>
          <p:nvPr/>
        </p:nvSpPr>
        <p:spPr>
          <a:xfrm>
            <a:off x="12305063" y="4854853"/>
            <a:ext cx="2742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</a:p>
        </p:txBody>
      </p:sp>
      <p:sp>
        <p:nvSpPr>
          <p:cNvPr id="30" name="Google Shape;267;p27">
            <a:extLst>
              <a:ext uri="{FF2B5EF4-FFF2-40B4-BE49-F238E27FC236}">
                <a16:creationId xmlns:a16="http://schemas.microsoft.com/office/drawing/2014/main" id="{9650A72C-9BFB-2CF3-AC8E-4295D415E32C}"/>
              </a:ext>
            </a:extLst>
          </p:cNvPr>
          <p:cNvSpPr txBox="1"/>
          <p:nvPr/>
        </p:nvSpPr>
        <p:spPr>
          <a:xfrm>
            <a:off x="14564562" y="5890248"/>
            <a:ext cx="2742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1" name="Google Shape;268;p27">
            <a:extLst>
              <a:ext uri="{FF2B5EF4-FFF2-40B4-BE49-F238E27FC236}">
                <a16:creationId xmlns:a16="http://schemas.microsoft.com/office/drawing/2014/main" id="{AAA746D4-A2C7-A8B9-0BAE-06471979C6C8}"/>
              </a:ext>
            </a:extLst>
          </p:cNvPr>
          <p:cNvSpPr txBox="1"/>
          <p:nvPr/>
        </p:nvSpPr>
        <p:spPr>
          <a:xfrm>
            <a:off x="12797587" y="6400878"/>
            <a:ext cx="2742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2" name="Google Shape;270;p27">
            <a:extLst>
              <a:ext uri="{FF2B5EF4-FFF2-40B4-BE49-F238E27FC236}">
                <a16:creationId xmlns:a16="http://schemas.microsoft.com/office/drawing/2014/main" id="{CD08D680-0EA4-971C-8D2B-D6406D577611}"/>
              </a:ext>
            </a:extLst>
          </p:cNvPr>
          <p:cNvSpPr txBox="1"/>
          <p:nvPr/>
        </p:nvSpPr>
        <p:spPr>
          <a:xfrm>
            <a:off x="12655175" y="3878897"/>
            <a:ext cx="2742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2" name="Google Shape;246;p27">
            <a:extLst>
              <a:ext uri="{FF2B5EF4-FFF2-40B4-BE49-F238E27FC236}">
                <a16:creationId xmlns:a16="http://schemas.microsoft.com/office/drawing/2014/main" id="{FCB481D1-6B8F-46AB-847B-F2A100B6E030}"/>
              </a:ext>
            </a:extLst>
          </p:cNvPr>
          <p:cNvSpPr txBox="1"/>
          <p:nvPr/>
        </p:nvSpPr>
        <p:spPr>
          <a:xfrm>
            <a:off x="7930412" y="6266766"/>
            <a:ext cx="309028" cy="520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3" name="Google Shape;247;p27">
            <a:extLst>
              <a:ext uri="{FF2B5EF4-FFF2-40B4-BE49-F238E27FC236}">
                <a16:creationId xmlns:a16="http://schemas.microsoft.com/office/drawing/2014/main" id="{F99C30E3-F96A-B69E-5458-B9B7FAF32B54}"/>
              </a:ext>
            </a:extLst>
          </p:cNvPr>
          <p:cNvSpPr txBox="1"/>
          <p:nvPr/>
        </p:nvSpPr>
        <p:spPr>
          <a:xfrm>
            <a:off x="9385795" y="5807408"/>
            <a:ext cx="309028" cy="520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24" name="Google Shape;249;p27">
            <a:extLst>
              <a:ext uri="{FF2B5EF4-FFF2-40B4-BE49-F238E27FC236}">
                <a16:creationId xmlns:a16="http://schemas.microsoft.com/office/drawing/2014/main" id="{46443266-A374-DD89-ADB7-6F6664529D68}"/>
              </a:ext>
            </a:extLst>
          </p:cNvPr>
          <p:cNvSpPr txBox="1"/>
          <p:nvPr/>
        </p:nvSpPr>
        <p:spPr>
          <a:xfrm>
            <a:off x="6767137" y="5177618"/>
            <a:ext cx="309028" cy="520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</a:p>
        </p:txBody>
      </p:sp>
      <p:sp>
        <p:nvSpPr>
          <p:cNvPr id="25" name="Google Shape;253;p27">
            <a:extLst>
              <a:ext uri="{FF2B5EF4-FFF2-40B4-BE49-F238E27FC236}">
                <a16:creationId xmlns:a16="http://schemas.microsoft.com/office/drawing/2014/main" id="{15310E4D-7E1A-0C73-CBE6-4A7D39745E96}"/>
              </a:ext>
            </a:extLst>
          </p:cNvPr>
          <p:cNvSpPr txBox="1"/>
          <p:nvPr/>
        </p:nvSpPr>
        <p:spPr>
          <a:xfrm>
            <a:off x="8832502" y="5000815"/>
            <a:ext cx="309028" cy="520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6" name="Google Shape;254;p27">
            <a:extLst>
              <a:ext uri="{FF2B5EF4-FFF2-40B4-BE49-F238E27FC236}">
                <a16:creationId xmlns:a16="http://schemas.microsoft.com/office/drawing/2014/main" id="{653BD1FE-EBAC-6FBE-325A-F865580FD618}"/>
              </a:ext>
            </a:extLst>
          </p:cNvPr>
          <p:cNvSpPr txBox="1"/>
          <p:nvPr/>
        </p:nvSpPr>
        <p:spPr>
          <a:xfrm>
            <a:off x="7835245" y="3756546"/>
            <a:ext cx="309028" cy="520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88" name="Slide Number Placeholder 5">
            <a:extLst>
              <a:ext uri="{FF2B5EF4-FFF2-40B4-BE49-F238E27FC236}">
                <a16:creationId xmlns:a16="http://schemas.microsoft.com/office/drawing/2014/main" id="{41E5FC0C-814C-9268-DEEC-CDEB43357ADC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bg1"/>
                </a:solidFill>
              </a:rPr>
              <a:pPr algn="r"/>
              <a:t>12</a:t>
            </a:fld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89" name="Footer Placeholder 3">
            <a:extLst>
              <a:ext uri="{FF2B5EF4-FFF2-40B4-BE49-F238E27FC236}">
                <a16:creationId xmlns:a16="http://schemas.microsoft.com/office/drawing/2014/main" id="{50DCA2AE-ED70-3D87-7B9C-9D165F973971}"/>
              </a:ext>
            </a:extLst>
          </p:cNvPr>
          <p:cNvSpPr txBox="1">
            <a:spLocks/>
          </p:cNvSpPr>
          <p:nvPr/>
        </p:nvSpPr>
        <p:spPr>
          <a:xfrm>
            <a:off x="9484659" y="757747"/>
            <a:ext cx="6340523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/>
              <a:t>3. Programming CNC machines</a:t>
            </a:r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B5278B8-0990-41D9-2EC5-B1A7EF306F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31282" y="4288060"/>
            <a:ext cx="3017309" cy="219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63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605B8-1D90-46F2-8EA0-3DD76A33A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Advantages of multi-axis CNC machines – answers</a:t>
            </a:r>
            <a:endParaRPr lang="en-US" dirty="0"/>
          </a:p>
        </p:txBody>
      </p:sp>
      <p:graphicFrame>
        <p:nvGraphicFramePr>
          <p:cNvPr id="3" name="Google Shape;276;p28">
            <a:extLst>
              <a:ext uri="{FF2B5EF4-FFF2-40B4-BE49-F238E27FC236}">
                <a16:creationId xmlns:a16="http://schemas.microsoft.com/office/drawing/2014/main" id="{F8F47B93-64B7-9473-92D9-9C30E3C8EA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0328478"/>
              </p:ext>
            </p:extLst>
          </p:nvPr>
        </p:nvGraphicFramePr>
        <p:xfrm>
          <a:off x="1120676" y="2793074"/>
          <a:ext cx="14002411" cy="39496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57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53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10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159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Table/Table</a:t>
                      </a:r>
                      <a:endParaRPr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Head/Head and Table/Head</a:t>
                      </a:r>
                      <a:endParaRPr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Multi-axis in general</a:t>
                      </a:r>
                      <a:endParaRPr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2020">
                <a:tc>
                  <a:txBody>
                    <a:bodyPr/>
                    <a:lstStyle/>
                    <a:p>
                      <a:pPr marL="48260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" sz="20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Easy to visualise movements/actions during machining.</a:t>
                      </a:r>
                      <a:endParaRPr sz="20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8260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" sz="20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Allows for heavy material removal.</a:t>
                      </a:r>
                      <a:endParaRPr sz="20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8260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" sz="20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Allows full range of XYZ travel.</a:t>
                      </a:r>
                      <a:endParaRPr sz="20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8260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" sz="20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 tilts further – good for undercuts.</a:t>
                      </a:r>
                      <a:endParaRPr sz="20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8260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" sz="20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 machine heavier parts.</a:t>
                      </a:r>
                      <a:endParaRPr sz="20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8260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" sz="20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Very rigid set up for larger parts.</a:t>
                      </a:r>
                      <a:endParaRPr sz="20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8260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" sz="20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versatile.</a:t>
                      </a:r>
                      <a:endParaRPr sz="20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8260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" sz="20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 allow multiple vices so multiple pieces can be worked on.</a:t>
                      </a:r>
                      <a:endParaRPr sz="20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8260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" sz="20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tooling can be used as rotating head allows easier access.</a:t>
                      </a:r>
                      <a:endParaRPr sz="20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82600" lvl="0" indent="-342900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Shorter cycle times.</a:t>
                      </a:r>
                      <a:endParaRPr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82600" lvl="0" indent="-342900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Greater accuracy.</a:t>
                      </a:r>
                      <a:endParaRPr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82600" lvl="0" indent="-342900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 set-up time.</a:t>
                      </a:r>
                      <a:endParaRPr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82600" lvl="0" indent="-342900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Increased capability.</a:t>
                      </a:r>
                      <a:endParaRPr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1737F6FF-8405-841C-C8D5-C6B290DA69D6}"/>
              </a:ext>
            </a:extLst>
          </p:cNvPr>
          <p:cNvSpPr txBox="1">
            <a:spLocks/>
          </p:cNvSpPr>
          <p:nvPr/>
        </p:nvSpPr>
        <p:spPr>
          <a:xfrm>
            <a:off x="1127589" y="2793074"/>
            <a:ext cx="14002411" cy="3949670"/>
          </a:xfrm>
          <a:prstGeom prst="rect">
            <a:avLst/>
          </a:prstGeom>
          <a:noFill/>
          <a:ln w="28575">
            <a:gradFill flip="none" rotWithShape="1">
              <a:gsLst>
                <a:gs pos="21000">
                  <a:srgbClr val="D91C5C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 vert="horz" lIns="288000" tIns="288000" rIns="288000" bIns="288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Aft>
                <a:spcPts val="1200"/>
              </a:spcAft>
              <a:buSzPts val="1400"/>
              <a:buFont typeface="Arial" panose="020B0604020202020204" pitchFamily="34" charset="0"/>
              <a:buChar char="•"/>
            </a:pPr>
            <a:endParaRPr lang="en-GB" sz="180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3DB89E4-3325-914C-7A0E-65DB5D691233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bg1"/>
                </a:solidFill>
              </a:rPr>
              <a:pPr algn="r"/>
              <a:t>13</a:t>
            </a:fld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C6C7297-E594-CA7B-7947-E62BC7B24292}"/>
              </a:ext>
            </a:extLst>
          </p:cNvPr>
          <p:cNvSpPr txBox="1">
            <a:spLocks/>
          </p:cNvSpPr>
          <p:nvPr/>
        </p:nvSpPr>
        <p:spPr>
          <a:xfrm>
            <a:off x="9484659" y="757747"/>
            <a:ext cx="6340523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/>
              <a:t>3. Programming CNC machines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74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31CA0B-BFA8-CD47-E02A-D1D3AEA50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CF07FC-8880-5B63-C634-11003758F81A}"/>
              </a:ext>
            </a:extLst>
          </p:cNvPr>
          <p:cNvSpPr/>
          <p:nvPr/>
        </p:nvSpPr>
        <p:spPr>
          <a:xfrm>
            <a:off x="411858" y="2291753"/>
            <a:ext cx="23139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 will be able to: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AE5765A-15C4-6DBF-BC43-3DCF30DC80ED}"/>
              </a:ext>
            </a:extLst>
          </p:cNvPr>
          <p:cNvSpPr txBox="1">
            <a:spLocks/>
          </p:cNvSpPr>
          <p:nvPr/>
        </p:nvSpPr>
        <p:spPr>
          <a:xfrm>
            <a:off x="15702721" y="832697"/>
            <a:ext cx="539750" cy="48683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Graphic 5">
            <a:extLst>
              <a:ext uri="{FF2B5EF4-FFF2-40B4-BE49-F238E27FC236}">
                <a16:creationId xmlns:a16="http://schemas.microsoft.com/office/drawing/2014/main" id="{BF405E5E-E38C-2246-17F5-8996E364D9D1}"/>
              </a:ext>
            </a:extLst>
          </p:cNvPr>
          <p:cNvSpPr/>
          <p:nvPr/>
        </p:nvSpPr>
        <p:spPr>
          <a:xfrm>
            <a:off x="2799642" y="5218637"/>
            <a:ext cx="3031641" cy="2975090"/>
          </a:xfrm>
          <a:custGeom>
            <a:avLst/>
            <a:gdLst>
              <a:gd name="connsiteX0" fmla="*/ 1638583 w 3277164"/>
              <a:gd name="connsiteY0" fmla="*/ 0 h 3216033"/>
              <a:gd name="connsiteX1" fmla="*/ 324807 w 3277164"/>
              <a:gd name="connsiteY1" fmla="*/ 636872 h 3216033"/>
              <a:gd name="connsiteX2" fmla="*/ 0 w 3277164"/>
              <a:gd name="connsiteY2" fmla="*/ 2068301 h 3216033"/>
              <a:gd name="connsiteX3" fmla="*/ 909459 w 3277164"/>
              <a:gd name="connsiteY3" fmla="*/ 3216033 h 3216033"/>
              <a:gd name="connsiteX4" fmla="*/ 2367706 w 3277164"/>
              <a:gd name="connsiteY4" fmla="*/ 3216033 h 3216033"/>
              <a:gd name="connsiteX5" fmla="*/ 3277165 w 3277164"/>
              <a:gd name="connsiteY5" fmla="*/ 2068301 h 3216033"/>
              <a:gd name="connsiteX6" fmla="*/ 2952697 w 3277164"/>
              <a:gd name="connsiteY6" fmla="*/ 636872 h 3216033"/>
              <a:gd name="connsiteX7" fmla="*/ 1638583 w 3277164"/>
              <a:gd name="connsiteY7" fmla="*/ 0 h 3216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7164" h="3216033">
                <a:moveTo>
                  <a:pt x="1638583" y="0"/>
                </a:moveTo>
                <a:lnTo>
                  <a:pt x="324807" y="636872"/>
                </a:lnTo>
                <a:lnTo>
                  <a:pt x="0" y="2068301"/>
                </a:lnTo>
                <a:lnTo>
                  <a:pt x="909459" y="3216033"/>
                </a:lnTo>
                <a:lnTo>
                  <a:pt x="2367706" y="3216033"/>
                </a:lnTo>
                <a:lnTo>
                  <a:pt x="3277165" y="2068301"/>
                </a:lnTo>
                <a:lnTo>
                  <a:pt x="2952697" y="636872"/>
                </a:lnTo>
                <a:lnTo>
                  <a:pt x="1638583" y="0"/>
                </a:lnTo>
                <a:close/>
              </a:path>
            </a:pathLst>
          </a:custGeom>
          <a:solidFill>
            <a:srgbClr val="EBEBEB"/>
          </a:solidFill>
          <a:ln w="135048" cap="flat">
            <a:gradFill>
              <a:gsLst>
                <a:gs pos="17000">
                  <a:srgbClr val="D91C5C"/>
                </a:gs>
                <a:gs pos="81000">
                  <a:srgbClr val="FFD600"/>
                </a:gs>
              </a:gsLst>
              <a:lin ang="18900242" scaled="1"/>
            </a:gradFill>
            <a:prstDash val="solid"/>
            <a:miter/>
          </a:ln>
        </p:spPr>
        <p:txBody>
          <a:bodyPr tIns="72000" rIns="180000" bIns="0" rtlCol="0" anchor="ctr"/>
          <a:lstStyle/>
          <a:p>
            <a:pPr marL="127000" lvl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en-GB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G-code to define how a CNC machine could cut a shape into a sheet of material.</a:t>
            </a:r>
            <a:endParaRPr lang="en-GB" sz="2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84F7A0B-7B24-5B87-DB91-3DB3643AB4D1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bg1"/>
                </a:solidFill>
              </a:rPr>
              <a:pPr algn="r"/>
              <a:t>14</a:t>
            </a:fld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E5178B76-5A69-5E1D-EBD4-4DE6A50E6B6E}"/>
              </a:ext>
            </a:extLst>
          </p:cNvPr>
          <p:cNvSpPr txBox="1">
            <a:spLocks/>
          </p:cNvSpPr>
          <p:nvPr/>
        </p:nvSpPr>
        <p:spPr>
          <a:xfrm>
            <a:off x="9484659" y="757747"/>
            <a:ext cx="6340523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chemeClr val="bg1"/>
                </a:solidFill>
              </a:rPr>
              <a:t>3. Programming CNC machines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Graphic 5">
            <a:extLst>
              <a:ext uri="{FF2B5EF4-FFF2-40B4-BE49-F238E27FC236}">
                <a16:creationId xmlns:a16="http://schemas.microsoft.com/office/drawing/2014/main" id="{D3785ED7-44CA-CC3B-C4EE-4B35C604FB1C}"/>
              </a:ext>
            </a:extLst>
          </p:cNvPr>
          <p:cNvSpPr/>
          <p:nvPr/>
        </p:nvSpPr>
        <p:spPr>
          <a:xfrm>
            <a:off x="5138438" y="3022677"/>
            <a:ext cx="3031641" cy="2975090"/>
          </a:xfrm>
          <a:custGeom>
            <a:avLst/>
            <a:gdLst>
              <a:gd name="connsiteX0" fmla="*/ 1638583 w 3277164"/>
              <a:gd name="connsiteY0" fmla="*/ 0 h 3216033"/>
              <a:gd name="connsiteX1" fmla="*/ 324807 w 3277164"/>
              <a:gd name="connsiteY1" fmla="*/ 636872 h 3216033"/>
              <a:gd name="connsiteX2" fmla="*/ 0 w 3277164"/>
              <a:gd name="connsiteY2" fmla="*/ 2068301 h 3216033"/>
              <a:gd name="connsiteX3" fmla="*/ 909459 w 3277164"/>
              <a:gd name="connsiteY3" fmla="*/ 3216033 h 3216033"/>
              <a:gd name="connsiteX4" fmla="*/ 2367706 w 3277164"/>
              <a:gd name="connsiteY4" fmla="*/ 3216033 h 3216033"/>
              <a:gd name="connsiteX5" fmla="*/ 3277165 w 3277164"/>
              <a:gd name="connsiteY5" fmla="*/ 2068301 h 3216033"/>
              <a:gd name="connsiteX6" fmla="*/ 2952697 w 3277164"/>
              <a:gd name="connsiteY6" fmla="*/ 636872 h 3216033"/>
              <a:gd name="connsiteX7" fmla="*/ 1638583 w 3277164"/>
              <a:gd name="connsiteY7" fmla="*/ 0 h 3216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7164" h="3216033">
                <a:moveTo>
                  <a:pt x="1638583" y="0"/>
                </a:moveTo>
                <a:lnTo>
                  <a:pt x="324807" y="636872"/>
                </a:lnTo>
                <a:lnTo>
                  <a:pt x="0" y="2068301"/>
                </a:lnTo>
                <a:lnTo>
                  <a:pt x="909459" y="3216033"/>
                </a:lnTo>
                <a:lnTo>
                  <a:pt x="2367706" y="3216033"/>
                </a:lnTo>
                <a:lnTo>
                  <a:pt x="3277165" y="2068301"/>
                </a:lnTo>
                <a:lnTo>
                  <a:pt x="2952697" y="636872"/>
                </a:lnTo>
                <a:lnTo>
                  <a:pt x="1638583" y="0"/>
                </a:lnTo>
                <a:close/>
              </a:path>
            </a:pathLst>
          </a:custGeom>
          <a:solidFill>
            <a:srgbClr val="EBEBEB"/>
          </a:solidFill>
          <a:ln w="135048" cap="flat">
            <a:gradFill>
              <a:gsLst>
                <a:gs pos="17000">
                  <a:srgbClr val="D91C5C"/>
                </a:gs>
                <a:gs pos="81000">
                  <a:srgbClr val="FFD600"/>
                </a:gs>
              </a:gsLst>
              <a:lin ang="18900000" scaled="0"/>
            </a:gradFill>
            <a:prstDash val="solid"/>
            <a:miter/>
          </a:ln>
        </p:spPr>
        <p:txBody>
          <a:bodyPr lIns="72000" tIns="180000" rIns="180000" bIns="0" rtlCol="0" anchor="ctr"/>
          <a:lstStyle/>
          <a:p>
            <a:pPr marL="127000" lvl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en-GB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 </a:t>
            </a:r>
            <a:br>
              <a:rPr lang="en-GB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improvements </a:t>
            </a:r>
            <a:br>
              <a:rPr lang="en-GB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help a CNC </a:t>
            </a:r>
            <a:br>
              <a:rPr lang="en-GB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 to be </a:t>
            </a:r>
            <a:br>
              <a:rPr lang="en-GB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efficient.</a:t>
            </a:r>
          </a:p>
        </p:txBody>
      </p:sp>
      <p:sp>
        <p:nvSpPr>
          <p:cNvPr id="9" name="Graphic 5">
            <a:extLst>
              <a:ext uri="{FF2B5EF4-FFF2-40B4-BE49-F238E27FC236}">
                <a16:creationId xmlns:a16="http://schemas.microsoft.com/office/drawing/2014/main" id="{31CEE43B-C08A-B17B-E0DD-AD126E60F041}"/>
              </a:ext>
            </a:extLst>
          </p:cNvPr>
          <p:cNvSpPr/>
          <p:nvPr/>
        </p:nvSpPr>
        <p:spPr>
          <a:xfrm>
            <a:off x="460845" y="3022677"/>
            <a:ext cx="3031641" cy="2975090"/>
          </a:xfrm>
          <a:custGeom>
            <a:avLst/>
            <a:gdLst>
              <a:gd name="connsiteX0" fmla="*/ 1638583 w 3277164"/>
              <a:gd name="connsiteY0" fmla="*/ 0 h 3216033"/>
              <a:gd name="connsiteX1" fmla="*/ 324807 w 3277164"/>
              <a:gd name="connsiteY1" fmla="*/ 636872 h 3216033"/>
              <a:gd name="connsiteX2" fmla="*/ 0 w 3277164"/>
              <a:gd name="connsiteY2" fmla="*/ 2068301 h 3216033"/>
              <a:gd name="connsiteX3" fmla="*/ 909459 w 3277164"/>
              <a:gd name="connsiteY3" fmla="*/ 3216033 h 3216033"/>
              <a:gd name="connsiteX4" fmla="*/ 2367706 w 3277164"/>
              <a:gd name="connsiteY4" fmla="*/ 3216033 h 3216033"/>
              <a:gd name="connsiteX5" fmla="*/ 3277165 w 3277164"/>
              <a:gd name="connsiteY5" fmla="*/ 2068301 h 3216033"/>
              <a:gd name="connsiteX6" fmla="*/ 2952697 w 3277164"/>
              <a:gd name="connsiteY6" fmla="*/ 636872 h 3216033"/>
              <a:gd name="connsiteX7" fmla="*/ 1638583 w 3277164"/>
              <a:gd name="connsiteY7" fmla="*/ 0 h 3216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7164" h="3216033">
                <a:moveTo>
                  <a:pt x="1638583" y="0"/>
                </a:moveTo>
                <a:lnTo>
                  <a:pt x="324807" y="636872"/>
                </a:lnTo>
                <a:lnTo>
                  <a:pt x="0" y="2068301"/>
                </a:lnTo>
                <a:lnTo>
                  <a:pt x="909459" y="3216033"/>
                </a:lnTo>
                <a:lnTo>
                  <a:pt x="2367706" y="3216033"/>
                </a:lnTo>
                <a:lnTo>
                  <a:pt x="3277165" y="2068301"/>
                </a:lnTo>
                <a:lnTo>
                  <a:pt x="2952697" y="636872"/>
                </a:lnTo>
                <a:lnTo>
                  <a:pt x="1638583" y="0"/>
                </a:lnTo>
                <a:close/>
              </a:path>
            </a:pathLst>
          </a:custGeom>
          <a:solidFill>
            <a:srgbClr val="EBEBEB"/>
          </a:solidFill>
          <a:ln w="135048" cap="flat">
            <a:gradFill>
              <a:gsLst>
                <a:gs pos="17000">
                  <a:srgbClr val="D91C5C"/>
                </a:gs>
                <a:gs pos="80000">
                  <a:srgbClr val="FFD600"/>
                </a:gs>
              </a:gsLst>
              <a:lin ang="18900242" scaled="1"/>
            </a:gradFill>
            <a:prstDash val="solid"/>
            <a:miter/>
          </a:ln>
        </p:spPr>
        <p:txBody>
          <a:bodyPr tIns="360000" rIns="180000" bIns="0" rtlCol="0" anchor="ctr"/>
          <a:lstStyle/>
          <a:p>
            <a:pPr marL="127000" lvl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en-GB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the main G-code instructions and explain their functions.</a:t>
            </a:r>
            <a:endParaRPr lang="en-GB" sz="2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Graphic 5">
            <a:extLst>
              <a:ext uri="{FF2B5EF4-FFF2-40B4-BE49-F238E27FC236}">
                <a16:creationId xmlns:a16="http://schemas.microsoft.com/office/drawing/2014/main" id="{ED4A7EF8-4437-21F8-6F48-24C2C05A3277}"/>
              </a:ext>
            </a:extLst>
          </p:cNvPr>
          <p:cNvSpPr/>
          <p:nvPr/>
        </p:nvSpPr>
        <p:spPr>
          <a:xfrm>
            <a:off x="7477235" y="5218637"/>
            <a:ext cx="3031641" cy="2975090"/>
          </a:xfrm>
          <a:custGeom>
            <a:avLst/>
            <a:gdLst>
              <a:gd name="connsiteX0" fmla="*/ 1638583 w 3277164"/>
              <a:gd name="connsiteY0" fmla="*/ 0 h 3216033"/>
              <a:gd name="connsiteX1" fmla="*/ 324807 w 3277164"/>
              <a:gd name="connsiteY1" fmla="*/ 636872 h 3216033"/>
              <a:gd name="connsiteX2" fmla="*/ 0 w 3277164"/>
              <a:gd name="connsiteY2" fmla="*/ 2068301 h 3216033"/>
              <a:gd name="connsiteX3" fmla="*/ 909459 w 3277164"/>
              <a:gd name="connsiteY3" fmla="*/ 3216033 h 3216033"/>
              <a:gd name="connsiteX4" fmla="*/ 2367706 w 3277164"/>
              <a:gd name="connsiteY4" fmla="*/ 3216033 h 3216033"/>
              <a:gd name="connsiteX5" fmla="*/ 3277165 w 3277164"/>
              <a:gd name="connsiteY5" fmla="*/ 2068301 h 3216033"/>
              <a:gd name="connsiteX6" fmla="*/ 2952697 w 3277164"/>
              <a:gd name="connsiteY6" fmla="*/ 636872 h 3216033"/>
              <a:gd name="connsiteX7" fmla="*/ 1638583 w 3277164"/>
              <a:gd name="connsiteY7" fmla="*/ 0 h 3216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7164" h="3216033">
                <a:moveTo>
                  <a:pt x="1638583" y="0"/>
                </a:moveTo>
                <a:lnTo>
                  <a:pt x="324807" y="636872"/>
                </a:lnTo>
                <a:lnTo>
                  <a:pt x="0" y="2068301"/>
                </a:lnTo>
                <a:lnTo>
                  <a:pt x="909459" y="3216033"/>
                </a:lnTo>
                <a:lnTo>
                  <a:pt x="2367706" y="3216033"/>
                </a:lnTo>
                <a:lnTo>
                  <a:pt x="3277165" y="2068301"/>
                </a:lnTo>
                <a:lnTo>
                  <a:pt x="2952697" y="636872"/>
                </a:lnTo>
                <a:lnTo>
                  <a:pt x="1638583" y="0"/>
                </a:lnTo>
                <a:close/>
              </a:path>
            </a:pathLst>
          </a:custGeom>
          <a:solidFill>
            <a:srgbClr val="EBEBEB"/>
          </a:solidFill>
          <a:ln w="135048" cap="flat">
            <a:gradFill>
              <a:gsLst>
                <a:gs pos="17000">
                  <a:srgbClr val="D91C5C"/>
                </a:gs>
                <a:gs pos="81000">
                  <a:srgbClr val="FFD600"/>
                </a:gs>
              </a:gsLst>
              <a:lin ang="18900000" scaled="0"/>
            </a:gradFill>
            <a:prstDash val="solid"/>
            <a:miter/>
          </a:ln>
        </p:spPr>
        <p:txBody>
          <a:bodyPr tIns="360000" rIns="72000" bIns="0" rtlCol="0" anchor="ctr"/>
          <a:lstStyle/>
          <a:p>
            <a:pPr marL="127000" lvl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en-GB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some </a:t>
            </a:r>
            <a:br>
              <a:rPr lang="en-GB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advantages of multi-axis CNC machines.</a:t>
            </a:r>
          </a:p>
        </p:txBody>
      </p:sp>
    </p:spTree>
    <p:extLst>
      <p:ext uri="{BB962C8B-B14F-4D97-AF65-F5344CB8AC3E}">
        <p14:creationId xmlns:p14="http://schemas.microsoft.com/office/powerpoint/2010/main" val="332210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43D2945-F1DD-97FA-08BE-3E3AA1860EDF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bg1"/>
                </a:solidFill>
              </a:rPr>
              <a:pPr algn="r"/>
              <a:t>2</a:t>
            </a:fld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30A78F1-A1E4-6553-5E31-F5A3BCC203C3}"/>
              </a:ext>
            </a:extLst>
          </p:cNvPr>
          <p:cNvSpPr txBox="1">
            <a:spLocks/>
          </p:cNvSpPr>
          <p:nvPr/>
        </p:nvSpPr>
        <p:spPr>
          <a:xfrm>
            <a:off x="5024646" y="1446073"/>
            <a:ext cx="6208295" cy="6251853"/>
          </a:xfrm>
          <a:prstGeom prst="rect">
            <a:avLst/>
          </a:prstGeom>
        </p:spPr>
        <p:txBody>
          <a:bodyPr vert="horz" lIns="90000" tIns="45720" rIns="91440" bIns="45720" rtlCol="0" anchor="ctr">
            <a:normAutofit/>
          </a:bodyPr>
          <a:lstStyle>
            <a:lvl1pPr algn="ctr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indent="0" algn="ctr" rtl="0">
              <a:lnSpc>
                <a:spcPts val="578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GB" dirty="0"/>
              <a:t>CNC </a:t>
            </a:r>
            <a:br>
              <a:rPr lang="en-GB" dirty="0"/>
            </a:br>
            <a:r>
              <a:rPr lang="en-GB" dirty="0"/>
              <a:t>machinery</a:t>
            </a:r>
            <a:endParaRPr lang="en-NZ" dirty="0"/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rPr lang="en-GB" sz="2500" b="0" dirty="0"/>
              <a:t>3. Programming CNC machines</a:t>
            </a:r>
            <a:endParaRPr lang="en-NZ" sz="2500" b="0" dirty="0"/>
          </a:p>
        </p:txBody>
      </p:sp>
    </p:spTree>
    <p:extLst>
      <p:ext uri="{BB962C8B-B14F-4D97-AF65-F5344CB8AC3E}">
        <p14:creationId xmlns:p14="http://schemas.microsoft.com/office/powerpoint/2010/main" val="124586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31CA0B-BFA8-CD47-E02A-D1D3AEA50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CF07FC-8880-5B63-C634-11003758F81A}"/>
              </a:ext>
            </a:extLst>
          </p:cNvPr>
          <p:cNvSpPr/>
          <p:nvPr/>
        </p:nvSpPr>
        <p:spPr>
          <a:xfrm>
            <a:off x="411858" y="2291753"/>
            <a:ext cx="23139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 will be able to: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AE5765A-15C4-6DBF-BC43-3DCF30DC80ED}"/>
              </a:ext>
            </a:extLst>
          </p:cNvPr>
          <p:cNvSpPr txBox="1">
            <a:spLocks/>
          </p:cNvSpPr>
          <p:nvPr/>
        </p:nvSpPr>
        <p:spPr>
          <a:xfrm>
            <a:off x="15702721" y="832697"/>
            <a:ext cx="539750" cy="48683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Graphic 5">
            <a:extLst>
              <a:ext uri="{FF2B5EF4-FFF2-40B4-BE49-F238E27FC236}">
                <a16:creationId xmlns:a16="http://schemas.microsoft.com/office/drawing/2014/main" id="{BF405E5E-E38C-2246-17F5-8996E364D9D1}"/>
              </a:ext>
            </a:extLst>
          </p:cNvPr>
          <p:cNvSpPr/>
          <p:nvPr/>
        </p:nvSpPr>
        <p:spPr>
          <a:xfrm>
            <a:off x="2799642" y="5218637"/>
            <a:ext cx="3031641" cy="2975090"/>
          </a:xfrm>
          <a:custGeom>
            <a:avLst/>
            <a:gdLst>
              <a:gd name="connsiteX0" fmla="*/ 1638583 w 3277164"/>
              <a:gd name="connsiteY0" fmla="*/ 0 h 3216033"/>
              <a:gd name="connsiteX1" fmla="*/ 324807 w 3277164"/>
              <a:gd name="connsiteY1" fmla="*/ 636872 h 3216033"/>
              <a:gd name="connsiteX2" fmla="*/ 0 w 3277164"/>
              <a:gd name="connsiteY2" fmla="*/ 2068301 h 3216033"/>
              <a:gd name="connsiteX3" fmla="*/ 909459 w 3277164"/>
              <a:gd name="connsiteY3" fmla="*/ 3216033 h 3216033"/>
              <a:gd name="connsiteX4" fmla="*/ 2367706 w 3277164"/>
              <a:gd name="connsiteY4" fmla="*/ 3216033 h 3216033"/>
              <a:gd name="connsiteX5" fmla="*/ 3277165 w 3277164"/>
              <a:gd name="connsiteY5" fmla="*/ 2068301 h 3216033"/>
              <a:gd name="connsiteX6" fmla="*/ 2952697 w 3277164"/>
              <a:gd name="connsiteY6" fmla="*/ 636872 h 3216033"/>
              <a:gd name="connsiteX7" fmla="*/ 1638583 w 3277164"/>
              <a:gd name="connsiteY7" fmla="*/ 0 h 3216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7164" h="3216033">
                <a:moveTo>
                  <a:pt x="1638583" y="0"/>
                </a:moveTo>
                <a:lnTo>
                  <a:pt x="324807" y="636872"/>
                </a:lnTo>
                <a:lnTo>
                  <a:pt x="0" y="2068301"/>
                </a:lnTo>
                <a:lnTo>
                  <a:pt x="909459" y="3216033"/>
                </a:lnTo>
                <a:lnTo>
                  <a:pt x="2367706" y="3216033"/>
                </a:lnTo>
                <a:lnTo>
                  <a:pt x="3277165" y="2068301"/>
                </a:lnTo>
                <a:lnTo>
                  <a:pt x="2952697" y="636872"/>
                </a:lnTo>
                <a:lnTo>
                  <a:pt x="1638583" y="0"/>
                </a:lnTo>
                <a:close/>
              </a:path>
            </a:pathLst>
          </a:custGeom>
          <a:solidFill>
            <a:srgbClr val="EBEBEB"/>
          </a:solidFill>
          <a:ln w="135048" cap="flat">
            <a:gradFill>
              <a:gsLst>
                <a:gs pos="17000">
                  <a:srgbClr val="D91C5C"/>
                </a:gs>
                <a:gs pos="81000">
                  <a:srgbClr val="FFD600"/>
                </a:gs>
              </a:gsLst>
              <a:lin ang="18900242" scaled="1"/>
            </a:gradFill>
            <a:prstDash val="solid"/>
            <a:miter/>
          </a:ln>
        </p:spPr>
        <p:txBody>
          <a:bodyPr tIns="72000" rIns="180000" bIns="0" rtlCol="0" anchor="ctr"/>
          <a:lstStyle/>
          <a:p>
            <a:pPr marL="127000" lvl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en-GB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G-code to define how a CNC machine could cut a shape into a sheet of material.</a:t>
            </a:r>
            <a:endParaRPr lang="en-GB" sz="2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84F7A0B-7B24-5B87-DB91-3DB3643AB4D1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bg1"/>
                </a:solidFill>
              </a:rPr>
              <a:pPr algn="r"/>
              <a:t>3</a:t>
            </a:fld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E5178B76-5A69-5E1D-EBD4-4DE6A50E6B6E}"/>
              </a:ext>
            </a:extLst>
          </p:cNvPr>
          <p:cNvSpPr txBox="1">
            <a:spLocks/>
          </p:cNvSpPr>
          <p:nvPr/>
        </p:nvSpPr>
        <p:spPr>
          <a:xfrm>
            <a:off x="9484659" y="757747"/>
            <a:ext cx="6340523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chemeClr val="bg1"/>
                </a:solidFill>
              </a:rPr>
              <a:t>3. Programming CNC machines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Graphic 5">
            <a:extLst>
              <a:ext uri="{FF2B5EF4-FFF2-40B4-BE49-F238E27FC236}">
                <a16:creationId xmlns:a16="http://schemas.microsoft.com/office/drawing/2014/main" id="{D3785ED7-44CA-CC3B-C4EE-4B35C604FB1C}"/>
              </a:ext>
            </a:extLst>
          </p:cNvPr>
          <p:cNvSpPr/>
          <p:nvPr/>
        </p:nvSpPr>
        <p:spPr>
          <a:xfrm>
            <a:off x="5138438" y="3022677"/>
            <a:ext cx="3031641" cy="2975090"/>
          </a:xfrm>
          <a:custGeom>
            <a:avLst/>
            <a:gdLst>
              <a:gd name="connsiteX0" fmla="*/ 1638583 w 3277164"/>
              <a:gd name="connsiteY0" fmla="*/ 0 h 3216033"/>
              <a:gd name="connsiteX1" fmla="*/ 324807 w 3277164"/>
              <a:gd name="connsiteY1" fmla="*/ 636872 h 3216033"/>
              <a:gd name="connsiteX2" fmla="*/ 0 w 3277164"/>
              <a:gd name="connsiteY2" fmla="*/ 2068301 h 3216033"/>
              <a:gd name="connsiteX3" fmla="*/ 909459 w 3277164"/>
              <a:gd name="connsiteY3" fmla="*/ 3216033 h 3216033"/>
              <a:gd name="connsiteX4" fmla="*/ 2367706 w 3277164"/>
              <a:gd name="connsiteY4" fmla="*/ 3216033 h 3216033"/>
              <a:gd name="connsiteX5" fmla="*/ 3277165 w 3277164"/>
              <a:gd name="connsiteY5" fmla="*/ 2068301 h 3216033"/>
              <a:gd name="connsiteX6" fmla="*/ 2952697 w 3277164"/>
              <a:gd name="connsiteY6" fmla="*/ 636872 h 3216033"/>
              <a:gd name="connsiteX7" fmla="*/ 1638583 w 3277164"/>
              <a:gd name="connsiteY7" fmla="*/ 0 h 3216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7164" h="3216033">
                <a:moveTo>
                  <a:pt x="1638583" y="0"/>
                </a:moveTo>
                <a:lnTo>
                  <a:pt x="324807" y="636872"/>
                </a:lnTo>
                <a:lnTo>
                  <a:pt x="0" y="2068301"/>
                </a:lnTo>
                <a:lnTo>
                  <a:pt x="909459" y="3216033"/>
                </a:lnTo>
                <a:lnTo>
                  <a:pt x="2367706" y="3216033"/>
                </a:lnTo>
                <a:lnTo>
                  <a:pt x="3277165" y="2068301"/>
                </a:lnTo>
                <a:lnTo>
                  <a:pt x="2952697" y="636872"/>
                </a:lnTo>
                <a:lnTo>
                  <a:pt x="1638583" y="0"/>
                </a:lnTo>
                <a:close/>
              </a:path>
            </a:pathLst>
          </a:custGeom>
          <a:solidFill>
            <a:srgbClr val="EBEBEB"/>
          </a:solidFill>
          <a:ln w="135048" cap="flat">
            <a:gradFill>
              <a:gsLst>
                <a:gs pos="17000">
                  <a:srgbClr val="D91C5C"/>
                </a:gs>
                <a:gs pos="81000">
                  <a:srgbClr val="FFD600"/>
                </a:gs>
              </a:gsLst>
              <a:lin ang="18900000" scaled="0"/>
            </a:gradFill>
            <a:prstDash val="solid"/>
            <a:miter/>
          </a:ln>
        </p:spPr>
        <p:txBody>
          <a:bodyPr lIns="72000" tIns="180000" rIns="180000" bIns="0" rtlCol="0" anchor="ctr"/>
          <a:lstStyle/>
          <a:p>
            <a:pPr marL="127000" lvl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en-GB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 </a:t>
            </a:r>
            <a:br>
              <a:rPr lang="en-GB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improvements </a:t>
            </a:r>
            <a:br>
              <a:rPr lang="en-GB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help a CNC </a:t>
            </a:r>
            <a:br>
              <a:rPr lang="en-GB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 to be </a:t>
            </a:r>
            <a:br>
              <a:rPr lang="en-GB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efficient.</a:t>
            </a:r>
          </a:p>
        </p:txBody>
      </p:sp>
      <p:sp>
        <p:nvSpPr>
          <p:cNvPr id="9" name="Graphic 5">
            <a:extLst>
              <a:ext uri="{FF2B5EF4-FFF2-40B4-BE49-F238E27FC236}">
                <a16:creationId xmlns:a16="http://schemas.microsoft.com/office/drawing/2014/main" id="{31CEE43B-C08A-B17B-E0DD-AD126E60F041}"/>
              </a:ext>
            </a:extLst>
          </p:cNvPr>
          <p:cNvSpPr/>
          <p:nvPr/>
        </p:nvSpPr>
        <p:spPr>
          <a:xfrm>
            <a:off x="460845" y="3022677"/>
            <a:ext cx="3031641" cy="2975090"/>
          </a:xfrm>
          <a:custGeom>
            <a:avLst/>
            <a:gdLst>
              <a:gd name="connsiteX0" fmla="*/ 1638583 w 3277164"/>
              <a:gd name="connsiteY0" fmla="*/ 0 h 3216033"/>
              <a:gd name="connsiteX1" fmla="*/ 324807 w 3277164"/>
              <a:gd name="connsiteY1" fmla="*/ 636872 h 3216033"/>
              <a:gd name="connsiteX2" fmla="*/ 0 w 3277164"/>
              <a:gd name="connsiteY2" fmla="*/ 2068301 h 3216033"/>
              <a:gd name="connsiteX3" fmla="*/ 909459 w 3277164"/>
              <a:gd name="connsiteY3" fmla="*/ 3216033 h 3216033"/>
              <a:gd name="connsiteX4" fmla="*/ 2367706 w 3277164"/>
              <a:gd name="connsiteY4" fmla="*/ 3216033 h 3216033"/>
              <a:gd name="connsiteX5" fmla="*/ 3277165 w 3277164"/>
              <a:gd name="connsiteY5" fmla="*/ 2068301 h 3216033"/>
              <a:gd name="connsiteX6" fmla="*/ 2952697 w 3277164"/>
              <a:gd name="connsiteY6" fmla="*/ 636872 h 3216033"/>
              <a:gd name="connsiteX7" fmla="*/ 1638583 w 3277164"/>
              <a:gd name="connsiteY7" fmla="*/ 0 h 3216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7164" h="3216033">
                <a:moveTo>
                  <a:pt x="1638583" y="0"/>
                </a:moveTo>
                <a:lnTo>
                  <a:pt x="324807" y="636872"/>
                </a:lnTo>
                <a:lnTo>
                  <a:pt x="0" y="2068301"/>
                </a:lnTo>
                <a:lnTo>
                  <a:pt x="909459" y="3216033"/>
                </a:lnTo>
                <a:lnTo>
                  <a:pt x="2367706" y="3216033"/>
                </a:lnTo>
                <a:lnTo>
                  <a:pt x="3277165" y="2068301"/>
                </a:lnTo>
                <a:lnTo>
                  <a:pt x="2952697" y="636872"/>
                </a:lnTo>
                <a:lnTo>
                  <a:pt x="1638583" y="0"/>
                </a:lnTo>
                <a:close/>
              </a:path>
            </a:pathLst>
          </a:custGeom>
          <a:solidFill>
            <a:srgbClr val="EBEBEB"/>
          </a:solidFill>
          <a:ln w="135048" cap="flat">
            <a:gradFill>
              <a:gsLst>
                <a:gs pos="17000">
                  <a:srgbClr val="D91C5C"/>
                </a:gs>
                <a:gs pos="80000">
                  <a:srgbClr val="FFD600"/>
                </a:gs>
              </a:gsLst>
              <a:lin ang="18900242" scaled="1"/>
            </a:gradFill>
            <a:prstDash val="solid"/>
            <a:miter/>
          </a:ln>
        </p:spPr>
        <p:txBody>
          <a:bodyPr tIns="360000" rIns="180000" bIns="0" rtlCol="0" anchor="ctr"/>
          <a:lstStyle/>
          <a:p>
            <a:pPr marL="127000" lvl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en-GB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the main G-code instructions and explain their functions.</a:t>
            </a:r>
            <a:endParaRPr lang="en-GB" sz="2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Graphic 5">
            <a:extLst>
              <a:ext uri="{FF2B5EF4-FFF2-40B4-BE49-F238E27FC236}">
                <a16:creationId xmlns:a16="http://schemas.microsoft.com/office/drawing/2014/main" id="{ED4A7EF8-4437-21F8-6F48-24C2C05A3277}"/>
              </a:ext>
            </a:extLst>
          </p:cNvPr>
          <p:cNvSpPr/>
          <p:nvPr/>
        </p:nvSpPr>
        <p:spPr>
          <a:xfrm>
            <a:off x="7477235" y="5218637"/>
            <a:ext cx="3031641" cy="2975090"/>
          </a:xfrm>
          <a:custGeom>
            <a:avLst/>
            <a:gdLst>
              <a:gd name="connsiteX0" fmla="*/ 1638583 w 3277164"/>
              <a:gd name="connsiteY0" fmla="*/ 0 h 3216033"/>
              <a:gd name="connsiteX1" fmla="*/ 324807 w 3277164"/>
              <a:gd name="connsiteY1" fmla="*/ 636872 h 3216033"/>
              <a:gd name="connsiteX2" fmla="*/ 0 w 3277164"/>
              <a:gd name="connsiteY2" fmla="*/ 2068301 h 3216033"/>
              <a:gd name="connsiteX3" fmla="*/ 909459 w 3277164"/>
              <a:gd name="connsiteY3" fmla="*/ 3216033 h 3216033"/>
              <a:gd name="connsiteX4" fmla="*/ 2367706 w 3277164"/>
              <a:gd name="connsiteY4" fmla="*/ 3216033 h 3216033"/>
              <a:gd name="connsiteX5" fmla="*/ 3277165 w 3277164"/>
              <a:gd name="connsiteY5" fmla="*/ 2068301 h 3216033"/>
              <a:gd name="connsiteX6" fmla="*/ 2952697 w 3277164"/>
              <a:gd name="connsiteY6" fmla="*/ 636872 h 3216033"/>
              <a:gd name="connsiteX7" fmla="*/ 1638583 w 3277164"/>
              <a:gd name="connsiteY7" fmla="*/ 0 h 3216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7164" h="3216033">
                <a:moveTo>
                  <a:pt x="1638583" y="0"/>
                </a:moveTo>
                <a:lnTo>
                  <a:pt x="324807" y="636872"/>
                </a:lnTo>
                <a:lnTo>
                  <a:pt x="0" y="2068301"/>
                </a:lnTo>
                <a:lnTo>
                  <a:pt x="909459" y="3216033"/>
                </a:lnTo>
                <a:lnTo>
                  <a:pt x="2367706" y="3216033"/>
                </a:lnTo>
                <a:lnTo>
                  <a:pt x="3277165" y="2068301"/>
                </a:lnTo>
                <a:lnTo>
                  <a:pt x="2952697" y="636872"/>
                </a:lnTo>
                <a:lnTo>
                  <a:pt x="1638583" y="0"/>
                </a:lnTo>
                <a:close/>
              </a:path>
            </a:pathLst>
          </a:custGeom>
          <a:solidFill>
            <a:srgbClr val="EBEBEB"/>
          </a:solidFill>
          <a:ln w="135048" cap="flat">
            <a:gradFill>
              <a:gsLst>
                <a:gs pos="17000">
                  <a:srgbClr val="D91C5C"/>
                </a:gs>
                <a:gs pos="81000">
                  <a:srgbClr val="FFD600"/>
                </a:gs>
              </a:gsLst>
              <a:lin ang="18900000" scaled="0"/>
            </a:gradFill>
            <a:prstDash val="solid"/>
            <a:miter/>
          </a:ln>
        </p:spPr>
        <p:txBody>
          <a:bodyPr tIns="360000" rIns="72000" bIns="0" rtlCol="0" anchor="ctr"/>
          <a:lstStyle/>
          <a:p>
            <a:pPr marL="127000" lvl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en-GB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some </a:t>
            </a:r>
            <a:br>
              <a:rPr lang="en-GB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advantages of multi-axis CNC machines.</a:t>
            </a:r>
          </a:p>
        </p:txBody>
      </p:sp>
    </p:spTree>
    <p:extLst>
      <p:ext uri="{BB962C8B-B14F-4D97-AF65-F5344CB8AC3E}">
        <p14:creationId xmlns:p14="http://schemas.microsoft.com/office/powerpoint/2010/main" val="1097731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1FFCC-4EB3-D4A0-92D1-DCF031808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4400" dirty="0"/>
              <a:t>G-code tells CNC machines what to do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1DA736-7A68-5E19-3FD0-A1ACFD53FC09}"/>
              </a:ext>
            </a:extLst>
          </p:cNvPr>
          <p:cNvSpPr txBox="1"/>
          <p:nvPr/>
        </p:nvSpPr>
        <p:spPr>
          <a:xfrm>
            <a:off x="417352" y="2278543"/>
            <a:ext cx="11859315" cy="92333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</a:rPr>
              <a:t>A setup checklist includes asking whether the correct instructions are loaded in the CNC </a:t>
            </a:r>
            <a:br>
              <a:rPr lang="en-GB" sz="1800" dirty="0">
                <a:solidFill>
                  <a:schemeClr val="dk1"/>
                </a:solidFill>
              </a:rPr>
            </a:br>
            <a:r>
              <a:rPr lang="en-GB" sz="1800" dirty="0">
                <a:solidFill>
                  <a:schemeClr val="dk1"/>
                </a:solidFill>
              </a:rPr>
              <a:t>machine. These instructions are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written in </a:t>
            </a:r>
            <a:r>
              <a:rPr lang="en-GB" sz="1800" dirty="0">
                <a:solidFill>
                  <a:schemeClr val="dk1"/>
                </a:solidFill>
              </a:rPr>
              <a:t>G-code (or CAD software generates the code).</a:t>
            </a:r>
          </a:p>
          <a:p>
            <a:r>
              <a:rPr lang="en-GB" sz="1800" dirty="0">
                <a:solidFill>
                  <a:schemeClr val="dk1"/>
                </a:solidFill>
              </a:rPr>
              <a:t>G-code tells the machine how to move the chosen tool, for example in the X, Y and Z dimensions.</a:t>
            </a:r>
          </a:p>
        </p:txBody>
      </p:sp>
      <p:sp>
        <p:nvSpPr>
          <p:cNvPr id="4" name="Google Shape;99;p19">
            <a:extLst>
              <a:ext uri="{FF2B5EF4-FFF2-40B4-BE49-F238E27FC236}">
                <a16:creationId xmlns:a16="http://schemas.microsoft.com/office/drawing/2014/main" id="{BD9B60FF-61B2-C5CA-1D82-D9134853D9D8}"/>
              </a:ext>
            </a:extLst>
          </p:cNvPr>
          <p:cNvSpPr txBox="1"/>
          <p:nvPr/>
        </p:nvSpPr>
        <p:spPr>
          <a:xfrm>
            <a:off x="411857" y="3881978"/>
            <a:ext cx="5240723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Some G-code defines how the CNC machine should interpret the rest of the code: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100;p19">
            <a:extLst>
              <a:ext uri="{FF2B5EF4-FFF2-40B4-BE49-F238E27FC236}">
                <a16:creationId xmlns:a16="http://schemas.microsoft.com/office/drawing/2014/main" id="{C1EDFCE5-F7A4-46FD-D1E6-4B1B5F29C0A4}"/>
              </a:ext>
            </a:extLst>
          </p:cNvPr>
          <p:cNvSpPr txBox="1"/>
          <p:nvPr/>
        </p:nvSpPr>
        <p:spPr>
          <a:xfrm>
            <a:off x="411857" y="7175329"/>
            <a:ext cx="5240723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 panose="020B0604020202020204" pitchFamily="34" charset="0"/>
                <a:cs typeface="Arial" panose="020B0604020202020204" pitchFamily="34" charset="0"/>
              </a:rPr>
              <a:t>The G-code that then follows instructs the CNC machine how to move the tool: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101;p19">
            <a:extLst>
              <a:ext uri="{FF2B5EF4-FFF2-40B4-BE49-F238E27FC236}">
                <a16:creationId xmlns:a16="http://schemas.microsoft.com/office/drawing/2014/main" id="{FE3CD7B2-0175-E666-4206-059D2C96A931}"/>
              </a:ext>
            </a:extLst>
          </p:cNvPr>
          <p:cNvSpPr txBox="1"/>
          <p:nvPr/>
        </p:nvSpPr>
        <p:spPr>
          <a:xfrm>
            <a:off x="411857" y="5667152"/>
            <a:ext cx="5240723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Other codes define other operating parameters: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11">
            <a:extLst>
              <a:ext uri="{FF2B5EF4-FFF2-40B4-BE49-F238E27FC236}">
                <a16:creationId xmlns:a16="http://schemas.microsoft.com/office/drawing/2014/main" id="{F60FBEA0-928D-7577-0078-24120C638EB8}"/>
              </a:ext>
            </a:extLst>
          </p:cNvPr>
          <p:cNvSpPr txBox="1">
            <a:spLocks/>
          </p:cNvSpPr>
          <p:nvPr/>
        </p:nvSpPr>
        <p:spPr>
          <a:xfrm>
            <a:off x="7266979" y="3607501"/>
            <a:ext cx="4238074" cy="1553222"/>
          </a:xfrm>
          <a:prstGeom prst="rect">
            <a:avLst/>
          </a:prstGeom>
          <a:solidFill>
            <a:srgbClr val="ECECED"/>
          </a:solidFill>
          <a:ln w="28575">
            <a:gradFill flip="none" rotWithShape="1">
              <a:gsLst>
                <a:gs pos="21000">
                  <a:srgbClr val="D91C5C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 vert="horz" lIns="216000" tIns="216000" rIns="216000" bIns="216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G90	Absolute coordinates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G91	Relative coordinates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G20	Inches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G21	Millimetres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G17	Move in the XY plane</a:t>
            </a:r>
          </a:p>
        </p:txBody>
      </p:sp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7CEFA5AE-8059-33EC-2D80-C0274E2CE442}"/>
              </a:ext>
            </a:extLst>
          </p:cNvPr>
          <p:cNvSpPr txBox="1">
            <a:spLocks/>
          </p:cNvSpPr>
          <p:nvPr/>
        </p:nvSpPr>
        <p:spPr>
          <a:xfrm>
            <a:off x="7266978" y="5432911"/>
            <a:ext cx="4238075" cy="1131957"/>
          </a:xfrm>
          <a:prstGeom prst="rect">
            <a:avLst/>
          </a:prstGeom>
          <a:solidFill>
            <a:srgbClr val="ECECED"/>
          </a:solidFill>
          <a:ln w="28575">
            <a:gradFill flip="none" rotWithShape="1">
              <a:gsLst>
                <a:gs pos="21000">
                  <a:srgbClr val="D91C5C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 vert="horz" lIns="216000" tIns="216000" rIns="216000" bIns="216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M	Motor controls, </a:t>
            </a:r>
            <a:r>
              <a:rPr lang="en-GB" sz="17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 on, off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S	Spindle speed in RPM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F	Feed rate in mm/min</a:t>
            </a: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221EBA1D-73C6-B52F-4E34-DC494742E375}"/>
              </a:ext>
            </a:extLst>
          </p:cNvPr>
          <p:cNvSpPr txBox="1">
            <a:spLocks/>
          </p:cNvSpPr>
          <p:nvPr/>
        </p:nvSpPr>
        <p:spPr>
          <a:xfrm>
            <a:off x="7266979" y="6865457"/>
            <a:ext cx="4238075" cy="1358378"/>
          </a:xfrm>
          <a:prstGeom prst="rect">
            <a:avLst/>
          </a:prstGeom>
          <a:solidFill>
            <a:srgbClr val="ECECED"/>
          </a:solidFill>
          <a:ln w="28575">
            <a:gradFill flip="none" rotWithShape="1">
              <a:gsLst>
                <a:gs pos="21000">
                  <a:srgbClr val="D91C5C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 vert="horz" lIns="216000" tIns="216000" rIns="216000" bIns="216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G00	Fast move to a coordinate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G01	Linear movement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G02	Clockwise circular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G03	Anticlockwise circular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D5A8C1D-5B13-B09E-8C3D-4035660C63E5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bg1"/>
                </a:solidFill>
              </a:rPr>
              <a:pPr algn="r"/>
              <a:t>4</a:t>
            </a:fld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0B5B1F5A-9385-8041-12C0-B89ED35CCD82}"/>
              </a:ext>
            </a:extLst>
          </p:cNvPr>
          <p:cNvSpPr txBox="1">
            <a:spLocks/>
          </p:cNvSpPr>
          <p:nvPr/>
        </p:nvSpPr>
        <p:spPr>
          <a:xfrm>
            <a:off x="9484659" y="757747"/>
            <a:ext cx="6340523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/>
              <a:t>3. Programming CNC machines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350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1FFCC-4EB3-D4A0-92D1-DCF031808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Interpreting G-code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1DA736-7A68-5E19-3FD0-A1ACFD53FC09}"/>
              </a:ext>
            </a:extLst>
          </p:cNvPr>
          <p:cNvSpPr txBox="1"/>
          <p:nvPr/>
        </p:nvSpPr>
        <p:spPr>
          <a:xfrm>
            <a:off x="411858" y="2363756"/>
            <a:ext cx="11859315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/>
              <a:t>Interpret this G-code to draw a shape on your activity sheet.</a:t>
            </a: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221EBA1D-73C6-B52F-4E34-DC494742E375}"/>
              </a:ext>
            </a:extLst>
          </p:cNvPr>
          <p:cNvSpPr txBox="1">
            <a:spLocks/>
          </p:cNvSpPr>
          <p:nvPr/>
        </p:nvSpPr>
        <p:spPr>
          <a:xfrm>
            <a:off x="9713259" y="1923922"/>
            <a:ext cx="3251627" cy="6685506"/>
          </a:xfrm>
          <a:prstGeom prst="rect">
            <a:avLst/>
          </a:prstGeom>
          <a:solidFill>
            <a:srgbClr val="ECECED"/>
          </a:solidFill>
          <a:ln w="28575">
            <a:gradFill flip="none" rotWithShape="1">
              <a:gsLst>
                <a:gs pos="21000">
                  <a:srgbClr val="D91C5C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 vert="horz" lIns="216000" tIns="216000" rIns="216000" bIns="216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G90</a:t>
            </a:r>
            <a:endParaRPr lang="en-GB" sz="17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G21</a:t>
            </a:r>
            <a:endParaRPr lang="en-GB" sz="17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M03   </a:t>
            </a:r>
            <a:r>
              <a:rPr lang="en-GB" sz="17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GB" sz="1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S1000</a:t>
            </a:r>
            <a:r>
              <a:rPr lang="en-GB" sz="17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GB" sz="1700" dirty="0"/>
              <a:t>F100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G00</a:t>
            </a:r>
            <a:r>
              <a:rPr lang="en-GB" sz="17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GB" sz="1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X1   Y4</a:t>
            </a:r>
            <a:endParaRPr lang="en-GB" sz="17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G01      Z-5    </a:t>
            </a:r>
            <a:endParaRPr lang="en-GB" sz="17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G01      X2   Y2</a:t>
            </a:r>
            <a:endParaRPr lang="en-GB" sz="17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G01      X7   Y2</a:t>
            </a:r>
            <a:endParaRPr lang="en-GB" sz="17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G01      X8   Y4</a:t>
            </a:r>
            <a:endParaRPr lang="en-GB" sz="17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G01      Z5</a:t>
            </a:r>
            <a:endParaRPr lang="en-GB" sz="17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G00      X2   Y5</a:t>
            </a:r>
            <a:endParaRPr lang="en-GB" sz="17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G01      Z-5</a:t>
            </a:r>
            <a:endParaRPr lang="en-GB" sz="17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G01      X2   Y7 </a:t>
            </a:r>
            <a:endParaRPr lang="en-GB" sz="17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G01      X4   Y7 </a:t>
            </a:r>
            <a:endParaRPr lang="en-GB" sz="17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G01      X4   Y5</a:t>
            </a:r>
            <a:endParaRPr lang="en-GB" sz="17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G01      X2   Y5</a:t>
            </a:r>
            <a:endParaRPr lang="en-GB" sz="17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G01      Z5 </a:t>
            </a:r>
            <a:endParaRPr lang="en-GB" sz="17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G00      X5   Y5</a:t>
            </a:r>
            <a:endParaRPr lang="en-GB" sz="17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G01      Z-5</a:t>
            </a:r>
            <a:endParaRPr lang="en-GB" sz="17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G01      X5   Y7</a:t>
            </a:r>
            <a:endParaRPr lang="en-GB" sz="17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G01      X7   Y7</a:t>
            </a:r>
            <a:endParaRPr lang="en-GB" sz="17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G01      X7   Y5</a:t>
            </a:r>
            <a:endParaRPr lang="en-GB" sz="17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G01      X5   Y5</a:t>
            </a:r>
            <a:endParaRPr lang="en-GB" sz="17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G01      Z5</a:t>
            </a:r>
            <a:endParaRPr lang="en-GB" sz="17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M05 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D5A8C1D-5B13-B09E-8C3D-4035660C63E5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bg1"/>
                </a:solidFill>
              </a:rPr>
              <a:pPr algn="r"/>
              <a:t>5</a:t>
            </a:fld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0B5B1F5A-9385-8041-12C0-B89ED35CCD82}"/>
              </a:ext>
            </a:extLst>
          </p:cNvPr>
          <p:cNvSpPr txBox="1">
            <a:spLocks/>
          </p:cNvSpPr>
          <p:nvPr/>
        </p:nvSpPr>
        <p:spPr>
          <a:xfrm>
            <a:off x="9484659" y="757747"/>
            <a:ext cx="6340523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/>
              <a:t>3. Programming CNC machines</a:t>
            </a:r>
            <a:endParaRPr lang="en-US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77AF5D66-55E6-B21F-FED6-88453DDC9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47869" y="248165"/>
            <a:ext cx="1026664" cy="991862"/>
          </a:xfrm>
          <a:prstGeom prst="rect">
            <a:avLst/>
          </a:prstGeom>
        </p:spPr>
      </p:pic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677512FB-516A-073C-C6E6-C6FB00B4F16B}"/>
              </a:ext>
            </a:extLst>
          </p:cNvPr>
          <p:cNvSpPr txBox="1">
            <a:spLocks/>
          </p:cNvSpPr>
          <p:nvPr/>
        </p:nvSpPr>
        <p:spPr>
          <a:xfrm>
            <a:off x="492980" y="3667102"/>
            <a:ext cx="8493201" cy="3315465"/>
          </a:xfrm>
          <a:prstGeom prst="rect">
            <a:avLst/>
          </a:prstGeom>
          <a:noFill/>
          <a:ln w="28575">
            <a:gradFill flip="none" rotWithShape="1">
              <a:gsLst>
                <a:gs pos="21000">
                  <a:srgbClr val="D91C5C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 vert="horz" lIns="360000" tIns="360000" rIns="360000" bIns="360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700" lvl="0" algn="l" rtl="0">
              <a:spcBef>
                <a:spcPts val="0"/>
              </a:spcBef>
              <a:spcAft>
                <a:spcPts val="1200"/>
              </a:spcAft>
              <a:buSzPct val="70000"/>
            </a:pPr>
            <a:r>
              <a:rPr lang="en-GB" sz="1800" dirty="0"/>
              <a:t>Inspect the code to identify: </a:t>
            </a:r>
          </a:p>
          <a:p>
            <a:pPr marL="457200" lvl="0" indent="-317500" algn="l" rtl="0">
              <a:spcBef>
                <a:spcPts val="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r>
              <a:rPr lang="en-GB" sz="1800" dirty="0"/>
              <a:t>Are you using relative or absolute coordinates?</a:t>
            </a:r>
          </a:p>
          <a:p>
            <a:pPr marL="457200" lvl="0" indent="-317500" algn="l" rtl="0">
              <a:spcBef>
                <a:spcPts val="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r>
              <a:rPr lang="en-GB" sz="1800" dirty="0"/>
              <a:t>What units are you working in?</a:t>
            </a:r>
          </a:p>
          <a:p>
            <a:pPr marL="457200" lvl="0" indent="-317500" algn="l" rtl="0">
              <a:spcBef>
                <a:spcPts val="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r>
              <a:rPr lang="en-GB" sz="1800" dirty="0"/>
              <a:t>Which codes do you think start and stop the spindle motor?</a:t>
            </a:r>
          </a:p>
          <a:p>
            <a:pPr marL="457200" lvl="0" indent="-317500" algn="l" rtl="0">
              <a:spcBef>
                <a:spcPts val="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r>
              <a:rPr lang="en-GB" sz="1800" dirty="0"/>
              <a:t>How fast is the spindle spinning?</a:t>
            </a:r>
          </a:p>
          <a:p>
            <a:pPr marL="457200" lvl="0" indent="-317500" algn="l" rtl="0">
              <a:spcBef>
                <a:spcPts val="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r>
              <a:rPr lang="en-GB" sz="1800" dirty="0"/>
              <a:t>How fast will the tool move through the material?</a:t>
            </a:r>
          </a:p>
          <a:p>
            <a:pPr marL="457200" indent="-317500">
              <a:spcBef>
                <a:spcPts val="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r>
              <a:rPr lang="en-GB" sz="1800" dirty="0"/>
              <a:t>Which G-code sets the depth of the cut and how deep is this?</a:t>
            </a:r>
          </a:p>
          <a:p>
            <a:pPr marL="457200" lvl="0" indent="-317500" algn="l" rtl="0">
              <a:spcBef>
                <a:spcPts val="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r>
              <a:rPr lang="en-GB" sz="1800" dirty="0"/>
              <a:t>Which G-code stops the tool from cutting in between parts of the shape?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CD89B1C1-D2E0-A117-7CE3-2366AB5B34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11970" y="3097864"/>
            <a:ext cx="1078232" cy="106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001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3679C-E7B2-4B23-DA51-BA295B25D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Interpreting G-code – answers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416B0C-1FE1-383A-D1AC-C00872720083}"/>
              </a:ext>
            </a:extLst>
          </p:cNvPr>
          <p:cNvSpPr txBox="1"/>
          <p:nvPr/>
        </p:nvSpPr>
        <p:spPr>
          <a:xfrm>
            <a:off x="328865" y="2278543"/>
            <a:ext cx="5760728" cy="269304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17500">
              <a:spcAft>
                <a:spcPts val="600"/>
              </a:spcAft>
              <a:buClr>
                <a:schemeClr val="dk1"/>
              </a:buClr>
              <a:buSzPct val="700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</a:rPr>
              <a:t>The instructions use absolute coordinates (G90) </a:t>
            </a:r>
            <a:br>
              <a:rPr lang="en-GB" sz="1800" dirty="0">
                <a:solidFill>
                  <a:schemeClr val="dk1"/>
                </a:solidFill>
              </a:rPr>
            </a:br>
            <a:r>
              <a:rPr lang="en-GB" sz="1800" dirty="0">
                <a:solidFill>
                  <a:schemeClr val="dk1"/>
                </a:solidFill>
              </a:rPr>
              <a:t>in millimetres (mm) (G21).</a:t>
            </a:r>
          </a:p>
          <a:p>
            <a:pPr marL="457200" lvl="0" indent="-31750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700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</a:rPr>
              <a:t>M03 starts and M05 stops the spindle motor.</a:t>
            </a:r>
          </a:p>
          <a:p>
            <a:pPr marL="457200" lvl="0" indent="-31750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700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</a:rPr>
              <a:t>S1000 sets the spindle speed at 1000 RPM.</a:t>
            </a:r>
          </a:p>
          <a:p>
            <a:pPr marL="457200" lvl="0" indent="-31750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700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</a:rPr>
              <a:t>F100 sets the feed rate at 100 mm/min.</a:t>
            </a:r>
          </a:p>
          <a:p>
            <a:pPr marL="457200" lvl="0" indent="-31750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700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</a:rPr>
              <a:t>G01 Z-5 sets the cutting depth at 5mm.</a:t>
            </a:r>
          </a:p>
          <a:p>
            <a:pPr marL="457200" lvl="0" indent="-31750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700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</a:rPr>
              <a:t>G01 Z5 raises the tool again to stop the tool </a:t>
            </a:r>
            <a:br>
              <a:rPr lang="en-GB" sz="1800" dirty="0">
                <a:solidFill>
                  <a:schemeClr val="dk1"/>
                </a:solidFill>
              </a:rPr>
            </a:br>
            <a:r>
              <a:rPr lang="en-GB" sz="1800" dirty="0">
                <a:solidFill>
                  <a:schemeClr val="dk1"/>
                </a:solidFill>
              </a:rPr>
              <a:t>from cutting in between parts of the shape.</a:t>
            </a:r>
          </a:p>
        </p:txBody>
      </p:sp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977BEFAE-6720-A385-7D3A-03093B576F29}"/>
              </a:ext>
            </a:extLst>
          </p:cNvPr>
          <p:cNvSpPr txBox="1">
            <a:spLocks/>
          </p:cNvSpPr>
          <p:nvPr/>
        </p:nvSpPr>
        <p:spPr>
          <a:xfrm>
            <a:off x="594238" y="5301847"/>
            <a:ext cx="7323067" cy="3403439"/>
          </a:xfrm>
          <a:prstGeom prst="rect">
            <a:avLst/>
          </a:prstGeom>
          <a:noFill/>
          <a:ln w="28575">
            <a:gradFill flip="none" rotWithShape="1">
              <a:gsLst>
                <a:gs pos="21000">
                  <a:srgbClr val="D91C5C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 vert="horz" lIns="360000" tIns="360000" rIns="360000" bIns="360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/>
              <a:t>Real G-code starts </a:t>
            </a:r>
            <a:br>
              <a:rPr lang="en-GB" sz="1800" dirty="0"/>
            </a:br>
            <a:r>
              <a:rPr lang="en-GB" sz="1800" dirty="0"/>
              <a:t>and ends with a </a:t>
            </a:r>
            <a:r>
              <a:rPr lang="en-GB" sz="1800" b="1" dirty="0"/>
              <a:t>%</a:t>
            </a:r>
            <a:r>
              <a:rPr lang="en-GB" sz="1800" dirty="0"/>
              <a:t> symbol and includes an O program </a:t>
            </a:r>
            <a:br>
              <a:rPr lang="en-GB" sz="1800" dirty="0"/>
            </a:br>
            <a:r>
              <a:rPr lang="en-GB" sz="1800" dirty="0"/>
              <a:t>number, e.g. </a:t>
            </a:r>
            <a:r>
              <a:rPr lang="en-GB" sz="1800" b="1" dirty="0"/>
              <a:t>O12345</a:t>
            </a:r>
            <a:r>
              <a:rPr lang="en-GB" sz="1800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/>
              <a:t>Since each line of G-code follows the last, it is important to ensure that G-code is written in the right order. A single instruction in the wrong place will mean the rest of the shape </a:t>
            </a:r>
            <a:br>
              <a:rPr lang="en-GB" sz="1800" dirty="0"/>
            </a:br>
            <a:r>
              <a:rPr lang="en-GB" sz="1800" dirty="0"/>
              <a:t>is cut incorrectly.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ct val="70000"/>
              <a:buFont typeface="Arial" panose="020B0604020202020204" pitchFamily="34" charset="0"/>
              <a:buChar char="•"/>
            </a:pPr>
            <a:r>
              <a:rPr lang="en-GB" sz="1800" dirty="0"/>
              <a:t>Discuss what safety or production problems incorrect </a:t>
            </a:r>
            <a:br>
              <a:rPr lang="en-GB" sz="1800" dirty="0"/>
            </a:br>
            <a:r>
              <a:rPr lang="en-GB" sz="1800" dirty="0"/>
              <a:t>G-code might cause.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3373DC8-EAD6-289D-FDD7-56331F18FE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05569" y="4732962"/>
            <a:ext cx="1078232" cy="1062139"/>
          </a:xfrm>
          <a:prstGeom prst="rect">
            <a:avLst/>
          </a:prstGeom>
        </p:spPr>
      </p:pic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7D26FDF-64A6-5BE5-660F-E9A92470B847}"/>
              </a:ext>
            </a:extLst>
          </p:cNvPr>
          <p:cNvGrpSpPr/>
          <p:nvPr/>
        </p:nvGrpSpPr>
        <p:grpSpPr>
          <a:xfrm>
            <a:off x="8158596" y="3160890"/>
            <a:ext cx="11581061" cy="4180316"/>
            <a:chOff x="5316605" y="4192687"/>
            <a:chExt cx="10508578" cy="379319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72B15A1-21A0-F3D2-9427-CC6DF6301771}"/>
                </a:ext>
              </a:extLst>
            </p:cNvPr>
            <p:cNvSpPr txBox="1"/>
            <p:nvPr/>
          </p:nvSpPr>
          <p:spPr>
            <a:xfrm rot="16200000">
              <a:off x="4891743" y="5396450"/>
              <a:ext cx="115750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4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 axis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D15FBAF-3AD8-1648-0AE0-EAC51E9A7EAA}"/>
                </a:ext>
              </a:extLst>
            </p:cNvPr>
            <p:cNvSpPr txBox="1"/>
            <p:nvPr/>
          </p:nvSpPr>
          <p:spPr>
            <a:xfrm>
              <a:off x="7951673" y="7678101"/>
              <a:ext cx="787351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4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 axis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" name="Graphic 8">
              <a:extLst>
                <a:ext uri="{FF2B5EF4-FFF2-40B4-BE49-F238E27FC236}">
                  <a16:creationId xmlns:a16="http://schemas.microsoft.com/office/drawing/2014/main" id="{7D7821EB-0FAE-8E19-54E8-D206C78FDCA9}"/>
                </a:ext>
              </a:extLst>
            </p:cNvPr>
            <p:cNvGrpSpPr/>
            <p:nvPr/>
          </p:nvGrpSpPr>
          <p:grpSpPr>
            <a:xfrm>
              <a:off x="5697850" y="4192687"/>
              <a:ext cx="5353306" cy="3473010"/>
              <a:chOff x="3813547" y="4534242"/>
              <a:chExt cx="5525880" cy="3584969"/>
            </a:xfrm>
          </p:grpSpPr>
          <p:grpSp>
            <p:nvGrpSpPr>
              <p:cNvPr id="14" name="Graphic 8">
                <a:extLst>
                  <a:ext uri="{FF2B5EF4-FFF2-40B4-BE49-F238E27FC236}">
                    <a16:creationId xmlns:a16="http://schemas.microsoft.com/office/drawing/2014/main" id="{403D3D7B-CE5B-68CD-6569-95923966EDA8}"/>
                  </a:ext>
                </a:extLst>
              </p:cNvPr>
              <p:cNvGrpSpPr/>
              <p:nvPr/>
            </p:nvGrpSpPr>
            <p:grpSpPr>
              <a:xfrm>
                <a:off x="4659531" y="4627734"/>
                <a:ext cx="12821" cy="3082247"/>
                <a:chOff x="4659531" y="4627734"/>
                <a:chExt cx="12821" cy="3082247"/>
              </a:xfrm>
            </p:grpSpPr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0053C09E-3DE2-3300-0623-0793D40A1515}"/>
                    </a:ext>
                  </a:extLst>
                </p:cNvPr>
                <p:cNvSpPr/>
                <p:nvPr/>
              </p:nvSpPr>
              <p:spPr>
                <a:xfrm>
                  <a:off x="4659531" y="7647569"/>
                  <a:ext cx="12821" cy="62412"/>
                </a:xfrm>
                <a:custGeom>
                  <a:avLst/>
                  <a:gdLst>
                    <a:gd name="connsiteX0" fmla="*/ 0 w 12821"/>
                    <a:gd name="connsiteY0" fmla="*/ 0 h 62412"/>
                    <a:gd name="connsiteX1" fmla="*/ 0 w 12821"/>
                    <a:gd name="connsiteY1" fmla="*/ 62413 h 62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821" h="62412">
                      <a:moveTo>
                        <a:pt x="0" y="0"/>
                      </a:moveTo>
                      <a:lnTo>
                        <a:pt x="0" y="62413"/>
                      </a:lnTo>
                    </a:path>
                  </a:pathLst>
                </a:custGeom>
                <a:ln w="14353" cap="flat">
                  <a:solidFill>
                    <a:srgbClr val="D8D8D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400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62090F1D-BE72-6369-39B1-D1B6654FE2AE}"/>
                    </a:ext>
                  </a:extLst>
                </p:cNvPr>
                <p:cNvSpPr/>
                <p:nvPr/>
              </p:nvSpPr>
              <p:spPr>
                <a:xfrm>
                  <a:off x="4659531" y="4627734"/>
                  <a:ext cx="12821" cy="3019834"/>
                </a:xfrm>
                <a:custGeom>
                  <a:avLst/>
                  <a:gdLst>
                    <a:gd name="connsiteX0" fmla="*/ 0 w 12821"/>
                    <a:gd name="connsiteY0" fmla="*/ 0 h 3019834"/>
                    <a:gd name="connsiteX1" fmla="*/ 0 w 12821"/>
                    <a:gd name="connsiteY1" fmla="*/ 3019835 h 3019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821" h="3019834">
                      <a:moveTo>
                        <a:pt x="0" y="0"/>
                      </a:moveTo>
                      <a:lnTo>
                        <a:pt x="0" y="3019835"/>
                      </a:lnTo>
                    </a:path>
                  </a:pathLst>
                </a:custGeom>
                <a:ln w="12815" cap="flat">
                  <a:solidFill>
                    <a:srgbClr val="D8D8D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400"/>
                </a:p>
              </p:txBody>
            </p:sp>
          </p:grp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CBEC0FD4-6A33-255D-2E35-B2C4F34F8F7B}"/>
                  </a:ext>
                </a:extLst>
              </p:cNvPr>
              <p:cNvSpPr/>
              <p:nvPr/>
            </p:nvSpPr>
            <p:spPr>
              <a:xfrm>
                <a:off x="4153852" y="4627734"/>
                <a:ext cx="4963966" cy="12842"/>
              </a:xfrm>
              <a:custGeom>
                <a:avLst/>
                <a:gdLst>
                  <a:gd name="connsiteX0" fmla="*/ 4963967 w 4963966"/>
                  <a:gd name="connsiteY0" fmla="*/ 0 h 12842"/>
                  <a:gd name="connsiteX1" fmla="*/ 0 w 4963966"/>
                  <a:gd name="connsiteY1" fmla="*/ 0 h 12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63966" h="12842">
                    <a:moveTo>
                      <a:pt x="4963967" y="0"/>
                    </a:moveTo>
                    <a:lnTo>
                      <a:pt x="0" y="0"/>
                    </a:lnTo>
                  </a:path>
                </a:pathLst>
              </a:custGeom>
              <a:ln w="12943" cap="flat">
                <a:solidFill>
                  <a:srgbClr val="D8D8D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00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166628E1-2E8E-7486-34D4-5FB7CFEC6FD5}"/>
                  </a:ext>
                </a:extLst>
              </p:cNvPr>
              <p:cNvSpPr/>
              <p:nvPr/>
            </p:nvSpPr>
            <p:spPr>
              <a:xfrm>
                <a:off x="4153852" y="5017623"/>
                <a:ext cx="4963966" cy="12842"/>
              </a:xfrm>
              <a:custGeom>
                <a:avLst/>
                <a:gdLst>
                  <a:gd name="connsiteX0" fmla="*/ 4963967 w 4963966"/>
                  <a:gd name="connsiteY0" fmla="*/ 0 h 12842"/>
                  <a:gd name="connsiteX1" fmla="*/ 0 w 4963966"/>
                  <a:gd name="connsiteY1" fmla="*/ 0 h 12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63966" h="12842">
                    <a:moveTo>
                      <a:pt x="4963967" y="0"/>
                    </a:moveTo>
                    <a:lnTo>
                      <a:pt x="0" y="0"/>
                    </a:lnTo>
                  </a:path>
                </a:pathLst>
              </a:custGeom>
              <a:ln w="12943" cap="flat">
                <a:solidFill>
                  <a:srgbClr val="D8D8D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00"/>
              </a:p>
            </p:txBody>
          </p:sp>
          <p:grpSp>
            <p:nvGrpSpPr>
              <p:cNvPr id="19" name="Graphic 8">
                <a:extLst>
                  <a:ext uri="{FF2B5EF4-FFF2-40B4-BE49-F238E27FC236}">
                    <a16:creationId xmlns:a16="http://schemas.microsoft.com/office/drawing/2014/main" id="{EC058E3D-2093-14C5-57E8-9F095DE05749}"/>
                  </a:ext>
                </a:extLst>
              </p:cNvPr>
              <p:cNvGrpSpPr/>
              <p:nvPr/>
            </p:nvGrpSpPr>
            <p:grpSpPr>
              <a:xfrm>
                <a:off x="5154953" y="4627734"/>
                <a:ext cx="12821" cy="3082247"/>
                <a:chOff x="5154953" y="4627734"/>
                <a:chExt cx="12821" cy="3082247"/>
              </a:xfrm>
            </p:grpSpPr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0B0CDE01-5441-22E9-5895-CF85FDAF7CB0}"/>
                    </a:ext>
                  </a:extLst>
                </p:cNvPr>
                <p:cNvSpPr/>
                <p:nvPr/>
              </p:nvSpPr>
              <p:spPr>
                <a:xfrm>
                  <a:off x="5154953" y="7647569"/>
                  <a:ext cx="12821" cy="62412"/>
                </a:xfrm>
                <a:custGeom>
                  <a:avLst/>
                  <a:gdLst>
                    <a:gd name="connsiteX0" fmla="*/ 0 w 12821"/>
                    <a:gd name="connsiteY0" fmla="*/ 0 h 62412"/>
                    <a:gd name="connsiteX1" fmla="*/ 0 w 12821"/>
                    <a:gd name="connsiteY1" fmla="*/ 62413 h 62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821" h="62412">
                      <a:moveTo>
                        <a:pt x="0" y="0"/>
                      </a:moveTo>
                      <a:lnTo>
                        <a:pt x="0" y="62413"/>
                      </a:lnTo>
                    </a:path>
                  </a:pathLst>
                </a:custGeom>
                <a:ln w="14353" cap="flat">
                  <a:solidFill>
                    <a:srgbClr val="D8D8D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400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42AB167B-F169-D6E1-336E-5F5DCE7DA19C}"/>
                    </a:ext>
                  </a:extLst>
                </p:cNvPr>
                <p:cNvSpPr/>
                <p:nvPr/>
              </p:nvSpPr>
              <p:spPr>
                <a:xfrm>
                  <a:off x="5154953" y="4627734"/>
                  <a:ext cx="12821" cy="3019834"/>
                </a:xfrm>
                <a:custGeom>
                  <a:avLst/>
                  <a:gdLst>
                    <a:gd name="connsiteX0" fmla="*/ 0 w 12821"/>
                    <a:gd name="connsiteY0" fmla="*/ 0 h 3019834"/>
                    <a:gd name="connsiteX1" fmla="*/ 0 w 12821"/>
                    <a:gd name="connsiteY1" fmla="*/ 3019835 h 3019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821" h="3019834">
                      <a:moveTo>
                        <a:pt x="0" y="0"/>
                      </a:moveTo>
                      <a:lnTo>
                        <a:pt x="0" y="3019835"/>
                      </a:lnTo>
                    </a:path>
                  </a:pathLst>
                </a:custGeom>
                <a:ln w="12815" cap="flat">
                  <a:solidFill>
                    <a:srgbClr val="D8D8D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400"/>
                </a:p>
              </p:txBody>
            </p:sp>
          </p:grpSp>
          <p:grpSp>
            <p:nvGrpSpPr>
              <p:cNvPr id="22" name="Graphic 8">
                <a:extLst>
                  <a:ext uri="{FF2B5EF4-FFF2-40B4-BE49-F238E27FC236}">
                    <a16:creationId xmlns:a16="http://schemas.microsoft.com/office/drawing/2014/main" id="{E3AFADD5-7DEF-57DD-5163-9E5EE0D877D3}"/>
                  </a:ext>
                </a:extLst>
              </p:cNvPr>
              <p:cNvGrpSpPr/>
              <p:nvPr/>
            </p:nvGrpSpPr>
            <p:grpSpPr>
              <a:xfrm>
                <a:off x="5650375" y="4627734"/>
                <a:ext cx="12821" cy="3082247"/>
                <a:chOff x="5650375" y="4627734"/>
                <a:chExt cx="12821" cy="3082247"/>
              </a:xfrm>
            </p:grpSpPr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2767B2DE-85C6-5BF8-A7EA-096C2EDC6FA8}"/>
                    </a:ext>
                  </a:extLst>
                </p:cNvPr>
                <p:cNvSpPr/>
                <p:nvPr/>
              </p:nvSpPr>
              <p:spPr>
                <a:xfrm>
                  <a:off x="5650375" y="7647569"/>
                  <a:ext cx="12821" cy="62412"/>
                </a:xfrm>
                <a:custGeom>
                  <a:avLst/>
                  <a:gdLst>
                    <a:gd name="connsiteX0" fmla="*/ 0 w 12821"/>
                    <a:gd name="connsiteY0" fmla="*/ 0 h 62412"/>
                    <a:gd name="connsiteX1" fmla="*/ 0 w 12821"/>
                    <a:gd name="connsiteY1" fmla="*/ 62413 h 62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821" h="62412">
                      <a:moveTo>
                        <a:pt x="0" y="0"/>
                      </a:moveTo>
                      <a:lnTo>
                        <a:pt x="0" y="62413"/>
                      </a:lnTo>
                    </a:path>
                  </a:pathLst>
                </a:custGeom>
                <a:ln w="14353" cap="flat">
                  <a:solidFill>
                    <a:srgbClr val="D8D8D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400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059CA5F5-2569-D1F1-C7DD-FC5981DF54AA}"/>
                    </a:ext>
                  </a:extLst>
                </p:cNvPr>
                <p:cNvSpPr/>
                <p:nvPr/>
              </p:nvSpPr>
              <p:spPr>
                <a:xfrm>
                  <a:off x="5650375" y="4627734"/>
                  <a:ext cx="12821" cy="3019834"/>
                </a:xfrm>
                <a:custGeom>
                  <a:avLst/>
                  <a:gdLst>
                    <a:gd name="connsiteX0" fmla="*/ 0 w 12821"/>
                    <a:gd name="connsiteY0" fmla="*/ 0 h 3019834"/>
                    <a:gd name="connsiteX1" fmla="*/ 0 w 12821"/>
                    <a:gd name="connsiteY1" fmla="*/ 3019835 h 3019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821" h="3019834">
                      <a:moveTo>
                        <a:pt x="0" y="0"/>
                      </a:moveTo>
                      <a:lnTo>
                        <a:pt x="0" y="3019835"/>
                      </a:lnTo>
                    </a:path>
                  </a:pathLst>
                </a:custGeom>
                <a:ln w="12815" cap="flat">
                  <a:solidFill>
                    <a:srgbClr val="D8D8D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400"/>
                </a:p>
              </p:txBody>
            </p:sp>
          </p:grpSp>
          <p:grpSp>
            <p:nvGrpSpPr>
              <p:cNvPr id="25" name="Graphic 8">
                <a:extLst>
                  <a:ext uri="{FF2B5EF4-FFF2-40B4-BE49-F238E27FC236}">
                    <a16:creationId xmlns:a16="http://schemas.microsoft.com/office/drawing/2014/main" id="{EDEF6E41-4231-5508-1281-8331700A5757}"/>
                  </a:ext>
                </a:extLst>
              </p:cNvPr>
              <p:cNvGrpSpPr/>
              <p:nvPr/>
            </p:nvGrpSpPr>
            <p:grpSpPr>
              <a:xfrm>
                <a:off x="6641220" y="4627734"/>
                <a:ext cx="12821" cy="3082247"/>
                <a:chOff x="6641220" y="4627734"/>
                <a:chExt cx="12821" cy="3082247"/>
              </a:xfrm>
            </p:grpSpPr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2C8DAA99-622B-E7E9-CD77-15F7D02325C5}"/>
                    </a:ext>
                  </a:extLst>
                </p:cNvPr>
                <p:cNvSpPr/>
                <p:nvPr/>
              </p:nvSpPr>
              <p:spPr>
                <a:xfrm>
                  <a:off x="6641220" y="7647569"/>
                  <a:ext cx="12821" cy="62412"/>
                </a:xfrm>
                <a:custGeom>
                  <a:avLst/>
                  <a:gdLst>
                    <a:gd name="connsiteX0" fmla="*/ 0 w 12821"/>
                    <a:gd name="connsiteY0" fmla="*/ 0 h 62412"/>
                    <a:gd name="connsiteX1" fmla="*/ 0 w 12821"/>
                    <a:gd name="connsiteY1" fmla="*/ 62413 h 62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821" h="62412">
                      <a:moveTo>
                        <a:pt x="0" y="0"/>
                      </a:moveTo>
                      <a:lnTo>
                        <a:pt x="0" y="62413"/>
                      </a:lnTo>
                    </a:path>
                  </a:pathLst>
                </a:custGeom>
                <a:ln w="14353" cap="flat">
                  <a:solidFill>
                    <a:srgbClr val="D8D8D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400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C22DB348-7F21-92A6-D773-F2296F64D59E}"/>
                    </a:ext>
                  </a:extLst>
                </p:cNvPr>
                <p:cNvSpPr/>
                <p:nvPr/>
              </p:nvSpPr>
              <p:spPr>
                <a:xfrm>
                  <a:off x="6641220" y="4627734"/>
                  <a:ext cx="12821" cy="3019834"/>
                </a:xfrm>
                <a:custGeom>
                  <a:avLst/>
                  <a:gdLst>
                    <a:gd name="connsiteX0" fmla="*/ 0 w 12821"/>
                    <a:gd name="connsiteY0" fmla="*/ 0 h 3019834"/>
                    <a:gd name="connsiteX1" fmla="*/ 0 w 12821"/>
                    <a:gd name="connsiteY1" fmla="*/ 3019835 h 3019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821" h="3019834">
                      <a:moveTo>
                        <a:pt x="0" y="0"/>
                      </a:moveTo>
                      <a:lnTo>
                        <a:pt x="0" y="3019835"/>
                      </a:lnTo>
                    </a:path>
                  </a:pathLst>
                </a:custGeom>
                <a:ln w="12815" cap="flat">
                  <a:solidFill>
                    <a:srgbClr val="D8D8D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400"/>
                </a:p>
              </p:txBody>
            </p:sp>
          </p:grpSp>
          <p:grpSp>
            <p:nvGrpSpPr>
              <p:cNvPr id="28" name="Graphic 8">
                <a:extLst>
                  <a:ext uri="{FF2B5EF4-FFF2-40B4-BE49-F238E27FC236}">
                    <a16:creationId xmlns:a16="http://schemas.microsoft.com/office/drawing/2014/main" id="{D43BDB8D-421B-039D-656C-E86E0BFFD97D}"/>
                  </a:ext>
                </a:extLst>
              </p:cNvPr>
              <p:cNvGrpSpPr/>
              <p:nvPr/>
            </p:nvGrpSpPr>
            <p:grpSpPr>
              <a:xfrm>
                <a:off x="7136642" y="4627734"/>
                <a:ext cx="12821" cy="3082247"/>
                <a:chOff x="7136642" y="4627734"/>
                <a:chExt cx="12821" cy="3082247"/>
              </a:xfrm>
            </p:grpSpPr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FE5C87BF-A8BC-F7E3-532B-03A348559CDB}"/>
                    </a:ext>
                  </a:extLst>
                </p:cNvPr>
                <p:cNvSpPr/>
                <p:nvPr/>
              </p:nvSpPr>
              <p:spPr>
                <a:xfrm>
                  <a:off x="7136642" y="7647569"/>
                  <a:ext cx="12821" cy="62412"/>
                </a:xfrm>
                <a:custGeom>
                  <a:avLst/>
                  <a:gdLst>
                    <a:gd name="connsiteX0" fmla="*/ 0 w 12821"/>
                    <a:gd name="connsiteY0" fmla="*/ 0 h 62412"/>
                    <a:gd name="connsiteX1" fmla="*/ 0 w 12821"/>
                    <a:gd name="connsiteY1" fmla="*/ 62413 h 62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821" h="62412">
                      <a:moveTo>
                        <a:pt x="0" y="0"/>
                      </a:moveTo>
                      <a:lnTo>
                        <a:pt x="0" y="62413"/>
                      </a:lnTo>
                    </a:path>
                  </a:pathLst>
                </a:custGeom>
                <a:ln w="14353" cap="flat">
                  <a:solidFill>
                    <a:srgbClr val="D8D8D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400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8BA02783-A54B-A3CE-B0B7-44493EF53DF6}"/>
                    </a:ext>
                  </a:extLst>
                </p:cNvPr>
                <p:cNvSpPr/>
                <p:nvPr/>
              </p:nvSpPr>
              <p:spPr>
                <a:xfrm>
                  <a:off x="7136642" y="4627734"/>
                  <a:ext cx="12821" cy="3019834"/>
                </a:xfrm>
                <a:custGeom>
                  <a:avLst/>
                  <a:gdLst>
                    <a:gd name="connsiteX0" fmla="*/ 0 w 12821"/>
                    <a:gd name="connsiteY0" fmla="*/ 0 h 3019834"/>
                    <a:gd name="connsiteX1" fmla="*/ 0 w 12821"/>
                    <a:gd name="connsiteY1" fmla="*/ 3019835 h 3019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821" h="3019834">
                      <a:moveTo>
                        <a:pt x="0" y="0"/>
                      </a:moveTo>
                      <a:lnTo>
                        <a:pt x="0" y="3019835"/>
                      </a:lnTo>
                    </a:path>
                  </a:pathLst>
                </a:custGeom>
                <a:ln w="12815" cap="flat">
                  <a:solidFill>
                    <a:srgbClr val="D8D8D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400"/>
                </a:p>
              </p:txBody>
            </p:sp>
          </p:grpSp>
          <p:grpSp>
            <p:nvGrpSpPr>
              <p:cNvPr id="31" name="Graphic 8">
                <a:extLst>
                  <a:ext uri="{FF2B5EF4-FFF2-40B4-BE49-F238E27FC236}">
                    <a16:creationId xmlns:a16="http://schemas.microsoft.com/office/drawing/2014/main" id="{F7D8238A-3A56-4AD3-860B-1A2D6814B843}"/>
                  </a:ext>
                </a:extLst>
              </p:cNvPr>
              <p:cNvGrpSpPr/>
              <p:nvPr/>
            </p:nvGrpSpPr>
            <p:grpSpPr>
              <a:xfrm>
                <a:off x="7632064" y="4627734"/>
                <a:ext cx="12821" cy="3082247"/>
                <a:chOff x="7632064" y="4627734"/>
                <a:chExt cx="12821" cy="3082247"/>
              </a:xfrm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D230B38B-BAEF-4D28-4166-4F94F37C3494}"/>
                    </a:ext>
                  </a:extLst>
                </p:cNvPr>
                <p:cNvSpPr/>
                <p:nvPr/>
              </p:nvSpPr>
              <p:spPr>
                <a:xfrm>
                  <a:off x="7632064" y="7647569"/>
                  <a:ext cx="12821" cy="62412"/>
                </a:xfrm>
                <a:custGeom>
                  <a:avLst/>
                  <a:gdLst>
                    <a:gd name="connsiteX0" fmla="*/ 0 w 12821"/>
                    <a:gd name="connsiteY0" fmla="*/ 0 h 62412"/>
                    <a:gd name="connsiteX1" fmla="*/ 0 w 12821"/>
                    <a:gd name="connsiteY1" fmla="*/ 62413 h 62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821" h="62412">
                      <a:moveTo>
                        <a:pt x="0" y="0"/>
                      </a:moveTo>
                      <a:lnTo>
                        <a:pt x="0" y="62413"/>
                      </a:lnTo>
                    </a:path>
                  </a:pathLst>
                </a:custGeom>
                <a:ln w="14353" cap="flat">
                  <a:solidFill>
                    <a:srgbClr val="D8D8D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400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B03C9FB5-33A6-100A-C1B5-71D6BA95C1C2}"/>
                    </a:ext>
                  </a:extLst>
                </p:cNvPr>
                <p:cNvSpPr/>
                <p:nvPr/>
              </p:nvSpPr>
              <p:spPr>
                <a:xfrm>
                  <a:off x="7632064" y="4627734"/>
                  <a:ext cx="12821" cy="3019834"/>
                </a:xfrm>
                <a:custGeom>
                  <a:avLst/>
                  <a:gdLst>
                    <a:gd name="connsiteX0" fmla="*/ 0 w 12821"/>
                    <a:gd name="connsiteY0" fmla="*/ 0 h 3019834"/>
                    <a:gd name="connsiteX1" fmla="*/ 0 w 12821"/>
                    <a:gd name="connsiteY1" fmla="*/ 3019835 h 3019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821" h="3019834">
                      <a:moveTo>
                        <a:pt x="0" y="0"/>
                      </a:moveTo>
                      <a:lnTo>
                        <a:pt x="0" y="3019835"/>
                      </a:lnTo>
                    </a:path>
                  </a:pathLst>
                </a:custGeom>
                <a:ln w="12815" cap="flat">
                  <a:solidFill>
                    <a:srgbClr val="D8D8D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400"/>
                </a:p>
              </p:txBody>
            </p:sp>
          </p:grpSp>
          <p:grpSp>
            <p:nvGrpSpPr>
              <p:cNvPr id="34" name="Graphic 8">
                <a:extLst>
                  <a:ext uri="{FF2B5EF4-FFF2-40B4-BE49-F238E27FC236}">
                    <a16:creationId xmlns:a16="http://schemas.microsoft.com/office/drawing/2014/main" id="{72D0BCC4-16A8-122A-DF3C-DB0613E88047}"/>
                  </a:ext>
                </a:extLst>
              </p:cNvPr>
              <p:cNvGrpSpPr/>
              <p:nvPr/>
            </p:nvGrpSpPr>
            <p:grpSpPr>
              <a:xfrm>
                <a:off x="8127486" y="4627734"/>
                <a:ext cx="12821" cy="3082247"/>
                <a:chOff x="8127486" y="4627734"/>
                <a:chExt cx="12821" cy="3082247"/>
              </a:xfrm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7396985C-DB95-C667-A86A-2A2D1186A579}"/>
                    </a:ext>
                  </a:extLst>
                </p:cNvPr>
                <p:cNvSpPr/>
                <p:nvPr/>
              </p:nvSpPr>
              <p:spPr>
                <a:xfrm>
                  <a:off x="8127486" y="7647569"/>
                  <a:ext cx="12821" cy="62412"/>
                </a:xfrm>
                <a:custGeom>
                  <a:avLst/>
                  <a:gdLst>
                    <a:gd name="connsiteX0" fmla="*/ 0 w 12821"/>
                    <a:gd name="connsiteY0" fmla="*/ 0 h 62412"/>
                    <a:gd name="connsiteX1" fmla="*/ 0 w 12821"/>
                    <a:gd name="connsiteY1" fmla="*/ 62413 h 62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821" h="62412">
                      <a:moveTo>
                        <a:pt x="0" y="0"/>
                      </a:moveTo>
                      <a:lnTo>
                        <a:pt x="0" y="62413"/>
                      </a:lnTo>
                    </a:path>
                  </a:pathLst>
                </a:custGeom>
                <a:ln w="14353" cap="flat">
                  <a:solidFill>
                    <a:srgbClr val="D8D8D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400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8BBBBD89-C879-79FC-C447-BECACFCA689F}"/>
                    </a:ext>
                  </a:extLst>
                </p:cNvPr>
                <p:cNvSpPr/>
                <p:nvPr/>
              </p:nvSpPr>
              <p:spPr>
                <a:xfrm>
                  <a:off x="8127486" y="4627734"/>
                  <a:ext cx="12821" cy="3019834"/>
                </a:xfrm>
                <a:custGeom>
                  <a:avLst/>
                  <a:gdLst>
                    <a:gd name="connsiteX0" fmla="*/ 0 w 12821"/>
                    <a:gd name="connsiteY0" fmla="*/ 0 h 3019834"/>
                    <a:gd name="connsiteX1" fmla="*/ 0 w 12821"/>
                    <a:gd name="connsiteY1" fmla="*/ 3019835 h 3019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821" h="3019834">
                      <a:moveTo>
                        <a:pt x="0" y="0"/>
                      </a:moveTo>
                      <a:lnTo>
                        <a:pt x="0" y="3019835"/>
                      </a:lnTo>
                    </a:path>
                  </a:pathLst>
                </a:custGeom>
                <a:ln w="12815" cap="flat">
                  <a:solidFill>
                    <a:srgbClr val="D8D8D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400"/>
                </a:p>
              </p:txBody>
            </p:sp>
          </p:grpSp>
          <p:grpSp>
            <p:nvGrpSpPr>
              <p:cNvPr id="37" name="Graphic 8">
                <a:extLst>
                  <a:ext uri="{FF2B5EF4-FFF2-40B4-BE49-F238E27FC236}">
                    <a16:creationId xmlns:a16="http://schemas.microsoft.com/office/drawing/2014/main" id="{C85215CF-56B1-1662-01F2-10FA475DA794}"/>
                  </a:ext>
                </a:extLst>
              </p:cNvPr>
              <p:cNvGrpSpPr/>
              <p:nvPr/>
            </p:nvGrpSpPr>
            <p:grpSpPr>
              <a:xfrm>
                <a:off x="8622909" y="4627734"/>
                <a:ext cx="12821" cy="3082247"/>
                <a:chOff x="8622909" y="4627734"/>
                <a:chExt cx="12821" cy="3082247"/>
              </a:xfrm>
            </p:grpSpPr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7F22B875-DCC1-7172-7C6C-22927B63309F}"/>
                    </a:ext>
                  </a:extLst>
                </p:cNvPr>
                <p:cNvSpPr/>
                <p:nvPr/>
              </p:nvSpPr>
              <p:spPr>
                <a:xfrm>
                  <a:off x="8622909" y="7647569"/>
                  <a:ext cx="12821" cy="62412"/>
                </a:xfrm>
                <a:custGeom>
                  <a:avLst/>
                  <a:gdLst>
                    <a:gd name="connsiteX0" fmla="*/ 0 w 12821"/>
                    <a:gd name="connsiteY0" fmla="*/ 0 h 62412"/>
                    <a:gd name="connsiteX1" fmla="*/ 0 w 12821"/>
                    <a:gd name="connsiteY1" fmla="*/ 62413 h 62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821" h="62412">
                      <a:moveTo>
                        <a:pt x="0" y="0"/>
                      </a:moveTo>
                      <a:lnTo>
                        <a:pt x="0" y="62413"/>
                      </a:lnTo>
                    </a:path>
                  </a:pathLst>
                </a:custGeom>
                <a:ln w="14353" cap="flat">
                  <a:solidFill>
                    <a:srgbClr val="D8D8D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400"/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C1986288-1350-DA03-4B8D-8933746CA349}"/>
                    </a:ext>
                  </a:extLst>
                </p:cNvPr>
                <p:cNvSpPr/>
                <p:nvPr/>
              </p:nvSpPr>
              <p:spPr>
                <a:xfrm>
                  <a:off x="8622909" y="4627734"/>
                  <a:ext cx="12821" cy="3019834"/>
                </a:xfrm>
                <a:custGeom>
                  <a:avLst/>
                  <a:gdLst>
                    <a:gd name="connsiteX0" fmla="*/ 0 w 12821"/>
                    <a:gd name="connsiteY0" fmla="*/ 0 h 3019834"/>
                    <a:gd name="connsiteX1" fmla="*/ 0 w 12821"/>
                    <a:gd name="connsiteY1" fmla="*/ 3019835 h 3019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821" h="3019834">
                      <a:moveTo>
                        <a:pt x="0" y="0"/>
                      </a:moveTo>
                      <a:lnTo>
                        <a:pt x="0" y="3019835"/>
                      </a:lnTo>
                    </a:path>
                  </a:pathLst>
                </a:custGeom>
                <a:ln w="12815" cap="flat">
                  <a:solidFill>
                    <a:srgbClr val="D8D8D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400"/>
                </a:p>
              </p:txBody>
            </p:sp>
          </p:grpSp>
          <p:grpSp>
            <p:nvGrpSpPr>
              <p:cNvPr id="40" name="Graphic 8">
                <a:extLst>
                  <a:ext uri="{FF2B5EF4-FFF2-40B4-BE49-F238E27FC236}">
                    <a16:creationId xmlns:a16="http://schemas.microsoft.com/office/drawing/2014/main" id="{27A192F4-0FB2-2BB3-7493-7E88662DF5EA}"/>
                  </a:ext>
                </a:extLst>
              </p:cNvPr>
              <p:cNvGrpSpPr/>
              <p:nvPr/>
            </p:nvGrpSpPr>
            <p:grpSpPr>
              <a:xfrm>
                <a:off x="9118331" y="4627734"/>
                <a:ext cx="12821" cy="3082247"/>
                <a:chOff x="9118331" y="4627734"/>
                <a:chExt cx="12821" cy="3082247"/>
              </a:xfrm>
            </p:grpSpPr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AB8E1770-2865-29CF-2A50-E8DFAD3EDD58}"/>
                    </a:ext>
                  </a:extLst>
                </p:cNvPr>
                <p:cNvSpPr/>
                <p:nvPr/>
              </p:nvSpPr>
              <p:spPr>
                <a:xfrm>
                  <a:off x="9118331" y="7647569"/>
                  <a:ext cx="12821" cy="62412"/>
                </a:xfrm>
                <a:custGeom>
                  <a:avLst/>
                  <a:gdLst>
                    <a:gd name="connsiteX0" fmla="*/ 0 w 12821"/>
                    <a:gd name="connsiteY0" fmla="*/ 0 h 62412"/>
                    <a:gd name="connsiteX1" fmla="*/ 0 w 12821"/>
                    <a:gd name="connsiteY1" fmla="*/ 62413 h 62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821" h="62412">
                      <a:moveTo>
                        <a:pt x="0" y="0"/>
                      </a:moveTo>
                      <a:lnTo>
                        <a:pt x="0" y="62413"/>
                      </a:lnTo>
                    </a:path>
                  </a:pathLst>
                </a:custGeom>
                <a:ln w="14353" cap="flat">
                  <a:solidFill>
                    <a:srgbClr val="D8D8D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400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F4E695D0-2FCB-3F46-1C2A-0AD6AC55FBC1}"/>
                    </a:ext>
                  </a:extLst>
                </p:cNvPr>
                <p:cNvSpPr/>
                <p:nvPr/>
              </p:nvSpPr>
              <p:spPr>
                <a:xfrm>
                  <a:off x="9118331" y="4627734"/>
                  <a:ext cx="12821" cy="3019834"/>
                </a:xfrm>
                <a:custGeom>
                  <a:avLst/>
                  <a:gdLst>
                    <a:gd name="connsiteX0" fmla="*/ 0 w 12821"/>
                    <a:gd name="connsiteY0" fmla="*/ 0 h 3019834"/>
                    <a:gd name="connsiteX1" fmla="*/ 0 w 12821"/>
                    <a:gd name="connsiteY1" fmla="*/ 3019835 h 3019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821" h="3019834">
                      <a:moveTo>
                        <a:pt x="0" y="0"/>
                      </a:moveTo>
                      <a:lnTo>
                        <a:pt x="0" y="3019835"/>
                      </a:lnTo>
                    </a:path>
                  </a:pathLst>
                </a:custGeom>
                <a:ln w="12815" cap="flat">
                  <a:solidFill>
                    <a:srgbClr val="D8D8D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400"/>
                </a:p>
              </p:txBody>
            </p:sp>
          </p:grpSp>
          <p:grpSp>
            <p:nvGrpSpPr>
              <p:cNvPr id="43" name="Graphic 8">
                <a:extLst>
                  <a:ext uri="{FF2B5EF4-FFF2-40B4-BE49-F238E27FC236}">
                    <a16:creationId xmlns:a16="http://schemas.microsoft.com/office/drawing/2014/main" id="{3C347A86-C67F-62CC-B729-EB2D4BA70E78}"/>
                  </a:ext>
                </a:extLst>
              </p:cNvPr>
              <p:cNvGrpSpPr/>
              <p:nvPr/>
            </p:nvGrpSpPr>
            <p:grpSpPr>
              <a:xfrm>
                <a:off x="6145798" y="4627734"/>
                <a:ext cx="12821" cy="3082247"/>
                <a:chOff x="6145798" y="4627734"/>
                <a:chExt cx="12821" cy="3082247"/>
              </a:xfrm>
            </p:grpSpPr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FDD26C75-0BE4-AB0A-CDE0-AB216E41994C}"/>
                    </a:ext>
                  </a:extLst>
                </p:cNvPr>
                <p:cNvSpPr/>
                <p:nvPr/>
              </p:nvSpPr>
              <p:spPr>
                <a:xfrm>
                  <a:off x="6145798" y="7647569"/>
                  <a:ext cx="12821" cy="62412"/>
                </a:xfrm>
                <a:custGeom>
                  <a:avLst/>
                  <a:gdLst>
                    <a:gd name="connsiteX0" fmla="*/ 0 w 12821"/>
                    <a:gd name="connsiteY0" fmla="*/ 0 h 62412"/>
                    <a:gd name="connsiteX1" fmla="*/ 0 w 12821"/>
                    <a:gd name="connsiteY1" fmla="*/ 62413 h 62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821" h="62412">
                      <a:moveTo>
                        <a:pt x="0" y="0"/>
                      </a:moveTo>
                      <a:lnTo>
                        <a:pt x="0" y="62413"/>
                      </a:lnTo>
                    </a:path>
                  </a:pathLst>
                </a:custGeom>
                <a:ln w="14353" cap="flat">
                  <a:solidFill>
                    <a:srgbClr val="D8D8D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400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80AA8FAC-944D-3B35-BFF1-A7DB2F6E727A}"/>
                    </a:ext>
                  </a:extLst>
                </p:cNvPr>
                <p:cNvSpPr/>
                <p:nvPr/>
              </p:nvSpPr>
              <p:spPr>
                <a:xfrm>
                  <a:off x="6145798" y="4627734"/>
                  <a:ext cx="12821" cy="3019834"/>
                </a:xfrm>
                <a:custGeom>
                  <a:avLst/>
                  <a:gdLst>
                    <a:gd name="connsiteX0" fmla="*/ 0 w 12821"/>
                    <a:gd name="connsiteY0" fmla="*/ 0 h 3019834"/>
                    <a:gd name="connsiteX1" fmla="*/ 0 w 12821"/>
                    <a:gd name="connsiteY1" fmla="*/ 3019835 h 3019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821" h="3019834">
                      <a:moveTo>
                        <a:pt x="0" y="0"/>
                      </a:moveTo>
                      <a:lnTo>
                        <a:pt x="0" y="3019835"/>
                      </a:lnTo>
                    </a:path>
                  </a:pathLst>
                </a:custGeom>
                <a:ln w="12815" cap="flat">
                  <a:solidFill>
                    <a:srgbClr val="D8D8D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400"/>
                </a:p>
              </p:txBody>
            </p:sp>
          </p:grp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F9D8B0AD-B7D1-7171-277C-8B8755A3B5BE}"/>
                  </a:ext>
                </a:extLst>
              </p:cNvPr>
              <p:cNvSpPr/>
              <p:nvPr/>
            </p:nvSpPr>
            <p:spPr>
              <a:xfrm>
                <a:off x="4153852" y="5407639"/>
                <a:ext cx="4963966" cy="12842"/>
              </a:xfrm>
              <a:custGeom>
                <a:avLst/>
                <a:gdLst>
                  <a:gd name="connsiteX0" fmla="*/ 4963967 w 4963966"/>
                  <a:gd name="connsiteY0" fmla="*/ 0 h 12842"/>
                  <a:gd name="connsiteX1" fmla="*/ 0 w 4963966"/>
                  <a:gd name="connsiteY1" fmla="*/ 0 h 12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63966" h="12842">
                    <a:moveTo>
                      <a:pt x="4963967" y="0"/>
                    </a:moveTo>
                    <a:lnTo>
                      <a:pt x="0" y="0"/>
                    </a:lnTo>
                  </a:path>
                </a:pathLst>
              </a:custGeom>
              <a:ln w="12943" cap="flat">
                <a:solidFill>
                  <a:srgbClr val="D8D8D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00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6A149E27-A67E-6122-DE80-B393DD99E401}"/>
                  </a:ext>
                </a:extLst>
              </p:cNvPr>
              <p:cNvSpPr/>
              <p:nvPr/>
            </p:nvSpPr>
            <p:spPr>
              <a:xfrm>
                <a:off x="4153852" y="5797527"/>
                <a:ext cx="4963966" cy="12842"/>
              </a:xfrm>
              <a:custGeom>
                <a:avLst/>
                <a:gdLst>
                  <a:gd name="connsiteX0" fmla="*/ 4963967 w 4963966"/>
                  <a:gd name="connsiteY0" fmla="*/ 0 h 12842"/>
                  <a:gd name="connsiteX1" fmla="*/ 0 w 4963966"/>
                  <a:gd name="connsiteY1" fmla="*/ 0 h 12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63966" h="12842">
                    <a:moveTo>
                      <a:pt x="4963967" y="0"/>
                    </a:moveTo>
                    <a:lnTo>
                      <a:pt x="0" y="0"/>
                    </a:lnTo>
                  </a:path>
                </a:pathLst>
              </a:custGeom>
              <a:ln w="12943" cap="flat">
                <a:solidFill>
                  <a:srgbClr val="D8D8D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00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E8AE4D43-FBBE-1ACD-CACD-AF75F158FD26}"/>
                  </a:ext>
                </a:extLst>
              </p:cNvPr>
              <p:cNvSpPr/>
              <p:nvPr/>
            </p:nvSpPr>
            <p:spPr>
              <a:xfrm>
                <a:off x="4153852" y="6187415"/>
                <a:ext cx="4963966" cy="12842"/>
              </a:xfrm>
              <a:custGeom>
                <a:avLst/>
                <a:gdLst>
                  <a:gd name="connsiteX0" fmla="*/ 4963967 w 4963966"/>
                  <a:gd name="connsiteY0" fmla="*/ 0 h 12842"/>
                  <a:gd name="connsiteX1" fmla="*/ 0 w 4963966"/>
                  <a:gd name="connsiteY1" fmla="*/ 0 h 12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63966" h="12842">
                    <a:moveTo>
                      <a:pt x="4963967" y="0"/>
                    </a:moveTo>
                    <a:lnTo>
                      <a:pt x="0" y="0"/>
                    </a:lnTo>
                  </a:path>
                </a:pathLst>
              </a:custGeom>
              <a:ln w="12943" cap="flat">
                <a:solidFill>
                  <a:srgbClr val="D8D8D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00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1FB7FD11-7850-11DD-DBCB-B93CB5CC5598}"/>
                  </a:ext>
                </a:extLst>
              </p:cNvPr>
              <p:cNvSpPr/>
              <p:nvPr/>
            </p:nvSpPr>
            <p:spPr>
              <a:xfrm>
                <a:off x="4153852" y="6577432"/>
                <a:ext cx="4963966" cy="12842"/>
              </a:xfrm>
              <a:custGeom>
                <a:avLst/>
                <a:gdLst>
                  <a:gd name="connsiteX0" fmla="*/ 4963967 w 4963966"/>
                  <a:gd name="connsiteY0" fmla="*/ 0 h 12842"/>
                  <a:gd name="connsiteX1" fmla="*/ 0 w 4963966"/>
                  <a:gd name="connsiteY1" fmla="*/ 0 h 12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63966" h="12842">
                    <a:moveTo>
                      <a:pt x="4963967" y="0"/>
                    </a:moveTo>
                    <a:lnTo>
                      <a:pt x="0" y="0"/>
                    </a:lnTo>
                  </a:path>
                </a:pathLst>
              </a:custGeom>
              <a:ln w="12943" cap="flat">
                <a:solidFill>
                  <a:srgbClr val="D8D8D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00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457331B5-D11F-B062-BD0D-262CFBB2521C}"/>
                  </a:ext>
                </a:extLst>
              </p:cNvPr>
              <p:cNvSpPr/>
              <p:nvPr/>
            </p:nvSpPr>
            <p:spPr>
              <a:xfrm>
                <a:off x="4153852" y="6967320"/>
                <a:ext cx="4963966" cy="12842"/>
              </a:xfrm>
              <a:custGeom>
                <a:avLst/>
                <a:gdLst>
                  <a:gd name="connsiteX0" fmla="*/ 4963967 w 4963966"/>
                  <a:gd name="connsiteY0" fmla="*/ 0 h 12842"/>
                  <a:gd name="connsiteX1" fmla="*/ 0 w 4963966"/>
                  <a:gd name="connsiteY1" fmla="*/ 0 h 12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63966" h="12842">
                    <a:moveTo>
                      <a:pt x="4963967" y="0"/>
                    </a:moveTo>
                    <a:lnTo>
                      <a:pt x="0" y="0"/>
                    </a:lnTo>
                  </a:path>
                </a:pathLst>
              </a:custGeom>
              <a:ln w="12943" cap="flat">
                <a:solidFill>
                  <a:srgbClr val="D8D8D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00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E88715BD-047D-27FE-CC52-15AA5C1DF4BE}"/>
                  </a:ext>
                </a:extLst>
              </p:cNvPr>
              <p:cNvSpPr/>
              <p:nvPr/>
            </p:nvSpPr>
            <p:spPr>
              <a:xfrm>
                <a:off x="4153852" y="7357336"/>
                <a:ext cx="4963966" cy="12842"/>
              </a:xfrm>
              <a:custGeom>
                <a:avLst/>
                <a:gdLst>
                  <a:gd name="connsiteX0" fmla="*/ 4963967 w 4963966"/>
                  <a:gd name="connsiteY0" fmla="*/ 0 h 12842"/>
                  <a:gd name="connsiteX1" fmla="*/ 0 w 4963966"/>
                  <a:gd name="connsiteY1" fmla="*/ 0 h 12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63966" h="12842">
                    <a:moveTo>
                      <a:pt x="4963967" y="0"/>
                    </a:moveTo>
                    <a:lnTo>
                      <a:pt x="0" y="0"/>
                    </a:lnTo>
                  </a:path>
                </a:pathLst>
              </a:custGeom>
              <a:ln w="12943" cap="flat">
                <a:solidFill>
                  <a:srgbClr val="D8D8D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00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D01E0DF0-1DB8-9BCE-A4E5-4CBA0D2E5E31}"/>
                  </a:ext>
                </a:extLst>
              </p:cNvPr>
              <p:cNvSpPr/>
              <p:nvPr/>
            </p:nvSpPr>
            <p:spPr>
              <a:xfrm>
                <a:off x="4088077" y="7357336"/>
                <a:ext cx="62184" cy="12842"/>
              </a:xfrm>
              <a:custGeom>
                <a:avLst/>
                <a:gdLst>
                  <a:gd name="connsiteX0" fmla="*/ 62184 w 62184"/>
                  <a:gd name="connsiteY0" fmla="*/ 0 h 12842"/>
                  <a:gd name="connsiteX1" fmla="*/ 0 w 62184"/>
                  <a:gd name="connsiteY1" fmla="*/ 0 h 12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2184" h="12842">
                    <a:moveTo>
                      <a:pt x="62184" y="0"/>
                    </a:moveTo>
                    <a:lnTo>
                      <a:pt x="0" y="0"/>
                    </a:lnTo>
                  </a:path>
                </a:pathLst>
              </a:custGeom>
              <a:ln w="25630" cap="flat">
                <a:solidFill>
                  <a:srgbClr val="1D1D1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00"/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589E22CB-4B84-43E6-1FAB-DC89F91CAE8A}"/>
                  </a:ext>
                </a:extLst>
              </p:cNvPr>
              <p:cNvSpPr/>
              <p:nvPr/>
            </p:nvSpPr>
            <p:spPr>
              <a:xfrm>
                <a:off x="4088077" y="6967320"/>
                <a:ext cx="62184" cy="12842"/>
              </a:xfrm>
              <a:custGeom>
                <a:avLst/>
                <a:gdLst>
                  <a:gd name="connsiteX0" fmla="*/ 62184 w 62184"/>
                  <a:gd name="connsiteY0" fmla="*/ 0 h 12842"/>
                  <a:gd name="connsiteX1" fmla="*/ 0 w 62184"/>
                  <a:gd name="connsiteY1" fmla="*/ 0 h 12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2184" h="12842">
                    <a:moveTo>
                      <a:pt x="62184" y="0"/>
                    </a:moveTo>
                    <a:lnTo>
                      <a:pt x="0" y="0"/>
                    </a:lnTo>
                  </a:path>
                </a:pathLst>
              </a:custGeom>
              <a:ln w="25630" cap="flat">
                <a:solidFill>
                  <a:srgbClr val="1D1D1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00"/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1807EEDD-87C0-EEBB-D2E5-00439B3258D6}"/>
                  </a:ext>
                </a:extLst>
              </p:cNvPr>
              <p:cNvSpPr/>
              <p:nvPr/>
            </p:nvSpPr>
            <p:spPr>
              <a:xfrm>
                <a:off x="4088077" y="5407639"/>
                <a:ext cx="62184" cy="12842"/>
              </a:xfrm>
              <a:custGeom>
                <a:avLst/>
                <a:gdLst>
                  <a:gd name="connsiteX0" fmla="*/ 62184 w 62184"/>
                  <a:gd name="connsiteY0" fmla="*/ 0 h 12842"/>
                  <a:gd name="connsiteX1" fmla="*/ 0 w 62184"/>
                  <a:gd name="connsiteY1" fmla="*/ 0 h 12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2184" h="12842">
                    <a:moveTo>
                      <a:pt x="62184" y="0"/>
                    </a:moveTo>
                    <a:lnTo>
                      <a:pt x="0" y="0"/>
                    </a:lnTo>
                  </a:path>
                </a:pathLst>
              </a:custGeom>
              <a:ln w="25630" cap="flat">
                <a:solidFill>
                  <a:srgbClr val="1D1D1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00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46F9680D-565B-6B47-4CAC-7073C47AEB53}"/>
                  </a:ext>
                </a:extLst>
              </p:cNvPr>
              <p:cNvSpPr/>
              <p:nvPr/>
            </p:nvSpPr>
            <p:spPr>
              <a:xfrm>
                <a:off x="4088077" y="5017623"/>
                <a:ext cx="62184" cy="12842"/>
              </a:xfrm>
              <a:custGeom>
                <a:avLst/>
                <a:gdLst>
                  <a:gd name="connsiteX0" fmla="*/ 62184 w 62184"/>
                  <a:gd name="connsiteY0" fmla="*/ 0 h 12842"/>
                  <a:gd name="connsiteX1" fmla="*/ 0 w 62184"/>
                  <a:gd name="connsiteY1" fmla="*/ 0 h 12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2184" h="12842">
                    <a:moveTo>
                      <a:pt x="62184" y="0"/>
                    </a:moveTo>
                    <a:lnTo>
                      <a:pt x="0" y="0"/>
                    </a:lnTo>
                  </a:path>
                </a:pathLst>
              </a:custGeom>
              <a:ln w="25630" cap="flat">
                <a:solidFill>
                  <a:srgbClr val="1D1D1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00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D3713157-AB8A-B990-87C5-943AED7C2248}"/>
                  </a:ext>
                </a:extLst>
              </p:cNvPr>
              <p:cNvSpPr/>
              <p:nvPr/>
            </p:nvSpPr>
            <p:spPr>
              <a:xfrm>
                <a:off x="4100899" y="4631330"/>
                <a:ext cx="62184" cy="12842"/>
              </a:xfrm>
              <a:custGeom>
                <a:avLst/>
                <a:gdLst>
                  <a:gd name="connsiteX0" fmla="*/ 62184 w 62184"/>
                  <a:gd name="connsiteY0" fmla="*/ 0 h 12842"/>
                  <a:gd name="connsiteX1" fmla="*/ 0 w 62184"/>
                  <a:gd name="connsiteY1" fmla="*/ 0 h 12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2184" h="12842">
                    <a:moveTo>
                      <a:pt x="62184" y="0"/>
                    </a:moveTo>
                    <a:lnTo>
                      <a:pt x="0" y="0"/>
                    </a:lnTo>
                  </a:path>
                </a:pathLst>
              </a:custGeom>
              <a:ln w="25630" cap="flat">
                <a:solidFill>
                  <a:srgbClr val="1D1D1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00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F222BB9F-5E1D-1002-FB08-EB13C330E798}"/>
                  </a:ext>
                </a:extLst>
              </p:cNvPr>
              <p:cNvSpPr/>
              <p:nvPr/>
            </p:nvSpPr>
            <p:spPr>
              <a:xfrm>
                <a:off x="4088077" y="7716789"/>
                <a:ext cx="62184" cy="12842"/>
              </a:xfrm>
              <a:custGeom>
                <a:avLst/>
                <a:gdLst>
                  <a:gd name="connsiteX0" fmla="*/ 62184 w 62184"/>
                  <a:gd name="connsiteY0" fmla="*/ 0 h 12842"/>
                  <a:gd name="connsiteX1" fmla="*/ 0 w 62184"/>
                  <a:gd name="connsiteY1" fmla="*/ 0 h 12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2184" h="12842">
                    <a:moveTo>
                      <a:pt x="62184" y="0"/>
                    </a:moveTo>
                    <a:lnTo>
                      <a:pt x="0" y="0"/>
                    </a:lnTo>
                  </a:path>
                </a:pathLst>
              </a:custGeom>
              <a:ln w="25630" cap="flat">
                <a:solidFill>
                  <a:srgbClr val="1D1D1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00"/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74A5E8E4-8BC1-C7EA-DC26-11299EB76561}"/>
                  </a:ext>
                </a:extLst>
              </p:cNvPr>
              <p:cNvSpPr/>
              <p:nvPr/>
            </p:nvSpPr>
            <p:spPr>
              <a:xfrm>
                <a:off x="4150262" y="7715504"/>
                <a:ext cx="12821" cy="62284"/>
              </a:xfrm>
              <a:custGeom>
                <a:avLst/>
                <a:gdLst>
                  <a:gd name="connsiteX0" fmla="*/ 0 w 12821"/>
                  <a:gd name="connsiteY0" fmla="*/ 0 h 62284"/>
                  <a:gd name="connsiteX1" fmla="*/ 0 w 12821"/>
                  <a:gd name="connsiteY1" fmla="*/ 62285 h 62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821" h="62284">
                    <a:moveTo>
                      <a:pt x="0" y="0"/>
                    </a:moveTo>
                    <a:lnTo>
                      <a:pt x="0" y="62285"/>
                    </a:lnTo>
                  </a:path>
                </a:pathLst>
              </a:custGeom>
              <a:ln w="25630" cap="flat">
                <a:solidFill>
                  <a:srgbClr val="1D1D1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00"/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437C08EB-5B19-DEAF-52F5-572D73718F72}"/>
                  </a:ext>
                </a:extLst>
              </p:cNvPr>
              <p:cNvSpPr/>
              <p:nvPr/>
            </p:nvSpPr>
            <p:spPr>
              <a:xfrm>
                <a:off x="4150262" y="4695541"/>
                <a:ext cx="12821" cy="3019963"/>
              </a:xfrm>
              <a:custGeom>
                <a:avLst/>
                <a:gdLst>
                  <a:gd name="connsiteX0" fmla="*/ 0 w 12821"/>
                  <a:gd name="connsiteY0" fmla="*/ 0 h 3019963"/>
                  <a:gd name="connsiteX1" fmla="*/ 0 w 12821"/>
                  <a:gd name="connsiteY1" fmla="*/ 3019963 h 3019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821" h="3019963">
                    <a:moveTo>
                      <a:pt x="0" y="0"/>
                    </a:moveTo>
                    <a:lnTo>
                      <a:pt x="0" y="3019963"/>
                    </a:lnTo>
                  </a:path>
                </a:pathLst>
              </a:custGeom>
              <a:ln w="25630" cap="flat">
                <a:solidFill>
                  <a:srgbClr val="D9D9D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00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59FD69C-AF66-0922-CB58-03551C19DAD9}"/>
                  </a:ext>
                </a:extLst>
              </p:cNvPr>
              <p:cNvSpPr txBox="1"/>
              <p:nvPr/>
            </p:nvSpPr>
            <p:spPr>
              <a:xfrm>
                <a:off x="4508856" y="7811434"/>
                <a:ext cx="2870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400" spc="23" baseline="0">
                    <a:ln/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1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D7C0B90-68CF-7FA3-DF5E-A0A4121E6C83}"/>
                  </a:ext>
                </a:extLst>
              </p:cNvPr>
              <p:cNvSpPr txBox="1"/>
              <p:nvPr/>
            </p:nvSpPr>
            <p:spPr>
              <a:xfrm>
                <a:off x="3813547" y="7231225"/>
                <a:ext cx="2870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400" spc="23" baseline="0">
                    <a:ln/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1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938DC45-D995-FB85-1B4D-3539698B424F}"/>
                  </a:ext>
                </a:extLst>
              </p:cNvPr>
              <p:cNvSpPr txBox="1"/>
              <p:nvPr/>
            </p:nvSpPr>
            <p:spPr>
              <a:xfrm>
                <a:off x="4015357" y="7811434"/>
                <a:ext cx="2870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400" spc="23" baseline="0">
                    <a:ln/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0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CCD11BA-7278-DD7C-D7FC-FC20AB775F81}"/>
                  </a:ext>
                </a:extLst>
              </p:cNvPr>
              <p:cNvSpPr txBox="1"/>
              <p:nvPr/>
            </p:nvSpPr>
            <p:spPr>
              <a:xfrm>
                <a:off x="3813547" y="7616489"/>
                <a:ext cx="2870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400" spc="23" baseline="0">
                    <a:ln/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0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0C05698-AB73-7A06-4AEC-8185491B3D17}"/>
                  </a:ext>
                </a:extLst>
              </p:cNvPr>
              <p:cNvSpPr txBox="1"/>
              <p:nvPr/>
            </p:nvSpPr>
            <p:spPr>
              <a:xfrm>
                <a:off x="5002355" y="7811434"/>
                <a:ext cx="2870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400" spc="23" baseline="0">
                    <a:ln/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2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8F4B768-92D7-6127-54D3-7FB859D9AF7B}"/>
                  </a:ext>
                </a:extLst>
              </p:cNvPr>
              <p:cNvSpPr txBox="1"/>
              <p:nvPr/>
            </p:nvSpPr>
            <p:spPr>
              <a:xfrm>
                <a:off x="3813547" y="6845960"/>
                <a:ext cx="2870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400" spc="23" baseline="0">
                    <a:ln/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2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F6A8284-8186-EAD0-0B52-B4CF365FB1D9}"/>
                  </a:ext>
                </a:extLst>
              </p:cNvPr>
              <p:cNvSpPr txBox="1"/>
              <p:nvPr/>
            </p:nvSpPr>
            <p:spPr>
              <a:xfrm>
                <a:off x="5495854" y="7811434"/>
                <a:ext cx="2870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400" spc="23" baseline="0">
                    <a:ln/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3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38EDFB6-1829-B368-246D-3E4DB255D7F2}"/>
                  </a:ext>
                </a:extLst>
              </p:cNvPr>
              <p:cNvSpPr txBox="1"/>
              <p:nvPr/>
            </p:nvSpPr>
            <p:spPr>
              <a:xfrm>
                <a:off x="3813547" y="6460695"/>
                <a:ext cx="2870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400" spc="23" baseline="0">
                    <a:ln/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3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46E6335-35D7-FAAD-C76A-E65C15FADB6D}"/>
                  </a:ext>
                </a:extLst>
              </p:cNvPr>
              <p:cNvSpPr txBox="1"/>
              <p:nvPr/>
            </p:nvSpPr>
            <p:spPr>
              <a:xfrm>
                <a:off x="5989224" y="7811434"/>
                <a:ext cx="2870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400" spc="23" baseline="0">
                    <a:ln/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4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06433295-2F51-B20D-B598-2B6F87A2CEBF}"/>
                  </a:ext>
                </a:extLst>
              </p:cNvPr>
              <p:cNvSpPr txBox="1"/>
              <p:nvPr/>
            </p:nvSpPr>
            <p:spPr>
              <a:xfrm>
                <a:off x="6482723" y="7811434"/>
                <a:ext cx="2870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400" spc="23" baseline="0">
                    <a:ln/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5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1B3A4A79-7608-744C-CCEA-07B448D2A240}"/>
                  </a:ext>
                </a:extLst>
              </p:cNvPr>
              <p:cNvSpPr txBox="1"/>
              <p:nvPr/>
            </p:nvSpPr>
            <p:spPr>
              <a:xfrm>
                <a:off x="6976222" y="7811434"/>
                <a:ext cx="2870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400" spc="23" baseline="0">
                    <a:ln/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6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FF4E47B-EF5C-4886-D70E-FE084A746411}"/>
                  </a:ext>
                </a:extLst>
              </p:cNvPr>
              <p:cNvSpPr txBox="1"/>
              <p:nvPr/>
            </p:nvSpPr>
            <p:spPr>
              <a:xfrm>
                <a:off x="7469721" y="7811434"/>
                <a:ext cx="2870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400" spc="23" baseline="0">
                    <a:ln/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7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44E5C579-4DDE-67A6-FB69-DE44B1D4EDFB}"/>
                  </a:ext>
                </a:extLst>
              </p:cNvPr>
              <p:cNvSpPr txBox="1"/>
              <p:nvPr/>
            </p:nvSpPr>
            <p:spPr>
              <a:xfrm>
                <a:off x="7963220" y="7811434"/>
                <a:ext cx="2870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400" spc="23" baseline="0">
                    <a:ln/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8</a:t>
                </a:r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8323312E-9F7E-A90B-2427-C50021E425F7}"/>
                  </a:ext>
                </a:extLst>
              </p:cNvPr>
              <p:cNvSpPr/>
              <p:nvPr/>
            </p:nvSpPr>
            <p:spPr>
              <a:xfrm>
                <a:off x="9117818" y="7706258"/>
                <a:ext cx="12821" cy="75255"/>
              </a:xfrm>
              <a:custGeom>
                <a:avLst/>
                <a:gdLst>
                  <a:gd name="connsiteX0" fmla="*/ 0 w 12821"/>
                  <a:gd name="connsiteY0" fmla="*/ 0 h 75255"/>
                  <a:gd name="connsiteX1" fmla="*/ 0 w 12821"/>
                  <a:gd name="connsiteY1" fmla="*/ 75255 h 75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821" h="75255">
                    <a:moveTo>
                      <a:pt x="0" y="0"/>
                    </a:moveTo>
                    <a:lnTo>
                      <a:pt x="0" y="75255"/>
                    </a:lnTo>
                  </a:path>
                </a:pathLst>
              </a:custGeom>
              <a:ln w="25630" cap="flat">
                <a:solidFill>
                  <a:srgbClr val="1D1D1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00"/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17549C76-57AD-9A63-9B79-8BCAD7723692}"/>
                  </a:ext>
                </a:extLst>
              </p:cNvPr>
              <p:cNvSpPr/>
              <p:nvPr/>
            </p:nvSpPr>
            <p:spPr>
              <a:xfrm>
                <a:off x="8622652" y="7706258"/>
                <a:ext cx="12821" cy="75255"/>
              </a:xfrm>
              <a:custGeom>
                <a:avLst/>
                <a:gdLst>
                  <a:gd name="connsiteX0" fmla="*/ 0 w 12821"/>
                  <a:gd name="connsiteY0" fmla="*/ 0 h 75255"/>
                  <a:gd name="connsiteX1" fmla="*/ 0 w 12821"/>
                  <a:gd name="connsiteY1" fmla="*/ 75255 h 75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821" h="75255">
                    <a:moveTo>
                      <a:pt x="0" y="0"/>
                    </a:moveTo>
                    <a:lnTo>
                      <a:pt x="0" y="75255"/>
                    </a:lnTo>
                  </a:path>
                </a:pathLst>
              </a:custGeom>
              <a:ln w="25630" cap="flat">
                <a:solidFill>
                  <a:srgbClr val="1D1D1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00"/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CE104D7E-DB7F-9E9A-209E-A2C87AE8E937}"/>
                  </a:ext>
                </a:extLst>
              </p:cNvPr>
              <p:cNvSpPr/>
              <p:nvPr/>
            </p:nvSpPr>
            <p:spPr>
              <a:xfrm>
                <a:off x="4150262" y="4631330"/>
                <a:ext cx="4968581" cy="3085458"/>
              </a:xfrm>
              <a:custGeom>
                <a:avLst/>
                <a:gdLst>
                  <a:gd name="connsiteX0" fmla="*/ 0 w 4968581"/>
                  <a:gd name="connsiteY0" fmla="*/ 0 h 3085458"/>
                  <a:gd name="connsiteX1" fmla="*/ 0 w 4968581"/>
                  <a:gd name="connsiteY1" fmla="*/ 3085459 h 3085458"/>
                  <a:gd name="connsiteX2" fmla="*/ 4968582 w 4968581"/>
                  <a:gd name="connsiteY2" fmla="*/ 3085459 h 308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68581" h="3085458">
                    <a:moveTo>
                      <a:pt x="0" y="0"/>
                    </a:moveTo>
                    <a:lnTo>
                      <a:pt x="0" y="3085459"/>
                    </a:lnTo>
                    <a:lnTo>
                      <a:pt x="4968582" y="3085459"/>
                    </a:lnTo>
                  </a:path>
                </a:pathLst>
              </a:custGeom>
              <a:noFill/>
              <a:ln w="2563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00"/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3D1F7FBC-F4CF-70EB-113E-5230353C9391}"/>
                  </a:ext>
                </a:extLst>
              </p:cNvPr>
              <p:cNvSpPr/>
              <p:nvPr/>
            </p:nvSpPr>
            <p:spPr>
              <a:xfrm>
                <a:off x="4084487" y="6195763"/>
                <a:ext cx="62312" cy="12842"/>
              </a:xfrm>
              <a:custGeom>
                <a:avLst/>
                <a:gdLst>
                  <a:gd name="connsiteX0" fmla="*/ 62312 w 62312"/>
                  <a:gd name="connsiteY0" fmla="*/ 0 h 12842"/>
                  <a:gd name="connsiteX1" fmla="*/ 0 w 62312"/>
                  <a:gd name="connsiteY1" fmla="*/ 0 h 12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2312" h="12842">
                    <a:moveTo>
                      <a:pt x="62312" y="0"/>
                    </a:moveTo>
                    <a:lnTo>
                      <a:pt x="0" y="0"/>
                    </a:lnTo>
                  </a:path>
                </a:pathLst>
              </a:custGeom>
              <a:ln w="25630" cap="flat">
                <a:solidFill>
                  <a:srgbClr val="1D1D1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00"/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2D1953AB-D2AA-A3D1-0195-0CDB7C7A5614}"/>
                  </a:ext>
                </a:extLst>
              </p:cNvPr>
              <p:cNvSpPr/>
              <p:nvPr/>
            </p:nvSpPr>
            <p:spPr>
              <a:xfrm>
                <a:off x="4084487" y="5805746"/>
                <a:ext cx="62312" cy="12842"/>
              </a:xfrm>
              <a:custGeom>
                <a:avLst/>
                <a:gdLst>
                  <a:gd name="connsiteX0" fmla="*/ 62312 w 62312"/>
                  <a:gd name="connsiteY0" fmla="*/ 0 h 12842"/>
                  <a:gd name="connsiteX1" fmla="*/ 0 w 62312"/>
                  <a:gd name="connsiteY1" fmla="*/ 0 h 12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2312" h="12842">
                    <a:moveTo>
                      <a:pt x="62312" y="0"/>
                    </a:moveTo>
                    <a:lnTo>
                      <a:pt x="0" y="0"/>
                    </a:lnTo>
                  </a:path>
                </a:pathLst>
              </a:custGeom>
              <a:ln w="25630" cap="flat">
                <a:solidFill>
                  <a:srgbClr val="1D1D1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00"/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6CF3240E-9EE9-3CEB-3CF8-2DDB4DF072F5}"/>
                  </a:ext>
                </a:extLst>
              </p:cNvPr>
              <p:cNvSpPr/>
              <p:nvPr/>
            </p:nvSpPr>
            <p:spPr>
              <a:xfrm>
                <a:off x="4084487" y="6580899"/>
                <a:ext cx="62312" cy="12842"/>
              </a:xfrm>
              <a:custGeom>
                <a:avLst/>
                <a:gdLst>
                  <a:gd name="connsiteX0" fmla="*/ 62312 w 62312"/>
                  <a:gd name="connsiteY0" fmla="*/ 0 h 12842"/>
                  <a:gd name="connsiteX1" fmla="*/ 0 w 62312"/>
                  <a:gd name="connsiteY1" fmla="*/ 0 h 12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2312" h="12842">
                    <a:moveTo>
                      <a:pt x="62312" y="0"/>
                    </a:moveTo>
                    <a:lnTo>
                      <a:pt x="0" y="0"/>
                    </a:lnTo>
                  </a:path>
                </a:pathLst>
              </a:custGeom>
              <a:ln w="25630" cap="flat">
                <a:solidFill>
                  <a:srgbClr val="1D1D1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00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CE2ECC33-96CC-A0B3-9227-4DCBA46CA6AF}"/>
                  </a:ext>
                </a:extLst>
              </p:cNvPr>
              <p:cNvSpPr/>
              <p:nvPr/>
            </p:nvSpPr>
            <p:spPr>
              <a:xfrm>
                <a:off x="7632321" y="7706258"/>
                <a:ext cx="12821" cy="75255"/>
              </a:xfrm>
              <a:custGeom>
                <a:avLst/>
                <a:gdLst>
                  <a:gd name="connsiteX0" fmla="*/ 0 w 12821"/>
                  <a:gd name="connsiteY0" fmla="*/ 0 h 75255"/>
                  <a:gd name="connsiteX1" fmla="*/ 0 w 12821"/>
                  <a:gd name="connsiteY1" fmla="*/ 75255 h 75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821" h="75255">
                    <a:moveTo>
                      <a:pt x="0" y="0"/>
                    </a:moveTo>
                    <a:lnTo>
                      <a:pt x="0" y="75255"/>
                    </a:lnTo>
                  </a:path>
                </a:pathLst>
              </a:custGeom>
              <a:ln w="25630" cap="flat">
                <a:solidFill>
                  <a:srgbClr val="1D1D1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00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D200D0D7-1CAD-79DC-B21A-AE6868799FC7}"/>
                  </a:ext>
                </a:extLst>
              </p:cNvPr>
              <p:cNvSpPr/>
              <p:nvPr/>
            </p:nvSpPr>
            <p:spPr>
              <a:xfrm>
                <a:off x="7136642" y="7706258"/>
                <a:ext cx="12821" cy="75255"/>
              </a:xfrm>
              <a:custGeom>
                <a:avLst/>
                <a:gdLst>
                  <a:gd name="connsiteX0" fmla="*/ 0 w 12821"/>
                  <a:gd name="connsiteY0" fmla="*/ 0 h 75255"/>
                  <a:gd name="connsiteX1" fmla="*/ 0 w 12821"/>
                  <a:gd name="connsiteY1" fmla="*/ 75255 h 75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821" h="75255">
                    <a:moveTo>
                      <a:pt x="0" y="0"/>
                    </a:moveTo>
                    <a:lnTo>
                      <a:pt x="0" y="75255"/>
                    </a:lnTo>
                  </a:path>
                </a:pathLst>
              </a:custGeom>
              <a:ln w="25630" cap="flat">
                <a:solidFill>
                  <a:srgbClr val="1D1D1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00"/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86408B72-4020-EA5D-1CCE-8D712B7E59A8}"/>
                  </a:ext>
                </a:extLst>
              </p:cNvPr>
              <p:cNvSpPr/>
              <p:nvPr/>
            </p:nvSpPr>
            <p:spPr>
              <a:xfrm>
                <a:off x="6647374" y="7706258"/>
                <a:ext cx="12821" cy="75255"/>
              </a:xfrm>
              <a:custGeom>
                <a:avLst/>
                <a:gdLst>
                  <a:gd name="connsiteX0" fmla="*/ 0 w 12821"/>
                  <a:gd name="connsiteY0" fmla="*/ 0 h 75255"/>
                  <a:gd name="connsiteX1" fmla="*/ 0 w 12821"/>
                  <a:gd name="connsiteY1" fmla="*/ 75255 h 75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821" h="75255">
                    <a:moveTo>
                      <a:pt x="0" y="0"/>
                    </a:moveTo>
                    <a:lnTo>
                      <a:pt x="0" y="75255"/>
                    </a:lnTo>
                  </a:path>
                </a:pathLst>
              </a:custGeom>
              <a:ln w="25630" cap="flat">
                <a:solidFill>
                  <a:srgbClr val="1D1D1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00"/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70C4713D-0191-A5C4-0632-D2ACDB38649B}"/>
                  </a:ext>
                </a:extLst>
              </p:cNvPr>
              <p:cNvSpPr/>
              <p:nvPr/>
            </p:nvSpPr>
            <p:spPr>
              <a:xfrm>
                <a:off x="6145798" y="7706258"/>
                <a:ext cx="12821" cy="75255"/>
              </a:xfrm>
              <a:custGeom>
                <a:avLst/>
                <a:gdLst>
                  <a:gd name="connsiteX0" fmla="*/ 0 w 12821"/>
                  <a:gd name="connsiteY0" fmla="*/ 0 h 75255"/>
                  <a:gd name="connsiteX1" fmla="*/ 0 w 12821"/>
                  <a:gd name="connsiteY1" fmla="*/ 75255 h 75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821" h="75255">
                    <a:moveTo>
                      <a:pt x="0" y="0"/>
                    </a:moveTo>
                    <a:lnTo>
                      <a:pt x="0" y="75255"/>
                    </a:lnTo>
                  </a:path>
                </a:pathLst>
              </a:custGeom>
              <a:ln w="25630" cap="flat">
                <a:solidFill>
                  <a:srgbClr val="1D1D1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00"/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41DBB17B-5AAF-D314-F5E5-30A3444D54E9}"/>
                  </a:ext>
                </a:extLst>
              </p:cNvPr>
              <p:cNvSpPr/>
              <p:nvPr/>
            </p:nvSpPr>
            <p:spPr>
              <a:xfrm>
                <a:off x="5650375" y="7706258"/>
                <a:ext cx="12821" cy="75255"/>
              </a:xfrm>
              <a:custGeom>
                <a:avLst/>
                <a:gdLst>
                  <a:gd name="connsiteX0" fmla="*/ 0 w 12821"/>
                  <a:gd name="connsiteY0" fmla="*/ 0 h 75255"/>
                  <a:gd name="connsiteX1" fmla="*/ 0 w 12821"/>
                  <a:gd name="connsiteY1" fmla="*/ 75255 h 75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821" h="75255">
                    <a:moveTo>
                      <a:pt x="0" y="0"/>
                    </a:moveTo>
                    <a:lnTo>
                      <a:pt x="0" y="75255"/>
                    </a:lnTo>
                  </a:path>
                </a:pathLst>
              </a:custGeom>
              <a:ln w="25630" cap="flat">
                <a:solidFill>
                  <a:srgbClr val="1D1D1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00"/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406313F4-A021-57A5-E2E5-C4676E8E67A5}"/>
                  </a:ext>
                </a:extLst>
              </p:cNvPr>
              <p:cNvSpPr/>
              <p:nvPr/>
            </p:nvSpPr>
            <p:spPr>
              <a:xfrm>
                <a:off x="5154953" y="7706258"/>
                <a:ext cx="12821" cy="75255"/>
              </a:xfrm>
              <a:custGeom>
                <a:avLst/>
                <a:gdLst>
                  <a:gd name="connsiteX0" fmla="*/ 0 w 12821"/>
                  <a:gd name="connsiteY0" fmla="*/ 0 h 75255"/>
                  <a:gd name="connsiteX1" fmla="*/ 0 w 12821"/>
                  <a:gd name="connsiteY1" fmla="*/ 75255 h 75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821" h="75255">
                    <a:moveTo>
                      <a:pt x="0" y="0"/>
                    </a:moveTo>
                    <a:lnTo>
                      <a:pt x="0" y="75255"/>
                    </a:lnTo>
                  </a:path>
                </a:pathLst>
              </a:custGeom>
              <a:ln w="25630" cap="flat">
                <a:solidFill>
                  <a:srgbClr val="1D1D1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00"/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9DCCC3AF-0C0A-A4D1-8F09-08D3849789D9}"/>
                  </a:ext>
                </a:extLst>
              </p:cNvPr>
              <p:cNvSpPr/>
              <p:nvPr/>
            </p:nvSpPr>
            <p:spPr>
              <a:xfrm>
                <a:off x="4659531" y="7706258"/>
                <a:ext cx="12821" cy="75255"/>
              </a:xfrm>
              <a:custGeom>
                <a:avLst/>
                <a:gdLst>
                  <a:gd name="connsiteX0" fmla="*/ 0 w 12821"/>
                  <a:gd name="connsiteY0" fmla="*/ 0 h 75255"/>
                  <a:gd name="connsiteX1" fmla="*/ 0 w 12821"/>
                  <a:gd name="connsiteY1" fmla="*/ 75255 h 75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821" h="75255">
                    <a:moveTo>
                      <a:pt x="0" y="0"/>
                    </a:moveTo>
                    <a:lnTo>
                      <a:pt x="0" y="75255"/>
                    </a:lnTo>
                  </a:path>
                </a:pathLst>
              </a:custGeom>
              <a:ln w="25630" cap="flat">
                <a:solidFill>
                  <a:srgbClr val="1D1D1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00"/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EDD15C99-58D4-A3EA-244B-C69ADEC61800}"/>
                  </a:ext>
                </a:extLst>
              </p:cNvPr>
              <p:cNvSpPr/>
              <p:nvPr/>
            </p:nvSpPr>
            <p:spPr>
              <a:xfrm>
                <a:off x="8127486" y="7706258"/>
                <a:ext cx="12821" cy="75255"/>
              </a:xfrm>
              <a:custGeom>
                <a:avLst/>
                <a:gdLst>
                  <a:gd name="connsiteX0" fmla="*/ 0 w 12821"/>
                  <a:gd name="connsiteY0" fmla="*/ 0 h 75255"/>
                  <a:gd name="connsiteX1" fmla="*/ 0 w 12821"/>
                  <a:gd name="connsiteY1" fmla="*/ 75255 h 75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821" h="75255">
                    <a:moveTo>
                      <a:pt x="0" y="0"/>
                    </a:moveTo>
                    <a:lnTo>
                      <a:pt x="0" y="75255"/>
                    </a:lnTo>
                  </a:path>
                </a:pathLst>
              </a:custGeom>
              <a:ln w="25630" cap="flat">
                <a:solidFill>
                  <a:srgbClr val="1D1D1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00"/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10DF5D11-E554-9050-17EE-635EFE363CBE}"/>
                  </a:ext>
                </a:extLst>
              </p:cNvPr>
              <p:cNvSpPr txBox="1"/>
              <p:nvPr/>
            </p:nvSpPr>
            <p:spPr>
              <a:xfrm>
                <a:off x="8456591" y="7811434"/>
                <a:ext cx="2870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400" spc="23" baseline="0">
                    <a:ln/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9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1567C641-C7D8-A8B2-ACE9-D15DADA8DBF9}"/>
                  </a:ext>
                </a:extLst>
              </p:cNvPr>
              <p:cNvSpPr txBox="1"/>
              <p:nvPr/>
            </p:nvSpPr>
            <p:spPr>
              <a:xfrm>
                <a:off x="8950090" y="7811434"/>
                <a:ext cx="38933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400" spc="23" baseline="0" dirty="0">
                    <a:ln/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10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10FD1502-C226-5DDC-EEFA-987272CCB573}"/>
                  </a:ext>
                </a:extLst>
              </p:cNvPr>
              <p:cNvSpPr txBox="1"/>
              <p:nvPr/>
            </p:nvSpPr>
            <p:spPr>
              <a:xfrm>
                <a:off x="3813547" y="6075301"/>
                <a:ext cx="2870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400" spc="23" baseline="0">
                    <a:ln/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4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B87CF40D-0C3B-0FE0-4D25-F2F1894DEC79}"/>
                  </a:ext>
                </a:extLst>
              </p:cNvPr>
              <p:cNvSpPr txBox="1"/>
              <p:nvPr/>
            </p:nvSpPr>
            <p:spPr>
              <a:xfrm>
                <a:off x="3813547" y="5690036"/>
                <a:ext cx="2870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400" spc="23" baseline="0">
                    <a:ln/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5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62E238E-BA08-8007-D821-A59646ED7580}"/>
                  </a:ext>
                </a:extLst>
              </p:cNvPr>
              <p:cNvSpPr txBox="1"/>
              <p:nvPr/>
            </p:nvSpPr>
            <p:spPr>
              <a:xfrm>
                <a:off x="3813547" y="5304771"/>
                <a:ext cx="2870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400" spc="23" baseline="0">
                    <a:ln/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6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6D54695C-90C9-02C1-1108-6F5828BAC886}"/>
                  </a:ext>
                </a:extLst>
              </p:cNvPr>
              <p:cNvSpPr txBox="1"/>
              <p:nvPr/>
            </p:nvSpPr>
            <p:spPr>
              <a:xfrm>
                <a:off x="3813547" y="4919507"/>
                <a:ext cx="2870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400" spc="23" baseline="0">
                    <a:ln/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7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EDFE54C0-91A1-2F5C-275E-9B84505ADD16}"/>
                  </a:ext>
                </a:extLst>
              </p:cNvPr>
              <p:cNvSpPr txBox="1"/>
              <p:nvPr/>
            </p:nvSpPr>
            <p:spPr>
              <a:xfrm>
                <a:off x="3813547" y="4534242"/>
                <a:ext cx="2870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400" spc="23" baseline="0">
                    <a:ln/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8</a:t>
                </a:r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43CC3CDC-CBB3-CB4D-6D74-8F0654430D78}"/>
                  </a:ext>
                </a:extLst>
              </p:cNvPr>
              <p:cNvSpPr/>
              <p:nvPr/>
            </p:nvSpPr>
            <p:spPr>
              <a:xfrm>
                <a:off x="5144311" y="5017623"/>
                <a:ext cx="1011999" cy="779904"/>
              </a:xfrm>
              <a:custGeom>
                <a:avLst/>
                <a:gdLst>
                  <a:gd name="connsiteX0" fmla="*/ 0 w 1011999"/>
                  <a:gd name="connsiteY0" fmla="*/ 0 h 779904"/>
                  <a:gd name="connsiteX1" fmla="*/ 1012000 w 1011999"/>
                  <a:gd name="connsiteY1" fmla="*/ 0 h 779904"/>
                  <a:gd name="connsiteX2" fmla="*/ 1012000 w 1011999"/>
                  <a:gd name="connsiteY2" fmla="*/ 779905 h 779904"/>
                  <a:gd name="connsiteX3" fmla="*/ 0 w 1011999"/>
                  <a:gd name="connsiteY3" fmla="*/ 779905 h 779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1999" h="779904">
                    <a:moveTo>
                      <a:pt x="0" y="0"/>
                    </a:moveTo>
                    <a:lnTo>
                      <a:pt x="1012000" y="0"/>
                    </a:lnTo>
                    <a:lnTo>
                      <a:pt x="1012000" y="779905"/>
                    </a:lnTo>
                    <a:lnTo>
                      <a:pt x="0" y="779905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ED005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00"/>
              </a:p>
            </p:txBody>
          </p:sp>
          <p:sp>
            <p:nvSpPr>
              <p:cNvPr id="95" name="Freeform 94">
                <a:extLst>
                  <a:ext uri="{FF2B5EF4-FFF2-40B4-BE49-F238E27FC236}">
                    <a16:creationId xmlns:a16="http://schemas.microsoft.com/office/drawing/2014/main" id="{9D92EB05-EEA5-F3C6-8032-CEE72632099F}"/>
                  </a:ext>
                </a:extLst>
              </p:cNvPr>
              <p:cNvSpPr/>
              <p:nvPr/>
            </p:nvSpPr>
            <p:spPr>
              <a:xfrm>
                <a:off x="6630578" y="5017623"/>
                <a:ext cx="1011999" cy="779904"/>
              </a:xfrm>
              <a:custGeom>
                <a:avLst/>
                <a:gdLst>
                  <a:gd name="connsiteX0" fmla="*/ 0 w 1011999"/>
                  <a:gd name="connsiteY0" fmla="*/ 0 h 779904"/>
                  <a:gd name="connsiteX1" fmla="*/ 1012000 w 1011999"/>
                  <a:gd name="connsiteY1" fmla="*/ 0 h 779904"/>
                  <a:gd name="connsiteX2" fmla="*/ 1012000 w 1011999"/>
                  <a:gd name="connsiteY2" fmla="*/ 779905 h 779904"/>
                  <a:gd name="connsiteX3" fmla="*/ 0 w 1011999"/>
                  <a:gd name="connsiteY3" fmla="*/ 779905 h 779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1999" h="779904">
                    <a:moveTo>
                      <a:pt x="0" y="0"/>
                    </a:moveTo>
                    <a:lnTo>
                      <a:pt x="1012000" y="0"/>
                    </a:lnTo>
                    <a:lnTo>
                      <a:pt x="1012000" y="779905"/>
                    </a:lnTo>
                    <a:lnTo>
                      <a:pt x="0" y="779905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ED005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00"/>
              </a:p>
            </p:txBody>
          </p:sp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id="{45736FDF-BC7D-A1FC-E68C-7FFC6FE682F4}"/>
                  </a:ext>
                </a:extLst>
              </p:cNvPr>
              <p:cNvSpPr/>
              <p:nvPr/>
            </p:nvSpPr>
            <p:spPr>
              <a:xfrm>
                <a:off x="4659531" y="6195763"/>
                <a:ext cx="3467955" cy="771557"/>
              </a:xfrm>
              <a:custGeom>
                <a:avLst/>
                <a:gdLst>
                  <a:gd name="connsiteX0" fmla="*/ 0 w 3467955"/>
                  <a:gd name="connsiteY0" fmla="*/ 0 h 771557"/>
                  <a:gd name="connsiteX1" fmla="*/ 495422 w 3467955"/>
                  <a:gd name="connsiteY1" fmla="*/ 771557 h 771557"/>
                  <a:gd name="connsiteX2" fmla="*/ 2972790 w 3467955"/>
                  <a:gd name="connsiteY2" fmla="*/ 771557 h 771557"/>
                  <a:gd name="connsiteX3" fmla="*/ 3467955 w 3467955"/>
                  <a:gd name="connsiteY3" fmla="*/ 9760 h 771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67955" h="771557">
                    <a:moveTo>
                      <a:pt x="0" y="0"/>
                    </a:moveTo>
                    <a:lnTo>
                      <a:pt x="495422" y="771557"/>
                    </a:lnTo>
                    <a:lnTo>
                      <a:pt x="2972790" y="771557"/>
                    </a:lnTo>
                    <a:lnTo>
                      <a:pt x="3467955" y="9760"/>
                    </a:lnTo>
                  </a:path>
                </a:pathLst>
              </a:custGeom>
              <a:noFill/>
              <a:ln w="19050" cap="flat">
                <a:solidFill>
                  <a:srgbClr val="ED005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00" dirty="0"/>
              </a:p>
            </p:txBody>
          </p:sp>
        </p:grp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DAEEA381-5E1C-E686-FC10-06AB4313D4AA}"/>
              </a:ext>
            </a:extLst>
          </p:cNvPr>
          <p:cNvSpPr txBox="1"/>
          <p:nvPr/>
        </p:nvSpPr>
        <p:spPr>
          <a:xfrm>
            <a:off x="1946787" y="48817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8" name="Slide Number Placeholder 5">
            <a:extLst>
              <a:ext uri="{FF2B5EF4-FFF2-40B4-BE49-F238E27FC236}">
                <a16:creationId xmlns:a16="http://schemas.microsoft.com/office/drawing/2014/main" id="{AF589337-47CC-9285-5D68-F6F59BA7101E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bg1"/>
                </a:solidFill>
              </a:rPr>
              <a:pPr algn="r"/>
              <a:t>6</a:t>
            </a:fld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99" name="Footer Placeholder 3">
            <a:extLst>
              <a:ext uri="{FF2B5EF4-FFF2-40B4-BE49-F238E27FC236}">
                <a16:creationId xmlns:a16="http://schemas.microsoft.com/office/drawing/2014/main" id="{63CC039B-80BA-E73E-EC83-934E02DCE974}"/>
              </a:ext>
            </a:extLst>
          </p:cNvPr>
          <p:cNvSpPr txBox="1">
            <a:spLocks/>
          </p:cNvSpPr>
          <p:nvPr/>
        </p:nvSpPr>
        <p:spPr>
          <a:xfrm>
            <a:off x="9484659" y="757747"/>
            <a:ext cx="6340523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/>
              <a:t>3. Programming CNC machines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226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65C43AC-F6CB-4CCA-FE49-AB6E501B0A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5990" y="3255983"/>
            <a:ext cx="6838550" cy="50444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401B0F-1534-C39C-D4EC-1B7FAD14A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err="1"/>
              <a:t>Organise</a:t>
            </a:r>
            <a:r>
              <a:rPr lang="en" dirty="0"/>
              <a:t> the G-code for correct operation 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014B5C-32E5-9E23-78A1-943FC1BF8F2C}"/>
              </a:ext>
            </a:extLst>
          </p:cNvPr>
          <p:cNvSpPr txBox="1"/>
          <p:nvPr/>
        </p:nvSpPr>
        <p:spPr>
          <a:xfrm>
            <a:off x="379200" y="2278543"/>
            <a:ext cx="11859315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1800" dirty="0">
                <a:solidFill>
                  <a:schemeClr val="dk1"/>
                </a:solidFill>
              </a:rPr>
              <a:t>The </a:t>
            </a:r>
            <a:r>
              <a:rPr lang="en" sz="1800" b="1" dirty="0">
                <a:solidFill>
                  <a:schemeClr val="dk1"/>
                </a:solidFill>
              </a:rPr>
              <a:t>CNC machinery online interactive tool </a:t>
            </a:r>
            <a:r>
              <a:rPr lang="en" sz="1800" dirty="0">
                <a:solidFill>
                  <a:schemeClr val="dk1"/>
                </a:solidFill>
              </a:rPr>
              <a:t>challenges you to </a:t>
            </a:r>
            <a:r>
              <a:rPr lang="en" sz="1800" dirty="0" err="1">
                <a:solidFill>
                  <a:schemeClr val="dk1"/>
                </a:solidFill>
              </a:rPr>
              <a:t>organise</a:t>
            </a:r>
            <a:r>
              <a:rPr lang="en" sz="1800" dirty="0">
                <a:solidFill>
                  <a:schemeClr val="dk1"/>
                </a:solidFill>
              </a:rPr>
              <a:t> the lines of G-code </a:t>
            </a:r>
            <a:br>
              <a:rPr lang="en" sz="1800" dirty="0">
                <a:solidFill>
                  <a:schemeClr val="dk1"/>
                </a:solidFill>
              </a:rPr>
            </a:br>
            <a:r>
              <a:rPr lang="en" sz="1800" dirty="0">
                <a:solidFill>
                  <a:schemeClr val="dk1"/>
                </a:solidFill>
              </a:rPr>
              <a:t>into their correct order. </a:t>
            </a:r>
            <a:r>
              <a:rPr lang="en" sz="1800" dirty="0"/>
              <a:t>You will see one of three </a:t>
            </a:r>
            <a:r>
              <a:rPr lang="en" sz="1800" dirty="0" err="1"/>
              <a:t>randomised</a:t>
            </a:r>
            <a:r>
              <a:rPr lang="en" sz="1800" dirty="0"/>
              <a:t> shapes and sets of code.</a:t>
            </a:r>
          </a:p>
        </p:txBody>
      </p:sp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523E7FB3-8216-8D3B-04D3-6A5BBF63817F}"/>
              </a:ext>
            </a:extLst>
          </p:cNvPr>
          <p:cNvSpPr txBox="1">
            <a:spLocks/>
          </p:cNvSpPr>
          <p:nvPr/>
        </p:nvSpPr>
        <p:spPr>
          <a:xfrm>
            <a:off x="12391036" y="3255983"/>
            <a:ext cx="3434146" cy="2815692"/>
          </a:xfrm>
          <a:prstGeom prst="rect">
            <a:avLst/>
          </a:prstGeom>
          <a:noFill/>
          <a:ln w="28575">
            <a:gradFill flip="none" rotWithShape="1">
              <a:gsLst>
                <a:gs pos="21000">
                  <a:srgbClr val="D91C5C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 vert="horz" lIns="251999" tIns="251999" rIns="251999" bIns="251999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As you explore </a:t>
            </a:r>
            <a:br>
              <a:rPr lang="en-GB" sz="1800" dirty="0"/>
            </a:br>
            <a:r>
              <a:rPr lang="en-GB" sz="1800" dirty="0"/>
              <a:t>the code:</a:t>
            </a:r>
          </a:p>
          <a:p>
            <a:pPr marL="425450" indent="-285750">
              <a:buSzPct val="70000"/>
              <a:buFont typeface="Arial" panose="020B0604020202020204" pitchFamily="34" charset="0"/>
              <a:buChar char="•"/>
            </a:pPr>
            <a:r>
              <a:rPr lang="en-GB" sz="1800" dirty="0"/>
              <a:t>identify what each part of the G02 or G03 command instructs the machine to do.</a:t>
            </a:r>
          </a:p>
          <a:p>
            <a:pPr marL="425450" indent="-285750">
              <a:buSzPct val="70000"/>
              <a:buFont typeface="Arial" panose="020B0604020202020204" pitchFamily="34" charset="0"/>
              <a:buChar char="•"/>
            </a:pPr>
            <a:r>
              <a:rPr lang="en-GB" sz="1800" dirty="0"/>
              <a:t>what do you think the G28 command means?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AB6FFCF-7E62-A999-C5A4-B230C94114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45457" y="2693625"/>
            <a:ext cx="1078232" cy="1062139"/>
          </a:xfrm>
          <a:prstGeom prst="rect">
            <a:avLst/>
          </a:prstGeom>
        </p:spPr>
      </p:pic>
      <p:sp>
        <p:nvSpPr>
          <p:cNvPr id="11" name="Google Shape;130;p22">
            <a:extLst>
              <a:ext uri="{FF2B5EF4-FFF2-40B4-BE49-F238E27FC236}">
                <a16:creationId xmlns:a16="http://schemas.microsoft.com/office/drawing/2014/main" id="{667D4231-08EB-5D65-6161-B78201AC9C5B}"/>
              </a:ext>
            </a:extLst>
          </p:cNvPr>
          <p:cNvSpPr txBox="1"/>
          <p:nvPr/>
        </p:nvSpPr>
        <p:spPr>
          <a:xfrm>
            <a:off x="411858" y="4164205"/>
            <a:ext cx="4484233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Use the grey outline to help you </a:t>
            </a:r>
            <a:b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reorder the G-code. Look carefully to place the codes for straight lines in the right places. One is shorter than it looks!</a:t>
            </a:r>
          </a:p>
        </p:txBody>
      </p:sp>
      <p:sp>
        <p:nvSpPr>
          <p:cNvPr id="12" name="Google Shape;132;p22">
            <a:extLst>
              <a:ext uri="{FF2B5EF4-FFF2-40B4-BE49-F238E27FC236}">
                <a16:creationId xmlns:a16="http://schemas.microsoft.com/office/drawing/2014/main" id="{2A29F9B9-CCE3-FAF3-3D2B-32ED5BABF6CD}"/>
              </a:ext>
            </a:extLst>
          </p:cNvPr>
          <p:cNvSpPr txBox="1"/>
          <p:nvPr/>
        </p:nvSpPr>
        <p:spPr>
          <a:xfrm>
            <a:off x="429190" y="3129333"/>
            <a:ext cx="2781257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Click to hold and drag the lines of G-code.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F90B3D-75CA-B219-12A1-A24758A96E50}"/>
              </a:ext>
            </a:extLst>
          </p:cNvPr>
          <p:cNvSpPr txBox="1"/>
          <p:nvPr/>
        </p:nvSpPr>
        <p:spPr>
          <a:xfrm>
            <a:off x="367765" y="5834726"/>
            <a:ext cx="4354846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Press ‘Cycle start’ to test your code.</a:t>
            </a: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 The machine will create a black line as </a:t>
            </a:r>
            <a:b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it cuts.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When running, this button becomes 'Abort cycle'. Press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stop the run if code is still out of order.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87C289-E7D0-D16D-9D04-4C986E0C0115}"/>
              </a:ext>
            </a:extLst>
          </p:cNvPr>
          <p:cNvSpPr txBox="1"/>
          <p:nvPr/>
        </p:nvSpPr>
        <p:spPr>
          <a:xfrm>
            <a:off x="367765" y="7624534"/>
            <a:ext cx="26056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Press to restart with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different shape.</a:t>
            </a:r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6330F3C9-1DD8-50C8-A781-ED824977FAB0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bg1"/>
                </a:solidFill>
              </a:rPr>
              <a:pPr algn="r"/>
              <a:t>7</a:t>
            </a:fld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43" name="Footer Placeholder 3">
            <a:extLst>
              <a:ext uri="{FF2B5EF4-FFF2-40B4-BE49-F238E27FC236}">
                <a16:creationId xmlns:a16="http://schemas.microsoft.com/office/drawing/2014/main" id="{8C8215E5-EFB4-34F3-FCD2-C56DE9E5F655}"/>
              </a:ext>
            </a:extLst>
          </p:cNvPr>
          <p:cNvSpPr txBox="1">
            <a:spLocks/>
          </p:cNvSpPr>
          <p:nvPr/>
        </p:nvSpPr>
        <p:spPr>
          <a:xfrm>
            <a:off x="9484659" y="757747"/>
            <a:ext cx="6340523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/>
              <a:t>3. Programming CNC machines</a:t>
            </a:r>
            <a:endParaRPr lang="en-US" dirty="0"/>
          </a:p>
        </p:txBody>
      </p:sp>
      <p:sp>
        <p:nvSpPr>
          <p:cNvPr id="45" name="Content Placeholder 11">
            <a:extLst>
              <a:ext uri="{FF2B5EF4-FFF2-40B4-BE49-F238E27FC236}">
                <a16:creationId xmlns:a16="http://schemas.microsoft.com/office/drawing/2014/main" id="{C59F45CB-60E1-5EB8-FEE4-C38785599C50}"/>
              </a:ext>
            </a:extLst>
          </p:cNvPr>
          <p:cNvSpPr txBox="1">
            <a:spLocks/>
          </p:cNvSpPr>
          <p:nvPr/>
        </p:nvSpPr>
        <p:spPr>
          <a:xfrm>
            <a:off x="5095990" y="3285918"/>
            <a:ext cx="6838550" cy="4984586"/>
          </a:xfrm>
          <a:prstGeom prst="rect">
            <a:avLst/>
          </a:prstGeom>
          <a:noFill/>
          <a:ln w="28575">
            <a:gradFill flip="none" rotWithShape="1">
              <a:gsLst>
                <a:gs pos="21000">
                  <a:srgbClr val="D91C5C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 vert="horz" lIns="251999" tIns="251999" rIns="251999" bIns="251999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dirty="0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C8BF43B6-453A-0527-DAC4-9F8EA9E49C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47869" y="261316"/>
            <a:ext cx="1026664" cy="991862"/>
          </a:xfrm>
          <a:prstGeom prst="rect">
            <a:avLst/>
          </a:prstGeom>
        </p:spPr>
      </p:pic>
      <p:cxnSp>
        <p:nvCxnSpPr>
          <p:cNvPr id="18" name="Google Shape;137;p22">
            <a:extLst>
              <a:ext uri="{FF2B5EF4-FFF2-40B4-BE49-F238E27FC236}">
                <a16:creationId xmlns:a16="http://schemas.microsoft.com/office/drawing/2014/main" id="{D07D2D3A-6430-04D0-35E8-BDC01A6C82C3}"/>
              </a:ext>
            </a:extLst>
          </p:cNvPr>
          <p:cNvCxnSpPr>
            <a:cxnSpLocks/>
          </p:cNvCxnSpPr>
          <p:nvPr/>
        </p:nvCxnSpPr>
        <p:spPr>
          <a:xfrm>
            <a:off x="3072273" y="3498650"/>
            <a:ext cx="2197197" cy="1349694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" name="Google Shape;137;p22">
            <a:extLst>
              <a:ext uri="{FF2B5EF4-FFF2-40B4-BE49-F238E27FC236}">
                <a16:creationId xmlns:a16="http://schemas.microsoft.com/office/drawing/2014/main" id="{745266A8-E933-99D7-5894-97918FF0C4D6}"/>
              </a:ext>
            </a:extLst>
          </p:cNvPr>
          <p:cNvCxnSpPr>
            <a:cxnSpLocks/>
          </p:cNvCxnSpPr>
          <p:nvPr/>
        </p:nvCxnSpPr>
        <p:spPr>
          <a:xfrm>
            <a:off x="4618299" y="4869790"/>
            <a:ext cx="4866360" cy="637343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6" name="Google Shape;137;p22">
            <a:extLst>
              <a:ext uri="{FF2B5EF4-FFF2-40B4-BE49-F238E27FC236}">
                <a16:creationId xmlns:a16="http://schemas.microsoft.com/office/drawing/2014/main" id="{E5BFA59A-9D10-5636-34E9-CA96A4656B50}"/>
              </a:ext>
            </a:extLst>
          </p:cNvPr>
          <p:cNvCxnSpPr>
            <a:cxnSpLocks/>
          </p:cNvCxnSpPr>
          <p:nvPr/>
        </p:nvCxnSpPr>
        <p:spPr>
          <a:xfrm>
            <a:off x="4433727" y="6639867"/>
            <a:ext cx="3008795" cy="119560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" name="Google Shape;137;p22">
            <a:extLst>
              <a:ext uri="{FF2B5EF4-FFF2-40B4-BE49-F238E27FC236}">
                <a16:creationId xmlns:a16="http://schemas.microsoft.com/office/drawing/2014/main" id="{28177C03-0617-4D3F-4137-54031E5119EE}"/>
              </a:ext>
            </a:extLst>
          </p:cNvPr>
          <p:cNvCxnSpPr>
            <a:cxnSpLocks/>
          </p:cNvCxnSpPr>
          <p:nvPr/>
        </p:nvCxnSpPr>
        <p:spPr>
          <a:xfrm>
            <a:off x="2545188" y="7960994"/>
            <a:ext cx="2724282" cy="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09979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6FB50-E3A2-3B12-327C-440135118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err="1"/>
              <a:t>Organise</a:t>
            </a:r>
            <a:r>
              <a:rPr lang="en" dirty="0"/>
              <a:t> the G-code for correct operation </a:t>
            </a:r>
            <a:endParaRPr lang="en-US" dirty="0"/>
          </a:p>
        </p:txBody>
      </p:sp>
      <p:sp>
        <p:nvSpPr>
          <p:cNvPr id="3" name="Google Shape;151;p23">
            <a:extLst>
              <a:ext uri="{FF2B5EF4-FFF2-40B4-BE49-F238E27FC236}">
                <a16:creationId xmlns:a16="http://schemas.microsoft.com/office/drawing/2014/main" id="{6AF7633B-A535-5246-A0EA-E228F2523B19}"/>
              </a:ext>
            </a:extLst>
          </p:cNvPr>
          <p:cNvSpPr txBox="1"/>
          <p:nvPr/>
        </p:nvSpPr>
        <p:spPr>
          <a:xfrm>
            <a:off x="10148576" y="3921313"/>
            <a:ext cx="4655560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Like any G-code movement command, </a:t>
            </a:r>
            <a:b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a G02 or G03 circular movement starts </a:t>
            </a:r>
            <a:b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at the current position of the tool.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152;p23">
            <a:extLst>
              <a:ext uri="{FF2B5EF4-FFF2-40B4-BE49-F238E27FC236}">
                <a16:creationId xmlns:a16="http://schemas.microsoft.com/office/drawing/2014/main" id="{EFE6697B-66DD-B248-8733-AC2780BDE5B8}"/>
              </a:ext>
            </a:extLst>
          </p:cNvPr>
          <p:cNvSpPr txBox="1"/>
          <p:nvPr/>
        </p:nvSpPr>
        <p:spPr>
          <a:xfrm>
            <a:off x="10110554" y="5193968"/>
            <a:ext cx="4383627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The command defines the end point of the circular movement. Using G91 this </a:t>
            </a:r>
            <a:b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is relative to the starting point but in G90 this would be an absolute coordinate.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153;p23">
            <a:extLst>
              <a:ext uri="{FF2B5EF4-FFF2-40B4-BE49-F238E27FC236}">
                <a16:creationId xmlns:a16="http://schemas.microsoft.com/office/drawing/2014/main" id="{51000FA2-4EB3-2785-1D33-059223D66D4F}"/>
              </a:ext>
            </a:extLst>
          </p:cNvPr>
          <p:cNvSpPr txBox="1"/>
          <p:nvPr/>
        </p:nvSpPr>
        <p:spPr>
          <a:xfrm>
            <a:off x="10101616" y="6766921"/>
            <a:ext cx="465556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The pivot point is always defined relative to the starting point, using I and J coordinates.</a:t>
            </a:r>
          </a:p>
        </p:txBody>
      </p:sp>
      <p:sp>
        <p:nvSpPr>
          <p:cNvPr id="6" name="Google Shape;158;p23">
            <a:extLst>
              <a:ext uri="{FF2B5EF4-FFF2-40B4-BE49-F238E27FC236}">
                <a16:creationId xmlns:a16="http://schemas.microsoft.com/office/drawing/2014/main" id="{CAD61165-8B31-B1D6-63AA-8CD2A711DA06}"/>
              </a:ext>
            </a:extLst>
          </p:cNvPr>
          <p:cNvSpPr txBox="1"/>
          <p:nvPr/>
        </p:nvSpPr>
        <p:spPr>
          <a:xfrm>
            <a:off x="987867" y="4048236"/>
            <a:ext cx="2177991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Arial" panose="020B0604020202020204" pitchFamily="34" charset="0"/>
                <a:cs typeface="Arial" panose="020B0604020202020204" pitchFamily="34" charset="0"/>
              </a:rPr>
              <a:t>G28 </a:t>
            </a: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instructs the CNC machine to return the tool to its home position.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6F03A8D-8CD6-94F7-B697-1610880CEE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95"/>
          <a:stretch/>
        </p:blipFill>
        <p:spPr>
          <a:xfrm>
            <a:off x="3804539" y="2770440"/>
            <a:ext cx="5241704" cy="5436000"/>
          </a:xfrm>
          <a:custGeom>
            <a:avLst/>
            <a:gdLst>
              <a:gd name="connsiteX0" fmla="*/ -107 w 5241704"/>
              <a:gd name="connsiteY0" fmla="*/ -112 h 5474054"/>
              <a:gd name="connsiteX1" fmla="*/ 5241597 w 5241704"/>
              <a:gd name="connsiteY1" fmla="*/ -112 h 5474054"/>
              <a:gd name="connsiteX2" fmla="*/ 5241597 w 5241704"/>
              <a:gd name="connsiteY2" fmla="*/ 5473943 h 5474054"/>
              <a:gd name="connsiteX3" fmla="*/ -107 w 5241704"/>
              <a:gd name="connsiteY3" fmla="*/ 5473943 h 5474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41704" h="5474054">
                <a:moveTo>
                  <a:pt x="-107" y="-112"/>
                </a:moveTo>
                <a:lnTo>
                  <a:pt x="5241597" y="-112"/>
                </a:lnTo>
                <a:lnTo>
                  <a:pt x="5241597" y="5473943"/>
                </a:lnTo>
                <a:lnTo>
                  <a:pt x="-107" y="5473943"/>
                </a:lnTo>
                <a:close/>
              </a:path>
            </a:pathLst>
          </a:custGeom>
        </p:spPr>
      </p:pic>
      <p:sp>
        <p:nvSpPr>
          <p:cNvPr id="21" name="Freeform 20">
            <a:extLst>
              <a:ext uri="{FF2B5EF4-FFF2-40B4-BE49-F238E27FC236}">
                <a16:creationId xmlns:a16="http://schemas.microsoft.com/office/drawing/2014/main" id="{AC286E1E-0891-A457-BDA0-080AB4AB31AB}"/>
              </a:ext>
            </a:extLst>
          </p:cNvPr>
          <p:cNvSpPr/>
          <p:nvPr/>
        </p:nvSpPr>
        <p:spPr>
          <a:xfrm>
            <a:off x="7384761" y="4473814"/>
            <a:ext cx="743569" cy="1836858"/>
          </a:xfrm>
          <a:custGeom>
            <a:avLst/>
            <a:gdLst>
              <a:gd name="connsiteX0" fmla="*/ 0 w 743569"/>
              <a:gd name="connsiteY0" fmla="*/ 0 h 1836858"/>
              <a:gd name="connsiteX1" fmla="*/ 144661 w 743569"/>
              <a:gd name="connsiteY1" fmla="*/ 31504 h 1836858"/>
              <a:gd name="connsiteX2" fmla="*/ 215487 w 743569"/>
              <a:gd name="connsiteY2" fmla="*/ 56386 h 1836858"/>
              <a:gd name="connsiteX3" fmla="*/ 743570 w 743569"/>
              <a:gd name="connsiteY3" fmla="*/ 892945 h 1836858"/>
              <a:gd name="connsiteX4" fmla="*/ 178970 w 743569"/>
              <a:gd name="connsiteY4" fmla="*/ 1795723 h 1836858"/>
              <a:gd name="connsiteX5" fmla="*/ 23475 w 743569"/>
              <a:gd name="connsiteY5" fmla="*/ 1836858 h 1836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3569" h="1836858">
                <a:moveTo>
                  <a:pt x="0" y="0"/>
                </a:moveTo>
                <a:cubicBezTo>
                  <a:pt x="50160" y="6822"/>
                  <a:pt x="98514" y="17457"/>
                  <a:pt x="144661" y="31504"/>
                </a:cubicBezTo>
                <a:cubicBezTo>
                  <a:pt x="168938" y="38928"/>
                  <a:pt x="192413" y="47156"/>
                  <a:pt x="215487" y="56386"/>
                </a:cubicBezTo>
                <a:cubicBezTo>
                  <a:pt x="539921" y="186415"/>
                  <a:pt x="743570" y="497842"/>
                  <a:pt x="743570" y="892945"/>
                </a:cubicBezTo>
                <a:cubicBezTo>
                  <a:pt x="743570" y="1288048"/>
                  <a:pt x="546542" y="1664289"/>
                  <a:pt x="178970" y="1795723"/>
                </a:cubicBezTo>
                <a:cubicBezTo>
                  <a:pt x="129011" y="1813582"/>
                  <a:pt x="77045" y="1827427"/>
                  <a:pt x="23475" y="1836858"/>
                </a:cubicBezTo>
              </a:path>
            </a:pathLst>
          </a:custGeom>
          <a:noFill/>
          <a:ln w="20032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9DB0D3B8-38D5-12D3-6849-D631F7A8A89D}"/>
              </a:ext>
            </a:extLst>
          </p:cNvPr>
          <p:cNvSpPr/>
          <p:nvPr/>
        </p:nvSpPr>
        <p:spPr>
          <a:xfrm>
            <a:off x="7339268" y="6247245"/>
            <a:ext cx="144059" cy="144075"/>
          </a:xfrm>
          <a:custGeom>
            <a:avLst/>
            <a:gdLst>
              <a:gd name="connsiteX0" fmla="*/ 144059 w 144059"/>
              <a:gd name="connsiteY0" fmla="*/ 72037 h 144075"/>
              <a:gd name="connsiteX1" fmla="*/ 72030 w 144059"/>
              <a:gd name="connsiteY1" fmla="*/ 144075 h 144075"/>
              <a:gd name="connsiteX2" fmla="*/ 0 w 144059"/>
              <a:gd name="connsiteY2" fmla="*/ 72037 h 144075"/>
              <a:gd name="connsiteX3" fmla="*/ 72030 w 144059"/>
              <a:gd name="connsiteY3" fmla="*/ 0 h 144075"/>
              <a:gd name="connsiteX4" fmla="*/ 144059 w 144059"/>
              <a:gd name="connsiteY4" fmla="*/ 72037 h 14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59" h="144075">
                <a:moveTo>
                  <a:pt x="144059" y="72037"/>
                </a:moveTo>
                <a:cubicBezTo>
                  <a:pt x="144059" y="111823"/>
                  <a:pt x="111810" y="144075"/>
                  <a:pt x="72030" y="144075"/>
                </a:cubicBezTo>
                <a:cubicBezTo>
                  <a:pt x="32249" y="144075"/>
                  <a:pt x="0" y="111823"/>
                  <a:pt x="0" y="72037"/>
                </a:cubicBezTo>
                <a:cubicBezTo>
                  <a:pt x="0" y="32252"/>
                  <a:pt x="32249" y="0"/>
                  <a:pt x="72030" y="0"/>
                </a:cubicBezTo>
                <a:cubicBezTo>
                  <a:pt x="111810" y="0"/>
                  <a:pt x="144059" y="32252"/>
                  <a:pt x="144059" y="72037"/>
                </a:cubicBezTo>
                <a:close/>
              </a:path>
            </a:pathLst>
          </a:custGeom>
          <a:solidFill>
            <a:srgbClr val="F1C043"/>
          </a:solidFill>
          <a:ln w="200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4EDC212D-81CA-4F65-21F2-1DF71FE8FEA2}"/>
              </a:ext>
            </a:extLst>
          </p:cNvPr>
          <p:cNvSpPr/>
          <p:nvPr/>
        </p:nvSpPr>
        <p:spPr>
          <a:xfrm>
            <a:off x="7317495" y="4419378"/>
            <a:ext cx="144059" cy="144075"/>
          </a:xfrm>
          <a:custGeom>
            <a:avLst/>
            <a:gdLst>
              <a:gd name="connsiteX0" fmla="*/ 144059 w 144059"/>
              <a:gd name="connsiteY0" fmla="*/ 72038 h 144075"/>
              <a:gd name="connsiteX1" fmla="*/ 72030 w 144059"/>
              <a:gd name="connsiteY1" fmla="*/ 144075 h 144075"/>
              <a:gd name="connsiteX2" fmla="*/ 0 w 144059"/>
              <a:gd name="connsiteY2" fmla="*/ 72038 h 144075"/>
              <a:gd name="connsiteX3" fmla="*/ 72030 w 144059"/>
              <a:gd name="connsiteY3" fmla="*/ 0 h 144075"/>
              <a:gd name="connsiteX4" fmla="*/ 144059 w 144059"/>
              <a:gd name="connsiteY4" fmla="*/ 72038 h 14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59" h="144075">
                <a:moveTo>
                  <a:pt x="144059" y="72038"/>
                </a:moveTo>
                <a:cubicBezTo>
                  <a:pt x="144059" y="111823"/>
                  <a:pt x="111810" y="144075"/>
                  <a:pt x="72030" y="144075"/>
                </a:cubicBezTo>
                <a:cubicBezTo>
                  <a:pt x="32249" y="144075"/>
                  <a:pt x="0" y="111823"/>
                  <a:pt x="0" y="72038"/>
                </a:cubicBezTo>
                <a:cubicBezTo>
                  <a:pt x="0" y="32252"/>
                  <a:pt x="32249" y="0"/>
                  <a:pt x="72030" y="0"/>
                </a:cubicBezTo>
                <a:cubicBezTo>
                  <a:pt x="111810" y="0"/>
                  <a:pt x="144059" y="32252"/>
                  <a:pt x="144059" y="72038"/>
                </a:cubicBezTo>
                <a:close/>
              </a:path>
            </a:pathLst>
          </a:custGeom>
          <a:solidFill>
            <a:srgbClr val="EA335B"/>
          </a:solidFill>
          <a:ln w="200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65D49734-514E-8F4D-9BF7-9553F7A48B71}"/>
              </a:ext>
            </a:extLst>
          </p:cNvPr>
          <p:cNvSpPr/>
          <p:nvPr/>
        </p:nvSpPr>
        <p:spPr>
          <a:xfrm>
            <a:off x="7317494" y="5314363"/>
            <a:ext cx="144059" cy="144075"/>
          </a:xfrm>
          <a:custGeom>
            <a:avLst/>
            <a:gdLst>
              <a:gd name="connsiteX0" fmla="*/ 144059 w 144059"/>
              <a:gd name="connsiteY0" fmla="*/ 72038 h 144075"/>
              <a:gd name="connsiteX1" fmla="*/ 72030 w 144059"/>
              <a:gd name="connsiteY1" fmla="*/ 144075 h 144075"/>
              <a:gd name="connsiteX2" fmla="*/ 0 w 144059"/>
              <a:gd name="connsiteY2" fmla="*/ 72038 h 144075"/>
              <a:gd name="connsiteX3" fmla="*/ 72030 w 144059"/>
              <a:gd name="connsiteY3" fmla="*/ 0 h 144075"/>
              <a:gd name="connsiteX4" fmla="*/ 144059 w 144059"/>
              <a:gd name="connsiteY4" fmla="*/ 72038 h 14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59" h="144075">
                <a:moveTo>
                  <a:pt x="144059" y="72038"/>
                </a:moveTo>
                <a:cubicBezTo>
                  <a:pt x="144059" y="111823"/>
                  <a:pt x="111810" y="144075"/>
                  <a:pt x="72030" y="144075"/>
                </a:cubicBezTo>
                <a:cubicBezTo>
                  <a:pt x="32249" y="144075"/>
                  <a:pt x="0" y="111823"/>
                  <a:pt x="0" y="72038"/>
                </a:cubicBezTo>
                <a:cubicBezTo>
                  <a:pt x="0" y="32252"/>
                  <a:pt x="32249" y="0"/>
                  <a:pt x="72030" y="0"/>
                </a:cubicBezTo>
                <a:cubicBezTo>
                  <a:pt x="111810" y="0"/>
                  <a:pt x="144059" y="32252"/>
                  <a:pt x="144059" y="7203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20032" cap="flat">
            <a:solidFill>
              <a:schemeClr val="bg1">
                <a:lumMod val="6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B6FBAC0E-41A0-BCD9-F58D-E193FF036421}"/>
              </a:ext>
            </a:extLst>
          </p:cNvPr>
          <p:cNvSpPr/>
          <p:nvPr/>
        </p:nvSpPr>
        <p:spPr>
          <a:xfrm>
            <a:off x="7461553" y="6180835"/>
            <a:ext cx="186795" cy="170161"/>
          </a:xfrm>
          <a:custGeom>
            <a:avLst/>
            <a:gdLst>
              <a:gd name="connsiteX0" fmla="*/ 186795 w 186795"/>
              <a:gd name="connsiteY0" fmla="*/ 170161 h 170161"/>
              <a:gd name="connsiteX1" fmla="*/ 144862 w 186795"/>
              <a:gd name="connsiteY1" fmla="*/ 0 h 170161"/>
              <a:gd name="connsiteX2" fmla="*/ 0 w 186795"/>
              <a:gd name="connsiteY2" fmla="*/ 132036 h 170161"/>
              <a:gd name="connsiteX3" fmla="*/ 186795 w 186795"/>
              <a:gd name="connsiteY3" fmla="*/ 170161 h 170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795" h="170161">
                <a:moveTo>
                  <a:pt x="186795" y="170161"/>
                </a:moveTo>
                <a:lnTo>
                  <a:pt x="144862" y="0"/>
                </a:lnTo>
                <a:lnTo>
                  <a:pt x="0" y="132036"/>
                </a:lnTo>
                <a:lnTo>
                  <a:pt x="186795" y="170161"/>
                </a:lnTo>
                <a:close/>
              </a:path>
            </a:pathLst>
          </a:custGeom>
          <a:solidFill>
            <a:srgbClr val="000000"/>
          </a:solidFill>
          <a:ln w="200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8" name="Google Shape;154;p23">
            <a:extLst>
              <a:ext uri="{FF2B5EF4-FFF2-40B4-BE49-F238E27FC236}">
                <a16:creationId xmlns:a16="http://schemas.microsoft.com/office/drawing/2014/main" id="{C00A295E-B915-DCF1-65DC-8C7C21813E49}"/>
              </a:ext>
            </a:extLst>
          </p:cNvPr>
          <p:cNvSpPr txBox="1"/>
          <p:nvPr/>
        </p:nvSpPr>
        <p:spPr>
          <a:xfrm>
            <a:off x="6934843" y="3864793"/>
            <a:ext cx="372025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" b="1" dirty="0">
                <a:solidFill>
                  <a:srgbClr val="D91C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r>
              <a:rPr lang="e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Google Shape;154;p23">
            <a:extLst>
              <a:ext uri="{FF2B5EF4-FFF2-40B4-BE49-F238E27FC236}">
                <a16:creationId xmlns:a16="http://schemas.microsoft.com/office/drawing/2014/main" id="{BEE91371-D07D-B711-38E3-CA7FA64DD41F}"/>
              </a:ext>
            </a:extLst>
          </p:cNvPr>
          <p:cNvSpPr txBox="1"/>
          <p:nvPr/>
        </p:nvSpPr>
        <p:spPr>
          <a:xfrm>
            <a:off x="6293196" y="5156582"/>
            <a:ext cx="372025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Google Shape;154;p23">
            <a:extLst>
              <a:ext uri="{FF2B5EF4-FFF2-40B4-BE49-F238E27FC236}">
                <a16:creationId xmlns:a16="http://schemas.microsoft.com/office/drawing/2014/main" id="{5203D7A5-204B-92F9-0C0C-E493C42FE4CF}"/>
              </a:ext>
            </a:extLst>
          </p:cNvPr>
          <p:cNvSpPr txBox="1"/>
          <p:nvPr/>
        </p:nvSpPr>
        <p:spPr>
          <a:xfrm>
            <a:off x="6934843" y="6485217"/>
            <a:ext cx="372025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" b="1" dirty="0">
                <a:solidFill>
                  <a:srgbClr val="F1C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e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" b="1" dirty="0">
                <a:solidFill>
                  <a:srgbClr val="F1C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ontent Placeholder 11">
            <a:extLst>
              <a:ext uri="{FF2B5EF4-FFF2-40B4-BE49-F238E27FC236}">
                <a16:creationId xmlns:a16="http://schemas.microsoft.com/office/drawing/2014/main" id="{2A5309C7-7635-3C42-B314-7A8DB57A887B}"/>
              </a:ext>
            </a:extLst>
          </p:cNvPr>
          <p:cNvSpPr txBox="1">
            <a:spLocks/>
          </p:cNvSpPr>
          <p:nvPr/>
        </p:nvSpPr>
        <p:spPr>
          <a:xfrm>
            <a:off x="3841187" y="2780065"/>
            <a:ext cx="5166000" cy="5400000"/>
          </a:xfrm>
          <a:prstGeom prst="rect">
            <a:avLst/>
          </a:prstGeom>
          <a:noFill/>
          <a:ln w="29209">
            <a:gradFill flip="none" rotWithShape="1">
              <a:gsLst>
                <a:gs pos="21000">
                  <a:srgbClr val="D91C5C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 vert="horz" lIns="251999" tIns="251999" rIns="251999" bIns="251999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69EE0EB-CFA9-6A14-86C2-22A60BE69070}"/>
              </a:ext>
            </a:extLst>
          </p:cNvPr>
          <p:cNvSpPr/>
          <p:nvPr/>
        </p:nvSpPr>
        <p:spPr>
          <a:xfrm>
            <a:off x="9558353" y="4198985"/>
            <a:ext cx="335506" cy="335506"/>
          </a:xfrm>
          <a:prstGeom prst="ellipse">
            <a:avLst/>
          </a:prstGeom>
          <a:solidFill>
            <a:srgbClr val="D91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F01D589-B02F-E669-7C9F-A73B7D15E670}"/>
              </a:ext>
            </a:extLst>
          </p:cNvPr>
          <p:cNvSpPr/>
          <p:nvPr/>
        </p:nvSpPr>
        <p:spPr>
          <a:xfrm>
            <a:off x="9558353" y="6941322"/>
            <a:ext cx="335506" cy="33550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A23678A-F0B6-9F2C-3D02-FC077935D9CF}"/>
              </a:ext>
            </a:extLst>
          </p:cNvPr>
          <p:cNvSpPr/>
          <p:nvPr/>
        </p:nvSpPr>
        <p:spPr>
          <a:xfrm>
            <a:off x="9558353" y="5576141"/>
            <a:ext cx="335506" cy="335506"/>
          </a:xfrm>
          <a:prstGeom prst="ellipse">
            <a:avLst/>
          </a:prstGeom>
          <a:solidFill>
            <a:srgbClr val="F1C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56733E1-8C5B-DC1C-FA54-D1A365A4413D}"/>
              </a:ext>
            </a:extLst>
          </p:cNvPr>
          <p:cNvSpPr/>
          <p:nvPr/>
        </p:nvSpPr>
        <p:spPr>
          <a:xfrm>
            <a:off x="586585" y="4154158"/>
            <a:ext cx="335506" cy="335506"/>
          </a:xfrm>
          <a:prstGeom prst="ellipse">
            <a:avLst/>
          </a:prstGeom>
          <a:solidFill>
            <a:srgbClr val="3DB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412EFACA-1C9A-6F7B-15C4-02C536B09B28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bg1"/>
                </a:solidFill>
              </a:rPr>
              <a:pPr algn="r"/>
              <a:t>8</a:t>
            </a:fld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40" name="Footer Placeholder 3">
            <a:extLst>
              <a:ext uri="{FF2B5EF4-FFF2-40B4-BE49-F238E27FC236}">
                <a16:creationId xmlns:a16="http://schemas.microsoft.com/office/drawing/2014/main" id="{6ED2DED0-F3CF-AE2D-B612-5B47752C53A9}"/>
              </a:ext>
            </a:extLst>
          </p:cNvPr>
          <p:cNvSpPr txBox="1">
            <a:spLocks/>
          </p:cNvSpPr>
          <p:nvPr/>
        </p:nvSpPr>
        <p:spPr>
          <a:xfrm>
            <a:off x="9484659" y="757747"/>
            <a:ext cx="6340523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/>
              <a:t>3. Programming CNC machines</a:t>
            </a:r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46622D3-BDA2-4F6A-7BEA-0C316DBD805C}"/>
              </a:ext>
            </a:extLst>
          </p:cNvPr>
          <p:cNvSpPr/>
          <p:nvPr/>
        </p:nvSpPr>
        <p:spPr>
          <a:xfrm>
            <a:off x="4029455" y="3028550"/>
            <a:ext cx="335506" cy="335506"/>
          </a:xfrm>
          <a:prstGeom prst="ellipse">
            <a:avLst/>
          </a:prstGeom>
          <a:solidFill>
            <a:srgbClr val="3DB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58FDAE-698B-F926-AF4B-E3B7365994DF}"/>
              </a:ext>
            </a:extLst>
          </p:cNvPr>
          <p:cNvSpPr txBox="1"/>
          <p:nvPr/>
        </p:nvSpPr>
        <p:spPr>
          <a:xfrm>
            <a:off x="10101616" y="2887990"/>
            <a:ext cx="7435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" sz="1800" b="1" dirty="0">
                <a:solidFill>
                  <a:srgbClr val="D91C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74914A-3C58-555D-381F-BE72BCC7C530}"/>
              </a:ext>
            </a:extLst>
          </p:cNvPr>
          <p:cNvSpPr txBox="1"/>
          <p:nvPr/>
        </p:nvSpPr>
        <p:spPr>
          <a:xfrm>
            <a:off x="10813274" y="2887990"/>
            <a:ext cx="1026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" sz="1800" b="1" dirty="0">
                <a:solidFill>
                  <a:srgbClr val="F1C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2764D4-5E43-341C-C45C-8B8E4209FB18}"/>
              </a:ext>
            </a:extLst>
          </p:cNvPr>
          <p:cNvSpPr txBox="1"/>
          <p:nvPr/>
        </p:nvSpPr>
        <p:spPr>
          <a:xfrm>
            <a:off x="11326354" y="2879234"/>
            <a:ext cx="6411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0" lvl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en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" sz="1800" b="1" dirty="0">
                <a:solidFill>
                  <a:srgbClr val="F1C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GB" sz="18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51B92A8-53FF-7C66-BF4A-AEEEB00411D2}"/>
              </a:ext>
            </a:extLst>
          </p:cNvPr>
          <p:cNvSpPr txBox="1"/>
          <p:nvPr/>
        </p:nvSpPr>
        <p:spPr>
          <a:xfrm>
            <a:off x="11815572" y="2878590"/>
            <a:ext cx="822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0" lvl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en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" sz="1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en-GB" sz="18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EC61B9A-DC3D-475A-FB43-F466215073C3}"/>
              </a:ext>
            </a:extLst>
          </p:cNvPr>
          <p:cNvSpPr txBox="1"/>
          <p:nvPr/>
        </p:nvSpPr>
        <p:spPr>
          <a:xfrm>
            <a:off x="12187560" y="2877946"/>
            <a:ext cx="934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0" lvl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en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" sz="1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GB" sz="18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735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EB7B1-0637-ED97-F7CA-3B07517E8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err="1"/>
              <a:t>Optimising</a:t>
            </a:r>
            <a:r>
              <a:rPr lang="en" dirty="0"/>
              <a:t> G-code for safety and efficiency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46BCA8-04D3-D3EE-3DAA-AD4C9EB1EA94}"/>
              </a:ext>
            </a:extLst>
          </p:cNvPr>
          <p:cNvSpPr txBox="1"/>
          <p:nvPr/>
        </p:nvSpPr>
        <p:spPr>
          <a:xfrm>
            <a:off x="379200" y="2278543"/>
            <a:ext cx="11859315" cy="147732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/>
              <a:t>A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CNC programmer or operator </a:t>
            </a:r>
            <a:r>
              <a:rPr lang="en-GB" sz="1800" dirty="0"/>
              <a:t>has the responsibility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ensure the process is as safe and efficient as possible.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/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C2DC7780-E207-06BE-DA0D-6E86962C2A7A}"/>
              </a:ext>
            </a:extLst>
          </p:cNvPr>
          <p:cNvSpPr txBox="1">
            <a:spLocks/>
          </p:cNvSpPr>
          <p:nvPr/>
        </p:nvSpPr>
        <p:spPr>
          <a:xfrm>
            <a:off x="411858" y="3384935"/>
            <a:ext cx="7593611" cy="2003195"/>
          </a:xfrm>
          <a:prstGeom prst="rect">
            <a:avLst/>
          </a:prstGeom>
          <a:noFill/>
          <a:ln w="28575">
            <a:gradFill flip="none" rotWithShape="1">
              <a:gsLst>
                <a:gs pos="21000">
                  <a:srgbClr val="D91C5C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 vert="horz" lIns="360000" tIns="360000" rIns="360000" bIns="360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</a:rPr>
              <a:t>Sketch out the following G-code for a CNC router.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</a:rPr>
              <a:t>Discuss how you would correct any mistakes and/or </a:t>
            </a:r>
            <a:br>
              <a:rPr lang="en-GB" sz="1800" dirty="0">
                <a:solidFill>
                  <a:schemeClr val="dk1"/>
                </a:solidFill>
              </a:rPr>
            </a:br>
            <a:r>
              <a:rPr lang="en-GB" sz="1800" dirty="0">
                <a:solidFill>
                  <a:schemeClr val="dk1"/>
                </a:solidFill>
              </a:rPr>
              <a:t>omissions to make the program more efficient.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AB6C7A8-889E-BC72-FD07-39F0B954C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04266" y="2853865"/>
            <a:ext cx="1078232" cy="1062139"/>
          </a:xfrm>
          <a:prstGeom prst="rect">
            <a:avLst/>
          </a:prstGeom>
        </p:spPr>
      </p:pic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09314354-852C-D030-A0A8-1BF60DA42D9D}"/>
              </a:ext>
            </a:extLst>
          </p:cNvPr>
          <p:cNvSpPr txBox="1">
            <a:spLocks/>
          </p:cNvSpPr>
          <p:nvPr/>
        </p:nvSpPr>
        <p:spPr>
          <a:xfrm>
            <a:off x="9081660" y="3354438"/>
            <a:ext cx="2849083" cy="3722135"/>
          </a:xfrm>
          <a:prstGeom prst="rect">
            <a:avLst/>
          </a:prstGeom>
          <a:solidFill>
            <a:srgbClr val="ECECED"/>
          </a:solidFill>
          <a:ln w="28575">
            <a:gradFill flip="none" rotWithShape="1">
              <a:gsLst>
                <a:gs pos="21000">
                  <a:srgbClr val="D91C5C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 vert="horz" lIns="216000" tIns="216000" rIns="216000" bIns="216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G90</a:t>
            </a:r>
            <a:endParaRPr lang="en-GB" sz="1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S1000</a:t>
            </a:r>
            <a:r>
              <a:rPr lang="en-GB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GB" sz="1800" dirty="0"/>
              <a:t>F100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G01      X2   Y1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G01      Z-5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G01      X6   Y1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G01      Z 5</a:t>
            </a:r>
            <a:b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G01      X4   Y4</a:t>
            </a:r>
            <a:b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G01      Z-5</a:t>
            </a:r>
            <a:b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G01      X6   Y1</a:t>
            </a:r>
            <a:b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G01      Z5</a:t>
            </a:r>
            <a:b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G01      X4   Y4</a:t>
            </a:r>
            <a:b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G01      X2   Y1</a:t>
            </a:r>
            <a:endParaRPr lang="en-GB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016E8BB-C017-D0B1-746D-FB8778F4402A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bg1"/>
                </a:solidFill>
              </a:rPr>
              <a:pPr algn="r"/>
              <a:t>9</a:t>
            </a:fld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F3B8D386-3B4A-BA6F-7702-A1C25FFE00FE}"/>
              </a:ext>
            </a:extLst>
          </p:cNvPr>
          <p:cNvSpPr txBox="1">
            <a:spLocks/>
          </p:cNvSpPr>
          <p:nvPr/>
        </p:nvSpPr>
        <p:spPr>
          <a:xfrm>
            <a:off x="9484659" y="757747"/>
            <a:ext cx="6340523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/>
              <a:t>3. Programming CNC machines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BD0723-FBA2-3584-E740-1D249B837180}"/>
              </a:ext>
            </a:extLst>
          </p:cNvPr>
          <p:cNvSpPr txBox="1"/>
          <p:nvPr/>
        </p:nvSpPr>
        <p:spPr>
          <a:xfrm>
            <a:off x="379200" y="5919200"/>
            <a:ext cx="812596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Things to think about: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ct val="70000"/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information is missing?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ct val="70000"/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information is repeated?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ct val="70000"/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Can you improve the order?</a:t>
            </a:r>
          </a:p>
        </p:txBody>
      </p:sp>
    </p:spTree>
    <p:extLst>
      <p:ext uri="{BB962C8B-B14F-4D97-AF65-F5344CB8AC3E}">
        <p14:creationId xmlns:p14="http://schemas.microsoft.com/office/powerpoint/2010/main" val="1287384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1a1ca9c-76a7-47b7-9ef4-f14a26abf7af">
      <Terms xmlns="http://schemas.microsoft.com/office/infopath/2007/PartnerControls"/>
    </lcf76f155ced4ddcb4097134ff3c332f>
    <TaxCatchAll xmlns="4fc865ed-9e33-4d03-b19f-b352596ecae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844CDCD9C00F46A1BCE9A463997082" ma:contentTypeVersion="13" ma:contentTypeDescription="Create a new document." ma:contentTypeScope="" ma:versionID="c264dbd3cde4180840d763f46b291697">
  <xsd:schema xmlns:xsd="http://www.w3.org/2001/XMLSchema" xmlns:xs="http://www.w3.org/2001/XMLSchema" xmlns:p="http://schemas.microsoft.com/office/2006/metadata/properties" xmlns:ns2="d1a1ca9c-76a7-47b7-9ef4-f14a26abf7af" xmlns:ns3="4fc865ed-9e33-4d03-b19f-b352596ecae9" targetNamespace="http://schemas.microsoft.com/office/2006/metadata/properties" ma:root="true" ma:fieldsID="7400bd4a18a24e34d0b1fb963a2d21dc" ns2:_="" ns3:_="">
    <xsd:import namespace="d1a1ca9c-76a7-47b7-9ef4-f14a26abf7af"/>
    <xsd:import namespace="4fc865ed-9e33-4d03-b19f-b352596ec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a1ca9c-76a7-47b7-9ef4-f14a26abf7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fda258e-6141-476b-a562-def2baa699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c865ed-9e33-4d03-b19f-b352596ec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d2d6f0c-c615-4f75-a032-12c38811d25d}" ma:internalName="TaxCatchAll" ma:showField="CatchAllData" ma:web="4fc865ed-9e33-4d03-b19f-b352596ec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A6F6EE-3114-467C-8F7F-ADB4FAB9F0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777040-AED1-49A2-A6F9-2D4544050B3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0edf7d78-1330-49f6-bffc-7239953f04fe"/>
    <ds:schemaRef ds:uri="f97151d3-a763-4fee-95d1-c0b0132eac99"/>
  </ds:schemaRefs>
</ds:datastoreItem>
</file>

<file path=customXml/itemProps3.xml><?xml version="1.0" encoding="utf-8"?>
<ds:datastoreItem xmlns:ds="http://schemas.openxmlformats.org/officeDocument/2006/customXml" ds:itemID="{FB5E12E1-6F73-4F48-8C94-BB9B04F1E93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40291</TotalTime>
  <Words>1594</Words>
  <Application>Microsoft Office PowerPoint</Application>
  <PresentationFormat>Custom</PresentationFormat>
  <Paragraphs>245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1_Custom Design</vt:lpstr>
      <vt:lpstr>Custom Design</vt:lpstr>
      <vt:lpstr>PowerPoint Presentation</vt:lpstr>
      <vt:lpstr>PowerPoint Presentation</vt:lpstr>
      <vt:lpstr>Learning outcomes</vt:lpstr>
      <vt:lpstr>G-code tells CNC machines what to do</vt:lpstr>
      <vt:lpstr>Interpreting G-code </vt:lpstr>
      <vt:lpstr>Interpreting G-code – answers </vt:lpstr>
      <vt:lpstr>Organise the G-code for correct operation </vt:lpstr>
      <vt:lpstr>Organise the G-code for correct operation </vt:lpstr>
      <vt:lpstr>Optimising G-code for safety and efficiency</vt:lpstr>
      <vt:lpstr>Optimising G-code for safety and efficiency – answer</vt:lpstr>
      <vt:lpstr>More axes overcome the limitations of three-axis CNC</vt:lpstr>
      <vt:lpstr>Table and head rotation in multi-axis CNC machines</vt:lpstr>
      <vt:lpstr>Advantages of multi-axis CNC machines – answers</vt:lpstr>
      <vt:lpstr>Learning outcomes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Marks</dc:creator>
  <cp:lastModifiedBy>V-Bryony Yanney</cp:lastModifiedBy>
  <cp:revision>585</cp:revision>
  <dcterms:created xsi:type="dcterms:W3CDTF">2022-05-23T15:11:33Z</dcterms:created>
  <dcterms:modified xsi:type="dcterms:W3CDTF">2023-03-13T10:28:23Z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0x0101007C844CDCD9C00F46A1BCE9A463997082</vt:lpwstr>
  </property>
  <property fmtid="{D5CDD505-2E9C-101B-9397-08002B2CF9AE}" pid="3" name="MediaServiceImageTags">
    <vt:lpwstr/>
  </property>
</Properties>
</file>