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7" r:id="rId5"/>
    <p:sldMasterId id="2147483672" r:id="rId6"/>
  </p:sldMasterIdLst>
  <p:notesMasterIdLst>
    <p:notesMasterId r:id="rId26"/>
  </p:notesMasterIdLst>
  <p:sldIdLst>
    <p:sldId id="256" r:id="rId7"/>
    <p:sldId id="267" r:id="rId8"/>
    <p:sldId id="284" r:id="rId9"/>
    <p:sldId id="281" r:id="rId10"/>
    <p:sldId id="257" r:id="rId11"/>
    <p:sldId id="272" r:id="rId12"/>
    <p:sldId id="275" r:id="rId13"/>
    <p:sldId id="320" r:id="rId14"/>
    <p:sldId id="352" r:id="rId15"/>
    <p:sldId id="353" r:id="rId16"/>
    <p:sldId id="344" r:id="rId17"/>
    <p:sldId id="355" r:id="rId18"/>
    <p:sldId id="354" r:id="rId19"/>
    <p:sldId id="356" r:id="rId20"/>
    <p:sldId id="357" r:id="rId21"/>
    <p:sldId id="358" r:id="rId22"/>
    <p:sldId id="359" r:id="rId23"/>
    <p:sldId id="360" r:id="rId24"/>
    <p:sldId id="361" r:id="rId25"/>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43"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31" clrIdx="4">
    <p:extLst>
      <p:ext uri="{19B8F6BF-5375-455C-9EA6-DF929625EA0E}">
        <p15:presenceInfo xmlns:p15="http://schemas.microsoft.com/office/powerpoint/2012/main" userId="Estelle Lloyd" providerId="None"/>
      </p:ext>
    </p:extLst>
  </p:cmAuthor>
  <p:cmAuthor id="6" name="Michael Guilmant-Cush" initials="MGC" lastIdx="3"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FB4"/>
    <a:srgbClr val="D91C5C"/>
    <a:srgbClr val="B2BFF0"/>
    <a:srgbClr val="24D6D1"/>
    <a:srgbClr val="ECECED"/>
    <a:srgbClr val="FF9EB8"/>
    <a:srgbClr val="FF7500"/>
    <a:srgbClr val="21176B"/>
    <a:srgbClr val="3DB876"/>
    <a:srgbClr val="00F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914AC-7313-65F4-00E2-5FC7B15D1110}" v="67" dt="2023-03-07T14:11:49.781"/>
    <p1510:client id="{3605C259-0EB5-6285-528B-DBD9BD86390D}" v="3" dt="2023-01-19T14:37:40.154"/>
    <p1510:client id="{8AEFCA1F-F092-A62F-4BDF-B7E6D7EE90C2}" v="3" dt="2023-03-07T13:38:21.052"/>
    <p1510:client id="{93819E3B-3578-867F-7C34-65FBA7602A32}" v="22" dt="2023-01-19T15:29:54.536"/>
    <p1510:client id="{E7DD2192-BDD9-3D43-2B32-6E1082A84A52}" v="91" dt="2023-03-08T14:45:25.702"/>
    <p1510:client id="{F7866D71-DF14-45B7-D6D4-BA9E9561AAAA}" v="19" dt="2023-02-24T08:54:59.159"/>
    <p1510:client id="{F9611B09-DDE9-744D-02F1-4CE80C838C61}" v="31" dt="2023-01-25T16:02:37.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649"/>
        <p:guide pos="51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30A914AC-7313-65F4-00E2-5FC7B15D1110}"/>
    <pc:docChg chg="modSld">
      <pc:chgData name="V-Mike Guilmant-Cush" userId="S::mike.guilmant-cush@blackbaud.me::3c7f021d-b981-41a2-afc2-8c0dc9565e5f" providerId="AD" clId="Web-{30A914AC-7313-65F4-00E2-5FC7B15D1110}" dt="2023-03-07T14:11:49.781" v="63" actId="20577"/>
      <pc:docMkLst>
        <pc:docMk/>
      </pc:docMkLst>
      <pc:sldChg chg="modSp">
        <pc:chgData name="V-Mike Guilmant-Cush" userId="S::mike.guilmant-cush@blackbaud.me::3c7f021d-b981-41a2-afc2-8c0dc9565e5f" providerId="AD" clId="Web-{30A914AC-7313-65F4-00E2-5FC7B15D1110}" dt="2023-03-07T14:10:27.542" v="52" actId="20577"/>
        <pc:sldMkLst>
          <pc:docMk/>
          <pc:sldMk cId="1097731016" sldId="275"/>
        </pc:sldMkLst>
        <pc:spChg chg="mod">
          <ac:chgData name="V-Mike Guilmant-Cush" userId="S::mike.guilmant-cush@blackbaud.me::3c7f021d-b981-41a2-afc2-8c0dc9565e5f" providerId="AD" clId="Web-{30A914AC-7313-65F4-00E2-5FC7B15D1110}" dt="2023-03-07T14:10:27.542" v="52" actId="20577"/>
          <ac:spMkLst>
            <pc:docMk/>
            <pc:sldMk cId="1097731016" sldId="275"/>
            <ac:spMk id="5" creationId="{D3785ED7-44CA-CC3B-C4EE-4B35C604FB1C}"/>
          </ac:spMkLst>
        </pc:spChg>
        <pc:spChg chg="mod">
          <ac:chgData name="V-Mike Guilmant-Cush" userId="S::mike.guilmant-cush@blackbaud.me::3c7f021d-b981-41a2-afc2-8c0dc9565e5f" providerId="AD" clId="Web-{30A914AC-7313-65F4-00E2-5FC7B15D1110}" dt="2023-03-07T14:10:00.056" v="27" actId="20577"/>
          <ac:spMkLst>
            <pc:docMk/>
            <pc:sldMk cId="1097731016" sldId="275"/>
            <ac:spMk id="7" creationId="{BF405E5E-E38C-2246-17F5-8996E364D9D1}"/>
          </ac:spMkLst>
        </pc:spChg>
      </pc:sldChg>
      <pc:sldChg chg="modSp">
        <pc:chgData name="V-Mike Guilmant-Cush" userId="S::mike.guilmant-cush@blackbaud.me::3c7f021d-b981-41a2-afc2-8c0dc9565e5f" providerId="AD" clId="Web-{30A914AC-7313-65F4-00E2-5FC7B15D1110}" dt="2023-03-07T14:11:49.781" v="63" actId="20577"/>
        <pc:sldMkLst>
          <pc:docMk/>
          <pc:sldMk cId="932396509" sldId="281"/>
        </pc:sldMkLst>
        <pc:spChg chg="mod">
          <ac:chgData name="V-Mike Guilmant-Cush" userId="S::mike.guilmant-cush@blackbaud.me::3c7f021d-b981-41a2-afc2-8c0dc9565e5f" providerId="AD" clId="Web-{30A914AC-7313-65F4-00E2-5FC7B15D1110}" dt="2023-03-07T14:11:49.781" v="63" actId="20577"/>
          <ac:spMkLst>
            <pc:docMk/>
            <pc:sldMk cId="932396509" sldId="281"/>
            <ac:spMk id="7" creationId="{33FEE8A9-8F83-D3F8-DDD1-F15E9A5938FE}"/>
          </ac:spMkLst>
        </pc:spChg>
      </pc:sldChg>
      <pc:sldChg chg="delSp modSp">
        <pc:chgData name="V-Mike Guilmant-Cush" userId="S::mike.guilmant-cush@blackbaud.me::3c7f021d-b981-41a2-afc2-8c0dc9565e5f" providerId="AD" clId="Web-{30A914AC-7313-65F4-00E2-5FC7B15D1110}" dt="2023-03-07T14:05:13.756" v="22" actId="1076"/>
        <pc:sldMkLst>
          <pc:docMk/>
          <pc:sldMk cId="3722569639" sldId="320"/>
        </pc:sldMkLst>
        <pc:spChg chg="mod">
          <ac:chgData name="V-Mike Guilmant-Cush" userId="S::mike.guilmant-cush@blackbaud.me::3c7f021d-b981-41a2-afc2-8c0dc9565e5f" providerId="AD" clId="Web-{30A914AC-7313-65F4-00E2-5FC7B15D1110}" dt="2023-03-07T14:04:46.567" v="16" actId="1076"/>
          <ac:spMkLst>
            <pc:docMk/>
            <pc:sldMk cId="3722569639" sldId="320"/>
            <ac:spMk id="36" creationId="{81CA9F39-E475-6903-752F-15FF7A5B31DA}"/>
          </ac:spMkLst>
        </pc:spChg>
        <pc:spChg chg="mod topLvl">
          <ac:chgData name="V-Mike Guilmant-Cush" userId="S::mike.guilmant-cush@blackbaud.me::3c7f021d-b981-41a2-afc2-8c0dc9565e5f" providerId="AD" clId="Web-{30A914AC-7313-65F4-00E2-5FC7B15D1110}" dt="2023-03-07T14:04:49.551" v="17" actId="1076"/>
          <ac:spMkLst>
            <pc:docMk/>
            <pc:sldMk cId="3722569639" sldId="320"/>
            <ac:spMk id="37" creationId="{2AC5A0C0-59AF-542E-AF01-E80A556F9281}"/>
          </ac:spMkLst>
        </pc:spChg>
        <pc:spChg chg="mod topLvl">
          <ac:chgData name="V-Mike Guilmant-Cush" userId="S::mike.guilmant-cush@blackbaud.me::3c7f021d-b981-41a2-afc2-8c0dc9565e5f" providerId="AD" clId="Web-{30A914AC-7313-65F4-00E2-5FC7B15D1110}" dt="2023-03-07T14:04:58.911" v="19" actId="1076"/>
          <ac:spMkLst>
            <pc:docMk/>
            <pc:sldMk cId="3722569639" sldId="320"/>
            <ac:spMk id="38" creationId="{4A9D82AD-9165-2CBE-C275-0A635770EAF0}"/>
          </ac:spMkLst>
        </pc:spChg>
        <pc:spChg chg="mod topLvl">
          <ac:chgData name="V-Mike Guilmant-Cush" userId="S::mike.guilmant-cush@blackbaud.me::3c7f021d-b981-41a2-afc2-8c0dc9565e5f" providerId="AD" clId="Web-{30A914AC-7313-65F4-00E2-5FC7B15D1110}" dt="2023-03-07T14:05:07.818" v="20" actId="1076"/>
          <ac:spMkLst>
            <pc:docMk/>
            <pc:sldMk cId="3722569639" sldId="320"/>
            <ac:spMk id="39" creationId="{D9BC4A28-9093-3B10-5C3E-DBE6F98AF817}"/>
          </ac:spMkLst>
        </pc:spChg>
        <pc:spChg chg="mod topLvl">
          <ac:chgData name="V-Mike Guilmant-Cush" userId="S::mike.guilmant-cush@blackbaud.me::3c7f021d-b981-41a2-afc2-8c0dc9565e5f" providerId="AD" clId="Web-{30A914AC-7313-65F4-00E2-5FC7B15D1110}" dt="2023-03-07T14:04:43.801" v="15" actId="1076"/>
          <ac:spMkLst>
            <pc:docMk/>
            <pc:sldMk cId="3722569639" sldId="320"/>
            <ac:spMk id="40" creationId="{3E308F8B-FF5B-4C29-2955-2EC498A93396}"/>
          </ac:spMkLst>
        </pc:spChg>
        <pc:spChg chg="mod topLvl">
          <ac:chgData name="V-Mike Guilmant-Cush" userId="S::mike.guilmant-cush@blackbaud.me::3c7f021d-b981-41a2-afc2-8c0dc9565e5f" providerId="AD" clId="Web-{30A914AC-7313-65F4-00E2-5FC7B15D1110}" dt="2023-03-07T14:04:43.785" v="14" actId="1076"/>
          <ac:spMkLst>
            <pc:docMk/>
            <pc:sldMk cId="3722569639" sldId="320"/>
            <ac:spMk id="42" creationId="{21A12C52-6103-999C-AE13-D4D43073D9E7}"/>
          </ac:spMkLst>
        </pc:spChg>
        <pc:spChg chg="mod topLvl">
          <ac:chgData name="V-Mike Guilmant-Cush" userId="S::mike.guilmant-cush@blackbaud.me::3c7f021d-b981-41a2-afc2-8c0dc9565e5f" providerId="AD" clId="Web-{30A914AC-7313-65F4-00E2-5FC7B15D1110}" dt="2023-03-07T14:05:10.709" v="21" actId="1076"/>
          <ac:spMkLst>
            <pc:docMk/>
            <pc:sldMk cId="3722569639" sldId="320"/>
            <ac:spMk id="45" creationId="{EA593369-2E71-59AD-3713-AFADC35A2304}"/>
          </ac:spMkLst>
        </pc:spChg>
        <pc:spChg chg="mod topLvl">
          <ac:chgData name="V-Mike Guilmant-Cush" userId="S::mike.guilmant-cush@blackbaud.me::3c7f021d-b981-41a2-afc2-8c0dc9565e5f" providerId="AD" clId="Web-{30A914AC-7313-65F4-00E2-5FC7B15D1110}" dt="2023-03-07T14:05:13.756" v="22" actId="1076"/>
          <ac:spMkLst>
            <pc:docMk/>
            <pc:sldMk cId="3722569639" sldId="320"/>
            <ac:spMk id="46" creationId="{827B04D0-77C6-130F-DCE7-BF767487ACFB}"/>
          </ac:spMkLst>
        </pc:spChg>
        <pc:grpChg chg="del mod">
          <ac:chgData name="V-Mike Guilmant-Cush" userId="S::mike.guilmant-cush@blackbaud.me::3c7f021d-b981-41a2-afc2-8c0dc9565e5f" providerId="AD" clId="Web-{30A914AC-7313-65F4-00E2-5FC7B15D1110}" dt="2023-03-07T14:04:08.189" v="7"/>
          <ac:grpSpMkLst>
            <pc:docMk/>
            <pc:sldMk cId="3722569639" sldId="320"/>
            <ac:grpSpMk id="8" creationId="{A88DD81C-E02A-1627-0B3E-3DA45C5659AF}"/>
          </ac:grpSpMkLst>
        </pc:grpChg>
        <pc:grpChg chg="mod topLvl">
          <ac:chgData name="V-Mike Guilmant-Cush" userId="S::mike.guilmant-cush@blackbaud.me::3c7f021d-b981-41a2-afc2-8c0dc9565e5f" providerId="AD" clId="Web-{30A914AC-7313-65F4-00E2-5FC7B15D1110}" dt="2023-03-07T14:04:43.770" v="13" actId="1076"/>
          <ac:grpSpMkLst>
            <pc:docMk/>
            <pc:sldMk cId="3722569639" sldId="320"/>
            <ac:grpSpMk id="27" creationId="{A2882C21-8B07-D22D-C3CE-44E7A56A595C}"/>
          </ac:grpSpMkLst>
        </pc:grpChg>
        <pc:grpChg chg="mod topLvl">
          <ac:chgData name="V-Mike Guilmant-Cush" userId="S::mike.guilmant-cush@blackbaud.me::3c7f021d-b981-41a2-afc2-8c0dc9565e5f" providerId="AD" clId="Web-{30A914AC-7313-65F4-00E2-5FC7B15D1110}" dt="2023-03-07T14:04:55.099" v="18" actId="1076"/>
          <ac:grpSpMkLst>
            <pc:docMk/>
            <pc:sldMk cId="3722569639" sldId="320"/>
            <ac:grpSpMk id="32" creationId="{E4DDE9C3-C255-8386-6D99-2D7409C22738}"/>
          </ac:grpSpMkLst>
        </pc:grpChg>
      </pc:sldChg>
      <pc:sldChg chg="modSp">
        <pc:chgData name="V-Mike Guilmant-Cush" userId="S::mike.guilmant-cush@blackbaud.me::3c7f021d-b981-41a2-afc2-8c0dc9565e5f" providerId="AD" clId="Web-{30A914AC-7313-65F4-00E2-5FC7B15D1110}" dt="2023-03-07T14:09:29.413" v="24" actId="1076"/>
        <pc:sldMkLst>
          <pc:docMk/>
          <pc:sldMk cId="2598283980" sldId="357"/>
        </pc:sldMkLst>
        <pc:spChg chg="mod">
          <ac:chgData name="V-Mike Guilmant-Cush" userId="S::mike.guilmant-cush@blackbaud.me::3c7f021d-b981-41a2-afc2-8c0dc9565e5f" providerId="AD" clId="Web-{30A914AC-7313-65F4-00E2-5FC7B15D1110}" dt="2023-03-07T14:09:29.413" v="24" actId="1076"/>
          <ac:spMkLst>
            <pc:docMk/>
            <pc:sldMk cId="2598283980" sldId="357"/>
            <ac:spMk id="11" creationId="{2B9FC917-A89D-BF4B-63A9-E03B18CEDAB9}"/>
          </ac:spMkLst>
        </pc:spChg>
      </pc:sldChg>
      <pc:sldChg chg="modSp">
        <pc:chgData name="V-Mike Guilmant-Cush" userId="S::mike.guilmant-cush@blackbaud.me::3c7f021d-b981-41a2-afc2-8c0dc9565e5f" providerId="AD" clId="Web-{30A914AC-7313-65F4-00E2-5FC7B15D1110}" dt="2023-03-07T14:10:51.653" v="57" actId="20577"/>
        <pc:sldMkLst>
          <pc:docMk/>
          <pc:sldMk cId="1129012058" sldId="361"/>
        </pc:sldMkLst>
        <pc:spChg chg="mod">
          <ac:chgData name="V-Mike Guilmant-Cush" userId="S::mike.guilmant-cush@blackbaud.me::3c7f021d-b981-41a2-afc2-8c0dc9565e5f" providerId="AD" clId="Web-{30A914AC-7313-65F4-00E2-5FC7B15D1110}" dt="2023-03-07T14:10:51.653" v="57" actId="20577"/>
          <ac:spMkLst>
            <pc:docMk/>
            <pc:sldMk cId="1129012058" sldId="361"/>
            <ac:spMk id="5" creationId="{D3785ED7-44CA-CC3B-C4EE-4B35C604FB1C}"/>
          </ac:spMkLst>
        </pc:spChg>
        <pc:spChg chg="mod">
          <ac:chgData name="V-Mike Guilmant-Cush" userId="S::mike.guilmant-cush@blackbaud.me::3c7f021d-b981-41a2-afc2-8c0dc9565e5f" providerId="AD" clId="Web-{30A914AC-7313-65F4-00E2-5FC7B15D1110}" dt="2023-03-07T14:10:39.136" v="55" actId="20577"/>
          <ac:spMkLst>
            <pc:docMk/>
            <pc:sldMk cId="1129012058" sldId="361"/>
            <ac:spMk id="7" creationId="{BF405E5E-E38C-2246-17F5-8996E364D9D1}"/>
          </ac:spMkLst>
        </pc:spChg>
      </pc:sldChg>
    </pc:docChg>
  </pc:docChgLst>
  <pc:docChgLst>
    <pc:chgData name="V-Mike Guilmant-Cush" userId="S::mike.guilmant-cush@blackbaud.me::3c7f021d-b981-41a2-afc2-8c0dc9565e5f" providerId="AD" clId="Web-{F7866D71-DF14-45B7-D6D4-BA9E9561AAAA}"/>
    <pc:docChg chg="modSld">
      <pc:chgData name="V-Mike Guilmant-Cush" userId="S::mike.guilmant-cush@blackbaud.me::3c7f021d-b981-41a2-afc2-8c0dc9565e5f" providerId="AD" clId="Web-{F7866D71-DF14-45B7-D6D4-BA9E9561AAAA}" dt="2023-02-24T08:54:59.018" v="9" actId="20577"/>
      <pc:docMkLst>
        <pc:docMk/>
      </pc:docMkLst>
      <pc:sldChg chg="modSp">
        <pc:chgData name="V-Mike Guilmant-Cush" userId="S::mike.guilmant-cush@blackbaud.me::3c7f021d-b981-41a2-afc2-8c0dc9565e5f" providerId="AD" clId="Web-{F7866D71-DF14-45B7-D6D4-BA9E9561AAAA}" dt="2023-02-24T08:54:59.018" v="9" actId="20577"/>
        <pc:sldMkLst>
          <pc:docMk/>
          <pc:sldMk cId="2598283980" sldId="357"/>
        </pc:sldMkLst>
        <pc:spChg chg="mod">
          <ac:chgData name="V-Mike Guilmant-Cush" userId="S::mike.guilmant-cush@blackbaud.me::3c7f021d-b981-41a2-afc2-8c0dc9565e5f" providerId="AD" clId="Web-{F7866D71-DF14-45B7-D6D4-BA9E9561AAAA}" dt="2023-02-24T08:54:59.018" v="9" actId="20577"/>
          <ac:spMkLst>
            <pc:docMk/>
            <pc:sldMk cId="2598283980" sldId="357"/>
            <ac:spMk id="13" creationId="{9E330E23-C33D-E98C-80C3-75BB9CB62505}"/>
          </ac:spMkLst>
        </pc:spChg>
      </pc:sldChg>
    </pc:docChg>
  </pc:docChgLst>
  <pc:docChgLst>
    <pc:chgData name="V-Mike Guilmant-Cush" userId="S::mike.guilmant-cush@blackbaud.me::3c7f021d-b981-41a2-afc2-8c0dc9565e5f" providerId="AD" clId="Web-{8AEFCA1F-F092-A62F-4BDF-B7E6D7EE90C2}"/>
    <pc:docChg chg="modSld">
      <pc:chgData name="V-Mike Guilmant-Cush" userId="S::mike.guilmant-cush@blackbaud.me::3c7f021d-b981-41a2-afc2-8c0dc9565e5f" providerId="AD" clId="Web-{8AEFCA1F-F092-A62F-4BDF-B7E6D7EE90C2}" dt="2023-03-07T13:38:21.052" v="2" actId="1076"/>
      <pc:docMkLst>
        <pc:docMk/>
      </pc:docMkLst>
      <pc:sldChg chg="modSp">
        <pc:chgData name="V-Mike Guilmant-Cush" userId="S::mike.guilmant-cush@blackbaud.me::3c7f021d-b981-41a2-afc2-8c0dc9565e5f" providerId="AD" clId="Web-{8AEFCA1F-F092-A62F-4BDF-B7E6D7EE90C2}" dt="2023-03-07T13:38:21.052" v="2" actId="1076"/>
        <pc:sldMkLst>
          <pc:docMk/>
          <pc:sldMk cId="3722569639" sldId="320"/>
        </pc:sldMkLst>
        <pc:spChg chg="mod">
          <ac:chgData name="V-Mike Guilmant-Cush" userId="S::mike.guilmant-cush@blackbaud.me::3c7f021d-b981-41a2-afc2-8c0dc9565e5f" providerId="AD" clId="Web-{8AEFCA1F-F092-A62F-4BDF-B7E6D7EE90C2}" dt="2023-03-07T13:38:16.208" v="1" actId="1076"/>
          <ac:spMkLst>
            <pc:docMk/>
            <pc:sldMk cId="3722569639" sldId="320"/>
            <ac:spMk id="37" creationId="{2AC5A0C0-59AF-542E-AF01-E80A556F9281}"/>
          </ac:spMkLst>
        </pc:spChg>
        <pc:spChg chg="mod">
          <ac:chgData name="V-Mike Guilmant-Cush" userId="S::mike.guilmant-cush@blackbaud.me::3c7f021d-b981-41a2-afc2-8c0dc9565e5f" providerId="AD" clId="Web-{8AEFCA1F-F092-A62F-4BDF-B7E6D7EE90C2}" dt="2023-03-07T13:38:21.052" v="2" actId="1076"/>
          <ac:spMkLst>
            <pc:docMk/>
            <pc:sldMk cId="3722569639" sldId="320"/>
            <ac:spMk id="39" creationId="{D9BC4A28-9093-3B10-5C3E-DBE6F98AF817}"/>
          </ac:spMkLst>
        </pc:spChg>
      </pc:sldChg>
    </pc:docChg>
  </pc:docChgLst>
  <pc:docChgLst>
    <pc:chgData name="V-Mike Guilmant-Cush" userId="S::mike.guilmant-cush@blackbaud.me::3c7f021d-b981-41a2-afc2-8c0dc9565e5f" providerId="AD" clId="Web-{E7DD2192-BDD9-3D43-2B32-6E1082A84A52}"/>
    <pc:docChg chg="modSld">
      <pc:chgData name="V-Mike Guilmant-Cush" userId="S::mike.guilmant-cush@blackbaud.me::3c7f021d-b981-41a2-afc2-8c0dc9565e5f" providerId="AD" clId="Web-{E7DD2192-BDD9-3D43-2B32-6E1082A84A52}" dt="2023-03-08T14:45:25.702" v="216" actId="20577"/>
      <pc:docMkLst>
        <pc:docMk/>
      </pc:docMkLst>
      <pc:sldChg chg="modNotes">
        <pc:chgData name="V-Mike Guilmant-Cush" userId="S::mike.guilmant-cush@blackbaud.me::3c7f021d-b981-41a2-afc2-8c0dc9565e5f" providerId="AD" clId="Web-{E7DD2192-BDD9-3D43-2B32-6E1082A84A52}" dt="2023-03-08T14:44:01.732" v="172"/>
        <pc:sldMkLst>
          <pc:docMk/>
          <pc:sldMk cId="3722569639" sldId="320"/>
        </pc:sldMkLst>
      </pc:sldChg>
      <pc:sldChg chg="modSp">
        <pc:chgData name="V-Mike Guilmant-Cush" userId="S::mike.guilmant-cush@blackbaud.me::3c7f021d-b981-41a2-afc2-8c0dc9565e5f" providerId="AD" clId="Web-{E7DD2192-BDD9-3D43-2B32-6E1082A84A52}" dt="2023-03-08T14:44:22.373" v="174" actId="20577"/>
        <pc:sldMkLst>
          <pc:docMk/>
          <pc:sldMk cId="3910847902" sldId="344"/>
        </pc:sldMkLst>
        <pc:spChg chg="mod">
          <ac:chgData name="V-Mike Guilmant-Cush" userId="S::mike.guilmant-cush@blackbaud.me::3c7f021d-b981-41a2-afc2-8c0dc9565e5f" providerId="AD" clId="Web-{E7DD2192-BDD9-3D43-2B32-6E1082A84A52}" dt="2023-03-08T14:44:22.373" v="174" actId="20577"/>
          <ac:spMkLst>
            <pc:docMk/>
            <pc:sldMk cId="3910847902" sldId="344"/>
            <ac:spMk id="39" creationId="{0F344168-B1EC-D5B3-9A85-37928DD33505}"/>
          </ac:spMkLst>
        </pc:spChg>
      </pc:sldChg>
      <pc:sldChg chg="modSp">
        <pc:chgData name="V-Mike Guilmant-Cush" userId="S::mike.guilmant-cush@blackbaud.me::3c7f021d-b981-41a2-afc2-8c0dc9565e5f" providerId="AD" clId="Web-{E7DD2192-BDD9-3D43-2B32-6E1082A84A52}" dt="2023-03-08T14:45:25.702" v="216" actId="20577"/>
        <pc:sldMkLst>
          <pc:docMk/>
          <pc:sldMk cId="1186485810" sldId="356"/>
        </pc:sldMkLst>
        <pc:spChg chg="mod">
          <ac:chgData name="V-Mike Guilmant-Cush" userId="S::mike.guilmant-cush@blackbaud.me::3c7f021d-b981-41a2-afc2-8c0dc9565e5f" providerId="AD" clId="Web-{E7DD2192-BDD9-3D43-2B32-6E1082A84A52}" dt="2023-03-08T14:45:25.702" v="216" actId="20577"/>
          <ac:spMkLst>
            <pc:docMk/>
            <pc:sldMk cId="1186485810" sldId="356"/>
            <ac:spMk id="7" creationId="{DD4A7DC1-ED8D-AA75-A65F-304F5EC1D3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Learners will need internet access to use the </a:t>
            </a:r>
            <a:r>
              <a:rPr lang="en-GB" b="1">
                <a:solidFill>
                  <a:schemeClr val="dk1"/>
                </a:solidFill>
                <a:latin typeface="Arial" panose="020B0604020202020204" pitchFamily="34" charset="0"/>
                <a:cs typeface="Arial" panose="020B0604020202020204" pitchFamily="34" charset="0"/>
              </a:rPr>
              <a:t>Electrical machines interactive tool</a:t>
            </a:r>
            <a:r>
              <a:rPr lang="en-GB">
                <a:solidFill>
                  <a:schemeClr val="dk1"/>
                </a:solidFill>
                <a:latin typeface="Arial" panose="020B0604020202020204" pitchFamily="34" charset="0"/>
                <a:cs typeface="Arial" panose="020B0604020202020204" pitchFamily="34" charset="0"/>
              </a:rPr>
              <a:t>. Learners could optionally record their results in a spreadsheet and generate graphs.</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indent="-298450">
              <a:buClr>
                <a:schemeClr val="dk1"/>
              </a:buClr>
              <a:buSzPts val="1100"/>
              <a:buChar char="●"/>
            </a:pPr>
            <a:r>
              <a:rPr lang="en-GB">
                <a:solidFill>
                  <a:schemeClr val="dk1"/>
                </a:solidFill>
                <a:latin typeface="Arial" panose="020B0604020202020204" pitchFamily="34" charset="0"/>
                <a:cs typeface="Arial" panose="020B0604020202020204" pitchFamily="34" charset="0"/>
              </a:rPr>
              <a:t>Review how to use the </a:t>
            </a:r>
            <a:r>
              <a:rPr lang="en-GB" b="1">
                <a:solidFill>
                  <a:schemeClr val="dk1"/>
                </a:solidFill>
                <a:latin typeface="Arial" panose="020B0604020202020204" pitchFamily="34" charset="0"/>
                <a:cs typeface="Arial" panose="020B0604020202020204" pitchFamily="34" charset="0"/>
              </a:rPr>
              <a:t>Electrical machines interactive tool</a:t>
            </a:r>
            <a:r>
              <a:rPr lang="en-GB">
                <a:solidFill>
                  <a:schemeClr val="dk1"/>
                </a:solidFill>
                <a:latin typeface="Arial" panose="020B0604020202020204" pitchFamily="34" charset="0"/>
                <a:cs typeface="Arial" panose="020B0604020202020204" pitchFamily="34" charset="0"/>
              </a:rPr>
              <a:t> and the different data that it displays. Note how learners can set the pulley radius and mass before starting the motor, and that the motor has a stall torque of 1.0 Nm (when the lift speed will drop to zero). This limits some extreme settings in the interactive tool.</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Ask learners to set the value of r to 0.1 m. Learners set the mass to 0.1 kg and set the motor running. Check how to read the current and torque from the interactive.</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Learners change the value of m to each value on the table on the activity sheet and record the current and torque when the motor is running, then transfer their results to the graph on the activity sheet.</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Using their recall of the graphs from the first slide, learners identify whether the motor in the interactive is a series or shunt-wound motor.</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Learners use the interactive tool to complete the table and graph on </a:t>
            </a:r>
            <a:r>
              <a:rPr lang="en-GB" b="1">
                <a:solidFill>
                  <a:schemeClr val="dk1"/>
                </a:solidFill>
                <a:latin typeface="Arial" panose="020B0604020202020204" pitchFamily="34" charset="0"/>
                <a:cs typeface="Arial" panose="020B0604020202020204" pitchFamily="34" charset="0"/>
              </a:rPr>
              <a:t>Electrical machines - Activity sheet: section 3a</a:t>
            </a:r>
            <a:r>
              <a:rPr lang="en-GB">
                <a:solidFill>
                  <a:schemeClr val="dk1"/>
                </a:solidFill>
                <a:latin typeface="Arial" panose="020B0604020202020204" pitchFamily="34" charset="0"/>
                <a:cs typeface="Arial" panose="020B0604020202020204" pitchFamily="34" charset="0"/>
              </a:rPr>
              <a:t> and then identify the type of motor.</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Ability to use the interactive tool.</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Written answers and interpretation of graph.</a:t>
            </a:r>
          </a:p>
          <a:p>
            <a:pPr marL="0" lvl="0" indent="0" algn="l" rtl="0">
              <a:lnSpc>
                <a:spcPct val="100000"/>
              </a:lnSpc>
              <a:spcBef>
                <a:spcPts val="0"/>
              </a:spcBef>
              <a:spcAft>
                <a:spcPts val="0"/>
              </a:spcAft>
              <a:buSzPts val="1100"/>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Learner can make practical measurements of torque.</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140077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endParaRPr lang="en-GB">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answer graph. The linear relationship shows that this is a shunt-wound motor.</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30111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Learners will need internet access to use the </a:t>
            </a:r>
            <a:r>
              <a:rPr lang="en-GB" b="1">
                <a:solidFill>
                  <a:schemeClr val="dk1"/>
                </a:solidFill>
                <a:latin typeface="Arial" panose="020B0604020202020204" pitchFamily="34" charset="0"/>
                <a:cs typeface="Arial" panose="020B0604020202020204" pitchFamily="34" charset="0"/>
              </a:rPr>
              <a:t>Electrical machines interactive tool</a:t>
            </a:r>
            <a:r>
              <a:rPr lang="en-GB">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SzPts val="1100"/>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a:solidFill>
                  <a:schemeClr val="dk1"/>
                </a:solidFill>
                <a:latin typeface="Arial" panose="020B0604020202020204" pitchFamily="34" charset="0"/>
                <a:cs typeface="Arial" panose="020B0604020202020204" pitchFamily="34" charset="0"/>
              </a:rPr>
              <a:t>Activity</a:t>
            </a:r>
            <a:endParaRPr lang="en-GB">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Introduce the scenario: this motor will be used to power a hoist (the centre of the interactive tool shows this, along with the time taken to hoist the load to 20 m).</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Discuss whether this is the best use of a shunt-wound motor (learners should recall their learning from the Level 2 resource </a:t>
            </a:r>
            <a:r>
              <a:rPr lang="en-GB" b="1">
                <a:solidFill>
                  <a:schemeClr val="dk1"/>
                </a:solidFill>
                <a:latin typeface="Arial" panose="020B0604020202020204" pitchFamily="34" charset="0"/>
                <a:cs typeface="Arial" panose="020B0604020202020204" pitchFamily="34" charset="0"/>
              </a:rPr>
              <a:t>1. Introducing electric motors</a:t>
            </a:r>
            <a:r>
              <a:rPr lang="en-GB">
                <a:solidFill>
                  <a:schemeClr val="dk1"/>
                </a:solidFill>
                <a:latin typeface="Arial" panose="020B0604020202020204" pitchFamily="34" charset="0"/>
                <a:cs typeface="Arial" panose="020B0604020202020204" pitchFamily="34" charset="0"/>
              </a:rPr>
              <a:t>).</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Ask learners to predict how they think the lift speed will vary as the radius increases. Share ideas.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Learners follow the instructions on the slide and activity sheet to complete the table and graph on the activity sheet.</a:t>
            </a: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Learners use the interactive tool to complete the table and graph on </a:t>
            </a:r>
            <a:r>
              <a:rPr lang="en-GB" b="1">
                <a:solidFill>
                  <a:schemeClr val="dk1"/>
                </a:solidFill>
                <a:latin typeface="Arial" panose="020B0604020202020204" pitchFamily="34" charset="0"/>
                <a:cs typeface="Arial" panose="020B0604020202020204" pitchFamily="34" charset="0"/>
              </a:rPr>
              <a:t>Electrical machines - Activity sheet: section 3b</a:t>
            </a:r>
            <a:r>
              <a:rPr lang="en-GB">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SzPts val="1100"/>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While the shunt-wound motor clearly works, it is not optimal when starting to lift a heavy load. A series-wound motor would provide higher starting torque and allow heavier loads to be lifted.</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Please also see the next slide.</a:t>
            </a:r>
          </a:p>
          <a:p>
            <a:pPr marL="0" lvl="0" indent="0" algn="l" rtl="0">
              <a:lnSpc>
                <a:spcPct val="100000"/>
              </a:lnSpc>
              <a:spcBef>
                <a:spcPts val="0"/>
              </a:spcBef>
              <a:spcAft>
                <a:spcPts val="0"/>
              </a:spcAft>
              <a:buSzPts val="1100"/>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Discussion and predictions.</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Recall of Level 2 resource learning.</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Written work, graphs and interpretation.</a:t>
            </a:r>
          </a:p>
          <a:p>
            <a:pPr marL="0" lvl="0" indent="0" algn="l" rtl="0">
              <a:lnSpc>
                <a:spcPct val="100000"/>
              </a:lnSpc>
              <a:spcBef>
                <a:spcPts val="0"/>
              </a:spcBef>
              <a:spcAft>
                <a:spcPts val="0"/>
              </a:spcAft>
              <a:buSzPts val="1100"/>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22306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answer graph on the slide. Discuss whether learners are surprised by this result.</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Discuss how the motor does work (it must move the mass upwards against the downwards force of gravity) and as the mass gains height it gains gravitational potential energy.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Discuss learners’ recall of energy and power and how this relates to the shape of the curve.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Power is the rate at which energy is transferred or converted, so the power output of the motor peaks at the radius where lift speed is greatest, but then decreases again.</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Discussion.</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Recall of Level 2 science learning about energy and power.</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419027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This and the next slide provide an optional derivation of the formula for mechanical power output from a motor, which learners will then use the online interactive tool to verify and investigate. It’s helpful to work through the derivation together so learners begin to understand why power is proportional to both the torque and rotational speed.</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derivation of P = </a:t>
            </a:r>
            <a:r>
              <a:rPr lang="en-GB" err="1">
                <a:solidFill>
                  <a:schemeClr val="dk1"/>
                </a:solidFill>
                <a:latin typeface="Arial" panose="020B0604020202020204" pitchFamily="34" charset="0"/>
                <a:cs typeface="Arial" panose="020B0604020202020204" pitchFamily="34" charset="0"/>
              </a:rPr>
              <a:t>Fv</a:t>
            </a:r>
            <a:r>
              <a:rPr lang="en-GB">
                <a:solidFill>
                  <a:schemeClr val="dk1"/>
                </a:solidFill>
                <a:latin typeface="Arial" panose="020B0604020202020204" pitchFamily="34" charset="0"/>
                <a:cs typeface="Arial" panose="020B0604020202020204" pitchFamily="34" charset="0"/>
              </a:rPr>
              <a:t> (power = force x velocity) when a force moves in a straight line.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a:t>
            </a:r>
          </a:p>
          <a:p>
            <a:pPr marL="0" lvl="0" indent="0" algn="l" rtl="0">
              <a:lnSpc>
                <a:spcPct val="100000"/>
              </a:lnSpc>
              <a:spcBef>
                <a:spcPts val="0"/>
              </a:spcBef>
              <a:spcAft>
                <a:spcPts val="0"/>
              </a:spcAft>
              <a:buClr>
                <a:schemeClr val="dk1"/>
              </a:buClr>
              <a:buSzPts val="1100"/>
              <a:buFont typeface="Arial"/>
              <a:buNone/>
            </a:pPr>
            <a:r>
              <a:rPr lang="en-GB" b="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Understanding of derivation.</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270025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Introduce torque and angular velocity.</a:t>
            </a:r>
          </a:p>
          <a:p>
            <a:pPr marL="457200" indent="-298450">
              <a:buClr>
                <a:schemeClr val="dk1"/>
              </a:buClr>
              <a:buSzPts val="1100"/>
              <a:buChar char="●"/>
            </a:pPr>
            <a:r>
              <a:rPr lang="en-GB">
                <a:solidFill>
                  <a:schemeClr val="dk1"/>
                </a:solidFill>
                <a:latin typeface="Arial" panose="020B0604020202020204" pitchFamily="34" charset="0"/>
                <a:cs typeface="Arial" panose="020B0604020202020204" pitchFamily="34" charset="0"/>
              </a:rPr>
              <a:t>Optionally relate this back to learners’ Level 2 science learning about turning moments: a turning moment is a static force that acts at a distance from a pivot. If this force is able to rotate, it becomes a torque.</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Introduce radians as an alternative way to describe an angle. Note that radians do not have a unit.</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Highlight that for angular motion, </a:t>
            </a:r>
            <a:r>
              <a:rPr lang="en-GB">
                <a:solidFill>
                  <a:srgbClr val="595959"/>
                </a:solidFill>
                <a:latin typeface="Arial" panose="020B0604020202020204" pitchFamily="34" charset="0"/>
                <a:cs typeface="Arial" panose="020B0604020202020204" pitchFamily="34" charset="0"/>
              </a:rPr>
              <a:t>P = 𝞽</a:t>
            </a:r>
            <a:r>
              <a:rPr lang="el-GR">
                <a:solidFill>
                  <a:srgbClr val="595959"/>
                </a:solidFill>
                <a:latin typeface="Arial" panose="020B0604020202020204" pitchFamily="34" charset="0"/>
                <a:cs typeface="Arial" panose="020B0604020202020204" pitchFamily="34" charset="0"/>
              </a:rPr>
              <a:t>ω </a:t>
            </a:r>
            <a:r>
              <a:rPr lang="en-GB">
                <a:solidFill>
                  <a:schemeClr val="dk1"/>
                </a:solidFill>
                <a:latin typeface="Arial" panose="020B0604020202020204" pitchFamily="34" charset="0"/>
                <a:cs typeface="Arial" panose="020B0604020202020204" pitchFamily="34" charset="0"/>
              </a:rPr>
              <a:t>is the equivalent of P = </a:t>
            </a:r>
            <a:r>
              <a:rPr lang="en-GB" err="1">
                <a:solidFill>
                  <a:schemeClr val="dk1"/>
                </a:solidFill>
                <a:latin typeface="Arial" panose="020B0604020202020204" pitchFamily="34" charset="0"/>
                <a:cs typeface="Arial" panose="020B0604020202020204" pitchFamily="34" charset="0"/>
              </a:rPr>
              <a:t>Fv</a:t>
            </a:r>
            <a:r>
              <a:rPr lang="en-GB">
                <a:solidFill>
                  <a:schemeClr val="dk1"/>
                </a:solidFill>
                <a:latin typeface="Arial" panose="020B0604020202020204" pitchFamily="34" charset="0"/>
                <a:cs typeface="Arial" panose="020B0604020202020204" pitchFamily="34" charset="0"/>
              </a:rPr>
              <a:t> for motion in a straight line. The power equals the torque multiplied by its rotational speed in radians.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derivation of the mechanical power output formula.</a:t>
            </a:r>
          </a:p>
          <a:p>
            <a:pPr marL="787400" lvl="1" indent="-171450" algn="l" rtl="0">
              <a:lnSpc>
                <a:spcPct val="100000"/>
              </a:lnSpc>
              <a:spcBef>
                <a:spcPts val="0"/>
              </a:spcBef>
              <a:spcAft>
                <a:spcPts val="0"/>
              </a:spcAft>
              <a:buClr>
                <a:schemeClr val="dk1"/>
              </a:buClr>
              <a:buSzPts val="1100"/>
              <a:buFont typeface="Courier New" panose="02070309020205020404" pitchFamily="49" charset="0"/>
              <a:buChar char="o"/>
            </a:pPr>
            <a:r>
              <a:rPr lang="en-GB">
                <a:solidFill>
                  <a:schemeClr val="dk1"/>
                </a:solidFill>
                <a:latin typeface="Arial" panose="020B0604020202020204" pitchFamily="34" charset="0"/>
                <a:cs typeface="Arial" panose="020B0604020202020204" pitchFamily="34" charset="0"/>
              </a:rPr>
              <a:t>Highlight how we need to convert from RPM to radians by multiplying by 2</a:t>
            </a:r>
            <a:r>
              <a:rPr lang="el-GR">
                <a:solidFill>
                  <a:schemeClr val="dk1"/>
                </a:solidFill>
                <a:latin typeface="Arial" panose="020B0604020202020204" pitchFamily="34" charset="0"/>
                <a:cs typeface="Arial" panose="020B0604020202020204" pitchFamily="34" charset="0"/>
              </a:rPr>
              <a:t>π </a:t>
            </a:r>
            <a:r>
              <a:rPr lang="en-GB">
                <a:solidFill>
                  <a:schemeClr val="dk1"/>
                </a:solidFill>
                <a:latin typeface="Arial" panose="020B0604020202020204" pitchFamily="34" charset="0"/>
                <a:cs typeface="Arial" panose="020B0604020202020204" pitchFamily="34" charset="0"/>
              </a:rPr>
              <a:t>and dividing by 60 to go from per minute to per second.</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Ask learners to identify the constants and the variables in the formula.</a:t>
            </a:r>
          </a:p>
          <a:p>
            <a:pPr marL="787400" lvl="1" indent="-171450" algn="l" rtl="0">
              <a:lnSpc>
                <a:spcPct val="100000"/>
              </a:lnSpc>
              <a:spcBef>
                <a:spcPts val="0"/>
              </a:spcBef>
              <a:spcAft>
                <a:spcPts val="0"/>
              </a:spcAft>
              <a:buClr>
                <a:schemeClr val="dk1"/>
              </a:buClr>
              <a:buSzPts val="1100"/>
              <a:buFont typeface="Courier New" panose="02070309020205020404" pitchFamily="49" charset="0"/>
              <a:buChar char="o"/>
            </a:pPr>
            <a:r>
              <a:rPr lang="en-GB">
                <a:solidFill>
                  <a:schemeClr val="dk1"/>
                </a:solidFill>
                <a:latin typeface="Arial" panose="020B0604020202020204" pitchFamily="34" charset="0"/>
                <a:cs typeface="Arial" panose="020B0604020202020204" pitchFamily="34" charset="0"/>
              </a:rPr>
              <a:t>The constants are 2, </a:t>
            </a:r>
            <a:r>
              <a:rPr lang="el-GR">
                <a:solidFill>
                  <a:schemeClr val="dk1"/>
                </a:solidFill>
                <a:latin typeface="Arial" panose="020B0604020202020204" pitchFamily="34" charset="0"/>
                <a:cs typeface="Arial" panose="020B0604020202020204" pitchFamily="34" charset="0"/>
              </a:rPr>
              <a:t>π </a:t>
            </a:r>
            <a:r>
              <a:rPr lang="en-GB">
                <a:solidFill>
                  <a:schemeClr val="dk1"/>
                </a:solidFill>
                <a:latin typeface="Arial" panose="020B0604020202020204" pitchFamily="34" charset="0"/>
                <a:cs typeface="Arial" panose="020B0604020202020204" pitchFamily="34" charset="0"/>
              </a:rPr>
              <a:t>and 60, leaving only the torque </a:t>
            </a:r>
            <a:r>
              <a:rPr lang="en-GB">
                <a:latin typeface="Arial" panose="020B0604020202020204" pitchFamily="34" charset="0"/>
                <a:cs typeface="Arial" panose="020B0604020202020204" pitchFamily="34" charset="0"/>
              </a:rPr>
              <a:t>𝞽</a:t>
            </a:r>
            <a:r>
              <a:rPr lang="en-GB">
                <a:solidFill>
                  <a:schemeClr val="dk1"/>
                </a:solidFill>
                <a:latin typeface="Arial" panose="020B0604020202020204" pitchFamily="34" charset="0"/>
                <a:cs typeface="Arial" panose="020B0604020202020204" pitchFamily="34" charset="0"/>
              </a:rPr>
              <a:t> and speed N in RPM as the variables that affect the mechanical power output.</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Understanding of derivation.</a:t>
            </a: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423619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a:latin typeface="Arial" panose="020B0604020202020204" pitchFamily="34" charset="0"/>
                <a:cs typeface="Arial" panose="020B0604020202020204" pitchFamily="34" charset="0"/>
              </a:rPr>
              <a:t>This brief discussion builds on the introduction to back emf, current and resistance in Level 2 resource </a:t>
            </a:r>
            <a:r>
              <a:rPr lang="en-GB" b="1">
                <a:solidFill>
                  <a:schemeClr val="dk1"/>
                </a:solidFill>
                <a:latin typeface="Arial" panose="020B0604020202020204" pitchFamily="34" charset="0"/>
                <a:cs typeface="Arial" panose="020B0604020202020204" pitchFamily="34" charset="0"/>
              </a:rPr>
              <a:t>1. Introducing electric motors</a:t>
            </a:r>
            <a:r>
              <a:rPr lang="en-GB">
                <a:latin typeface="Arial" panose="020B0604020202020204" pitchFamily="34" charset="0"/>
                <a:cs typeface="Arial" panose="020B0604020202020204" pitchFamily="34" charset="0"/>
              </a:rPr>
              <a:t> to provide a mathematical explanation for learners’ earlier result that torque is proportional to current, and therefore the motor being modelled in the online interactive tool is series-wound. Learners may need to be reminded that P = VI from their level 2 science learning.</a:t>
            </a: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a:latin typeface="Arial" panose="020B0604020202020204" pitchFamily="34" charset="0"/>
                <a:cs typeface="Arial" panose="020B0604020202020204" pitchFamily="34" charset="0"/>
              </a:rPr>
              <a:t>Remind learners of their earlier result: the torque in the online interactive tool is proportional to the current and so drawing on the initial slides, this suggests that the interactive models a shunt-wound DC motor.</a:t>
            </a:r>
          </a:p>
          <a:p>
            <a:pPr marL="457200" lvl="0" indent="-298450" algn="l" rtl="0">
              <a:spcBef>
                <a:spcPts val="0"/>
              </a:spcBef>
              <a:spcAft>
                <a:spcPts val="0"/>
              </a:spcAft>
              <a:buSzPts val="1100"/>
              <a:buChar char="●"/>
            </a:pPr>
            <a:r>
              <a:rPr lang="en-GB">
                <a:latin typeface="Arial" panose="020B0604020202020204" pitchFamily="34" charset="0"/>
                <a:cs typeface="Arial" panose="020B0604020202020204" pitchFamily="34" charset="0"/>
              </a:rPr>
              <a:t>Then, remind learners that in the first electrical machines resource they will have been introduced to the basic formulas for describing input voltage, back emf, resistance and current.</a:t>
            </a:r>
          </a:p>
          <a:p>
            <a:pPr marL="457200" lvl="0" indent="-298450" algn="l" rtl="0">
              <a:spcBef>
                <a:spcPts val="0"/>
              </a:spcBef>
              <a:spcAft>
                <a:spcPts val="0"/>
              </a:spcAft>
              <a:buSzPts val="1100"/>
              <a:buChar char="●"/>
            </a:pPr>
            <a:r>
              <a:rPr lang="en-GB">
                <a:latin typeface="Arial" panose="020B0604020202020204" pitchFamily="34" charset="0"/>
                <a:cs typeface="Arial" panose="020B0604020202020204" pitchFamily="34" charset="0"/>
              </a:rPr>
              <a:t>Work through the derivation on the left-hand side of the slide, which combines the electrical and mechanical formulas for mechanical power out. Learners may identify that power losses occur via </a:t>
            </a:r>
            <a:r>
              <a:rPr lang="en-GB" err="1">
                <a:solidFill>
                  <a:schemeClr val="dk1"/>
                </a:solidFill>
                <a:latin typeface="Arial" panose="020B0604020202020204" pitchFamily="34" charset="0"/>
                <a:cs typeface="Arial" panose="020B0604020202020204" pitchFamily="34" charset="0"/>
              </a:rPr>
              <a:t>I</a:t>
            </a:r>
            <a:r>
              <a:rPr lang="en-GB" baseline="-25000" err="1">
                <a:solidFill>
                  <a:schemeClr val="dk1"/>
                </a:solidFill>
                <a:latin typeface="Arial" panose="020B0604020202020204" pitchFamily="34" charset="0"/>
                <a:cs typeface="Arial" panose="020B0604020202020204" pitchFamily="34" charset="0"/>
              </a:rPr>
              <a:t>a</a:t>
            </a:r>
            <a:r>
              <a:rPr lang="en-GB" err="1">
                <a:solidFill>
                  <a:schemeClr val="dk1"/>
                </a:solidFill>
                <a:latin typeface="Arial" panose="020B0604020202020204" pitchFamily="34" charset="0"/>
                <a:cs typeface="Arial" panose="020B0604020202020204" pitchFamily="34" charset="0"/>
              </a:rPr>
              <a:t>R</a:t>
            </a:r>
            <a:r>
              <a:rPr lang="en-GB" baseline="-25000" err="1">
                <a:solidFill>
                  <a:schemeClr val="dk1"/>
                </a:solidFill>
                <a:latin typeface="Arial" panose="020B0604020202020204" pitchFamily="34" charset="0"/>
                <a:cs typeface="Arial" panose="020B0604020202020204" pitchFamily="34" charset="0"/>
              </a:rPr>
              <a:t>a</a:t>
            </a:r>
            <a:r>
              <a:rPr lang="en-GB">
                <a:solidFill>
                  <a:schemeClr val="dk1"/>
                </a:solidFill>
                <a:latin typeface="Arial" panose="020B0604020202020204" pitchFamily="34" charset="0"/>
                <a:cs typeface="Arial" panose="020B0604020202020204" pitchFamily="34" charset="0"/>
              </a:rPr>
              <a:t>, which the final resource explores in more detail.</a:t>
            </a:r>
          </a:p>
          <a:p>
            <a:pPr marL="457200" lvl="0" indent="-298450" algn="l" rtl="0">
              <a:spcBef>
                <a:spcPts val="0"/>
              </a:spcBef>
              <a:spcAft>
                <a:spcPts val="0"/>
              </a:spcAft>
              <a:buSzPts val="1100"/>
              <a:buChar char="●"/>
            </a:pPr>
            <a:r>
              <a:rPr lang="en-GB">
                <a:solidFill>
                  <a:schemeClr val="dk1"/>
                </a:solidFill>
                <a:latin typeface="Arial" panose="020B0604020202020204" pitchFamily="34" charset="0"/>
                <a:cs typeface="Arial" panose="020B0604020202020204" pitchFamily="34" charset="0"/>
              </a:rPr>
              <a:t>Note that the back emf E is proportional to speed (</a:t>
            </a:r>
            <a:r>
              <a:rPr lang="en-GB">
                <a:latin typeface="Arial" panose="020B0604020202020204" pitchFamily="34" charset="0"/>
                <a:cs typeface="Arial" panose="020B0604020202020204" pitchFamily="34" charset="0"/>
              </a:rPr>
              <a:t>and therefore </a:t>
            </a:r>
            <a:r>
              <a:rPr lang="el-GR">
                <a:latin typeface="Arial" panose="020B0604020202020204" pitchFamily="34" charset="0"/>
                <a:cs typeface="Arial" panose="020B0604020202020204" pitchFamily="34" charset="0"/>
              </a:rPr>
              <a:t>ω) </a:t>
            </a:r>
            <a:r>
              <a:rPr lang="en-GB">
                <a:latin typeface="Arial" panose="020B0604020202020204" pitchFamily="34" charset="0"/>
                <a:cs typeface="Arial" panose="020B0604020202020204" pitchFamily="34" charset="0"/>
              </a:rPr>
              <a:t>so E/</a:t>
            </a:r>
            <a:r>
              <a:rPr lang="el-GR">
                <a:latin typeface="Arial" panose="020B0604020202020204" pitchFamily="34" charset="0"/>
                <a:cs typeface="Arial" panose="020B0604020202020204" pitchFamily="34" charset="0"/>
              </a:rPr>
              <a:t>ω </a:t>
            </a:r>
            <a:r>
              <a:rPr lang="en-GB">
                <a:latin typeface="Arial" panose="020B0604020202020204" pitchFamily="34" charset="0"/>
                <a:cs typeface="Arial" panose="020B0604020202020204" pitchFamily="34" charset="0"/>
              </a:rPr>
              <a:t>is a constant.</a:t>
            </a:r>
          </a:p>
          <a:p>
            <a:pPr marL="0" lvl="0" indent="0" algn="l" rtl="0">
              <a:spcBef>
                <a:spcPts val="0"/>
              </a:spcBef>
              <a:spcAft>
                <a:spcPts val="0"/>
              </a:spcAft>
              <a:buNone/>
            </a:pPr>
            <a:endParaRPr lang="en-GB"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a:solidFill>
                  <a:schemeClr val="dk1"/>
                </a:solidFill>
                <a:latin typeface="Arial" panose="020B0604020202020204" pitchFamily="34" charset="0"/>
                <a:cs typeface="Arial" panose="020B0604020202020204" pitchFamily="34" charset="0"/>
              </a:rPr>
              <a:t>Recall that torque is proportional to current in a shunt-wound DC motor.</a:t>
            </a:r>
          </a:p>
          <a:p>
            <a:pPr marL="0" lvl="0" indent="0" algn="l" rtl="0">
              <a:spcBef>
                <a:spcPts val="0"/>
              </a:spcBef>
              <a:spcAft>
                <a:spcPts val="0"/>
              </a:spcAft>
              <a:buNone/>
            </a:pPr>
            <a:r>
              <a:rPr lang="en-GB">
                <a:solidFill>
                  <a:schemeClr val="dk1"/>
                </a:solidFill>
                <a:latin typeface="Arial" panose="020B0604020202020204" pitchFamily="34" charset="0"/>
                <a:cs typeface="Arial" panose="020B0604020202020204" pitchFamily="34" charset="0"/>
              </a:rPr>
              <a:t>Recall of P = 𝞽</a:t>
            </a:r>
            <a:r>
              <a:rPr lang="el-GR">
                <a:solidFill>
                  <a:schemeClr val="dk1"/>
                </a:solidFill>
                <a:latin typeface="Arial" panose="020B0604020202020204" pitchFamily="34" charset="0"/>
                <a:cs typeface="Arial" panose="020B0604020202020204" pitchFamily="34" charset="0"/>
              </a:rPr>
              <a:t>ω </a:t>
            </a:r>
            <a:r>
              <a:rPr lang="en-GB">
                <a:solidFill>
                  <a:schemeClr val="dk1"/>
                </a:solidFill>
                <a:latin typeface="Arial" panose="020B0604020202020204" pitchFamily="34" charset="0"/>
                <a:cs typeface="Arial" panose="020B0604020202020204" pitchFamily="34" charset="0"/>
              </a:rPr>
              <a:t>from the previous slide.</a:t>
            </a:r>
            <a:br>
              <a:rPr lang="en-GB">
                <a:solidFill>
                  <a:schemeClr val="dk1"/>
                </a:solidFill>
                <a:latin typeface="Arial" panose="020B0604020202020204" pitchFamily="34" charset="0"/>
                <a:cs typeface="Arial" panose="020B0604020202020204" pitchFamily="34" charset="0"/>
              </a:rPr>
            </a:br>
            <a:r>
              <a:rPr lang="en-GB">
                <a:solidFill>
                  <a:schemeClr val="dk1"/>
                </a:solidFill>
                <a:latin typeface="Arial" panose="020B0604020202020204" pitchFamily="34" charset="0"/>
                <a:cs typeface="Arial" panose="020B0604020202020204" pitchFamily="34" charset="0"/>
              </a:rPr>
              <a:t>Recall of  V = E + </a:t>
            </a:r>
            <a:r>
              <a:rPr lang="en-GB" err="1">
                <a:solidFill>
                  <a:schemeClr val="dk1"/>
                </a:solidFill>
                <a:latin typeface="Arial" panose="020B0604020202020204" pitchFamily="34" charset="0"/>
                <a:cs typeface="Arial" panose="020B0604020202020204" pitchFamily="34" charset="0"/>
              </a:rPr>
              <a:t>I</a:t>
            </a:r>
            <a:r>
              <a:rPr lang="en-GB" baseline="-25000" err="1">
                <a:solidFill>
                  <a:schemeClr val="dk1"/>
                </a:solidFill>
                <a:latin typeface="Arial" panose="020B0604020202020204" pitchFamily="34" charset="0"/>
                <a:cs typeface="Arial" panose="020B0604020202020204" pitchFamily="34" charset="0"/>
              </a:rPr>
              <a:t>a</a:t>
            </a:r>
            <a:r>
              <a:rPr lang="en-GB" err="1">
                <a:solidFill>
                  <a:schemeClr val="dk1"/>
                </a:solidFill>
                <a:latin typeface="Arial" panose="020B0604020202020204" pitchFamily="34" charset="0"/>
                <a:cs typeface="Arial" panose="020B0604020202020204" pitchFamily="34" charset="0"/>
              </a:rPr>
              <a:t>R</a:t>
            </a:r>
            <a:r>
              <a:rPr lang="en-GB" baseline="-25000" err="1">
                <a:solidFill>
                  <a:schemeClr val="dk1"/>
                </a:solidFill>
                <a:latin typeface="Arial" panose="020B0604020202020204" pitchFamily="34" charset="0"/>
                <a:cs typeface="Arial" panose="020B0604020202020204" pitchFamily="34" charset="0"/>
              </a:rPr>
              <a:t>a</a:t>
            </a:r>
            <a:r>
              <a:rPr lang="en-GB">
                <a:solidFill>
                  <a:schemeClr val="dk1"/>
                </a:solidFill>
                <a:latin typeface="Arial" panose="020B0604020202020204" pitchFamily="34" charset="0"/>
                <a:cs typeface="Arial" panose="020B0604020202020204" pitchFamily="34" charset="0"/>
              </a:rPr>
              <a:t> from the previous resource.</a:t>
            </a: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315491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Explain that learners are first going to use the</a:t>
            </a:r>
            <a:r>
              <a:rPr lang="en-GB" b="1">
                <a:solidFill>
                  <a:schemeClr val="dk1"/>
                </a:solidFill>
                <a:latin typeface="Arial" panose="020B0604020202020204" pitchFamily="34" charset="0"/>
                <a:cs typeface="Arial" panose="020B0604020202020204" pitchFamily="34" charset="0"/>
              </a:rPr>
              <a:t> Electrical machines interactive tool</a:t>
            </a:r>
            <a:r>
              <a:rPr lang="en-GB">
                <a:solidFill>
                  <a:schemeClr val="dk1"/>
                </a:solidFill>
                <a:latin typeface="Arial" panose="020B0604020202020204" pitchFamily="34" charset="0"/>
                <a:cs typeface="Arial" panose="020B0604020202020204" pitchFamily="34" charset="0"/>
              </a:rPr>
              <a:t> to verify that the mechanical power output of the interactive tool matches what the formula predicts.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Learners first choose two radii and masses and apply the formulas. (Two example calculations are below.)</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To investigate how power varies with output (and verify their interpretation of the previous graph) learners should look carefully at how torque and rotation vary with radius, before then looking at how power varies with radius and sketch/write their interpretation on the activity sheet.</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Ask learners to consider why varying the radius while keeping the mass constant is one way to vary the power requirement on the motor.</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Learners complete their verifications and interpret the table of results on </a:t>
            </a:r>
            <a:r>
              <a:rPr lang="en-GB" b="1">
                <a:solidFill>
                  <a:schemeClr val="dk1"/>
                </a:solidFill>
                <a:latin typeface="Arial" panose="020B0604020202020204" pitchFamily="34" charset="0"/>
                <a:cs typeface="Arial" panose="020B0604020202020204" pitchFamily="34" charset="0"/>
              </a:rPr>
              <a:t>Electrical machines - Activity sheet 4</a:t>
            </a:r>
            <a:r>
              <a:rPr lang="en-GB">
                <a:solidFill>
                  <a:schemeClr val="dk1"/>
                </a:solidFill>
                <a:latin typeface="Arial" panose="020B0604020202020204" pitchFamily="34" charset="0"/>
                <a:cs typeface="Arial" panose="020B0604020202020204" pitchFamily="34" charset="0"/>
              </a:rPr>
              <a:t>.</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For r = 0.25 m  and m = 0.35 kg the mechanical output power is (0.875 x 2 x 3.14159 x 18)/60 = 1.649 Nm</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For r = 0.40 m  and m = 0.20 kg the mechanical output power is (0.800 x 2 x 3.14159 x 28.8)/60 = 2.413 Nm</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Please also see the next slide.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Verification of formula.</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Interpretation of results table.</a:t>
            </a: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407240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how the three graphs on the slide interpret the columns in the table and explain the curve in the mechanical power output.</a:t>
            </a:r>
          </a:p>
          <a:p>
            <a:pPr marL="914400" lvl="1"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Rotational speed in RPM has an inversely proportional relationship to the radius.</a:t>
            </a:r>
          </a:p>
          <a:p>
            <a:pPr marL="914400" lvl="1"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Torque has a proportional relationship to radius.</a:t>
            </a:r>
          </a:p>
          <a:p>
            <a:pPr marL="914400" lvl="1"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When each pair of values (</a:t>
            </a:r>
            <a:r>
              <a:rPr lang="en-GB" err="1">
                <a:solidFill>
                  <a:schemeClr val="dk1"/>
                </a:solidFill>
                <a:latin typeface="Arial" panose="020B0604020202020204" pitchFamily="34" charset="0"/>
                <a:cs typeface="Arial" panose="020B0604020202020204" pitchFamily="34" charset="0"/>
              </a:rPr>
              <a:t>ie</a:t>
            </a:r>
            <a:r>
              <a:rPr lang="en-GB">
                <a:solidFill>
                  <a:schemeClr val="dk1"/>
                </a:solidFill>
                <a:latin typeface="Arial" panose="020B0604020202020204" pitchFamily="34" charset="0"/>
                <a:cs typeface="Arial" panose="020B0604020202020204" pitchFamily="34" charset="0"/>
              </a:rPr>
              <a:t> for a given radius) is multiplied within the formula for mechanical power output, their product increases to a maximum value before decreasing again.</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The reason why varying the radius creates these results is that increasing the radius increases the load on the motor because it moves the downwards force of the weight of the load further from the pivot point at the centre of the axle.</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Discuss the questions at the bottom of the slide.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 more direct way to investigate this would be to keep the radius constant and increase the mass.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An engineer selecting a motor would need to know the maximum load it must work under in order to select a motor with sufficient power to move this load at the desired speed.</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Discussion of answer graphs and interpretation.</a:t>
            </a:r>
          </a:p>
          <a:p>
            <a:pPr marL="0" lvl="0" indent="0" algn="l" rtl="0">
              <a:lnSpc>
                <a:spcPct val="100000"/>
              </a:lnSpc>
              <a:spcBef>
                <a:spcPts val="0"/>
              </a:spcBef>
              <a:spcAft>
                <a:spcPts val="0"/>
              </a:spcAft>
              <a:buClr>
                <a:schemeClr val="dk1"/>
              </a:buClr>
              <a:buSzPts val="1100"/>
              <a:buFont typeface="Arial"/>
              <a:buNone/>
            </a:pPr>
            <a:r>
              <a:rPr lang="en-GB">
                <a:solidFill>
                  <a:schemeClr val="dk1"/>
                </a:solidFill>
                <a:latin typeface="Arial" panose="020B0604020202020204" pitchFamily="34" charset="0"/>
                <a:cs typeface="Arial" panose="020B0604020202020204" pitchFamily="34" charset="0"/>
              </a:rPr>
              <a:t>Verbal answers.</a:t>
            </a: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143174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19</a:t>
            </a:fld>
            <a:endParaRPr lang="en-US"/>
          </a:p>
        </p:txBody>
      </p:sp>
    </p:spTree>
    <p:extLst>
      <p:ext uri="{BB962C8B-B14F-4D97-AF65-F5344CB8AC3E}">
        <p14:creationId xmlns:p14="http://schemas.microsoft.com/office/powerpoint/2010/main" val="207743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a:cs typeface="Arial"/>
              </a:rPr>
              <a:t>Practitioner delivery notes</a:t>
            </a:r>
            <a:endParaRPr lang="en-GB" dirty="0">
              <a:solidFill>
                <a:schemeClr val="dk1"/>
              </a:solidFill>
              <a:latin typeface="Arial"/>
              <a:cs typeface="Arial"/>
            </a:endParaRP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a:cs typeface="Arial"/>
              </a:rPr>
              <a:t>This Level 3 resource explores the characteristics of series, shunt and compound DC motors in more detail before learners use the </a:t>
            </a:r>
            <a:r>
              <a:rPr lang="en-GB" b="1" dirty="0">
                <a:solidFill>
                  <a:schemeClr val="dk1"/>
                </a:solidFill>
                <a:latin typeface="Arial"/>
                <a:cs typeface="Arial"/>
              </a:rPr>
              <a:t>Electrical machines interactive tool</a:t>
            </a:r>
            <a:r>
              <a:rPr lang="en-GB" dirty="0">
                <a:solidFill>
                  <a:schemeClr val="dk1"/>
                </a:solidFill>
                <a:latin typeface="Arial"/>
                <a:cs typeface="Arial"/>
              </a:rPr>
              <a:t> to complete virtual investigations into the performance characteristics of a realistic simulated DC motor. Learners use their results to verify the type of motor before using the interactive tool to investigate more about torque, rotational speed and mechanical output power.</a:t>
            </a:r>
          </a:p>
          <a:p>
            <a:pPr marL="0" lvl="0" indent="0" algn="l" rtl="0">
              <a:lnSpc>
                <a:spcPct val="100000"/>
              </a:lnSpc>
              <a:spcBef>
                <a:spcPts val="0"/>
              </a:spcBef>
              <a:spcAft>
                <a:spcPts val="0"/>
              </a:spcAft>
              <a:buSzPts val="1100"/>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a:cs typeface="Arial"/>
              </a:rPr>
              <a:t>Learners will need internet access to use the </a:t>
            </a:r>
            <a:r>
              <a:rPr lang="en-GB" b="1" dirty="0">
                <a:solidFill>
                  <a:schemeClr val="dk1"/>
                </a:solidFill>
                <a:latin typeface="Arial"/>
                <a:cs typeface="Arial"/>
              </a:rPr>
              <a:t>Electrical machines interactive tool</a:t>
            </a:r>
            <a:r>
              <a:rPr lang="en-GB" dirty="0">
                <a:solidFill>
                  <a:schemeClr val="dk1"/>
                </a:solidFill>
                <a:latin typeface="Arial"/>
                <a:cs typeface="Arial"/>
              </a:rPr>
              <a:t>. Use this resource alongside practical investigations into how torque and speed vary with current in the different types of DC motor.</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a:cs typeface="Arial"/>
              </a:rPr>
              <a:t>Film</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a:cs typeface="Arial"/>
              </a:rPr>
              <a:t>Before starting this activity learners could watch the</a:t>
            </a:r>
            <a:r>
              <a:rPr lang="en-GB" b="1" dirty="0">
                <a:solidFill>
                  <a:schemeClr val="dk1"/>
                </a:solidFill>
                <a:latin typeface="Arial"/>
                <a:cs typeface="Arial"/>
              </a:rPr>
              <a:t> Electrical machines film.</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a:cs typeface="Arial"/>
              </a:rPr>
              <a:t>Activity</a:t>
            </a:r>
          </a:p>
          <a:p>
            <a:pPr marL="457200" indent="-298450">
              <a:buClr>
                <a:schemeClr val="dk1"/>
              </a:buClr>
              <a:buSzPts val="1100"/>
              <a:buChar char="●"/>
            </a:pPr>
            <a:r>
              <a:rPr lang="en-GB" dirty="0">
                <a:solidFill>
                  <a:schemeClr val="dk1"/>
                </a:solidFill>
                <a:latin typeface="Arial"/>
                <a:cs typeface="Arial"/>
              </a:rPr>
              <a:t>Ask learners to remind you of some differences between series, shunt and compound motors. </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a:cs typeface="Arial"/>
              </a:rPr>
              <a:t>Review the written information on the slide. You may wish to remind learners that a proportional relationship between two variables is linear, or leave this for them to remember on their own.</a:t>
            </a:r>
          </a:p>
          <a:p>
            <a:pPr marL="457200" indent="-298450">
              <a:buClr>
                <a:schemeClr val="dk1"/>
              </a:buClr>
              <a:buSzPts val="1100"/>
              <a:buChar char="●"/>
            </a:pPr>
            <a:r>
              <a:rPr lang="en-GB" dirty="0">
                <a:solidFill>
                  <a:schemeClr val="dk1"/>
                </a:solidFill>
                <a:latin typeface="Arial"/>
                <a:cs typeface="Arial"/>
              </a:rPr>
              <a:t>In pairs, learners discuss the descriptions and use them to identify which motor (A or B) is series and which is shunt-wound. (Note that the square and inverse square curves have been constrained to fit the area of the chart, as if a constant less than 1 has been applied – help learners to focus on the shapes of the curves/lines rather than their relative values for any value of current. This will also help learners to consider the curves for a compound-wound shunt motor in the next activity.) Share ideas.</a:t>
            </a:r>
          </a:p>
          <a:p>
            <a:pPr marL="457200" indent="-298450">
              <a:buClr>
                <a:schemeClr val="dk1"/>
              </a:buClr>
              <a:buSzPts val="1100"/>
              <a:buChar char="●"/>
            </a:pPr>
            <a:r>
              <a:rPr lang="en-GB" dirty="0">
                <a:solidFill>
                  <a:schemeClr val="dk1"/>
                </a:solidFill>
                <a:latin typeface="Arial"/>
                <a:cs typeface="Arial"/>
              </a:rPr>
              <a:t>Then, learners describe in words how the characteristic curves for torque and speed might look for a compound DC motor, motor C. Optionally, invite learners to sketch their ideas on copies of this slide or on your board. (Note that this refers to a cumulative compound motor, not differential.)</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a:cs typeface="Arial"/>
              </a:rPr>
              <a:t>Example answers</a:t>
            </a:r>
          </a:p>
          <a:p>
            <a:pPr marL="0" lvl="0" indent="0" algn="l" rtl="0">
              <a:lnSpc>
                <a:spcPct val="100000"/>
              </a:lnSpc>
              <a:spcBef>
                <a:spcPts val="0"/>
              </a:spcBef>
              <a:spcAft>
                <a:spcPts val="0"/>
              </a:spcAft>
              <a:buSzPts val="1100"/>
              <a:buNone/>
            </a:pPr>
            <a:r>
              <a:rPr lang="en-GB" dirty="0">
                <a:solidFill>
                  <a:schemeClr val="dk1"/>
                </a:solidFill>
                <a:latin typeface="Arial"/>
                <a:cs typeface="Arial"/>
              </a:rPr>
              <a:t>Learners should recall that series motors have a few thick turns of field coils while shunt motors have many thin field coil turns. Compound motors are a combination of these approaches, combining many thin parallel field coils overlaid with a few thick series-wound field coils. These differences produce different operating characteristics.</a:t>
            </a:r>
          </a:p>
          <a:p>
            <a:pPr marL="0" lvl="0" indent="0" algn="l" rtl="0">
              <a:lnSpc>
                <a:spcPct val="100000"/>
              </a:lnSpc>
              <a:spcBef>
                <a:spcPts val="0"/>
              </a:spcBef>
              <a:spcAft>
                <a:spcPts val="0"/>
              </a:spcAft>
              <a:buSzPts val="1100"/>
              <a:buNone/>
            </a:pPr>
            <a:r>
              <a:rPr lang="en-GB" dirty="0">
                <a:solidFill>
                  <a:schemeClr val="dk1"/>
                </a:solidFill>
                <a:latin typeface="Arial"/>
                <a:cs typeface="Arial"/>
              </a:rPr>
              <a:t>Please also see the next slide.</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a:cs typeface="Arial"/>
              </a:rPr>
              <a:t>Assessment</a:t>
            </a:r>
          </a:p>
          <a:p>
            <a:pPr marL="0" lvl="0" indent="0" algn="l" rtl="0">
              <a:lnSpc>
                <a:spcPct val="100000"/>
              </a:lnSpc>
              <a:spcBef>
                <a:spcPts val="0"/>
              </a:spcBef>
              <a:spcAft>
                <a:spcPts val="0"/>
              </a:spcAft>
              <a:buSzPts val="1100"/>
              <a:buNone/>
            </a:pPr>
            <a:r>
              <a:rPr lang="en-GB" dirty="0">
                <a:solidFill>
                  <a:schemeClr val="dk1"/>
                </a:solidFill>
                <a:latin typeface="Arial"/>
                <a:cs typeface="Arial"/>
              </a:rPr>
              <a:t>Recall of information about how series, shunt and compound-wound DC motor field windings are wound.</a:t>
            </a:r>
          </a:p>
          <a:p>
            <a:pPr marL="0" lvl="0" indent="0" algn="l" rtl="0">
              <a:lnSpc>
                <a:spcPct val="100000"/>
              </a:lnSpc>
              <a:spcBef>
                <a:spcPts val="0"/>
              </a:spcBef>
              <a:spcAft>
                <a:spcPts val="0"/>
              </a:spcAft>
              <a:buSzPts val="1100"/>
              <a:buNone/>
            </a:pPr>
            <a:r>
              <a:rPr lang="en-GB" dirty="0">
                <a:solidFill>
                  <a:schemeClr val="dk1"/>
                </a:solidFill>
                <a:latin typeface="Arial"/>
                <a:cs typeface="Arial"/>
              </a:rPr>
              <a:t>Discussion and verbal answers.</a:t>
            </a:r>
          </a:p>
          <a:p>
            <a:pPr marL="0" lvl="0" indent="0" algn="l" rtl="0">
              <a:lnSpc>
                <a:spcPct val="100000"/>
              </a:lnSpc>
              <a:spcBef>
                <a:spcPts val="0"/>
              </a:spcBef>
              <a:spcAft>
                <a:spcPts val="0"/>
              </a:spcAft>
              <a:buSzPts val="1100"/>
              <a:buNone/>
            </a:pPr>
            <a:r>
              <a:rPr lang="en-GB" dirty="0">
                <a:solidFill>
                  <a:schemeClr val="dk1"/>
                </a:solidFill>
                <a:latin typeface="Arial"/>
                <a:cs typeface="Arial"/>
              </a:rPr>
              <a:t>Optional sketching of compound motor torque and speed curves.</a:t>
            </a:r>
            <a:endParaRPr lang="en-GB" b="1" dirty="0">
              <a:latin typeface="Arial"/>
              <a:cs typeface="Arial"/>
            </a:endParaRP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66397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Practitioner delivery notes</a:t>
            </a: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answers on the first two graphs on the slide. They show that the compound-wound motor’s characteristics will lie somewhere between those of motor B (the series-wound motor) and motor A (the shunt-wound motor).</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Learners discuss why it might be dangerous to start a series-wound motor with no load.</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Review the graph on the right of the slide, which shows how speed varies with torque for each type of motor. Introduce the concept of ‘stall torque’, where the motor speed drops to zero as torque increases. Can learners suggest what causes this?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Discuss with learners why this graph suggests that a series-wound motor might be best when a heavy load must be moved from rest.</a:t>
            </a:r>
          </a:p>
          <a:p>
            <a:pPr marL="0" lvl="0" indent="0" algn="l" rtl="0">
              <a:lnSpc>
                <a:spcPct val="100000"/>
              </a:lnSpc>
              <a:spcBef>
                <a:spcPts val="0"/>
              </a:spcBef>
              <a:spcAft>
                <a:spcPts val="0"/>
              </a:spcAft>
              <a:buClr>
                <a:schemeClr val="dk1"/>
              </a:buClr>
              <a:buSzPts val="1100"/>
              <a:buFont typeface="Arial"/>
              <a:buNone/>
            </a:pPr>
            <a:endParaRPr lang="en-GB">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Example answers</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Under no load, a series-wound motor might operate at a speed that causes overheating and mechanical damage.</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Stall torque occurs when the load is more than the mechanical force the motor is able to provide and the rotational speed therefore drops to zero.</a:t>
            </a:r>
          </a:p>
          <a:p>
            <a:pPr marL="457200" lvl="0" indent="-298450" algn="l" rtl="0">
              <a:lnSpc>
                <a:spcPct val="100000"/>
              </a:lnSpc>
              <a:spcBef>
                <a:spcPts val="0"/>
              </a:spcBef>
              <a:spcAft>
                <a:spcPts val="0"/>
              </a:spcAft>
              <a:buClr>
                <a:schemeClr val="dk1"/>
              </a:buClr>
              <a:buSzPts val="1100"/>
              <a:buChar char="●"/>
            </a:pPr>
            <a:r>
              <a:rPr lang="en-GB">
                <a:solidFill>
                  <a:schemeClr val="dk1"/>
                </a:solidFill>
                <a:latin typeface="Arial" panose="020B0604020202020204" pitchFamily="34" charset="0"/>
                <a:cs typeface="Arial" panose="020B0604020202020204" pitchFamily="34" charset="0"/>
              </a:rPr>
              <a:t>A series-wound motor is best when a heavy load must be moved from rest because it can provide high torque at very low speeds. Other types of motor might not be able to provide sufficient torque to start the load moving.</a:t>
            </a:r>
          </a:p>
          <a:p>
            <a:pPr marL="0" lvl="0" indent="0" algn="l" rtl="0">
              <a:lnSpc>
                <a:spcPct val="100000"/>
              </a:lnSpc>
              <a:spcBef>
                <a:spcPts val="0"/>
              </a:spcBef>
              <a:spcAft>
                <a:spcPts val="0"/>
              </a:spcAft>
              <a:buClr>
                <a:schemeClr val="dk1"/>
              </a:buClr>
              <a:buSzPts val="1100"/>
              <a:buFont typeface="Arial"/>
              <a:buNone/>
            </a:pPr>
            <a:endParaRPr lang="en-GB" b="1">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Discussion and verbal answers.</a:t>
            </a:r>
          </a:p>
          <a:p>
            <a:pPr marL="0" lvl="0" indent="0" algn="l" rtl="0">
              <a:lnSpc>
                <a:spcPct val="100000"/>
              </a:lnSpc>
              <a:spcBef>
                <a:spcPts val="0"/>
              </a:spcBef>
              <a:spcAft>
                <a:spcPts val="0"/>
              </a:spcAft>
              <a:buSzPts val="1100"/>
              <a:buNone/>
            </a:pPr>
            <a:r>
              <a:rPr lang="en-GB">
                <a:solidFill>
                  <a:schemeClr val="dk1"/>
                </a:solidFill>
                <a:latin typeface="Arial" panose="020B0604020202020204" pitchFamily="34" charset="0"/>
                <a:cs typeface="Arial" panose="020B0604020202020204" pitchFamily="34" charset="0"/>
              </a:rPr>
              <a:t>Ability to interpret graphs and use them to suggest answers.</a:t>
            </a:r>
          </a:p>
          <a:p>
            <a:pPr marL="0" lvl="0" indent="0" algn="l" rtl="0">
              <a:lnSpc>
                <a:spcPct val="100000"/>
              </a:lnSpc>
              <a:spcBef>
                <a:spcPts val="0"/>
              </a:spcBef>
              <a:spcAft>
                <a:spcPts val="0"/>
              </a:spcAft>
              <a:buSzPts val="1100"/>
              <a:buNone/>
            </a:pPr>
            <a:endParaRPr lang="en-GB">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a:latin typeface="Arial" panose="020B0604020202020204" pitchFamily="34" charset="0"/>
                <a:cs typeface="Arial" panose="020B0604020202020204" pitchFamily="34" charset="0"/>
              </a:rPr>
              <a:t>Learners can research applications for series, shunt and compound-wound motors.</a:t>
            </a: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1293370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a:t>Click to edit Master title style</a:t>
            </a:r>
            <a:endParaRPr lang="en-US"/>
          </a:p>
        </p:txBody>
      </p:sp>
      <p:pic>
        <p:nvPicPr>
          <p:cNvPr id="6" name="Picture 5">
            <a:extLst>
              <a:ext uri="{FF2B5EF4-FFF2-40B4-BE49-F238E27FC236}">
                <a16:creationId xmlns:a16="http://schemas.microsoft.com/office/drawing/2014/main" id="{BF2EAAA0-1EDA-BE19-1612-350625794A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2"/>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3" name="Picture 2">
            <a:extLst>
              <a:ext uri="{FF2B5EF4-FFF2-40B4-BE49-F238E27FC236}">
                <a16:creationId xmlns:a16="http://schemas.microsoft.com/office/drawing/2014/main" id="{F093576F-7F1D-5EFB-17B8-81732A533E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990" y="0"/>
            <a:ext cx="16272578" cy="9160480"/>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CAB0-5DC4-29D6-2C01-847AE9BCFED5}"/>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0FA068-6A62-67D6-CD15-8DE22D429291}"/>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D82920-9D38-DE5A-0C9F-D516D712D6C9}"/>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50E3578C-5160-AC26-FB6B-4D30E133C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0772-5D16-70EE-791F-E32E70E8673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846220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62B0-CDF7-FCE2-13FE-7EFA89C29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DC3CDC-5DF9-1B39-51CA-E3C655FD4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4A827-F422-5898-D4BA-37B6D583A994}"/>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7CC12F9B-C13A-5ECC-766B-343D4E0A0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C9919-81D5-51D9-CD5C-99E76338688F}"/>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057950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DA0E-5C8B-1F84-905D-5B57816DA687}"/>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CA75B0-770D-822E-4A42-98E1F9F554C6}"/>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823664-4D98-7B5A-07FE-0B34080E55DB}"/>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2BE7B4E7-B8F2-84BC-922B-C7AF04F7A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C1A7E-BBA7-152C-421C-AC14607DFC29}"/>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3490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0BA7-47BB-CA0C-D664-363D45C9B9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4801E5-7656-F0BE-FE56-76E13F924E00}"/>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CAE179-E434-56A1-4C6F-DF9621D1C75E}"/>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7C09F7-6E47-0B6E-F69F-60BCA8EAC156}"/>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6" name="Footer Placeholder 5">
            <a:extLst>
              <a:ext uri="{FF2B5EF4-FFF2-40B4-BE49-F238E27FC236}">
                <a16:creationId xmlns:a16="http://schemas.microsoft.com/office/drawing/2014/main" id="{90F2903F-F690-52C4-07E4-63526DD64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208C2-74ED-8DE4-A83F-72A01EAF8AF0}"/>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58346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8" name="Picture 7">
            <a:extLst>
              <a:ext uri="{FF2B5EF4-FFF2-40B4-BE49-F238E27FC236}">
                <a16:creationId xmlns:a16="http://schemas.microsoft.com/office/drawing/2014/main" id="{D91D153C-2691-E06D-2D89-9E726D9E96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5" y="1"/>
            <a:ext cx="16257587" cy="9152042"/>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EB71-AEB4-6D73-A212-6070B24146B8}"/>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3745E57-8121-C433-904C-BA757B3483C0}"/>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2EE77-1016-F879-37D1-268995C1F936}"/>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C975AA-EAE7-D776-D2CF-02D57F94C849}"/>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005B17-3335-2DE6-CCDE-D8036C69EB49}"/>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FA0732D-8883-3C10-BF83-FB6D75AB3B36}"/>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8" name="Footer Placeholder 7">
            <a:extLst>
              <a:ext uri="{FF2B5EF4-FFF2-40B4-BE49-F238E27FC236}">
                <a16:creationId xmlns:a16="http://schemas.microsoft.com/office/drawing/2014/main" id="{100FF39D-C1A7-6DD1-E70A-FB0046939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E7CC07-3929-7B42-4320-0965E4AB70DE}"/>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914360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98D-816B-A804-41B1-4877F009849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6C527A-D9E2-6881-6DFC-B08C9213CDA0}"/>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4" name="Footer Placeholder 3">
            <a:extLst>
              <a:ext uri="{FF2B5EF4-FFF2-40B4-BE49-F238E27FC236}">
                <a16:creationId xmlns:a16="http://schemas.microsoft.com/office/drawing/2014/main" id="{78761A88-8D77-EFD3-50B4-830C09B78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D20D-1719-E6EB-297F-1C609D36E52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2257817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3DA2E-0464-23CB-3593-11B7F4C977E1}"/>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3" name="Footer Placeholder 2">
            <a:extLst>
              <a:ext uri="{FF2B5EF4-FFF2-40B4-BE49-F238E27FC236}">
                <a16:creationId xmlns:a16="http://schemas.microsoft.com/office/drawing/2014/main" id="{8CF2CC8F-027E-D863-6926-F23B85B92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500D28-9F81-851F-E2F8-527BC9FC37B7}"/>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8716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EDCD-D4E9-E6CE-38AD-68192E473F5B}"/>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273C2-7900-321B-4778-930F6C402EF7}"/>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E7D4FA-A2BD-8544-FDDC-CB45C741EC61}"/>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3C6558-C683-4A08-D578-64BD383C346B}"/>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6" name="Footer Placeholder 5">
            <a:extLst>
              <a:ext uri="{FF2B5EF4-FFF2-40B4-BE49-F238E27FC236}">
                <a16:creationId xmlns:a16="http://schemas.microsoft.com/office/drawing/2014/main" id="{91C36BB5-BAEA-0352-A5DA-0DB2FE977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8B17A-3E92-B794-FDA2-4635E1D8CB0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64836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D34B-DF48-4D34-80CB-754E30F5556E}"/>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C997C01-8029-0E14-55C2-AF96D43AB296}"/>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C267D-602C-93AC-3D10-800F29067DA6}"/>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1358C-D0D7-1F52-7B00-A0FFFCAE26C0}"/>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6" name="Footer Placeholder 5">
            <a:extLst>
              <a:ext uri="{FF2B5EF4-FFF2-40B4-BE49-F238E27FC236}">
                <a16:creationId xmlns:a16="http://schemas.microsoft.com/office/drawing/2014/main" id="{4B18D67C-07F6-3767-3DF7-85FD2092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8F7E5-27BA-46A6-BC1C-F57530CE0394}"/>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134949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DE55-E961-BE3A-BAC1-90F1B701A7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3C0D7A-9700-5E35-C80F-2638B7973C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56C45D-794F-3955-C8B4-AD7D6F2F4F8D}"/>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3B3F188E-E7F2-8153-63F2-06407F924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AE01-4E2A-A77B-F656-0ACCB6CB4176}"/>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71255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450DB8-B543-F6B9-615E-976D7CABB43F}"/>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959D7FC-195F-FB91-0298-4EE8CD49A1B1}"/>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13A4EE-BC76-85BA-A2FA-F91A6D211F40}"/>
              </a:ext>
            </a:extLst>
          </p:cNvPr>
          <p:cNvSpPr>
            <a:spLocks noGrp="1"/>
          </p:cNvSpPr>
          <p:nvPr>
            <p:ph type="dt" sz="half" idx="10"/>
          </p:nvPr>
        </p:nvSpPr>
        <p:spPr/>
        <p:txBody>
          <a:body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192D71B3-1841-0B67-0552-DCB6E47C2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473C2-0C7C-DD86-569D-5C05A1F1511C}"/>
              </a:ext>
            </a:extLst>
          </p:cNvPr>
          <p:cNvSpPr>
            <a:spLocks noGrp="1"/>
          </p:cNvSpPr>
          <p:nvPr>
            <p:ph type="sldNum" sz="quarter" idx="12"/>
          </p:nvPr>
        </p:nvSpPr>
        <p:spPr/>
        <p:txBody>
          <a:bodyPr/>
          <a:lstStyle/>
          <a:p>
            <a:fld id="{F624FF0B-F852-144B-B4AA-1F8CEAB99848}" type="slidenum">
              <a:rPr lang="en-US" smtClean="0"/>
              <a:t>‹#›</a:t>
            </a:fld>
            <a:endParaRPr lang="en-US"/>
          </a:p>
        </p:txBody>
      </p:sp>
    </p:spTree>
    <p:extLst>
      <p:ext uri="{BB962C8B-B14F-4D97-AF65-F5344CB8AC3E}">
        <p14:creationId xmlns:p14="http://schemas.microsoft.com/office/powerpoint/2010/main" val="304319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9" name="Picture 8">
            <a:extLst>
              <a:ext uri="{FF2B5EF4-FFF2-40B4-BE49-F238E27FC236}">
                <a16:creationId xmlns:a16="http://schemas.microsoft.com/office/drawing/2014/main" id="{DD919469-B195-8DD3-2DB3-28AD95D2E0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4" y="0"/>
            <a:ext cx="16267961" cy="9157882"/>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a:solidFill>
                <a:schemeClr val="bg1"/>
              </a:solidFill>
            </a:endParaRPr>
          </a:p>
        </p:txBody>
      </p:sp>
      <p:pic>
        <p:nvPicPr>
          <p:cNvPr id="4" name="Picture 3">
            <a:extLst>
              <a:ext uri="{FF2B5EF4-FFF2-40B4-BE49-F238E27FC236}">
                <a16:creationId xmlns:a16="http://schemas.microsoft.com/office/drawing/2014/main" id="{00CD78CC-5BB6-C1F3-AF1A-C133DFC2CF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1"/>
            <a:ext cx="16250444" cy="9148022"/>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a:solidFill>
                <a:schemeClr val="bg1"/>
              </a:solidFill>
            </a:endParaRPr>
          </a:p>
        </p:txBody>
      </p:sp>
      <p:pic>
        <p:nvPicPr>
          <p:cNvPr id="4" name="Picture 3">
            <a:extLst>
              <a:ext uri="{FF2B5EF4-FFF2-40B4-BE49-F238E27FC236}">
                <a16:creationId xmlns:a16="http://schemas.microsoft.com/office/drawing/2014/main" id="{E2984865-C543-3741-88B0-2E420980B0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072" y="0"/>
            <a:ext cx="16243301" cy="9144000"/>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a:t>Click to edit Master title style</a:t>
            </a:r>
            <a:endParaRPr lang="en-US"/>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3CDE9-5A82-27F2-4019-2D0697286890}"/>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914601-4A57-F2A3-22C4-5DAA3442DB64}"/>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C00BF6-FCD5-4665-C60F-B03353DFC8C7}"/>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B54A74B-A637-7041-9E3B-DDE904DAEA17}" type="datetimeFigureOut">
              <a:rPr lang="en-US" smtClean="0"/>
              <a:t>3/8/2023</a:t>
            </a:fld>
            <a:endParaRPr lang="en-US"/>
          </a:p>
        </p:txBody>
      </p:sp>
      <p:sp>
        <p:nvSpPr>
          <p:cNvPr id="5" name="Footer Placeholder 4">
            <a:extLst>
              <a:ext uri="{FF2B5EF4-FFF2-40B4-BE49-F238E27FC236}">
                <a16:creationId xmlns:a16="http://schemas.microsoft.com/office/drawing/2014/main" id="{87FFF3B5-15A6-996F-C8A6-2D2CBA443938}"/>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DA5BD5-3EBB-C35D-CB87-F98589EED231}"/>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FF0B-F852-144B-B4AA-1F8CEAB99848}" type="slidenum">
              <a:rPr lang="en-US" smtClean="0"/>
              <a:t>‹#›</a:t>
            </a:fld>
            <a:endParaRPr lang="en-US"/>
          </a:p>
        </p:txBody>
      </p:sp>
    </p:spTree>
    <p:extLst>
      <p:ext uri="{BB962C8B-B14F-4D97-AF65-F5344CB8AC3E}">
        <p14:creationId xmlns:p14="http://schemas.microsoft.com/office/powerpoint/2010/main" val="9485128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74082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6080"/>
              </a:lnSpc>
              <a:spcBef>
                <a:spcPts val="0"/>
              </a:spcBef>
              <a:spcAft>
                <a:spcPts val="0"/>
              </a:spcAft>
              <a:buSzPct val="100000"/>
              <a:buNone/>
            </a:pPr>
            <a:r>
              <a:rPr lang="en-GB"/>
              <a:t>Electrical </a:t>
            </a:r>
            <a:br>
              <a:rPr lang="en-GB"/>
            </a:br>
            <a:r>
              <a:rPr lang="en-GB"/>
              <a:t>machines</a:t>
            </a:r>
            <a:endParaRPr lang="en-NZ"/>
          </a:p>
          <a:p>
            <a:pPr marL="0" lvl="0" indent="0" algn="ctr" rtl="0">
              <a:lnSpc>
                <a:spcPct val="100000"/>
              </a:lnSpc>
              <a:spcBef>
                <a:spcPts val="1200"/>
              </a:spcBef>
              <a:spcAft>
                <a:spcPts val="0"/>
              </a:spcAft>
              <a:buSzPct val="100000"/>
              <a:buNone/>
            </a:pPr>
            <a:r>
              <a:rPr lang="en-GB" sz="2500" b="0"/>
              <a:t>2. Investigating torque, </a:t>
            </a:r>
            <a:br>
              <a:rPr lang="en-GB" sz="2500" b="0"/>
            </a:br>
            <a:r>
              <a:rPr lang="en-GB" sz="2500" b="0"/>
              <a:t>speed and current</a:t>
            </a:r>
            <a:endParaRPr lang="en-NZ" sz="2500" b="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01A054-ED39-5AAB-C4CA-9B5D75D464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265" y="3471618"/>
            <a:ext cx="6976599" cy="4789726"/>
          </a:xfrm>
          <a:prstGeom prst="rect">
            <a:avLst/>
          </a:prstGeom>
        </p:spPr>
      </p:pic>
      <p:sp>
        <p:nvSpPr>
          <p:cNvPr id="2" name="Title 1">
            <a:extLst>
              <a:ext uri="{FF2B5EF4-FFF2-40B4-BE49-F238E27FC236}">
                <a16:creationId xmlns:a16="http://schemas.microsoft.com/office/drawing/2014/main" id="{0C05607A-84A3-9C73-F619-2EF9E418EECA}"/>
              </a:ext>
            </a:extLst>
          </p:cNvPr>
          <p:cNvSpPr>
            <a:spLocks noGrp="1"/>
          </p:cNvSpPr>
          <p:nvPr>
            <p:ph type="title"/>
          </p:nvPr>
        </p:nvSpPr>
        <p:spPr/>
        <p:txBody>
          <a:bodyPr/>
          <a:lstStyle/>
          <a:p>
            <a:r>
              <a:rPr lang="en"/>
              <a:t>Investigating torque and current</a:t>
            </a:r>
            <a:endParaRPr lang="en-US"/>
          </a:p>
        </p:txBody>
      </p:sp>
      <p:sp>
        <p:nvSpPr>
          <p:cNvPr id="3" name="Rectangle 2">
            <a:extLst>
              <a:ext uri="{FF2B5EF4-FFF2-40B4-BE49-F238E27FC236}">
                <a16:creationId xmlns:a16="http://schemas.microsoft.com/office/drawing/2014/main" id="{45D15605-D3CE-83DB-3933-8E86860B042B}"/>
              </a:ext>
            </a:extLst>
          </p:cNvPr>
          <p:cNvSpPr/>
          <p:nvPr/>
        </p:nvSpPr>
        <p:spPr>
          <a:xfrm>
            <a:off x="411858" y="2291752"/>
            <a:ext cx="8905563" cy="1991314"/>
          </a:xfrm>
          <a:prstGeom prst="rect">
            <a:avLst/>
          </a:prstGeom>
        </p:spPr>
        <p:txBody>
          <a:bodyPr wrap="square">
            <a:spAutoFit/>
          </a:bodyPr>
          <a:lstStyle/>
          <a:p>
            <a:pPr marL="0" marR="0" lvl="0" indent="0" algn="l" rtl="0">
              <a:lnSpc>
                <a:spcPct val="115000"/>
              </a:lnSpc>
              <a:spcBef>
                <a:spcPts val="0"/>
              </a:spcBef>
              <a:spcAft>
                <a:spcPts val="1200"/>
              </a:spcAft>
              <a:buClr>
                <a:srgbClr val="000000"/>
              </a:buClr>
              <a:buSzPts val="1300"/>
              <a:buFont typeface="Arial"/>
              <a:buNone/>
            </a:pPr>
            <a:r>
              <a:rPr lang="en-GB" sz="1800" b="0" i="0" u="none" strike="noStrike" cap="none">
                <a:latin typeface="Arial"/>
                <a:ea typeface="Arial"/>
                <a:cs typeface="Arial"/>
                <a:sym typeface="Arial"/>
              </a:rPr>
              <a:t>The </a:t>
            </a:r>
            <a:r>
              <a:rPr lang="en-GB" sz="1800" b="1" i="0" u="none" strike="noStrike" cap="none">
                <a:latin typeface="Arial"/>
                <a:ea typeface="Arial"/>
                <a:cs typeface="Arial"/>
                <a:sym typeface="Arial"/>
              </a:rPr>
              <a:t>Electrical machines interactive tool </a:t>
            </a:r>
            <a:r>
              <a:rPr lang="en-GB" sz="1800" b="0" i="0" u="none" strike="noStrike" cap="none">
                <a:latin typeface="Arial"/>
                <a:ea typeface="Arial"/>
                <a:cs typeface="Arial"/>
                <a:sym typeface="Arial"/>
              </a:rPr>
              <a:t>supports a range of investigations </a:t>
            </a:r>
            <a:br>
              <a:rPr lang="en-GB" sz="1800" b="0" i="0" u="none" strike="noStrike" cap="none">
                <a:latin typeface="Arial"/>
                <a:ea typeface="Arial"/>
                <a:cs typeface="Arial"/>
                <a:sym typeface="Arial"/>
              </a:rPr>
            </a:br>
            <a:r>
              <a:rPr lang="en-GB" sz="1800" b="0" i="0" u="none" strike="noStrike" cap="none">
                <a:latin typeface="Arial"/>
                <a:ea typeface="Arial"/>
                <a:cs typeface="Arial"/>
                <a:sym typeface="Arial"/>
              </a:rPr>
              <a:t>into the relationships between load, torque, speed, power and efficiency.</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GB" b="0" i="0" u="none" strike="noStrike" cap="none">
              <a:latin typeface="Arial" panose="020B0604020202020204" pitchFamily="34" charset="0"/>
              <a:ea typeface="Arial"/>
              <a:cs typeface="Arial" panose="020B0604020202020204" pitchFamily="34" charset="0"/>
              <a:sym typeface="Arial"/>
            </a:endParaRPr>
          </a:p>
        </p:txBody>
      </p:sp>
      <p:sp>
        <p:nvSpPr>
          <p:cNvPr id="6" name="Google Shape;172;p10">
            <a:extLst>
              <a:ext uri="{FF2B5EF4-FFF2-40B4-BE49-F238E27FC236}">
                <a16:creationId xmlns:a16="http://schemas.microsoft.com/office/drawing/2014/main" id="{4C887ABB-1C92-82E5-FBA1-A2873FD43096}"/>
              </a:ext>
            </a:extLst>
          </p:cNvPr>
          <p:cNvSpPr txBox="1"/>
          <p:nvPr/>
        </p:nvSpPr>
        <p:spPr>
          <a:xfrm>
            <a:off x="7877625" y="3382037"/>
            <a:ext cx="2880686" cy="3508623"/>
          </a:xfrm>
          <a:prstGeom prst="rect">
            <a:avLst/>
          </a:prstGeom>
          <a:noFill/>
          <a:ln>
            <a:noFill/>
          </a:ln>
        </p:spPr>
        <p:txBody>
          <a:bodyPr spcFirstLastPara="1" wrap="square" lIns="91425" tIns="91425" rIns="91425" bIns="91425" anchor="t" anchorCtr="0">
            <a:spAutoFit/>
          </a:bodyPr>
          <a:lstStyle/>
          <a:p>
            <a:pPr marR="0" lvl="0" algn="l" rtl="0">
              <a:lnSpc>
                <a:spcPct val="100000"/>
              </a:lnSpc>
              <a:spcBef>
                <a:spcPts val="0"/>
              </a:spcBef>
              <a:spcAft>
                <a:spcPts val="0"/>
              </a:spcAft>
              <a:buClr>
                <a:srgbClr val="000000"/>
              </a:buClr>
              <a:buSzPts val="1400"/>
            </a:pPr>
            <a:r>
              <a:rPr lang="en" b="1" i="0" u="none" strike="noStrike" cap="none">
                <a:solidFill>
                  <a:srgbClr val="000000"/>
                </a:solidFill>
                <a:latin typeface="Arial"/>
                <a:ea typeface="Arial"/>
                <a:cs typeface="Arial"/>
                <a:sym typeface="Arial"/>
              </a:rPr>
              <a:t>1. </a:t>
            </a:r>
            <a:r>
              <a:rPr lang="en" b="0" i="0" u="none" strike="noStrike" cap="none">
                <a:solidFill>
                  <a:srgbClr val="000000"/>
                </a:solidFill>
                <a:latin typeface="Arial"/>
                <a:ea typeface="Arial"/>
                <a:cs typeface="Arial"/>
                <a:sym typeface="Arial"/>
              </a:rPr>
              <a:t>Use the sliders to </a:t>
            </a:r>
            <a:br>
              <a:rPr lang="en" b="0" i="0" u="none" strike="noStrike" cap="none">
                <a:solidFill>
                  <a:srgbClr val="000000"/>
                </a:solidFill>
                <a:latin typeface="Arial"/>
                <a:ea typeface="Arial"/>
                <a:cs typeface="Arial"/>
                <a:sym typeface="Arial"/>
              </a:rPr>
            </a:br>
            <a:r>
              <a:rPr lang="en" b="0" i="0" u="none" strike="noStrike" cap="none">
                <a:solidFill>
                  <a:srgbClr val="000000"/>
                </a:solidFill>
                <a:latin typeface="Arial"/>
                <a:ea typeface="Arial"/>
                <a:cs typeface="Arial"/>
                <a:sym typeface="Arial"/>
              </a:rPr>
              <a:t>set the radius and mass</a:t>
            </a:r>
            <a:br>
              <a:rPr lang="en" b="0" i="0" u="none" strike="noStrike" cap="none">
                <a:solidFill>
                  <a:srgbClr val="000000"/>
                </a:solidFill>
                <a:latin typeface="Arial"/>
                <a:ea typeface="Arial"/>
                <a:cs typeface="Arial"/>
                <a:sym typeface="Arial"/>
              </a:rPr>
            </a:br>
            <a:endParaRPr lang="en" b="0" i="0" u="none" strike="noStrike" cap="none">
              <a:solidFill>
                <a:srgbClr val="000000"/>
              </a:solidFill>
              <a:latin typeface="Arial"/>
              <a:ea typeface="Arial"/>
              <a:cs typeface="Arial"/>
              <a:sym typeface="Arial"/>
            </a:endParaRPr>
          </a:p>
          <a:p>
            <a:pPr>
              <a:buClr>
                <a:srgbClr val="000000"/>
              </a:buClr>
              <a:buSzPts val="1400"/>
            </a:pPr>
            <a:r>
              <a:rPr lang="en-GB" b="1" i="0" u="none" strike="noStrike" cap="none">
                <a:solidFill>
                  <a:srgbClr val="000000"/>
                </a:solidFill>
                <a:latin typeface="Arial"/>
                <a:ea typeface="Arial"/>
                <a:cs typeface="Arial"/>
                <a:sym typeface="Arial"/>
              </a:rPr>
              <a:t>2. </a:t>
            </a:r>
            <a:r>
              <a:rPr lang="en-GB" b="0" i="0" u="none" strike="noStrike" cap="none">
                <a:solidFill>
                  <a:srgbClr val="000000"/>
                </a:solidFill>
                <a:latin typeface="Arial"/>
                <a:ea typeface="Arial"/>
                <a:cs typeface="Arial"/>
                <a:sym typeface="Arial"/>
              </a:rPr>
              <a:t>Click on the switch </a:t>
            </a:r>
            <a:br>
              <a:rPr lang="en-GB" b="0" i="0" u="none" strike="noStrike" cap="none">
                <a:solidFill>
                  <a:srgbClr val="000000"/>
                </a:solidFill>
                <a:latin typeface="Arial"/>
                <a:ea typeface="Arial"/>
                <a:cs typeface="Arial"/>
                <a:sym typeface="Arial"/>
              </a:rPr>
            </a:br>
            <a:r>
              <a:rPr lang="en-GB" b="0" i="0" u="none" strike="noStrike" cap="none">
                <a:solidFill>
                  <a:srgbClr val="000000"/>
                </a:solidFill>
                <a:latin typeface="Arial"/>
                <a:ea typeface="Arial"/>
                <a:cs typeface="Arial"/>
                <a:sym typeface="Arial"/>
              </a:rPr>
              <a:t>to run the motor every time you set the radius and mass.</a:t>
            </a:r>
            <a:br>
              <a:rPr lang="en-GB" b="0" i="0" u="none" strike="noStrike" cap="none">
                <a:solidFill>
                  <a:srgbClr val="000000"/>
                </a:solidFill>
                <a:latin typeface="Arial"/>
                <a:ea typeface="Arial"/>
                <a:cs typeface="Arial"/>
                <a:sym typeface="Arial"/>
              </a:rPr>
            </a:br>
            <a:endParaRPr lang="en-GB" b="0" i="0" u="none" strike="noStrike" cap="none">
              <a:solidFill>
                <a:srgbClr val="000000"/>
              </a:solidFill>
              <a:latin typeface="Arial"/>
              <a:ea typeface="Arial"/>
              <a:cs typeface="Arial"/>
              <a:sym typeface="Arial"/>
            </a:endParaRPr>
          </a:p>
          <a:p>
            <a:pPr>
              <a:buClr>
                <a:srgbClr val="000000"/>
              </a:buClr>
              <a:buSzPts val="1400"/>
            </a:pPr>
            <a:r>
              <a:rPr lang="en-GB" b="1" i="0" u="none" strike="noStrike" cap="none">
                <a:solidFill>
                  <a:srgbClr val="000000"/>
                </a:solidFill>
                <a:latin typeface="Arial"/>
                <a:ea typeface="Arial"/>
                <a:cs typeface="Arial"/>
                <a:sym typeface="Arial"/>
              </a:rPr>
              <a:t>3. </a:t>
            </a:r>
            <a:r>
              <a:rPr lang="en-GB" b="0" i="0" u="none" strike="noStrike" cap="none">
                <a:solidFill>
                  <a:srgbClr val="000000"/>
                </a:solidFill>
                <a:latin typeface="Arial"/>
                <a:ea typeface="Arial"/>
                <a:cs typeface="Arial"/>
                <a:sym typeface="Arial"/>
              </a:rPr>
              <a:t>Observe how the values change.</a:t>
            </a:r>
          </a:p>
          <a:p>
            <a:pPr marL="342900" indent="-342900">
              <a:buClr>
                <a:srgbClr val="000000"/>
              </a:buClr>
              <a:buSzPts val="1400"/>
              <a:buFont typeface="Arial"/>
              <a:buAutoNum type="arabicPeriod"/>
            </a:pPr>
            <a:endParaRPr lang="en-GB"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endParaRPr b="0" i="0" u="none" strike="noStrike" cap="none">
              <a:solidFill>
                <a:srgbClr val="000000"/>
              </a:solidFill>
              <a:latin typeface="Arial"/>
              <a:ea typeface="Arial"/>
              <a:cs typeface="Arial"/>
              <a:sym typeface="Arial"/>
            </a:endParaRPr>
          </a:p>
        </p:txBody>
      </p:sp>
      <p:sp>
        <p:nvSpPr>
          <p:cNvPr id="8" name="Content Placeholder 11">
            <a:extLst>
              <a:ext uri="{FF2B5EF4-FFF2-40B4-BE49-F238E27FC236}">
                <a16:creationId xmlns:a16="http://schemas.microsoft.com/office/drawing/2014/main" id="{926D7448-1C77-F097-11EF-7A58CD4E0022}"/>
              </a:ext>
            </a:extLst>
          </p:cNvPr>
          <p:cNvSpPr txBox="1">
            <a:spLocks/>
          </p:cNvSpPr>
          <p:nvPr/>
        </p:nvSpPr>
        <p:spPr>
          <a:xfrm>
            <a:off x="11821547" y="3460866"/>
            <a:ext cx="3929042" cy="3854333"/>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1150">
              <a:lnSpc>
                <a:spcPct val="115000"/>
              </a:lnSpc>
              <a:spcBef>
                <a:spcPts val="0"/>
              </a:spcBef>
              <a:buClr>
                <a:schemeClr val="dk2"/>
              </a:buClr>
              <a:buSzPct val="70000"/>
              <a:buFont typeface="Arial" panose="020B0604020202020204" pitchFamily="34" charset="0"/>
              <a:buChar char="•"/>
            </a:pPr>
            <a:r>
              <a:rPr lang="en-GB" sz="1800" b="0" i="0" u="none" strike="noStrike" cap="none">
                <a:latin typeface="Arial"/>
                <a:ea typeface="Arial"/>
                <a:cs typeface="Arial"/>
                <a:sym typeface="Arial"/>
              </a:rPr>
              <a:t>Set r = 0.1 m </a:t>
            </a:r>
            <a:br>
              <a:rPr lang="en-GB" sz="1800" b="0" i="0" u="none" strike="noStrike" cap="none">
                <a:latin typeface="Arial"/>
                <a:ea typeface="Arial"/>
                <a:cs typeface="Arial"/>
              </a:rPr>
            </a:br>
            <a:r>
              <a:rPr lang="en-GB" sz="1800" b="0" i="0" u="none" strike="noStrike" cap="none">
                <a:latin typeface="Arial"/>
                <a:ea typeface="Arial"/>
                <a:cs typeface="Arial"/>
                <a:sym typeface="Arial"/>
              </a:rPr>
              <a:t>and, for the range of values for mass, plot a chart of torque (y axis) against current draw (x</a:t>
            </a:r>
            <a:r>
              <a:rPr lang="en-GB" sz="1800">
                <a:latin typeface="Arial"/>
                <a:ea typeface="Arial"/>
                <a:cs typeface="Arial"/>
                <a:sym typeface="Arial"/>
              </a:rPr>
              <a:t> </a:t>
            </a:r>
            <a:r>
              <a:rPr lang="en-GB" sz="1800" b="0" i="0" u="none" strike="noStrike" cap="none">
                <a:latin typeface="Arial"/>
                <a:ea typeface="Arial"/>
                <a:cs typeface="Arial"/>
                <a:sym typeface="Arial"/>
              </a:rPr>
              <a:t>axis).</a:t>
            </a:r>
          </a:p>
          <a:p>
            <a:pPr marL="457200" marR="0" lvl="0" indent="-311150" algn="l" rtl="0">
              <a:lnSpc>
                <a:spcPct val="115000"/>
              </a:lnSpc>
              <a:spcBef>
                <a:spcPts val="0"/>
              </a:spcBef>
              <a:spcAft>
                <a:spcPts val="0"/>
              </a:spcAft>
              <a:buClr>
                <a:schemeClr val="dk2"/>
              </a:buClr>
              <a:buSzPct val="70000"/>
              <a:buFont typeface="Arial" panose="020B0604020202020204" pitchFamily="34" charset="0"/>
              <a:buChar char="•"/>
            </a:pPr>
            <a:endParaRPr lang="en-GB" sz="1800" b="0" i="0" u="none" strike="noStrike" cap="none">
              <a:latin typeface="Arial"/>
              <a:ea typeface="Arial"/>
              <a:cs typeface="Arial"/>
              <a:sym typeface="Arial"/>
            </a:endParaRPr>
          </a:p>
          <a:p>
            <a:pPr marL="457200" marR="0" lvl="0" indent="-311150" algn="l" rtl="0">
              <a:lnSpc>
                <a:spcPct val="115000"/>
              </a:lnSpc>
              <a:spcBef>
                <a:spcPts val="0"/>
              </a:spcBef>
              <a:spcAft>
                <a:spcPts val="0"/>
              </a:spcAft>
              <a:buClr>
                <a:schemeClr val="dk2"/>
              </a:buClr>
              <a:buSzPct val="70000"/>
              <a:buFont typeface="Arial" panose="020B0604020202020204" pitchFamily="34" charset="0"/>
              <a:buChar char="•"/>
            </a:pPr>
            <a:r>
              <a:rPr lang="en-GB" sz="1800" b="0" i="0" u="none" strike="noStrike" cap="none">
                <a:latin typeface="Arial"/>
                <a:ea typeface="Arial"/>
                <a:cs typeface="Arial"/>
                <a:sym typeface="Arial"/>
              </a:rPr>
              <a:t>Use your chart to identify whether this is a series or shunt-wound motor.</a:t>
            </a:r>
            <a:endParaRPr lang="en-GB" sz="1800" b="0" i="0" u="none" strike="noStrike" cap="none">
              <a:latin typeface="Arial"/>
              <a:ea typeface="Arial"/>
              <a:cs typeface="Arial"/>
            </a:endParaRPr>
          </a:p>
        </p:txBody>
      </p:sp>
      <p:pic>
        <p:nvPicPr>
          <p:cNvPr id="9" name="Graphic 8">
            <a:extLst>
              <a:ext uri="{FF2B5EF4-FFF2-40B4-BE49-F238E27FC236}">
                <a16:creationId xmlns:a16="http://schemas.microsoft.com/office/drawing/2014/main" id="{6E0867C4-5AF1-6104-069F-9BA36742D0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73478" y="2980034"/>
            <a:ext cx="994826" cy="961665"/>
          </a:xfrm>
          <a:prstGeom prst="rect">
            <a:avLst/>
          </a:prstGeom>
        </p:spPr>
      </p:pic>
      <p:sp>
        <p:nvSpPr>
          <p:cNvPr id="10" name="Footer Placeholder 3">
            <a:extLst>
              <a:ext uri="{FF2B5EF4-FFF2-40B4-BE49-F238E27FC236}">
                <a16:creationId xmlns:a16="http://schemas.microsoft.com/office/drawing/2014/main" id="{DA4D457E-7EFE-3CFC-47D6-85B281A079D2}"/>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13" name="Content Placeholder 11">
            <a:extLst>
              <a:ext uri="{FF2B5EF4-FFF2-40B4-BE49-F238E27FC236}">
                <a16:creationId xmlns:a16="http://schemas.microsoft.com/office/drawing/2014/main" id="{9ADA9704-8650-9F74-5A9B-98F71E3BC152}"/>
              </a:ext>
            </a:extLst>
          </p:cNvPr>
          <p:cNvSpPr txBox="1">
            <a:spLocks/>
          </p:cNvSpPr>
          <p:nvPr/>
        </p:nvSpPr>
        <p:spPr>
          <a:xfrm>
            <a:off x="536265" y="3460866"/>
            <a:ext cx="6976599" cy="4779275"/>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1150" algn="l" rtl="0">
              <a:lnSpc>
                <a:spcPct val="115000"/>
              </a:lnSpc>
              <a:spcBef>
                <a:spcPts val="0"/>
              </a:spcBef>
              <a:spcAft>
                <a:spcPts val="0"/>
              </a:spcAft>
              <a:buClr>
                <a:schemeClr val="dk2"/>
              </a:buClr>
              <a:buSzPct val="70000"/>
              <a:buFont typeface="Arial" panose="020B0604020202020204" pitchFamily="34" charset="0"/>
              <a:buChar char="•"/>
            </a:pPr>
            <a:endParaRPr lang="en-GB" sz="1800" b="0" i="0" u="none" strike="noStrike" cap="none">
              <a:latin typeface="Arial"/>
              <a:ea typeface="Arial"/>
              <a:cs typeface="Arial"/>
              <a:sym typeface="Arial"/>
            </a:endParaRPr>
          </a:p>
        </p:txBody>
      </p:sp>
      <p:sp>
        <p:nvSpPr>
          <p:cNvPr id="14" name="Slide Number Placeholder 5">
            <a:extLst>
              <a:ext uri="{FF2B5EF4-FFF2-40B4-BE49-F238E27FC236}">
                <a16:creationId xmlns:a16="http://schemas.microsoft.com/office/drawing/2014/main" id="{D70854F3-31B1-D849-AA95-9E34DD22DC3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a:solidFill>
                <a:schemeClr val="bg1"/>
              </a:solidFill>
            </a:endParaRPr>
          </a:p>
        </p:txBody>
      </p:sp>
      <p:pic>
        <p:nvPicPr>
          <p:cNvPr id="16" name="Graphic 15">
            <a:extLst>
              <a:ext uri="{FF2B5EF4-FFF2-40B4-BE49-F238E27FC236}">
                <a16:creationId xmlns:a16="http://schemas.microsoft.com/office/drawing/2014/main" id="{AF76D731-8A41-97FF-C873-29C5BD2FD4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4748" y="276982"/>
            <a:ext cx="962799" cy="930162"/>
          </a:xfrm>
          <a:prstGeom prst="rect">
            <a:avLst/>
          </a:prstGeom>
        </p:spPr>
      </p:pic>
      <p:pic>
        <p:nvPicPr>
          <p:cNvPr id="4" name="Graphic 3">
            <a:extLst>
              <a:ext uri="{FF2B5EF4-FFF2-40B4-BE49-F238E27FC236}">
                <a16:creationId xmlns:a16="http://schemas.microsoft.com/office/drawing/2014/main" id="{E6C203D9-D95D-3B31-5ABD-2B8B39BEFC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3239" y="293491"/>
            <a:ext cx="962799" cy="930162"/>
          </a:xfrm>
          <a:prstGeom prst="rect">
            <a:avLst/>
          </a:prstGeom>
        </p:spPr>
      </p:pic>
    </p:spTree>
    <p:extLst>
      <p:ext uri="{BB962C8B-B14F-4D97-AF65-F5344CB8AC3E}">
        <p14:creationId xmlns:p14="http://schemas.microsoft.com/office/powerpoint/2010/main" val="346975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a:t>Investigating torque and current – answer </a:t>
            </a:r>
            <a:endParaRPr lang="en-US"/>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a:solidFill>
                <a:schemeClr val="bg1"/>
              </a:solidFill>
            </a:endParaRPr>
          </a:p>
        </p:txBody>
      </p:sp>
      <p:sp>
        <p:nvSpPr>
          <p:cNvPr id="39" name="Rectangle 38">
            <a:extLst>
              <a:ext uri="{FF2B5EF4-FFF2-40B4-BE49-F238E27FC236}">
                <a16:creationId xmlns:a16="http://schemas.microsoft.com/office/drawing/2014/main" id="{0F344168-B1EC-D5B3-9A85-37928DD33505}"/>
              </a:ext>
            </a:extLst>
          </p:cNvPr>
          <p:cNvSpPr/>
          <p:nvPr/>
        </p:nvSpPr>
        <p:spPr>
          <a:xfrm>
            <a:off x="411857" y="2305771"/>
            <a:ext cx="12068009" cy="923330"/>
          </a:xfrm>
          <a:prstGeom prst="rect">
            <a:avLst/>
          </a:prstGeom>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The motor demonstrates a linear relationship between torque and current.</a:t>
            </a:r>
          </a:p>
          <a:p>
            <a:pPr marL="0" marR="0" lvl="0" indent="0" algn="l" rtl="0">
              <a:lnSpc>
                <a:spcPct val="100000"/>
              </a:lnSpc>
              <a:spcBef>
                <a:spcPts val="0"/>
              </a:spcBef>
              <a:spcAft>
                <a:spcPts val="0"/>
              </a:spcAft>
              <a:buClr>
                <a:srgbClr val="000000"/>
              </a:buClr>
              <a:buSzPts val="1400"/>
              <a:buFont typeface="Arial"/>
              <a:buNone/>
            </a:pP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This is a </a:t>
            </a:r>
            <a:r>
              <a:rPr lang="en-GB" sz="1800" b="1" i="0" u="none" strike="noStrike" cap="none" dirty="0">
                <a:solidFill>
                  <a:srgbClr val="000000"/>
                </a:solidFill>
                <a:latin typeface="Arial"/>
                <a:ea typeface="Arial"/>
                <a:cs typeface="Arial"/>
                <a:sym typeface="Arial"/>
              </a:rPr>
              <a:t>shunt-wound </a:t>
            </a:r>
            <a:r>
              <a:rPr lang="en-GB" sz="1800" b="0" i="0" u="none" strike="noStrike" cap="none" dirty="0">
                <a:solidFill>
                  <a:srgbClr val="000000"/>
                </a:solidFill>
                <a:latin typeface="Arial"/>
                <a:ea typeface="Arial"/>
                <a:cs typeface="Arial"/>
                <a:sym typeface="Arial"/>
              </a:rPr>
              <a:t>DC motor.</a:t>
            </a:r>
            <a:endParaRPr lang="en-GB" sz="1800" b="0" i="0" u="none" strike="noStrike" cap="none" dirty="0">
              <a:solidFill>
                <a:srgbClr val="000000"/>
              </a:solidFill>
              <a:latin typeface="Arial"/>
              <a:ea typeface="Arial"/>
              <a:cs typeface="Arial"/>
            </a:endParaRPr>
          </a:p>
        </p:txBody>
      </p:sp>
      <p:grpSp>
        <p:nvGrpSpPr>
          <p:cNvPr id="92" name="Graphic 90">
            <a:extLst>
              <a:ext uri="{FF2B5EF4-FFF2-40B4-BE49-F238E27FC236}">
                <a16:creationId xmlns:a16="http://schemas.microsoft.com/office/drawing/2014/main" id="{AFA67997-C92F-538C-FB42-40B26618F897}"/>
              </a:ext>
            </a:extLst>
          </p:cNvPr>
          <p:cNvGrpSpPr/>
          <p:nvPr/>
        </p:nvGrpSpPr>
        <p:grpSpPr>
          <a:xfrm>
            <a:off x="3262787" y="3628767"/>
            <a:ext cx="8693761" cy="4572265"/>
            <a:chOff x="3119352" y="3634548"/>
            <a:chExt cx="8693761" cy="4572265"/>
          </a:xfrm>
        </p:grpSpPr>
        <p:sp>
          <p:nvSpPr>
            <p:cNvPr id="93" name="Freeform 92">
              <a:extLst>
                <a:ext uri="{FF2B5EF4-FFF2-40B4-BE49-F238E27FC236}">
                  <a16:creationId xmlns:a16="http://schemas.microsoft.com/office/drawing/2014/main" id="{6561A48D-935C-726A-F7B5-0A52468A3D23}"/>
                </a:ext>
              </a:extLst>
            </p:cNvPr>
            <p:cNvSpPr/>
            <p:nvPr/>
          </p:nvSpPr>
          <p:spPr>
            <a:xfrm>
              <a:off x="4026347" y="6970230"/>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EA6D62B-215C-8DEC-9625-83A83D7924CB}"/>
                </a:ext>
              </a:extLst>
            </p:cNvPr>
            <p:cNvSpPr/>
            <p:nvPr/>
          </p:nvSpPr>
          <p:spPr>
            <a:xfrm>
              <a:off x="4096059" y="6970230"/>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6084" cap="flat">
              <a:solidFill>
                <a:srgbClr val="D9D9D9"/>
              </a:solid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60E8FA2-3710-4489-25B3-1AF32AC11A1D}"/>
                </a:ext>
              </a:extLst>
            </p:cNvPr>
            <p:cNvSpPr/>
            <p:nvPr/>
          </p:nvSpPr>
          <p:spPr>
            <a:xfrm>
              <a:off x="4026347" y="6293139"/>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01FA940-479C-5593-0364-18B1ADE6B18B}"/>
                </a:ext>
              </a:extLst>
            </p:cNvPr>
            <p:cNvSpPr/>
            <p:nvPr/>
          </p:nvSpPr>
          <p:spPr>
            <a:xfrm>
              <a:off x="4096059" y="6293139"/>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6084" cap="flat">
              <a:solidFill>
                <a:srgbClr val="D9D9D9"/>
              </a:solid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54C9700A-AC41-ABCD-D1EE-D3E27C21D084}"/>
                </a:ext>
              </a:extLst>
            </p:cNvPr>
            <p:cNvSpPr/>
            <p:nvPr/>
          </p:nvSpPr>
          <p:spPr>
            <a:xfrm>
              <a:off x="4026347" y="5615904"/>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C8C3F63-FD8F-FD73-4A82-915D1FEAFAA6}"/>
                </a:ext>
              </a:extLst>
            </p:cNvPr>
            <p:cNvSpPr/>
            <p:nvPr/>
          </p:nvSpPr>
          <p:spPr>
            <a:xfrm>
              <a:off x="4096059" y="5615904"/>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FD01F6-3D4E-261C-4BCA-A596235A2802}"/>
                </a:ext>
              </a:extLst>
            </p:cNvPr>
            <p:cNvSpPr/>
            <p:nvPr/>
          </p:nvSpPr>
          <p:spPr>
            <a:xfrm>
              <a:off x="4026347" y="4938812"/>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AA0668-A5C2-1325-D947-178CFBC1A71D}"/>
                </a:ext>
              </a:extLst>
            </p:cNvPr>
            <p:cNvSpPr/>
            <p:nvPr/>
          </p:nvSpPr>
          <p:spPr>
            <a:xfrm>
              <a:off x="4096059" y="4938812"/>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ADFB7C1-4BB1-368F-A290-5A3D20088810}"/>
                </a:ext>
              </a:extLst>
            </p:cNvPr>
            <p:cNvSpPr/>
            <p:nvPr/>
          </p:nvSpPr>
          <p:spPr>
            <a:xfrm>
              <a:off x="4026347" y="4261721"/>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703E4AC-E139-2561-2D2D-470815A4344B}"/>
                </a:ext>
              </a:extLst>
            </p:cNvPr>
            <p:cNvSpPr/>
            <p:nvPr/>
          </p:nvSpPr>
          <p:spPr>
            <a:xfrm>
              <a:off x="4096059" y="4261721"/>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AAAC880-0D47-83C3-81CC-5A14C1CDBF1B}"/>
                </a:ext>
              </a:extLst>
            </p:cNvPr>
            <p:cNvSpPr/>
            <p:nvPr/>
          </p:nvSpPr>
          <p:spPr>
            <a:xfrm>
              <a:off x="4026347" y="7645164"/>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grpSp>
          <p:nvGrpSpPr>
            <p:cNvPr id="104" name="Graphic 90">
              <a:extLst>
                <a:ext uri="{FF2B5EF4-FFF2-40B4-BE49-F238E27FC236}">
                  <a16:creationId xmlns:a16="http://schemas.microsoft.com/office/drawing/2014/main" id="{A2AD13FA-69A1-C414-DA5C-E9C49C050070}"/>
                </a:ext>
              </a:extLst>
            </p:cNvPr>
            <p:cNvGrpSpPr/>
            <p:nvPr/>
          </p:nvGrpSpPr>
          <p:grpSpPr>
            <a:xfrm>
              <a:off x="4096059" y="4261721"/>
              <a:ext cx="14373" cy="3451756"/>
              <a:chOff x="4096059" y="4261721"/>
              <a:chExt cx="14373" cy="3451756"/>
            </a:xfrm>
          </p:grpSpPr>
          <p:sp>
            <p:nvSpPr>
              <p:cNvPr id="105" name="Freeform 104">
                <a:extLst>
                  <a:ext uri="{FF2B5EF4-FFF2-40B4-BE49-F238E27FC236}">
                    <a16:creationId xmlns:a16="http://schemas.microsoft.com/office/drawing/2014/main" id="{A47745B6-3E36-7EBC-A49E-319E697B1FA9}"/>
                  </a:ext>
                </a:extLst>
              </p:cNvPr>
              <p:cNvSpPr/>
              <p:nvPr/>
            </p:nvSpPr>
            <p:spPr>
              <a:xfrm>
                <a:off x="4096059"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4C21111-B3CC-2808-FF46-E18857321550}"/>
                  </a:ext>
                </a:extLst>
              </p:cNvPr>
              <p:cNvSpPr/>
              <p:nvPr/>
            </p:nvSpPr>
            <p:spPr>
              <a:xfrm>
                <a:off x="4096059"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28721" cap="flat">
                <a:solidFill>
                  <a:srgbClr val="D9D9D9"/>
                </a:solidFill>
                <a:prstDash val="solid"/>
                <a:miter/>
              </a:ln>
            </p:spPr>
            <p:txBody>
              <a:bodyPr rtlCol="0" anchor="ctr"/>
              <a:lstStyle/>
              <a:p>
                <a:endParaRPr lang="en-US"/>
              </a:p>
            </p:txBody>
          </p:sp>
        </p:grpSp>
        <p:sp>
          <p:nvSpPr>
            <p:cNvPr id="107" name="TextBox 106">
              <a:extLst>
                <a:ext uri="{FF2B5EF4-FFF2-40B4-BE49-F238E27FC236}">
                  <a16:creationId xmlns:a16="http://schemas.microsoft.com/office/drawing/2014/main" id="{4A7B3D69-CA97-0F0C-FC38-B78C5B51F01B}"/>
                </a:ext>
              </a:extLst>
            </p:cNvPr>
            <p:cNvSpPr txBox="1"/>
            <p:nvPr/>
          </p:nvSpPr>
          <p:spPr>
            <a:xfrm>
              <a:off x="3889486"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0.0</a:t>
              </a:r>
            </a:p>
          </p:txBody>
        </p:sp>
        <p:grpSp>
          <p:nvGrpSpPr>
            <p:cNvPr id="108" name="Graphic 90">
              <a:extLst>
                <a:ext uri="{FF2B5EF4-FFF2-40B4-BE49-F238E27FC236}">
                  <a16:creationId xmlns:a16="http://schemas.microsoft.com/office/drawing/2014/main" id="{697586CC-9451-B90A-1B40-26A8C7E71C49}"/>
                </a:ext>
              </a:extLst>
            </p:cNvPr>
            <p:cNvGrpSpPr/>
            <p:nvPr/>
          </p:nvGrpSpPr>
          <p:grpSpPr>
            <a:xfrm>
              <a:off x="5581421" y="4261721"/>
              <a:ext cx="14373" cy="3451756"/>
              <a:chOff x="5581421" y="4261721"/>
              <a:chExt cx="14373" cy="3451756"/>
            </a:xfrm>
          </p:grpSpPr>
          <p:sp>
            <p:nvSpPr>
              <p:cNvPr id="109" name="Freeform 108">
                <a:extLst>
                  <a:ext uri="{FF2B5EF4-FFF2-40B4-BE49-F238E27FC236}">
                    <a16:creationId xmlns:a16="http://schemas.microsoft.com/office/drawing/2014/main" id="{4812B117-078F-177A-DED2-669DBD6A0D63}"/>
                  </a:ext>
                </a:extLst>
              </p:cNvPr>
              <p:cNvSpPr/>
              <p:nvPr/>
            </p:nvSpPr>
            <p:spPr>
              <a:xfrm>
                <a:off x="5581421"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B36CAF9-50B7-5800-0A7E-78EA75A0D330}"/>
                  </a:ext>
                </a:extLst>
              </p:cNvPr>
              <p:cNvSpPr/>
              <p:nvPr/>
            </p:nvSpPr>
            <p:spPr>
              <a:xfrm>
                <a:off x="5581421"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111" name="TextBox 110">
              <a:extLst>
                <a:ext uri="{FF2B5EF4-FFF2-40B4-BE49-F238E27FC236}">
                  <a16:creationId xmlns:a16="http://schemas.microsoft.com/office/drawing/2014/main" id="{E86E0135-E4F3-2647-235B-E9D9ACBE6000}"/>
                </a:ext>
              </a:extLst>
            </p:cNvPr>
            <p:cNvSpPr txBox="1"/>
            <p:nvPr/>
          </p:nvSpPr>
          <p:spPr>
            <a:xfrm>
              <a:off x="5356920" y="7788754"/>
              <a:ext cx="514885" cy="369332"/>
            </a:xfrm>
            <a:prstGeom prst="rect">
              <a:avLst/>
            </a:prstGeom>
            <a:noFill/>
          </p:spPr>
          <p:txBody>
            <a:bodyPr wrap="none" rtlCol="0">
              <a:spAutoFit/>
            </a:bodyPr>
            <a:lstStyle/>
            <a:p>
              <a:pPr algn="l"/>
              <a:r>
                <a:rPr lang="en-US" spc="25" baseline="0">
                  <a:ln/>
                  <a:latin typeface="Arial"/>
                  <a:cs typeface="Arial"/>
                  <a:sym typeface="Arial"/>
                  <a:rtl val="0"/>
                </a:rPr>
                <a:t>0.2</a:t>
              </a:r>
            </a:p>
          </p:txBody>
        </p:sp>
        <p:grpSp>
          <p:nvGrpSpPr>
            <p:cNvPr id="112" name="Graphic 90">
              <a:extLst>
                <a:ext uri="{FF2B5EF4-FFF2-40B4-BE49-F238E27FC236}">
                  <a16:creationId xmlns:a16="http://schemas.microsoft.com/office/drawing/2014/main" id="{252B540D-B238-ECF2-4FA0-4CC2BCBFF7C0}"/>
                </a:ext>
              </a:extLst>
            </p:cNvPr>
            <p:cNvGrpSpPr/>
            <p:nvPr/>
          </p:nvGrpSpPr>
          <p:grpSpPr>
            <a:xfrm>
              <a:off x="7066784" y="4261721"/>
              <a:ext cx="14373" cy="3451756"/>
              <a:chOff x="7066784" y="4261721"/>
              <a:chExt cx="14373" cy="3451756"/>
            </a:xfrm>
          </p:grpSpPr>
          <p:sp>
            <p:nvSpPr>
              <p:cNvPr id="113" name="Freeform 112">
                <a:extLst>
                  <a:ext uri="{FF2B5EF4-FFF2-40B4-BE49-F238E27FC236}">
                    <a16:creationId xmlns:a16="http://schemas.microsoft.com/office/drawing/2014/main" id="{DC884642-7E36-EC4D-7962-CD83020F9893}"/>
                  </a:ext>
                </a:extLst>
              </p:cNvPr>
              <p:cNvSpPr/>
              <p:nvPr/>
            </p:nvSpPr>
            <p:spPr>
              <a:xfrm>
                <a:off x="7066784"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9463EB1-A4F4-471A-82A1-3B8FA03B9FBF}"/>
                  </a:ext>
                </a:extLst>
              </p:cNvPr>
              <p:cNvSpPr/>
              <p:nvPr/>
            </p:nvSpPr>
            <p:spPr>
              <a:xfrm>
                <a:off x="7066784"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115" name="TextBox 114">
              <a:extLst>
                <a:ext uri="{FF2B5EF4-FFF2-40B4-BE49-F238E27FC236}">
                  <a16:creationId xmlns:a16="http://schemas.microsoft.com/office/drawing/2014/main" id="{FE877415-8A50-03AF-5ABE-322909DCA857}"/>
                </a:ext>
              </a:extLst>
            </p:cNvPr>
            <p:cNvSpPr txBox="1"/>
            <p:nvPr/>
          </p:nvSpPr>
          <p:spPr>
            <a:xfrm>
              <a:off x="6842139"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0.3</a:t>
              </a:r>
            </a:p>
          </p:txBody>
        </p:sp>
        <p:grpSp>
          <p:nvGrpSpPr>
            <p:cNvPr id="116" name="Graphic 90">
              <a:extLst>
                <a:ext uri="{FF2B5EF4-FFF2-40B4-BE49-F238E27FC236}">
                  <a16:creationId xmlns:a16="http://schemas.microsoft.com/office/drawing/2014/main" id="{60075481-633A-E195-24E2-17057BA6067E}"/>
                </a:ext>
              </a:extLst>
            </p:cNvPr>
            <p:cNvGrpSpPr/>
            <p:nvPr/>
          </p:nvGrpSpPr>
          <p:grpSpPr>
            <a:xfrm>
              <a:off x="8552147" y="4261721"/>
              <a:ext cx="14373" cy="3451756"/>
              <a:chOff x="8552147" y="4261721"/>
              <a:chExt cx="14373" cy="3451756"/>
            </a:xfrm>
          </p:grpSpPr>
          <p:sp>
            <p:nvSpPr>
              <p:cNvPr id="117" name="Freeform 116">
                <a:extLst>
                  <a:ext uri="{FF2B5EF4-FFF2-40B4-BE49-F238E27FC236}">
                    <a16:creationId xmlns:a16="http://schemas.microsoft.com/office/drawing/2014/main" id="{E5101BA5-8785-0249-0A67-C7E32D1FB3EE}"/>
                  </a:ext>
                </a:extLst>
              </p:cNvPr>
              <p:cNvSpPr/>
              <p:nvPr/>
            </p:nvSpPr>
            <p:spPr>
              <a:xfrm>
                <a:off x="8552147"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B0FCAE4-4E04-2326-8ED5-2FA3DD6C2807}"/>
                  </a:ext>
                </a:extLst>
              </p:cNvPr>
              <p:cNvSpPr/>
              <p:nvPr/>
            </p:nvSpPr>
            <p:spPr>
              <a:xfrm>
                <a:off x="8552147"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119" name="TextBox 118">
              <a:extLst>
                <a:ext uri="{FF2B5EF4-FFF2-40B4-BE49-F238E27FC236}">
                  <a16:creationId xmlns:a16="http://schemas.microsoft.com/office/drawing/2014/main" id="{3C1849E5-34F0-1D30-4DA4-361F9BAB139E}"/>
                </a:ext>
              </a:extLst>
            </p:cNvPr>
            <p:cNvSpPr txBox="1"/>
            <p:nvPr/>
          </p:nvSpPr>
          <p:spPr>
            <a:xfrm>
              <a:off x="8327502"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0.4</a:t>
              </a:r>
            </a:p>
          </p:txBody>
        </p:sp>
        <p:grpSp>
          <p:nvGrpSpPr>
            <p:cNvPr id="120" name="Graphic 90">
              <a:extLst>
                <a:ext uri="{FF2B5EF4-FFF2-40B4-BE49-F238E27FC236}">
                  <a16:creationId xmlns:a16="http://schemas.microsoft.com/office/drawing/2014/main" id="{5805BFC6-1DBB-5827-5E1B-157D5EBD394B}"/>
                </a:ext>
              </a:extLst>
            </p:cNvPr>
            <p:cNvGrpSpPr/>
            <p:nvPr/>
          </p:nvGrpSpPr>
          <p:grpSpPr>
            <a:xfrm>
              <a:off x="10037510" y="4261721"/>
              <a:ext cx="14373" cy="3451756"/>
              <a:chOff x="10037510" y="4261721"/>
              <a:chExt cx="14373" cy="3451756"/>
            </a:xfrm>
          </p:grpSpPr>
          <p:sp>
            <p:nvSpPr>
              <p:cNvPr id="121" name="Freeform 120">
                <a:extLst>
                  <a:ext uri="{FF2B5EF4-FFF2-40B4-BE49-F238E27FC236}">
                    <a16:creationId xmlns:a16="http://schemas.microsoft.com/office/drawing/2014/main" id="{004B81E0-00E3-70BD-8150-A61F46ACC434}"/>
                  </a:ext>
                </a:extLst>
              </p:cNvPr>
              <p:cNvSpPr/>
              <p:nvPr/>
            </p:nvSpPr>
            <p:spPr>
              <a:xfrm>
                <a:off x="10037510"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D156065F-119E-64FC-33C4-72749B0D1B3D}"/>
                  </a:ext>
                </a:extLst>
              </p:cNvPr>
              <p:cNvSpPr/>
              <p:nvPr/>
            </p:nvSpPr>
            <p:spPr>
              <a:xfrm>
                <a:off x="10037510"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123" name="TextBox 122">
              <a:extLst>
                <a:ext uri="{FF2B5EF4-FFF2-40B4-BE49-F238E27FC236}">
                  <a16:creationId xmlns:a16="http://schemas.microsoft.com/office/drawing/2014/main" id="{ABD4AC0A-2BD3-C009-E90B-F3599A592F83}"/>
                </a:ext>
              </a:extLst>
            </p:cNvPr>
            <p:cNvSpPr txBox="1"/>
            <p:nvPr/>
          </p:nvSpPr>
          <p:spPr>
            <a:xfrm>
              <a:off x="9812865"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0.5</a:t>
              </a:r>
            </a:p>
          </p:txBody>
        </p:sp>
        <p:grpSp>
          <p:nvGrpSpPr>
            <p:cNvPr id="124" name="Graphic 90">
              <a:extLst>
                <a:ext uri="{FF2B5EF4-FFF2-40B4-BE49-F238E27FC236}">
                  <a16:creationId xmlns:a16="http://schemas.microsoft.com/office/drawing/2014/main" id="{6AC26802-D630-0BED-FA33-ED04CBE03CEB}"/>
                </a:ext>
              </a:extLst>
            </p:cNvPr>
            <p:cNvGrpSpPr/>
            <p:nvPr/>
          </p:nvGrpSpPr>
          <p:grpSpPr>
            <a:xfrm>
              <a:off x="11534659" y="4261721"/>
              <a:ext cx="14373" cy="3451756"/>
              <a:chOff x="11534659" y="4261721"/>
              <a:chExt cx="14373" cy="3451756"/>
            </a:xfrm>
          </p:grpSpPr>
          <p:sp>
            <p:nvSpPr>
              <p:cNvPr id="125" name="Freeform 124">
                <a:extLst>
                  <a:ext uri="{FF2B5EF4-FFF2-40B4-BE49-F238E27FC236}">
                    <a16:creationId xmlns:a16="http://schemas.microsoft.com/office/drawing/2014/main" id="{A2FF0B4E-FE69-0C48-030E-8CE2722289AA}"/>
                  </a:ext>
                </a:extLst>
              </p:cNvPr>
              <p:cNvSpPr/>
              <p:nvPr/>
            </p:nvSpPr>
            <p:spPr>
              <a:xfrm>
                <a:off x="11534659"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8721" cap="flat">
                <a:solidFill>
                  <a:srgbClr val="1D1D1B"/>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EAE0BA4-0BE6-33C3-C983-2B67FD37A152}"/>
                  </a:ext>
                </a:extLst>
              </p:cNvPr>
              <p:cNvSpPr/>
              <p:nvPr/>
            </p:nvSpPr>
            <p:spPr>
              <a:xfrm>
                <a:off x="11534659"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28721" cap="flat">
                <a:solidFill>
                  <a:srgbClr val="D9D9D9"/>
                </a:solidFill>
                <a:prstDash val="solid"/>
                <a:miter/>
              </a:ln>
            </p:spPr>
            <p:txBody>
              <a:bodyPr rtlCol="0" anchor="ctr"/>
              <a:lstStyle/>
              <a:p>
                <a:endParaRPr lang="en-US"/>
              </a:p>
            </p:txBody>
          </p:sp>
        </p:grpSp>
        <p:sp>
          <p:nvSpPr>
            <p:cNvPr id="127" name="TextBox 126">
              <a:extLst>
                <a:ext uri="{FF2B5EF4-FFF2-40B4-BE49-F238E27FC236}">
                  <a16:creationId xmlns:a16="http://schemas.microsoft.com/office/drawing/2014/main" id="{1D9A8192-A173-F5A0-7496-BFE3F68654FE}"/>
                </a:ext>
              </a:extLst>
            </p:cNvPr>
            <p:cNvSpPr txBox="1"/>
            <p:nvPr/>
          </p:nvSpPr>
          <p:spPr>
            <a:xfrm>
              <a:off x="11298228" y="778760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0.6</a:t>
              </a:r>
            </a:p>
          </p:txBody>
        </p:sp>
        <p:sp>
          <p:nvSpPr>
            <p:cNvPr id="128" name="TextBox 127">
              <a:extLst>
                <a:ext uri="{FF2B5EF4-FFF2-40B4-BE49-F238E27FC236}">
                  <a16:creationId xmlns:a16="http://schemas.microsoft.com/office/drawing/2014/main" id="{6B60AC7F-532C-4901-27F2-93D354D91A52}"/>
                </a:ext>
              </a:extLst>
            </p:cNvPr>
            <p:cNvSpPr txBox="1"/>
            <p:nvPr/>
          </p:nvSpPr>
          <p:spPr>
            <a:xfrm rot="16200000">
              <a:off x="3206391" y="6143634"/>
              <a:ext cx="184731" cy="284052"/>
            </a:xfrm>
            <a:prstGeom prst="rect">
              <a:avLst/>
            </a:prstGeom>
            <a:noFill/>
          </p:spPr>
          <p:txBody>
            <a:bodyPr wrap="none" rtlCol="0">
              <a:spAutoFit/>
            </a:bodyPr>
            <a:lstStyle/>
            <a:p>
              <a:pPr algn="l"/>
              <a:endParaRPr lang="en-US" sz="1246" spc="-63" baseline="0">
                <a:ln/>
                <a:solidFill>
                  <a:srgbClr val="000000"/>
                </a:solidFill>
                <a:latin typeface="Arial"/>
                <a:cs typeface="Arial"/>
                <a:sym typeface="Arial"/>
                <a:rtl val="0"/>
              </a:endParaRPr>
            </a:p>
          </p:txBody>
        </p:sp>
        <p:sp>
          <p:nvSpPr>
            <p:cNvPr id="129" name="TextBox 128">
              <a:extLst>
                <a:ext uri="{FF2B5EF4-FFF2-40B4-BE49-F238E27FC236}">
                  <a16:creationId xmlns:a16="http://schemas.microsoft.com/office/drawing/2014/main" id="{6D83F806-7F5D-3199-DFAD-E66E07DFD550}"/>
                </a:ext>
              </a:extLst>
            </p:cNvPr>
            <p:cNvSpPr txBox="1"/>
            <p:nvPr/>
          </p:nvSpPr>
          <p:spPr>
            <a:xfrm rot="16200000">
              <a:off x="3206392" y="5688642"/>
              <a:ext cx="184731" cy="284052"/>
            </a:xfrm>
            <a:prstGeom prst="rect">
              <a:avLst/>
            </a:prstGeom>
            <a:noFill/>
          </p:spPr>
          <p:txBody>
            <a:bodyPr wrap="none" rtlCol="0">
              <a:spAutoFit/>
            </a:bodyPr>
            <a:lstStyle/>
            <a:p>
              <a:pPr algn="l"/>
              <a:endParaRPr lang="en-US" sz="1246" spc="25" baseline="0">
                <a:ln/>
                <a:solidFill>
                  <a:srgbClr val="000000"/>
                </a:solidFill>
                <a:latin typeface="Arial"/>
                <a:cs typeface="Arial"/>
                <a:sym typeface="Arial"/>
                <a:rtl val="0"/>
              </a:endParaRPr>
            </a:p>
          </p:txBody>
        </p:sp>
        <p:sp>
          <p:nvSpPr>
            <p:cNvPr id="130" name="Freeform 129">
              <a:extLst>
                <a:ext uri="{FF2B5EF4-FFF2-40B4-BE49-F238E27FC236}">
                  <a16:creationId xmlns:a16="http://schemas.microsoft.com/office/drawing/2014/main" id="{FADD21E9-9AB8-F13E-E8DF-E6761E754965}"/>
                </a:ext>
              </a:extLst>
            </p:cNvPr>
            <p:cNvSpPr/>
            <p:nvPr/>
          </p:nvSpPr>
          <p:spPr>
            <a:xfrm>
              <a:off x="4096059" y="4261721"/>
              <a:ext cx="7438600" cy="3383442"/>
            </a:xfrm>
            <a:custGeom>
              <a:avLst/>
              <a:gdLst>
                <a:gd name="connsiteX0" fmla="*/ 0 w 7438600"/>
                <a:gd name="connsiteY0" fmla="*/ 0 h 3383442"/>
                <a:gd name="connsiteX1" fmla="*/ 0 w 7438600"/>
                <a:gd name="connsiteY1" fmla="*/ 3383443 h 3383442"/>
                <a:gd name="connsiteX2" fmla="*/ 7438601 w 7438600"/>
                <a:gd name="connsiteY2" fmla="*/ 3383443 h 3383442"/>
                <a:gd name="connsiteX3" fmla="*/ 7438601 w 7438600"/>
                <a:gd name="connsiteY3" fmla="*/ 0 h 3383442"/>
              </a:gdLst>
              <a:ahLst/>
              <a:cxnLst>
                <a:cxn ang="0">
                  <a:pos x="connsiteX0" y="connsiteY0"/>
                </a:cxn>
                <a:cxn ang="0">
                  <a:pos x="connsiteX1" y="connsiteY1"/>
                </a:cxn>
                <a:cxn ang="0">
                  <a:pos x="connsiteX2" y="connsiteY2"/>
                </a:cxn>
                <a:cxn ang="0">
                  <a:pos x="connsiteX3" y="connsiteY3"/>
                </a:cxn>
              </a:cxnLst>
              <a:rect l="l" t="t" r="r" b="b"/>
              <a:pathLst>
                <a:path w="7438600" h="3383442">
                  <a:moveTo>
                    <a:pt x="0" y="0"/>
                  </a:moveTo>
                  <a:lnTo>
                    <a:pt x="0" y="3383443"/>
                  </a:lnTo>
                  <a:lnTo>
                    <a:pt x="7438601" y="3383443"/>
                  </a:lnTo>
                  <a:lnTo>
                    <a:pt x="7438601" y="0"/>
                  </a:lnTo>
                </a:path>
              </a:pathLst>
            </a:custGeom>
            <a:noFill/>
            <a:ln w="25400" cap="flat">
              <a:solidFill>
                <a:srgbClr val="000000"/>
              </a:solidFill>
              <a:prstDash val="solid"/>
              <a:miter/>
            </a:ln>
          </p:spPr>
          <p:txBody>
            <a:bodyPr rtlCol="0" anchor="ctr"/>
            <a:lstStyle/>
            <a:p>
              <a:endParaRPr lang="en-US"/>
            </a:p>
          </p:txBody>
        </p:sp>
        <p:sp>
          <p:nvSpPr>
            <p:cNvPr id="131" name="TextBox 130">
              <a:extLst>
                <a:ext uri="{FF2B5EF4-FFF2-40B4-BE49-F238E27FC236}">
                  <a16:creationId xmlns:a16="http://schemas.microsoft.com/office/drawing/2014/main" id="{5DD10E5A-9871-8051-37D1-9F5D74BC2160}"/>
                </a:ext>
              </a:extLst>
            </p:cNvPr>
            <p:cNvSpPr txBox="1"/>
            <p:nvPr/>
          </p:nvSpPr>
          <p:spPr>
            <a:xfrm>
              <a:off x="3119352" y="3634548"/>
              <a:ext cx="184731" cy="283924"/>
            </a:xfrm>
            <a:prstGeom prst="rect">
              <a:avLst/>
            </a:prstGeom>
            <a:noFill/>
          </p:spPr>
          <p:txBody>
            <a:bodyPr wrap="none" rtlCol="0">
              <a:spAutoFit/>
            </a:bodyPr>
            <a:lstStyle/>
            <a:p>
              <a:pPr algn="l"/>
              <a:endParaRPr lang="en-US" sz="1245" spc="-63" baseline="0">
                <a:ln/>
                <a:solidFill>
                  <a:srgbClr val="000000"/>
                </a:solidFill>
                <a:latin typeface="Arial"/>
                <a:cs typeface="Arial"/>
                <a:sym typeface="Arial"/>
                <a:rtl val="0"/>
              </a:endParaRPr>
            </a:p>
          </p:txBody>
        </p:sp>
        <p:sp>
          <p:nvSpPr>
            <p:cNvPr id="133" name="TextBox 132">
              <a:extLst>
                <a:ext uri="{FF2B5EF4-FFF2-40B4-BE49-F238E27FC236}">
                  <a16:creationId xmlns:a16="http://schemas.microsoft.com/office/drawing/2014/main" id="{67E5EF2D-710F-EB4A-3C52-1C9E43A20AD6}"/>
                </a:ext>
              </a:extLst>
            </p:cNvPr>
            <p:cNvSpPr txBox="1"/>
            <p:nvPr/>
          </p:nvSpPr>
          <p:spPr>
            <a:xfrm>
              <a:off x="4148498" y="3634548"/>
              <a:ext cx="184731" cy="283924"/>
            </a:xfrm>
            <a:prstGeom prst="rect">
              <a:avLst/>
            </a:prstGeom>
            <a:noFill/>
          </p:spPr>
          <p:txBody>
            <a:bodyPr wrap="none" rtlCol="0">
              <a:spAutoFit/>
            </a:bodyPr>
            <a:lstStyle/>
            <a:p>
              <a:pPr algn="l"/>
              <a:endParaRPr lang="en-US" sz="1245" spc="-63" baseline="0">
                <a:ln/>
                <a:solidFill>
                  <a:srgbClr val="000000"/>
                </a:solidFill>
                <a:latin typeface="Arial"/>
                <a:cs typeface="Arial"/>
                <a:sym typeface="Arial"/>
                <a:rtl val="0"/>
              </a:endParaRPr>
            </a:p>
          </p:txBody>
        </p:sp>
        <p:sp>
          <p:nvSpPr>
            <p:cNvPr id="135" name="TextBox 134">
              <a:extLst>
                <a:ext uri="{FF2B5EF4-FFF2-40B4-BE49-F238E27FC236}">
                  <a16:creationId xmlns:a16="http://schemas.microsoft.com/office/drawing/2014/main" id="{C93122C4-17BF-AC8F-C21B-9E98CF734E7F}"/>
                </a:ext>
              </a:extLst>
            </p:cNvPr>
            <p:cNvSpPr txBox="1"/>
            <p:nvPr/>
          </p:nvSpPr>
          <p:spPr>
            <a:xfrm>
              <a:off x="7250167" y="7922889"/>
              <a:ext cx="184731" cy="283924"/>
            </a:xfrm>
            <a:prstGeom prst="rect">
              <a:avLst/>
            </a:prstGeom>
            <a:noFill/>
          </p:spPr>
          <p:txBody>
            <a:bodyPr wrap="none" rtlCol="0">
              <a:spAutoFit/>
            </a:bodyPr>
            <a:lstStyle/>
            <a:p>
              <a:pPr algn="l"/>
              <a:endParaRPr lang="en-US" sz="1245" spc="25" baseline="0">
                <a:ln/>
                <a:solidFill>
                  <a:srgbClr val="000000"/>
                </a:solidFill>
                <a:latin typeface="Arial"/>
                <a:cs typeface="Arial"/>
                <a:sym typeface="Arial"/>
                <a:rtl val="0"/>
              </a:endParaRPr>
            </a:p>
          </p:txBody>
        </p:sp>
        <p:sp>
          <p:nvSpPr>
            <p:cNvPr id="136" name="TextBox 135">
              <a:extLst>
                <a:ext uri="{FF2B5EF4-FFF2-40B4-BE49-F238E27FC236}">
                  <a16:creationId xmlns:a16="http://schemas.microsoft.com/office/drawing/2014/main" id="{3A3F6A16-61B8-DDA4-711D-9B0360AA31BC}"/>
                </a:ext>
              </a:extLst>
            </p:cNvPr>
            <p:cNvSpPr txBox="1"/>
            <p:nvPr/>
          </p:nvSpPr>
          <p:spPr>
            <a:xfrm>
              <a:off x="3484993" y="4101091"/>
              <a:ext cx="514885" cy="369332"/>
            </a:xfrm>
            <a:prstGeom prst="rect">
              <a:avLst/>
            </a:prstGeom>
            <a:noFill/>
          </p:spPr>
          <p:txBody>
            <a:bodyPr wrap="none" rtlCol="0">
              <a:spAutoFit/>
            </a:bodyPr>
            <a:lstStyle/>
            <a:p>
              <a:pPr algn="l"/>
              <a:r>
                <a:rPr lang="en-US" spc="25" baseline="0">
                  <a:ln/>
                  <a:latin typeface="Arial"/>
                  <a:cs typeface="Arial"/>
                  <a:sym typeface="Arial"/>
                  <a:rtl val="0"/>
                </a:rPr>
                <a:t>0.5</a:t>
              </a:r>
            </a:p>
          </p:txBody>
        </p:sp>
        <p:sp>
          <p:nvSpPr>
            <p:cNvPr id="137" name="TextBox 136">
              <a:extLst>
                <a:ext uri="{FF2B5EF4-FFF2-40B4-BE49-F238E27FC236}">
                  <a16:creationId xmlns:a16="http://schemas.microsoft.com/office/drawing/2014/main" id="{206F3605-D9F9-1ABC-9742-B13FD38F4036}"/>
                </a:ext>
              </a:extLst>
            </p:cNvPr>
            <p:cNvSpPr txBox="1"/>
            <p:nvPr/>
          </p:nvSpPr>
          <p:spPr>
            <a:xfrm>
              <a:off x="3484993" y="4763657"/>
              <a:ext cx="514885" cy="369332"/>
            </a:xfrm>
            <a:prstGeom prst="rect">
              <a:avLst/>
            </a:prstGeom>
            <a:noFill/>
          </p:spPr>
          <p:txBody>
            <a:bodyPr wrap="none" rtlCol="0">
              <a:spAutoFit/>
            </a:bodyPr>
            <a:lstStyle/>
            <a:p>
              <a:pPr algn="l"/>
              <a:r>
                <a:rPr lang="en-US" spc="25" baseline="0">
                  <a:ln/>
                  <a:latin typeface="Arial"/>
                  <a:cs typeface="Arial"/>
                  <a:sym typeface="Arial"/>
                  <a:rtl val="0"/>
                </a:rPr>
                <a:t>0.4</a:t>
              </a:r>
            </a:p>
          </p:txBody>
        </p:sp>
        <p:sp>
          <p:nvSpPr>
            <p:cNvPr id="138" name="TextBox 137">
              <a:extLst>
                <a:ext uri="{FF2B5EF4-FFF2-40B4-BE49-F238E27FC236}">
                  <a16:creationId xmlns:a16="http://schemas.microsoft.com/office/drawing/2014/main" id="{B528C6CE-7E56-0653-F8E3-52D08E2DC9B5}"/>
                </a:ext>
              </a:extLst>
            </p:cNvPr>
            <p:cNvSpPr txBox="1"/>
            <p:nvPr/>
          </p:nvSpPr>
          <p:spPr>
            <a:xfrm>
              <a:off x="3484993" y="5445206"/>
              <a:ext cx="514885" cy="369332"/>
            </a:xfrm>
            <a:prstGeom prst="rect">
              <a:avLst/>
            </a:prstGeom>
            <a:noFill/>
          </p:spPr>
          <p:txBody>
            <a:bodyPr wrap="none" rtlCol="0">
              <a:spAutoFit/>
            </a:bodyPr>
            <a:lstStyle/>
            <a:p>
              <a:pPr algn="l"/>
              <a:r>
                <a:rPr lang="en-US" spc="25" baseline="0">
                  <a:ln/>
                  <a:latin typeface="Arial"/>
                  <a:cs typeface="Arial"/>
                  <a:sym typeface="Arial"/>
                  <a:rtl val="0"/>
                </a:rPr>
                <a:t>0.3</a:t>
              </a:r>
            </a:p>
          </p:txBody>
        </p:sp>
        <p:sp>
          <p:nvSpPr>
            <p:cNvPr id="139" name="TextBox 138">
              <a:extLst>
                <a:ext uri="{FF2B5EF4-FFF2-40B4-BE49-F238E27FC236}">
                  <a16:creationId xmlns:a16="http://schemas.microsoft.com/office/drawing/2014/main" id="{E0C07109-AD23-A87C-1CFF-E4DED8E609A8}"/>
                </a:ext>
              </a:extLst>
            </p:cNvPr>
            <p:cNvSpPr txBox="1"/>
            <p:nvPr/>
          </p:nvSpPr>
          <p:spPr>
            <a:xfrm>
              <a:off x="3484993" y="6117839"/>
              <a:ext cx="514885" cy="369332"/>
            </a:xfrm>
            <a:prstGeom prst="rect">
              <a:avLst/>
            </a:prstGeom>
            <a:noFill/>
          </p:spPr>
          <p:txBody>
            <a:bodyPr wrap="none" rtlCol="0">
              <a:spAutoFit/>
            </a:bodyPr>
            <a:lstStyle/>
            <a:p>
              <a:pPr algn="l"/>
              <a:r>
                <a:rPr lang="en-US" spc="25" baseline="0">
                  <a:ln/>
                  <a:latin typeface="Arial"/>
                  <a:cs typeface="Arial"/>
                  <a:sym typeface="Arial"/>
                  <a:rtl val="0"/>
                </a:rPr>
                <a:t>0.2</a:t>
              </a:r>
            </a:p>
          </p:txBody>
        </p:sp>
        <p:sp>
          <p:nvSpPr>
            <p:cNvPr id="140" name="TextBox 139">
              <a:extLst>
                <a:ext uri="{FF2B5EF4-FFF2-40B4-BE49-F238E27FC236}">
                  <a16:creationId xmlns:a16="http://schemas.microsoft.com/office/drawing/2014/main" id="{C8361118-9CC7-60CB-7F51-97038ACEA994}"/>
                </a:ext>
              </a:extLst>
            </p:cNvPr>
            <p:cNvSpPr txBox="1"/>
            <p:nvPr/>
          </p:nvSpPr>
          <p:spPr>
            <a:xfrm>
              <a:off x="3484993" y="6793636"/>
              <a:ext cx="514885" cy="369332"/>
            </a:xfrm>
            <a:prstGeom prst="rect">
              <a:avLst/>
            </a:prstGeom>
            <a:noFill/>
          </p:spPr>
          <p:txBody>
            <a:bodyPr wrap="none" rtlCol="0">
              <a:spAutoFit/>
            </a:bodyPr>
            <a:lstStyle/>
            <a:p>
              <a:pPr algn="l"/>
              <a:r>
                <a:rPr lang="en-US" spc="25" baseline="0">
                  <a:ln/>
                  <a:latin typeface="Arial"/>
                  <a:cs typeface="Arial"/>
                  <a:sym typeface="Arial"/>
                  <a:rtl val="0"/>
                </a:rPr>
                <a:t>0.1</a:t>
              </a:r>
            </a:p>
          </p:txBody>
        </p:sp>
        <p:sp>
          <p:nvSpPr>
            <p:cNvPr id="141" name="TextBox 140">
              <a:extLst>
                <a:ext uri="{FF2B5EF4-FFF2-40B4-BE49-F238E27FC236}">
                  <a16:creationId xmlns:a16="http://schemas.microsoft.com/office/drawing/2014/main" id="{11C33B29-38EA-48BF-B37D-75A28481C6E4}"/>
                </a:ext>
              </a:extLst>
            </p:cNvPr>
            <p:cNvSpPr txBox="1"/>
            <p:nvPr/>
          </p:nvSpPr>
          <p:spPr>
            <a:xfrm>
              <a:off x="3484993" y="7470009"/>
              <a:ext cx="514885" cy="369332"/>
            </a:xfrm>
            <a:prstGeom prst="rect">
              <a:avLst/>
            </a:prstGeom>
            <a:noFill/>
          </p:spPr>
          <p:txBody>
            <a:bodyPr wrap="none" rtlCol="0">
              <a:spAutoFit/>
            </a:bodyPr>
            <a:lstStyle/>
            <a:p>
              <a:pPr algn="l"/>
              <a:r>
                <a:rPr lang="en-US" spc="25" baseline="0">
                  <a:ln/>
                  <a:latin typeface="Arial"/>
                  <a:cs typeface="Arial"/>
                  <a:sym typeface="Arial"/>
                  <a:rtl val="0"/>
                </a:rPr>
                <a:t>0.0</a:t>
              </a:r>
            </a:p>
          </p:txBody>
        </p:sp>
        <p:sp>
          <p:nvSpPr>
            <p:cNvPr id="142" name="Freeform 141">
              <a:extLst>
                <a:ext uri="{FF2B5EF4-FFF2-40B4-BE49-F238E27FC236}">
                  <a16:creationId xmlns:a16="http://schemas.microsoft.com/office/drawing/2014/main" id="{EAF4515A-78DD-576E-085C-61AAC59985A6}"/>
                </a:ext>
              </a:extLst>
            </p:cNvPr>
            <p:cNvSpPr/>
            <p:nvPr/>
          </p:nvSpPr>
          <p:spPr>
            <a:xfrm>
              <a:off x="4096059" y="4424378"/>
              <a:ext cx="7438600" cy="2545851"/>
            </a:xfrm>
            <a:custGeom>
              <a:avLst/>
              <a:gdLst>
                <a:gd name="connsiteX0" fmla="*/ 0 w 7438600"/>
                <a:gd name="connsiteY0" fmla="*/ 2545852 h 2545851"/>
                <a:gd name="connsiteX1" fmla="*/ 7438601 w 7438600"/>
                <a:gd name="connsiteY1" fmla="*/ 0 h 2545851"/>
              </a:gdLst>
              <a:ahLst/>
              <a:cxnLst>
                <a:cxn ang="0">
                  <a:pos x="connsiteX0" y="connsiteY0"/>
                </a:cxn>
                <a:cxn ang="0">
                  <a:pos x="connsiteX1" y="connsiteY1"/>
                </a:cxn>
              </a:cxnLst>
              <a:rect l="l" t="t" r="r" b="b"/>
              <a:pathLst>
                <a:path w="7438600" h="2545851">
                  <a:moveTo>
                    <a:pt x="0" y="2545852"/>
                  </a:moveTo>
                  <a:lnTo>
                    <a:pt x="7438601" y="0"/>
                  </a:lnTo>
                </a:path>
              </a:pathLst>
            </a:custGeom>
            <a:ln w="28721" cap="flat">
              <a:solidFill>
                <a:srgbClr val="ED005A"/>
              </a:solidFill>
              <a:prstDash val="solid"/>
              <a:miter/>
            </a:ln>
          </p:spPr>
          <p:txBody>
            <a:bodyPr rtlCol="0" anchor="ctr"/>
            <a:lstStyle/>
            <a:p>
              <a:endParaRPr lang="en-US"/>
            </a:p>
          </p:txBody>
        </p:sp>
      </p:grpSp>
      <p:sp>
        <p:nvSpPr>
          <p:cNvPr id="145" name="Rectangle 144">
            <a:extLst>
              <a:ext uri="{FF2B5EF4-FFF2-40B4-BE49-F238E27FC236}">
                <a16:creationId xmlns:a16="http://schemas.microsoft.com/office/drawing/2014/main" id="{922CADA3-A0D5-C199-B765-5464AC9A370F}"/>
              </a:ext>
            </a:extLst>
          </p:cNvPr>
          <p:cNvSpPr/>
          <p:nvPr/>
        </p:nvSpPr>
        <p:spPr>
          <a:xfrm>
            <a:off x="3619386" y="3552665"/>
            <a:ext cx="3325258"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Torque (Nm) v Current (A) </a:t>
            </a:r>
          </a:p>
        </p:txBody>
      </p:sp>
      <p:sp>
        <p:nvSpPr>
          <p:cNvPr id="146" name="Rectangle 145">
            <a:extLst>
              <a:ext uri="{FF2B5EF4-FFF2-40B4-BE49-F238E27FC236}">
                <a16:creationId xmlns:a16="http://schemas.microsoft.com/office/drawing/2014/main" id="{CC9C017C-DCBB-4606-0807-16D1E2E04934}"/>
              </a:ext>
            </a:extLst>
          </p:cNvPr>
          <p:cNvSpPr/>
          <p:nvPr/>
        </p:nvSpPr>
        <p:spPr>
          <a:xfrm rot="16200000">
            <a:off x="2515707" y="5756907"/>
            <a:ext cx="1546713"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Torque (Nm)</a:t>
            </a:r>
          </a:p>
        </p:txBody>
      </p:sp>
      <p:sp>
        <p:nvSpPr>
          <p:cNvPr id="147" name="Rectangle 146">
            <a:extLst>
              <a:ext uri="{FF2B5EF4-FFF2-40B4-BE49-F238E27FC236}">
                <a16:creationId xmlns:a16="http://schemas.microsoft.com/office/drawing/2014/main" id="{5B53879D-432E-889E-EBDE-40211938A1F6}"/>
              </a:ext>
            </a:extLst>
          </p:cNvPr>
          <p:cNvSpPr/>
          <p:nvPr/>
        </p:nvSpPr>
        <p:spPr>
          <a:xfrm>
            <a:off x="7393602" y="8115989"/>
            <a:ext cx="1426238"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Current (A)</a:t>
            </a:r>
          </a:p>
        </p:txBody>
      </p:sp>
      <p:sp>
        <p:nvSpPr>
          <p:cNvPr id="149" name="Footer Placeholder 3">
            <a:extLst>
              <a:ext uri="{FF2B5EF4-FFF2-40B4-BE49-F238E27FC236}">
                <a16:creationId xmlns:a16="http://schemas.microsoft.com/office/drawing/2014/main" id="{FFA94E0C-4F5B-6AD3-6071-11FC43808A3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Tree>
    <p:extLst>
      <p:ext uri="{BB962C8B-B14F-4D97-AF65-F5344CB8AC3E}">
        <p14:creationId xmlns:p14="http://schemas.microsoft.com/office/powerpoint/2010/main" val="391084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AA7A-157A-C2FD-5AD8-A792A2A68E70}"/>
              </a:ext>
            </a:extLst>
          </p:cNvPr>
          <p:cNvSpPr>
            <a:spLocks noGrp="1"/>
          </p:cNvSpPr>
          <p:nvPr>
            <p:ph type="title"/>
          </p:nvPr>
        </p:nvSpPr>
        <p:spPr/>
        <p:txBody>
          <a:bodyPr/>
          <a:lstStyle/>
          <a:p>
            <a:r>
              <a:rPr lang="en"/>
              <a:t>Investigating lift speed</a:t>
            </a:r>
            <a:endParaRPr lang="en-US"/>
          </a:p>
        </p:txBody>
      </p:sp>
      <p:sp>
        <p:nvSpPr>
          <p:cNvPr id="5" name="Rectangle 4">
            <a:extLst>
              <a:ext uri="{FF2B5EF4-FFF2-40B4-BE49-F238E27FC236}">
                <a16:creationId xmlns:a16="http://schemas.microsoft.com/office/drawing/2014/main" id="{C4AD33C2-C5E8-610D-991F-94ADA3A99E0C}"/>
              </a:ext>
            </a:extLst>
          </p:cNvPr>
          <p:cNvSpPr/>
          <p:nvPr/>
        </p:nvSpPr>
        <p:spPr>
          <a:xfrm>
            <a:off x="411858" y="2291751"/>
            <a:ext cx="6257883" cy="1022099"/>
          </a:xfrm>
          <a:prstGeom prst="rect">
            <a:avLst/>
          </a:prstGeom>
        </p:spPr>
        <p:txBody>
          <a:bodyPr wrap="square">
            <a:spAutoFit/>
          </a:bodyPr>
          <a:lstStyle/>
          <a:p>
            <a:pPr marL="0" marR="0" lvl="0" indent="0" algn="l" rtl="0">
              <a:lnSpc>
                <a:spcPct val="115000"/>
              </a:lnSpc>
              <a:spcBef>
                <a:spcPts val="0"/>
              </a:spcBef>
              <a:spcAft>
                <a:spcPts val="1200"/>
              </a:spcAft>
              <a:buClr>
                <a:srgbClr val="000000"/>
              </a:buClr>
              <a:buSzPts val="1300"/>
              <a:buFont typeface="Arial"/>
              <a:buNone/>
            </a:pPr>
            <a:r>
              <a:rPr lang="en-GB" sz="1800" b="0" i="0" u="none" strike="noStrike" cap="none">
                <a:latin typeface="Arial"/>
                <a:ea typeface="Arial"/>
                <a:cs typeface="Arial"/>
                <a:sym typeface="Arial"/>
              </a:rPr>
              <a:t>The motor is used to power a hoist. The operator wants to know how to lift different masses most efficiently. They can vary the radius of the pulley connected to the axle.</a:t>
            </a:r>
          </a:p>
        </p:txBody>
      </p:sp>
      <p:pic>
        <p:nvPicPr>
          <p:cNvPr id="9" name="Graphic 8">
            <a:extLst>
              <a:ext uri="{FF2B5EF4-FFF2-40B4-BE49-F238E27FC236}">
                <a16:creationId xmlns:a16="http://schemas.microsoft.com/office/drawing/2014/main" id="{C14D6ED8-C409-FC8F-E71C-677A20F55C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4747" y="276982"/>
            <a:ext cx="962799" cy="930162"/>
          </a:xfrm>
          <a:prstGeom prst="rect">
            <a:avLst/>
          </a:prstGeom>
        </p:spPr>
      </p:pic>
      <p:pic>
        <p:nvPicPr>
          <p:cNvPr id="11" name="Graphic 10">
            <a:extLst>
              <a:ext uri="{FF2B5EF4-FFF2-40B4-BE49-F238E27FC236}">
                <a16:creationId xmlns:a16="http://schemas.microsoft.com/office/drawing/2014/main" id="{D54C8D41-AB69-9CFF-934F-29BDC22E8E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3239" y="293491"/>
            <a:ext cx="962799" cy="930162"/>
          </a:xfrm>
          <a:prstGeom prst="rect">
            <a:avLst/>
          </a:prstGeom>
        </p:spPr>
      </p:pic>
      <p:grpSp>
        <p:nvGrpSpPr>
          <p:cNvPr id="14" name="Graphic 12">
            <a:extLst>
              <a:ext uri="{FF2B5EF4-FFF2-40B4-BE49-F238E27FC236}">
                <a16:creationId xmlns:a16="http://schemas.microsoft.com/office/drawing/2014/main" id="{E4D94F09-060D-581D-0A5F-A615E30CDA1B}"/>
              </a:ext>
            </a:extLst>
          </p:cNvPr>
          <p:cNvGrpSpPr/>
          <p:nvPr/>
        </p:nvGrpSpPr>
        <p:grpSpPr>
          <a:xfrm>
            <a:off x="7993327" y="1649361"/>
            <a:ext cx="6009543" cy="6048731"/>
            <a:chOff x="8128794" y="3392792"/>
            <a:chExt cx="4286775" cy="4314729"/>
          </a:xfrm>
        </p:grpSpPr>
        <p:grpSp>
          <p:nvGrpSpPr>
            <p:cNvPr id="15" name="Graphic 12">
              <a:extLst>
                <a:ext uri="{FF2B5EF4-FFF2-40B4-BE49-F238E27FC236}">
                  <a16:creationId xmlns:a16="http://schemas.microsoft.com/office/drawing/2014/main" id="{C227AAEC-F95A-D181-BEAB-C50B7199D95C}"/>
                </a:ext>
              </a:extLst>
            </p:cNvPr>
            <p:cNvGrpSpPr/>
            <p:nvPr/>
          </p:nvGrpSpPr>
          <p:grpSpPr>
            <a:xfrm>
              <a:off x="8128794" y="3392792"/>
              <a:ext cx="4286775" cy="4314729"/>
              <a:chOff x="8128794" y="3392792"/>
              <a:chExt cx="4286775" cy="4314729"/>
            </a:xfrm>
          </p:grpSpPr>
          <p:sp>
            <p:nvSpPr>
              <p:cNvPr id="16" name="Freeform 15">
                <a:extLst>
                  <a:ext uri="{FF2B5EF4-FFF2-40B4-BE49-F238E27FC236}">
                    <a16:creationId xmlns:a16="http://schemas.microsoft.com/office/drawing/2014/main" id="{46BFC17F-98B8-DA37-88BC-E4972CB096E1}"/>
                  </a:ext>
                </a:extLst>
              </p:cNvPr>
              <p:cNvSpPr/>
              <p:nvPr/>
            </p:nvSpPr>
            <p:spPr>
              <a:xfrm>
                <a:off x="8134504" y="3398507"/>
                <a:ext cx="2634499" cy="4293870"/>
              </a:xfrm>
              <a:custGeom>
                <a:avLst/>
                <a:gdLst>
                  <a:gd name="connsiteX0" fmla="*/ 0 w 2634499"/>
                  <a:gd name="connsiteY0" fmla="*/ 0 h 4293870"/>
                  <a:gd name="connsiteX1" fmla="*/ 2634500 w 2634499"/>
                  <a:gd name="connsiteY1" fmla="*/ 0 h 4293870"/>
                  <a:gd name="connsiteX2" fmla="*/ 2634500 w 2634499"/>
                  <a:gd name="connsiteY2" fmla="*/ 4293870 h 4293870"/>
                  <a:gd name="connsiteX3" fmla="*/ 0 w 2634499"/>
                  <a:gd name="connsiteY3" fmla="*/ 4293870 h 4293870"/>
                </a:gdLst>
                <a:ahLst/>
                <a:cxnLst>
                  <a:cxn ang="0">
                    <a:pos x="connsiteX0" y="connsiteY0"/>
                  </a:cxn>
                  <a:cxn ang="0">
                    <a:pos x="connsiteX1" y="connsiteY1"/>
                  </a:cxn>
                  <a:cxn ang="0">
                    <a:pos x="connsiteX2" y="connsiteY2"/>
                  </a:cxn>
                  <a:cxn ang="0">
                    <a:pos x="connsiteX3" y="connsiteY3"/>
                  </a:cxn>
                </a:cxnLst>
                <a:rect l="l" t="t" r="r" b="b"/>
                <a:pathLst>
                  <a:path w="2634499" h="4293870">
                    <a:moveTo>
                      <a:pt x="0" y="0"/>
                    </a:moveTo>
                    <a:lnTo>
                      <a:pt x="2634500" y="0"/>
                    </a:lnTo>
                    <a:lnTo>
                      <a:pt x="2634500" y="4293870"/>
                    </a:lnTo>
                    <a:lnTo>
                      <a:pt x="0" y="4293870"/>
                    </a:lnTo>
                    <a:close/>
                  </a:path>
                </a:pathLst>
              </a:custGeom>
              <a:noFill/>
              <a:ln w="950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8395C2-9FAB-6B5D-6A6D-F5F16BB15B27}"/>
                  </a:ext>
                </a:extLst>
              </p:cNvPr>
              <p:cNvSpPr/>
              <p:nvPr/>
            </p:nvSpPr>
            <p:spPr>
              <a:xfrm>
                <a:off x="8128794" y="3392792"/>
                <a:ext cx="2645920" cy="4305300"/>
              </a:xfrm>
              <a:custGeom>
                <a:avLst/>
                <a:gdLst>
                  <a:gd name="connsiteX0" fmla="*/ 2634500 w 2645920"/>
                  <a:gd name="connsiteY0" fmla="*/ 11430 h 4305300"/>
                  <a:gd name="connsiteX1" fmla="*/ 2634500 w 2645920"/>
                  <a:gd name="connsiteY1" fmla="*/ 4293870 h 4305300"/>
                  <a:gd name="connsiteX2" fmla="*/ 11421 w 2645920"/>
                  <a:gd name="connsiteY2" fmla="*/ 4293870 h 4305300"/>
                  <a:gd name="connsiteX3" fmla="*/ 11421 w 2645920"/>
                  <a:gd name="connsiteY3" fmla="*/ 11430 h 4305300"/>
                  <a:gd name="connsiteX4" fmla="*/ 2634500 w 2645920"/>
                  <a:gd name="connsiteY4" fmla="*/ 11430 h 4305300"/>
                  <a:gd name="connsiteX5" fmla="*/ 2645921 w 2645920"/>
                  <a:gd name="connsiteY5" fmla="*/ 0 h 4305300"/>
                  <a:gd name="connsiteX6" fmla="*/ 0 w 2645920"/>
                  <a:gd name="connsiteY6" fmla="*/ 0 h 4305300"/>
                  <a:gd name="connsiteX7" fmla="*/ 0 w 2645920"/>
                  <a:gd name="connsiteY7" fmla="*/ 4305300 h 4305300"/>
                  <a:gd name="connsiteX8" fmla="*/ 2645921 w 2645920"/>
                  <a:gd name="connsiteY8" fmla="*/ 4305300 h 4305300"/>
                  <a:gd name="connsiteX9" fmla="*/ 2645921 w 2645920"/>
                  <a:gd name="connsiteY9" fmla="*/ 0 h 4305300"/>
                  <a:gd name="connsiteX10" fmla="*/ 2645921 w 2645920"/>
                  <a:gd name="connsiteY10"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5920" h="4305300">
                    <a:moveTo>
                      <a:pt x="2634500" y="11430"/>
                    </a:moveTo>
                    <a:lnTo>
                      <a:pt x="2634500" y="4293870"/>
                    </a:lnTo>
                    <a:lnTo>
                      <a:pt x="11421" y="4293870"/>
                    </a:lnTo>
                    <a:lnTo>
                      <a:pt x="11421" y="11430"/>
                    </a:lnTo>
                    <a:lnTo>
                      <a:pt x="2634500" y="11430"/>
                    </a:lnTo>
                    <a:moveTo>
                      <a:pt x="2645921" y="0"/>
                    </a:moveTo>
                    <a:lnTo>
                      <a:pt x="0" y="0"/>
                    </a:lnTo>
                    <a:lnTo>
                      <a:pt x="0" y="4305300"/>
                    </a:lnTo>
                    <a:lnTo>
                      <a:pt x="2645921" y="4305300"/>
                    </a:lnTo>
                    <a:lnTo>
                      <a:pt x="2645921" y="0"/>
                    </a:lnTo>
                    <a:lnTo>
                      <a:pt x="2645921" y="0"/>
                    </a:lnTo>
                    <a:close/>
                  </a:path>
                </a:pathLst>
              </a:custGeom>
              <a:solidFill>
                <a:srgbClr val="000000"/>
              </a:solidFill>
              <a:ln w="950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54B21C53-9CB8-3182-E6C9-4108B17DE3E4}"/>
                  </a:ext>
                </a:extLst>
              </p:cNvPr>
              <p:cNvSpPr/>
              <p:nvPr/>
            </p:nvSpPr>
            <p:spPr>
              <a:xfrm>
                <a:off x="10869701" y="3413651"/>
                <a:ext cx="1545868" cy="4293870"/>
              </a:xfrm>
              <a:custGeom>
                <a:avLst/>
                <a:gdLst>
                  <a:gd name="connsiteX0" fmla="*/ 0 w 2634499"/>
                  <a:gd name="connsiteY0" fmla="*/ 0 h 4293870"/>
                  <a:gd name="connsiteX1" fmla="*/ 2634500 w 2634499"/>
                  <a:gd name="connsiteY1" fmla="*/ 0 h 4293870"/>
                  <a:gd name="connsiteX2" fmla="*/ 2634500 w 2634499"/>
                  <a:gd name="connsiteY2" fmla="*/ 4293870 h 4293870"/>
                  <a:gd name="connsiteX3" fmla="*/ 0 w 2634499"/>
                  <a:gd name="connsiteY3" fmla="*/ 4293870 h 4293870"/>
                </a:gdLst>
                <a:ahLst/>
                <a:cxnLst>
                  <a:cxn ang="0">
                    <a:pos x="connsiteX0" y="connsiteY0"/>
                  </a:cxn>
                  <a:cxn ang="0">
                    <a:pos x="connsiteX1" y="connsiteY1"/>
                  </a:cxn>
                  <a:cxn ang="0">
                    <a:pos x="connsiteX2" y="connsiteY2"/>
                  </a:cxn>
                  <a:cxn ang="0">
                    <a:pos x="connsiteX3" y="connsiteY3"/>
                  </a:cxn>
                </a:cxnLst>
                <a:rect l="l" t="t" r="r" b="b"/>
                <a:pathLst>
                  <a:path w="2634499" h="4293870">
                    <a:moveTo>
                      <a:pt x="0" y="0"/>
                    </a:moveTo>
                    <a:lnTo>
                      <a:pt x="2634500" y="0"/>
                    </a:lnTo>
                    <a:lnTo>
                      <a:pt x="2634500" y="4293870"/>
                    </a:lnTo>
                    <a:lnTo>
                      <a:pt x="0" y="4293870"/>
                    </a:lnTo>
                    <a:close/>
                  </a:path>
                </a:pathLst>
              </a:custGeom>
              <a:noFill/>
              <a:ln w="12700" cap="flat">
                <a:solidFill>
                  <a:srgbClr val="1D1D1B"/>
                </a:solidFill>
                <a:prstDash val="solid"/>
                <a:miter/>
              </a:ln>
            </p:spPr>
            <p:txBody>
              <a:bodyPr rtlCol="0" anchor="ctr"/>
              <a:lstStyle/>
              <a:p>
                <a:endParaRPr lang="en-US"/>
              </a:p>
            </p:txBody>
          </p:sp>
        </p:grpSp>
        <p:grpSp>
          <p:nvGrpSpPr>
            <p:cNvPr id="18" name="Graphic 12">
              <a:extLst>
                <a:ext uri="{FF2B5EF4-FFF2-40B4-BE49-F238E27FC236}">
                  <a16:creationId xmlns:a16="http://schemas.microsoft.com/office/drawing/2014/main" id="{2DC23866-894B-2D44-1973-777B764209D5}"/>
                </a:ext>
              </a:extLst>
            </p:cNvPr>
            <p:cNvGrpSpPr/>
            <p:nvPr/>
          </p:nvGrpSpPr>
          <p:grpSpPr>
            <a:xfrm>
              <a:off x="10034999" y="4606562"/>
              <a:ext cx="38070" cy="3086100"/>
              <a:chOff x="10034999" y="4606562"/>
              <a:chExt cx="38070" cy="3086100"/>
            </a:xfrm>
          </p:grpSpPr>
          <p:sp>
            <p:nvSpPr>
              <p:cNvPr id="19" name="Freeform 18">
                <a:extLst>
                  <a:ext uri="{FF2B5EF4-FFF2-40B4-BE49-F238E27FC236}">
                    <a16:creationId xmlns:a16="http://schemas.microsoft.com/office/drawing/2014/main" id="{BF992D1B-710F-E933-8230-495984ECE41C}"/>
                  </a:ext>
                </a:extLst>
              </p:cNvPr>
              <p:cNvSpPr/>
              <p:nvPr/>
            </p:nvSpPr>
            <p:spPr>
              <a:xfrm>
                <a:off x="10073069" y="4606562"/>
                <a:ext cx="9517" cy="3086100"/>
              </a:xfrm>
              <a:custGeom>
                <a:avLst/>
                <a:gdLst>
                  <a:gd name="connsiteX0" fmla="*/ 0 w 9517"/>
                  <a:gd name="connsiteY0" fmla="*/ 3086100 h 3086100"/>
                  <a:gd name="connsiteX1" fmla="*/ 0 w 9517"/>
                  <a:gd name="connsiteY1" fmla="*/ 0 h 3086100"/>
                </a:gdLst>
                <a:ahLst/>
                <a:cxnLst>
                  <a:cxn ang="0">
                    <a:pos x="connsiteX0" y="connsiteY0"/>
                  </a:cxn>
                  <a:cxn ang="0">
                    <a:pos x="connsiteX1" y="connsiteY1"/>
                  </a:cxn>
                </a:cxnLst>
                <a:rect l="l" t="t" r="r" b="b"/>
                <a:pathLst>
                  <a:path w="9517" h="3086100">
                    <a:moveTo>
                      <a:pt x="0" y="3086100"/>
                    </a:moveTo>
                    <a:lnTo>
                      <a:pt x="0" y="0"/>
                    </a:lnTo>
                  </a:path>
                </a:pathLst>
              </a:custGeom>
              <a:ln w="11404" cap="flat">
                <a:solidFill>
                  <a:srgbClr val="000000"/>
                </a:solid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0A8A42B-8D6D-5099-F3FE-5BCFAB72750A}"/>
                  </a:ext>
                </a:extLst>
              </p:cNvPr>
              <p:cNvSpPr/>
              <p:nvPr/>
            </p:nvSpPr>
            <p:spPr>
              <a:xfrm>
                <a:off x="10034999" y="4606562"/>
                <a:ext cx="9517" cy="3086100"/>
              </a:xfrm>
              <a:custGeom>
                <a:avLst/>
                <a:gdLst>
                  <a:gd name="connsiteX0" fmla="*/ 0 w 9517"/>
                  <a:gd name="connsiteY0" fmla="*/ 0 h 3086100"/>
                  <a:gd name="connsiteX1" fmla="*/ 0 w 9517"/>
                  <a:gd name="connsiteY1" fmla="*/ 3086100 h 3086100"/>
                </a:gdLst>
                <a:ahLst/>
                <a:cxnLst>
                  <a:cxn ang="0">
                    <a:pos x="connsiteX0" y="connsiteY0"/>
                  </a:cxn>
                  <a:cxn ang="0">
                    <a:pos x="connsiteX1" y="connsiteY1"/>
                  </a:cxn>
                </a:cxnLst>
                <a:rect l="l" t="t" r="r" b="b"/>
                <a:pathLst>
                  <a:path w="9517" h="3086100">
                    <a:moveTo>
                      <a:pt x="0" y="0"/>
                    </a:moveTo>
                    <a:lnTo>
                      <a:pt x="0" y="3086100"/>
                    </a:lnTo>
                  </a:path>
                </a:pathLst>
              </a:custGeom>
              <a:ln w="11404" cap="flat">
                <a:solidFill>
                  <a:srgbClr val="000000"/>
                </a:solidFill>
                <a:prstDash val="solid"/>
                <a:miter/>
              </a:ln>
            </p:spPr>
            <p:txBody>
              <a:bodyPr rtlCol="0" anchor="ctr"/>
              <a:lstStyle/>
              <a:p>
                <a:endParaRPr lang="en-US"/>
              </a:p>
            </p:txBody>
          </p:sp>
          <p:grpSp>
            <p:nvGrpSpPr>
              <p:cNvPr id="21" name="Graphic 12">
                <a:extLst>
                  <a:ext uri="{FF2B5EF4-FFF2-40B4-BE49-F238E27FC236}">
                    <a16:creationId xmlns:a16="http://schemas.microsoft.com/office/drawing/2014/main" id="{706AC3AF-D449-6039-CEAD-5B79C842DEF2}"/>
                  </a:ext>
                </a:extLst>
              </p:cNvPr>
              <p:cNvGrpSpPr/>
              <p:nvPr/>
            </p:nvGrpSpPr>
            <p:grpSpPr>
              <a:xfrm>
                <a:off x="10034999" y="4611134"/>
                <a:ext cx="38070" cy="3072193"/>
                <a:chOff x="10034999" y="4611134"/>
                <a:chExt cx="38070" cy="3072193"/>
              </a:xfrm>
            </p:grpSpPr>
            <p:sp>
              <p:nvSpPr>
                <p:cNvPr id="22" name="Freeform 21">
                  <a:extLst>
                    <a:ext uri="{FF2B5EF4-FFF2-40B4-BE49-F238E27FC236}">
                      <a16:creationId xmlns:a16="http://schemas.microsoft.com/office/drawing/2014/main" id="{016C9FC9-1DA2-84B7-F06C-007906B71B91}"/>
                    </a:ext>
                  </a:extLst>
                </p:cNvPr>
                <p:cNvSpPr/>
                <p:nvPr/>
              </p:nvSpPr>
              <p:spPr>
                <a:xfrm>
                  <a:off x="10034999" y="7649609"/>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082AD211-26A5-9785-8753-818335568ADD}"/>
                    </a:ext>
                  </a:extLst>
                </p:cNvPr>
                <p:cNvSpPr/>
                <p:nvPr/>
              </p:nvSpPr>
              <p:spPr>
                <a:xfrm>
                  <a:off x="10034999" y="7607985"/>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7E91C71C-82BF-DDC7-51D4-66ED094DB127}"/>
                    </a:ext>
                  </a:extLst>
                </p:cNvPr>
                <p:cNvSpPr/>
                <p:nvPr/>
              </p:nvSpPr>
              <p:spPr>
                <a:xfrm>
                  <a:off x="10034999" y="7566361"/>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60D62EE2-4EDC-4794-FB71-CD6E3BE3A7DC}"/>
                    </a:ext>
                  </a:extLst>
                </p:cNvPr>
                <p:cNvSpPr/>
                <p:nvPr/>
              </p:nvSpPr>
              <p:spPr>
                <a:xfrm>
                  <a:off x="10034999" y="7524737"/>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4EDB4045-6C5D-EDC2-8AFB-C5055E6D2117}"/>
                    </a:ext>
                  </a:extLst>
                </p:cNvPr>
                <p:cNvSpPr/>
                <p:nvPr/>
              </p:nvSpPr>
              <p:spPr>
                <a:xfrm>
                  <a:off x="10034999" y="7483112"/>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94DDDB50-2CFE-6413-A12F-D3C4AAC452E4}"/>
                    </a:ext>
                  </a:extLst>
                </p:cNvPr>
                <p:cNvSpPr/>
                <p:nvPr/>
              </p:nvSpPr>
              <p:spPr>
                <a:xfrm>
                  <a:off x="10034999" y="7441488"/>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BC05E45-2475-84E5-CEBE-58D722977B79}"/>
                    </a:ext>
                  </a:extLst>
                </p:cNvPr>
                <p:cNvSpPr/>
                <p:nvPr/>
              </p:nvSpPr>
              <p:spPr>
                <a:xfrm>
                  <a:off x="10034999" y="7399864"/>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6B2E2C74-D88B-8BD7-33B9-2EE26770440D}"/>
                    </a:ext>
                  </a:extLst>
                </p:cNvPr>
                <p:cNvSpPr/>
                <p:nvPr/>
              </p:nvSpPr>
              <p:spPr>
                <a:xfrm>
                  <a:off x="10034999" y="7358240"/>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416A9536-A1F0-0156-83A4-5B01535D54BF}"/>
                    </a:ext>
                  </a:extLst>
                </p:cNvPr>
                <p:cNvSpPr/>
                <p:nvPr/>
              </p:nvSpPr>
              <p:spPr>
                <a:xfrm>
                  <a:off x="10034999" y="7316615"/>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77B6E274-CDF0-7D60-29D1-3FD6F7997D67}"/>
                    </a:ext>
                  </a:extLst>
                </p:cNvPr>
                <p:cNvSpPr/>
                <p:nvPr/>
              </p:nvSpPr>
              <p:spPr>
                <a:xfrm>
                  <a:off x="10034999" y="7274991"/>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F760F6D0-AEF9-0294-8910-4F4ABD7446A9}"/>
                    </a:ext>
                  </a:extLst>
                </p:cNvPr>
                <p:cNvSpPr/>
                <p:nvPr/>
              </p:nvSpPr>
              <p:spPr>
                <a:xfrm>
                  <a:off x="10034999" y="7233367"/>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32DDA3-93F1-1203-3DE3-BD93F2A64D21}"/>
                    </a:ext>
                  </a:extLst>
                </p:cNvPr>
                <p:cNvSpPr/>
                <p:nvPr/>
              </p:nvSpPr>
              <p:spPr>
                <a:xfrm>
                  <a:off x="10034999" y="7191743"/>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A4C4A529-A837-AE9C-3A7E-F89135CD6299}"/>
                    </a:ext>
                  </a:extLst>
                </p:cNvPr>
                <p:cNvSpPr/>
                <p:nvPr/>
              </p:nvSpPr>
              <p:spPr>
                <a:xfrm>
                  <a:off x="10034999" y="7150118"/>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35" name="Freeform 34">
                  <a:extLst>
                    <a:ext uri="{FF2B5EF4-FFF2-40B4-BE49-F238E27FC236}">
                      <a16:creationId xmlns:a16="http://schemas.microsoft.com/office/drawing/2014/main" id="{B95070E5-ABEC-9712-06CA-8340C71A6C74}"/>
                    </a:ext>
                  </a:extLst>
                </p:cNvPr>
                <p:cNvSpPr/>
                <p:nvPr/>
              </p:nvSpPr>
              <p:spPr>
                <a:xfrm>
                  <a:off x="10034999" y="7108494"/>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56E3CF4C-CC88-F14E-C9E8-454CAF679D05}"/>
                    </a:ext>
                  </a:extLst>
                </p:cNvPr>
                <p:cNvSpPr/>
                <p:nvPr/>
              </p:nvSpPr>
              <p:spPr>
                <a:xfrm>
                  <a:off x="10034999" y="7066870"/>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A428462C-011D-8B4C-86C3-46BA8FBB7A40}"/>
                    </a:ext>
                  </a:extLst>
                </p:cNvPr>
                <p:cNvSpPr/>
                <p:nvPr/>
              </p:nvSpPr>
              <p:spPr>
                <a:xfrm>
                  <a:off x="10034999" y="7025246"/>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3F564623-5DA2-EB68-5653-4D2A837BA7B8}"/>
                    </a:ext>
                  </a:extLst>
                </p:cNvPr>
                <p:cNvSpPr/>
                <p:nvPr/>
              </p:nvSpPr>
              <p:spPr>
                <a:xfrm>
                  <a:off x="10034999" y="6983621"/>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D60FDC61-E137-EE1D-5E5E-916FD8DE5511}"/>
                    </a:ext>
                  </a:extLst>
                </p:cNvPr>
                <p:cNvSpPr/>
                <p:nvPr/>
              </p:nvSpPr>
              <p:spPr>
                <a:xfrm>
                  <a:off x="10034999" y="6941997"/>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40" name="Freeform 39">
                  <a:extLst>
                    <a:ext uri="{FF2B5EF4-FFF2-40B4-BE49-F238E27FC236}">
                      <a16:creationId xmlns:a16="http://schemas.microsoft.com/office/drawing/2014/main" id="{164E9E05-A33D-075D-9AE1-AA4F96AF0494}"/>
                    </a:ext>
                  </a:extLst>
                </p:cNvPr>
                <p:cNvSpPr/>
                <p:nvPr/>
              </p:nvSpPr>
              <p:spPr>
                <a:xfrm>
                  <a:off x="10034999" y="6900468"/>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D0D4DC41-F680-6E8B-AF2C-1AB5E5F7A4B3}"/>
                    </a:ext>
                  </a:extLst>
                </p:cNvPr>
                <p:cNvSpPr/>
                <p:nvPr/>
              </p:nvSpPr>
              <p:spPr>
                <a:xfrm>
                  <a:off x="10034999" y="6858844"/>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2" name="Freeform 41">
                  <a:extLst>
                    <a:ext uri="{FF2B5EF4-FFF2-40B4-BE49-F238E27FC236}">
                      <a16:creationId xmlns:a16="http://schemas.microsoft.com/office/drawing/2014/main" id="{893FF563-CFEC-8EDC-99B8-F3381349584C}"/>
                    </a:ext>
                  </a:extLst>
                </p:cNvPr>
                <p:cNvSpPr/>
                <p:nvPr/>
              </p:nvSpPr>
              <p:spPr>
                <a:xfrm>
                  <a:off x="10034999" y="6817220"/>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A3730D73-60A8-2957-F659-8DEB4D724D12}"/>
                    </a:ext>
                  </a:extLst>
                </p:cNvPr>
                <p:cNvSpPr/>
                <p:nvPr/>
              </p:nvSpPr>
              <p:spPr>
                <a:xfrm>
                  <a:off x="10034999" y="6775595"/>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4" name="Freeform 43">
                  <a:extLst>
                    <a:ext uri="{FF2B5EF4-FFF2-40B4-BE49-F238E27FC236}">
                      <a16:creationId xmlns:a16="http://schemas.microsoft.com/office/drawing/2014/main" id="{DE2D18A0-CDE7-4F5C-ECD6-DE26BBA2A7BE}"/>
                    </a:ext>
                  </a:extLst>
                </p:cNvPr>
                <p:cNvSpPr/>
                <p:nvPr/>
              </p:nvSpPr>
              <p:spPr>
                <a:xfrm>
                  <a:off x="10034999" y="6733971"/>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5" name="Freeform 44">
                  <a:extLst>
                    <a:ext uri="{FF2B5EF4-FFF2-40B4-BE49-F238E27FC236}">
                      <a16:creationId xmlns:a16="http://schemas.microsoft.com/office/drawing/2014/main" id="{3793F572-96F2-FB44-34D2-538BBD86EE96}"/>
                    </a:ext>
                  </a:extLst>
                </p:cNvPr>
                <p:cNvSpPr/>
                <p:nvPr/>
              </p:nvSpPr>
              <p:spPr>
                <a:xfrm>
                  <a:off x="10034999" y="6692347"/>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6" name="Freeform 45">
                  <a:extLst>
                    <a:ext uri="{FF2B5EF4-FFF2-40B4-BE49-F238E27FC236}">
                      <a16:creationId xmlns:a16="http://schemas.microsoft.com/office/drawing/2014/main" id="{52FDF9EB-C9D6-C255-96DE-E8049489A5DD}"/>
                    </a:ext>
                  </a:extLst>
                </p:cNvPr>
                <p:cNvSpPr/>
                <p:nvPr/>
              </p:nvSpPr>
              <p:spPr>
                <a:xfrm>
                  <a:off x="10034999" y="6650723"/>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7" name="Freeform 46">
                  <a:extLst>
                    <a:ext uri="{FF2B5EF4-FFF2-40B4-BE49-F238E27FC236}">
                      <a16:creationId xmlns:a16="http://schemas.microsoft.com/office/drawing/2014/main" id="{F2AF7371-563D-2A77-2BD6-59FE68F103F9}"/>
                    </a:ext>
                  </a:extLst>
                </p:cNvPr>
                <p:cNvSpPr/>
                <p:nvPr/>
              </p:nvSpPr>
              <p:spPr>
                <a:xfrm>
                  <a:off x="10034999" y="6609098"/>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1E3B0678-A97D-E159-2E96-4261F2480B65}"/>
                    </a:ext>
                  </a:extLst>
                </p:cNvPr>
                <p:cNvSpPr/>
                <p:nvPr/>
              </p:nvSpPr>
              <p:spPr>
                <a:xfrm>
                  <a:off x="10034999" y="6567474"/>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2EDEB821-9A15-30CD-AC1A-F30DA47208ED}"/>
                    </a:ext>
                  </a:extLst>
                </p:cNvPr>
                <p:cNvSpPr/>
                <p:nvPr/>
              </p:nvSpPr>
              <p:spPr>
                <a:xfrm>
                  <a:off x="10034999" y="6525850"/>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AAC06685-DB96-46C8-12B9-32CD51FBED5D}"/>
                    </a:ext>
                  </a:extLst>
                </p:cNvPr>
                <p:cNvSpPr/>
                <p:nvPr/>
              </p:nvSpPr>
              <p:spPr>
                <a:xfrm>
                  <a:off x="10034999" y="6484226"/>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F3FE73ED-26EF-F110-557C-5DA0CC817920}"/>
                    </a:ext>
                  </a:extLst>
                </p:cNvPr>
                <p:cNvSpPr/>
                <p:nvPr/>
              </p:nvSpPr>
              <p:spPr>
                <a:xfrm>
                  <a:off x="10034999" y="6442601"/>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392F56D0-B4D1-2223-F248-E4513F5BE41D}"/>
                    </a:ext>
                  </a:extLst>
                </p:cNvPr>
                <p:cNvSpPr/>
                <p:nvPr/>
              </p:nvSpPr>
              <p:spPr>
                <a:xfrm>
                  <a:off x="10034999" y="6400977"/>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7F3B6F61-0D09-1869-8FAC-090042D5B71D}"/>
                    </a:ext>
                  </a:extLst>
                </p:cNvPr>
                <p:cNvSpPr/>
                <p:nvPr/>
              </p:nvSpPr>
              <p:spPr>
                <a:xfrm>
                  <a:off x="10034999" y="6359353"/>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E67D6854-4B11-4681-9B64-F5B84F9E643E}"/>
                    </a:ext>
                  </a:extLst>
                </p:cNvPr>
                <p:cNvSpPr/>
                <p:nvPr/>
              </p:nvSpPr>
              <p:spPr>
                <a:xfrm>
                  <a:off x="10034999" y="6317729"/>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5" name="Freeform 54">
                  <a:extLst>
                    <a:ext uri="{FF2B5EF4-FFF2-40B4-BE49-F238E27FC236}">
                      <a16:creationId xmlns:a16="http://schemas.microsoft.com/office/drawing/2014/main" id="{41FB7442-2A73-9865-6A8B-0BA902A75980}"/>
                    </a:ext>
                  </a:extLst>
                </p:cNvPr>
                <p:cNvSpPr/>
                <p:nvPr/>
              </p:nvSpPr>
              <p:spPr>
                <a:xfrm>
                  <a:off x="10034999" y="6276104"/>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6" name="Freeform 55">
                  <a:extLst>
                    <a:ext uri="{FF2B5EF4-FFF2-40B4-BE49-F238E27FC236}">
                      <a16:creationId xmlns:a16="http://schemas.microsoft.com/office/drawing/2014/main" id="{CFDF7427-88B1-FC4A-D225-90E70858B252}"/>
                    </a:ext>
                  </a:extLst>
                </p:cNvPr>
                <p:cNvSpPr/>
                <p:nvPr/>
              </p:nvSpPr>
              <p:spPr>
                <a:xfrm>
                  <a:off x="10034999" y="6234480"/>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7" name="Freeform 56">
                  <a:extLst>
                    <a:ext uri="{FF2B5EF4-FFF2-40B4-BE49-F238E27FC236}">
                      <a16:creationId xmlns:a16="http://schemas.microsoft.com/office/drawing/2014/main" id="{7385908D-61E9-5E50-D681-121F821EC6EB}"/>
                    </a:ext>
                  </a:extLst>
                </p:cNvPr>
                <p:cNvSpPr/>
                <p:nvPr/>
              </p:nvSpPr>
              <p:spPr>
                <a:xfrm>
                  <a:off x="10034999" y="6192856"/>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8" name="Freeform 57">
                  <a:extLst>
                    <a:ext uri="{FF2B5EF4-FFF2-40B4-BE49-F238E27FC236}">
                      <a16:creationId xmlns:a16="http://schemas.microsoft.com/office/drawing/2014/main" id="{8EFEFD06-D7F5-7BE9-E450-63FE33234528}"/>
                    </a:ext>
                  </a:extLst>
                </p:cNvPr>
                <p:cNvSpPr/>
                <p:nvPr/>
              </p:nvSpPr>
              <p:spPr>
                <a:xfrm>
                  <a:off x="10034999" y="6151232"/>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6C65AA4-9189-4C2B-444C-EC4C9A2FED0E}"/>
                    </a:ext>
                  </a:extLst>
                </p:cNvPr>
                <p:cNvSpPr/>
                <p:nvPr/>
              </p:nvSpPr>
              <p:spPr>
                <a:xfrm>
                  <a:off x="10034999" y="6109607"/>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0" name="Freeform 59">
                  <a:extLst>
                    <a:ext uri="{FF2B5EF4-FFF2-40B4-BE49-F238E27FC236}">
                      <a16:creationId xmlns:a16="http://schemas.microsoft.com/office/drawing/2014/main" id="{7DF601EB-0660-9620-8FCC-357BAAED8CE8}"/>
                    </a:ext>
                  </a:extLst>
                </p:cNvPr>
                <p:cNvSpPr/>
                <p:nvPr/>
              </p:nvSpPr>
              <p:spPr>
                <a:xfrm>
                  <a:off x="10034999" y="6067983"/>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601FB8AB-014B-F9A4-42EF-F33C577AFB73}"/>
                    </a:ext>
                  </a:extLst>
                </p:cNvPr>
                <p:cNvSpPr/>
                <p:nvPr/>
              </p:nvSpPr>
              <p:spPr>
                <a:xfrm>
                  <a:off x="10034999" y="6026359"/>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76C39D27-D7CA-5478-04F2-E4063ECC7E5A}"/>
                    </a:ext>
                  </a:extLst>
                </p:cNvPr>
                <p:cNvSpPr/>
                <p:nvPr/>
              </p:nvSpPr>
              <p:spPr>
                <a:xfrm>
                  <a:off x="10034999" y="5984735"/>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ECAA72CC-F097-8B87-8567-961F99F240D1}"/>
                    </a:ext>
                  </a:extLst>
                </p:cNvPr>
                <p:cNvSpPr/>
                <p:nvPr/>
              </p:nvSpPr>
              <p:spPr>
                <a:xfrm>
                  <a:off x="10034999" y="5943110"/>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C3A5B57F-2001-33AF-C911-84A5F9EE995E}"/>
                    </a:ext>
                  </a:extLst>
                </p:cNvPr>
                <p:cNvSpPr/>
                <p:nvPr/>
              </p:nvSpPr>
              <p:spPr>
                <a:xfrm>
                  <a:off x="10034999" y="5901486"/>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5" name="Freeform 64">
                  <a:extLst>
                    <a:ext uri="{FF2B5EF4-FFF2-40B4-BE49-F238E27FC236}">
                      <a16:creationId xmlns:a16="http://schemas.microsoft.com/office/drawing/2014/main" id="{B54BC302-276C-E8AA-A0A5-BCE70D624819}"/>
                    </a:ext>
                  </a:extLst>
                </p:cNvPr>
                <p:cNvSpPr/>
                <p:nvPr/>
              </p:nvSpPr>
              <p:spPr>
                <a:xfrm>
                  <a:off x="10034999" y="5859862"/>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C161F0CD-DAF3-7C89-2E49-ABFD7EAFC58E}"/>
                    </a:ext>
                  </a:extLst>
                </p:cNvPr>
                <p:cNvSpPr/>
                <p:nvPr/>
              </p:nvSpPr>
              <p:spPr>
                <a:xfrm>
                  <a:off x="10034999" y="5818238"/>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7" name="Freeform 66">
                  <a:extLst>
                    <a:ext uri="{FF2B5EF4-FFF2-40B4-BE49-F238E27FC236}">
                      <a16:creationId xmlns:a16="http://schemas.microsoft.com/office/drawing/2014/main" id="{0FDA1483-F488-99B5-221C-E80EFEE9563B}"/>
                    </a:ext>
                  </a:extLst>
                </p:cNvPr>
                <p:cNvSpPr/>
                <p:nvPr/>
              </p:nvSpPr>
              <p:spPr>
                <a:xfrm>
                  <a:off x="10034999" y="5776613"/>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8EEF54ED-36D1-AADC-84CB-ACA1C4FBEF45}"/>
                    </a:ext>
                  </a:extLst>
                </p:cNvPr>
                <p:cNvSpPr/>
                <p:nvPr/>
              </p:nvSpPr>
              <p:spPr>
                <a:xfrm>
                  <a:off x="10034999" y="5734989"/>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69" name="Freeform 68">
                  <a:extLst>
                    <a:ext uri="{FF2B5EF4-FFF2-40B4-BE49-F238E27FC236}">
                      <a16:creationId xmlns:a16="http://schemas.microsoft.com/office/drawing/2014/main" id="{9D5E03D2-831C-A2BD-DF3B-F78D62212442}"/>
                    </a:ext>
                  </a:extLst>
                </p:cNvPr>
                <p:cNvSpPr/>
                <p:nvPr/>
              </p:nvSpPr>
              <p:spPr>
                <a:xfrm>
                  <a:off x="10034999" y="5693365"/>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70" name="Freeform 69">
                  <a:extLst>
                    <a:ext uri="{FF2B5EF4-FFF2-40B4-BE49-F238E27FC236}">
                      <a16:creationId xmlns:a16="http://schemas.microsoft.com/office/drawing/2014/main" id="{4EF3E54E-7333-325B-882A-99C98D454972}"/>
                    </a:ext>
                  </a:extLst>
                </p:cNvPr>
                <p:cNvSpPr/>
                <p:nvPr/>
              </p:nvSpPr>
              <p:spPr>
                <a:xfrm>
                  <a:off x="10034999" y="5651741"/>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C3D6A86F-739D-296C-C213-BAB11E6F6048}"/>
                    </a:ext>
                  </a:extLst>
                </p:cNvPr>
                <p:cNvSpPr/>
                <p:nvPr/>
              </p:nvSpPr>
              <p:spPr>
                <a:xfrm>
                  <a:off x="10034999" y="5610116"/>
                  <a:ext cx="38070" cy="33623"/>
                </a:xfrm>
                <a:custGeom>
                  <a:avLst/>
                  <a:gdLst>
                    <a:gd name="connsiteX0" fmla="*/ 0 w 38070"/>
                    <a:gd name="connsiteY0" fmla="*/ 33623 h 33623"/>
                    <a:gd name="connsiteX1" fmla="*/ 38071 w 38070"/>
                    <a:gd name="connsiteY1" fmla="*/ 0 h 33623"/>
                  </a:gdLst>
                  <a:ahLst/>
                  <a:cxnLst>
                    <a:cxn ang="0">
                      <a:pos x="connsiteX0" y="connsiteY0"/>
                    </a:cxn>
                    <a:cxn ang="0">
                      <a:pos x="connsiteX1" y="connsiteY1"/>
                    </a:cxn>
                  </a:cxnLst>
                  <a:rect l="l" t="t" r="r" b="b"/>
                  <a:pathLst>
                    <a:path w="38070" h="33623">
                      <a:moveTo>
                        <a:pt x="0" y="33623"/>
                      </a:moveTo>
                      <a:lnTo>
                        <a:pt x="38071" y="0"/>
                      </a:lnTo>
                    </a:path>
                  </a:pathLst>
                </a:custGeom>
                <a:ln w="11404" cap="rnd">
                  <a:solidFill>
                    <a:srgbClr val="000000"/>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8FAFF817-A59B-9619-380C-F3C44DD9678F}"/>
                    </a:ext>
                  </a:extLst>
                </p:cNvPr>
                <p:cNvSpPr/>
                <p:nvPr/>
              </p:nvSpPr>
              <p:spPr>
                <a:xfrm>
                  <a:off x="10034999" y="5568492"/>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4F2F8BFA-0BE2-CFAE-76C0-42B037DA43F6}"/>
                    </a:ext>
                  </a:extLst>
                </p:cNvPr>
                <p:cNvSpPr/>
                <p:nvPr/>
              </p:nvSpPr>
              <p:spPr>
                <a:xfrm>
                  <a:off x="10034999" y="5526868"/>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2294DBB3-F2B1-09B6-CDB5-29D7DBC638C0}"/>
                    </a:ext>
                  </a:extLst>
                </p:cNvPr>
                <p:cNvSpPr/>
                <p:nvPr/>
              </p:nvSpPr>
              <p:spPr>
                <a:xfrm>
                  <a:off x="10034999" y="5485244"/>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75" name="Freeform 74">
                  <a:extLst>
                    <a:ext uri="{FF2B5EF4-FFF2-40B4-BE49-F238E27FC236}">
                      <a16:creationId xmlns:a16="http://schemas.microsoft.com/office/drawing/2014/main" id="{9EB825D5-EC08-7650-7B43-05A1F62DC70B}"/>
                    </a:ext>
                  </a:extLst>
                </p:cNvPr>
                <p:cNvSpPr/>
                <p:nvPr/>
              </p:nvSpPr>
              <p:spPr>
                <a:xfrm>
                  <a:off x="10034999" y="5443619"/>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76" name="Freeform 75">
                  <a:extLst>
                    <a:ext uri="{FF2B5EF4-FFF2-40B4-BE49-F238E27FC236}">
                      <a16:creationId xmlns:a16="http://schemas.microsoft.com/office/drawing/2014/main" id="{96E0C010-7786-9259-42E3-FEDE8B974BF1}"/>
                    </a:ext>
                  </a:extLst>
                </p:cNvPr>
                <p:cNvSpPr/>
                <p:nvPr/>
              </p:nvSpPr>
              <p:spPr>
                <a:xfrm>
                  <a:off x="10034999" y="5401995"/>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77" name="Freeform 76">
                  <a:extLst>
                    <a:ext uri="{FF2B5EF4-FFF2-40B4-BE49-F238E27FC236}">
                      <a16:creationId xmlns:a16="http://schemas.microsoft.com/office/drawing/2014/main" id="{C1F76FC4-FF4D-395D-4E53-7638E53A2532}"/>
                    </a:ext>
                  </a:extLst>
                </p:cNvPr>
                <p:cNvSpPr/>
                <p:nvPr/>
              </p:nvSpPr>
              <p:spPr>
                <a:xfrm>
                  <a:off x="10034999" y="5360371"/>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78" name="Freeform 77">
                  <a:extLst>
                    <a:ext uri="{FF2B5EF4-FFF2-40B4-BE49-F238E27FC236}">
                      <a16:creationId xmlns:a16="http://schemas.microsoft.com/office/drawing/2014/main" id="{36EC8D0D-3259-01F8-9753-BA2F064A5438}"/>
                    </a:ext>
                  </a:extLst>
                </p:cNvPr>
                <p:cNvSpPr/>
                <p:nvPr/>
              </p:nvSpPr>
              <p:spPr>
                <a:xfrm>
                  <a:off x="10034999" y="5318747"/>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79" name="Freeform 78">
                  <a:extLst>
                    <a:ext uri="{FF2B5EF4-FFF2-40B4-BE49-F238E27FC236}">
                      <a16:creationId xmlns:a16="http://schemas.microsoft.com/office/drawing/2014/main" id="{D6CC90B4-83BA-3215-78C0-81BFABE3D6CA}"/>
                    </a:ext>
                  </a:extLst>
                </p:cNvPr>
                <p:cNvSpPr/>
                <p:nvPr/>
              </p:nvSpPr>
              <p:spPr>
                <a:xfrm>
                  <a:off x="10034999" y="5277122"/>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0" name="Freeform 79">
                  <a:extLst>
                    <a:ext uri="{FF2B5EF4-FFF2-40B4-BE49-F238E27FC236}">
                      <a16:creationId xmlns:a16="http://schemas.microsoft.com/office/drawing/2014/main" id="{25F47304-7A49-C547-38D1-61BEC9BC2C53}"/>
                    </a:ext>
                  </a:extLst>
                </p:cNvPr>
                <p:cNvSpPr/>
                <p:nvPr/>
              </p:nvSpPr>
              <p:spPr>
                <a:xfrm>
                  <a:off x="10034999" y="5235498"/>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81" name="Freeform 80">
                  <a:extLst>
                    <a:ext uri="{FF2B5EF4-FFF2-40B4-BE49-F238E27FC236}">
                      <a16:creationId xmlns:a16="http://schemas.microsoft.com/office/drawing/2014/main" id="{7E9DFDB2-E76B-70C1-CA16-A65BA7D394C5}"/>
                    </a:ext>
                  </a:extLst>
                </p:cNvPr>
                <p:cNvSpPr/>
                <p:nvPr/>
              </p:nvSpPr>
              <p:spPr>
                <a:xfrm>
                  <a:off x="10034999" y="5193874"/>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82" name="Freeform 81">
                  <a:extLst>
                    <a:ext uri="{FF2B5EF4-FFF2-40B4-BE49-F238E27FC236}">
                      <a16:creationId xmlns:a16="http://schemas.microsoft.com/office/drawing/2014/main" id="{AD286566-9B51-0330-9E07-983C54A5A4FC}"/>
                    </a:ext>
                  </a:extLst>
                </p:cNvPr>
                <p:cNvSpPr/>
                <p:nvPr/>
              </p:nvSpPr>
              <p:spPr>
                <a:xfrm>
                  <a:off x="10034999" y="5152250"/>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3" name="Freeform 82">
                  <a:extLst>
                    <a:ext uri="{FF2B5EF4-FFF2-40B4-BE49-F238E27FC236}">
                      <a16:creationId xmlns:a16="http://schemas.microsoft.com/office/drawing/2014/main" id="{1EB9DBA5-1642-A622-0EBD-1A6A0E92C0F3}"/>
                    </a:ext>
                  </a:extLst>
                </p:cNvPr>
                <p:cNvSpPr/>
                <p:nvPr/>
              </p:nvSpPr>
              <p:spPr>
                <a:xfrm>
                  <a:off x="10034999" y="5110625"/>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4" name="Freeform 83">
                  <a:extLst>
                    <a:ext uri="{FF2B5EF4-FFF2-40B4-BE49-F238E27FC236}">
                      <a16:creationId xmlns:a16="http://schemas.microsoft.com/office/drawing/2014/main" id="{F1829D3C-3336-C279-6336-A1FE847825A7}"/>
                    </a:ext>
                  </a:extLst>
                </p:cNvPr>
                <p:cNvSpPr/>
                <p:nvPr/>
              </p:nvSpPr>
              <p:spPr>
                <a:xfrm>
                  <a:off x="10034999" y="5069001"/>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85" name="Freeform 84">
                  <a:extLst>
                    <a:ext uri="{FF2B5EF4-FFF2-40B4-BE49-F238E27FC236}">
                      <a16:creationId xmlns:a16="http://schemas.microsoft.com/office/drawing/2014/main" id="{0322894C-F384-8AB3-6087-235617199A47}"/>
                    </a:ext>
                  </a:extLst>
                </p:cNvPr>
                <p:cNvSpPr/>
                <p:nvPr/>
              </p:nvSpPr>
              <p:spPr>
                <a:xfrm>
                  <a:off x="10034999" y="5027377"/>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6" name="Freeform 85">
                  <a:extLst>
                    <a:ext uri="{FF2B5EF4-FFF2-40B4-BE49-F238E27FC236}">
                      <a16:creationId xmlns:a16="http://schemas.microsoft.com/office/drawing/2014/main" id="{D4AE8CA8-54A4-B014-3C6F-6BCD6F8C084B}"/>
                    </a:ext>
                  </a:extLst>
                </p:cNvPr>
                <p:cNvSpPr/>
                <p:nvPr/>
              </p:nvSpPr>
              <p:spPr>
                <a:xfrm>
                  <a:off x="10034999" y="4985753"/>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7" name="Freeform 86">
                  <a:extLst>
                    <a:ext uri="{FF2B5EF4-FFF2-40B4-BE49-F238E27FC236}">
                      <a16:creationId xmlns:a16="http://schemas.microsoft.com/office/drawing/2014/main" id="{E1D7FF36-34CB-7596-8F00-FA1B3D11C1B0}"/>
                    </a:ext>
                  </a:extLst>
                </p:cNvPr>
                <p:cNvSpPr/>
                <p:nvPr/>
              </p:nvSpPr>
              <p:spPr>
                <a:xfrm>
                  <a:off x="10034999" y="4944128"/>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88" name="Freeform 87">
                  <a:extLst>
                    <a:ext uri="{FF2B5EF4-FFF2-40B4-BE49-F238E27FC236}">
                      <a16:creationId xmlns:a16="http://schemas.microsoft.com/office/drawing/2014/main" id="{A924366B-F518-68DB-7615-E6B3F0BE7CA6}"/>
                    </a:ext>
                  </a:extLst>
                </p:cNvPr>
                <p:cNvSpPr/>
                <p:nvPr/>
              </p:nvSpPr>
              <p:spPr>
                <a:xfrm>
                  <a:off x="10034999" y="4902504"/>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89" name="Freeform 88">
                  <a:extLst>
                    <a:ext uri="{FF2B5EF4-FFF2-40B4-BE49-F238E27FC236}">
                      <a16:creationId xmlns:a16="http://schemas.microsoft.com/office/drawing/2014/main" id="{C1F724AA-8304-1E87-08BD-04166A987302}"/>
                    </a:ext>
                  </a:extLst>
                </p:cNvPr>
                <p:cNvSpPr/>
                <p:nvPr/>
              </p:nvSpPr>
              <p:spPr>
                <a:xfrm>
                  <a:off x="10034999" y="4860880"/>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90" name="Freeform 89">
                  <a:extLst>
                    <a:ext uri="{FF2B5EF4-FFF2-40B4-BE49-F238E27FC236}">
                      <a16:creationId xmlns:a16="http://schemas.microsoft.com/office/drawing/2014/main" id="{138B6C5C-569A-6ABB-A6B9-8AA480DD2596}"/>
                    </a:ext>
                  </a:extLst>
                </p:cNvPr>
                <p:cNvSpPr/>
                <p:nvPr/>
              </p:nvSpPr>
              <p:spPr>
                <a:xfrm>
                  <a:off x="10034999" y="4819256"/>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91" name="Freeform 90">
                  <a:extLst>
                    <a:ext uri="{FF2B5EF4-FFF2-40B4-BE49-F238E27FC236}">
                      <a16:creationId xmlns:a16="http://schemas.microsoft.com/office/drawing/2014/main" id="{54D8BAF0-F030-CF94-B18D-C542874F9607}"/>
                    </a:ext>
                  </a:extLst>
                </p:cNvPr>
                <p:cNvSpPr/>
                <p:nvPr/>
              </p:nvSpPr>
              <p:spPr>
                <a:xfrm>
                  <a:off x="10034999" y="4777631"/>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19E66D23-90A9-1FD0-6FE5-5F2E0A4F282A}"/>
                    </a:ext>
                  </a:extLst>
                </p:cNvPr>
                <p:cNvSpPr/>
                <p:nvPr/>
              </p:nvSpPr>
              <p:spPr>
                <a:xfrm>
                  <a:off x="10034999" y="4736007"/>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3557FA00-3111-421A-784F-AE4D4AAE77D0}"/>
                    </a:ext>
                  </a:extLst>
                </p:cNvPr>
                <p:cNvSpPr/>
                <p:nvPr/>
              </p:nvSpPr>
              <p:spPr>
                <a:xfrm>
                  <a:off x="10034999" y="4694383"/>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14616BF4-0694-4FA9-7ABA-068CF9658392}"/>
                    </a:ext>
                  </a:extLst>
                </p:cNvPr>
                <p:cNvSpPr/>
                <p:nvPr/>
              </p:nvSpPr>
              <p:spPr>
                <a:xfrm>
                  <a:off x="10034999" y="4652759"/>
                  <a:ext cx="38070" cy="33718"/>
                </a:xfrm>
                <a:custGeom>
                  <a:avLst/>
                  <a:gdLst>
                    <a:gd name="connsiteX0" fmla="*/ 0 w 38070"/>
                    <a:gd name="connsiteY0" fmla="*/ 33719 h 33718"/>
                    <a:gd name="connsiteX1" fmla="*/ 38071 w 38070"/>
                    <a:gd name="connsiteY1" fmla="*/ 0 h 33718"/>
                  </a:gdLst>
                  <a:ahLst/>
                  <a:cxnLst>
                    <a:cxn ang="0">
                      <a:pos x="connsiteX0" y="connsiteY0"/>
                    </a:cxn>
                    <a:cxn ang="0">
                      <a:pos x="connsiteX1" y="connsiteY1"/>
                    </a:cxn>
                  </a:cxnLst>
                  <a:rect l="l" t="t" r="r" b="b"/>
                  <a:pathLst>
                    <a:path w="38070" h="33718">
                      <a:moveTo>
                        <a:pt x="0" y="33719"/>
                      </a:moveTo>
                      <a:lnTo>
                        <a:pt x="38071" y="0"/>
                      </a:lnTo>
                    </a:path>
                  </a:pathLst>
                </a:custGeom>
                <a:ln w="11404" cap="rnd">
                  <a:solidFill>
                    <a:srgbClr val="000000"/>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58BCB787-533D-6E36-75C3-5A206B625C45}"/>
                    </a:ext>
                  </a:extLst>
                </p:cNvPr>
                <p:cNvSpPr/>
                <p:nvPr/>
              </p:nvSpPr>
              <p:spPr>
                <a:xfrm>
                  <a:off x="10034999" y="4611134"/>
                  <a:ext cx="38070" cy="33718"/>
                </a:xfrm>
                <a:custGeom>
                  <a:avLst/>
                  <a:gdLst>
                    <a:gd name="connsiteX0" fmla="*/ 0 w 38070"/>
                    <a:gd name="connsiteY0" fmla="*/ 33718 h 33718"/>
                    <a:gd name="connsiteX1" fmla="*/ 38071 w 38070"/>
                    <a:gd name="connsiteY1" fmla="*/ 0 h 33718"/>
                  </a:gdLst>
                  <a:ahLst/>
                  <a:cxnLst>
                    <a:cxn ang="0">
                      <a:pos x="connsiteX0" y="connsiteY0"/>
                    </a:cxn>
                    <a:cxn ang="0">
                      <a:pos x="connsiteX1" y="connsiteY1"/>
                    </a:cxn>
                  </a:cxnLst>
                  <a:rect l="l" t="t" r="r" b="b"/>
                  <a:pathLst>
                    <a:path w="38070" h="33718">
                      <a:moveTo>
                        <a:pt x="0" y="33718"/>
                      </a:moveTo>
                      <a:lnTo>
                        <a:pt x="38071" y="0"/>
                      </a:lnTo>
                    </a:path>
                  </a:pathLst>
                </a:custGeom>
                <a:ln w="11404" cap="rnd">
                  <a:solidFill>
                    <a:srgbClr val="000000"/>
                  </a:solidFill>
                  <a:prstDash val="solid"/>
                  <a:round/>
                </a:ln>
              </p:spPr>
              <p:txBody>
                <a:bodyPr rtlCol="0" anchor="ctr"/>
                <a:lstStyle/>
                <a:p>
                  <a:endParaRPr lang="en-US"/>
                </a:p>
              </p:txBody>
            </p:sp>
          </p:grpSp>
        </p:grpSp>
        <p:grpSp>
          <p:nvGrpSpPr>
            <p:cNvPr id="96" name="Graphic 12">
              <a:extLst>
                <a:ext uri="{FF2B5EF4-FFF2-40B4-BE49-F238E27FC236}">
                  <a16:creationId xmlns:a16="http://schemas.microsoft.com/office/drawing/2014/main" id="{249722AE-EC6B-FD65-3916-7A7C80D8ED46}"/>
                </a:ext>
              </a:extLst>
            </p:cNvPr>
            <p:cNvGrpSpPr/>
            <p:nvPr/>
          </p:nvGrpSpPr>
          <p:grpSpPr>
            <a:xfrm>
              <a:off x="9052011" y="4078592"/>
              <a:ext cx="1065982" cy="1066800"/>
              <a:chOff x="9052011" y="4078592"/>
              <a:chExt cx="1065982" cy="1066800"/>
            </a:xfrm>
          </p:grpSpPr>
          <p:grpSp>
            <p:nvGrpSpPr>
              <p:cNvPr id="97" name="Graphic 12">
                <a:extLst>
                  <a:ext uri="{FF2B5EF4-FFF2-40B4-BE49-F238E27FC236}">
                    <a16:creationId xmlns:a16="http://schemas.microsoft.com/office/drawing/2014/main" id="{9007E8CC-E97B-D844-FB09-F2D13646D6F4}"/>
                  </a:ext>
                </a:extLst>
              </p:cNvPr>
              <p:cNvGrpSpPr/>
              <p:nvPr/>
            </p:nvGrpSpPr>
            <p:grpSpPr>
              <a:xfrm>
                <a:off x="9052011" y="4078592"/>
                <a:ext cx="1065982" cy="1066800"/>
                <a:chOff x="9052011" y="4078592"/>
                <a:chExt cx="1065982" cy="1066800"/>
              </a:xfrm>
            </p:grpSpPr>
            <p:sp>
              <p:nvSpPr>
                <p:cNvPr id="98" name="Freeform 97">
                  <a:extLst>
                    <a:ext uri="{FF2B5EF4-FFF2-40B4-BE49-F238E27FC236}">
                      <a16:creationId xmlns:a16="http://schemas.microsoft.com/office/drawing/2014/main" id="{87869140-8DF3-FFEF-9BA9-BCC7A0923F28}"/>
                    </a:ext>
                  </a:extLst>
                </p:cNvPr>
                <p:cNvSpPr/>
                <p:nvPr/>
              </p:nvSpPr>
              <p:spPr>
                <a:xfrm>
                  <a:off x="9057721" y="4084307"/>
                  <a:ext cx="1054561" cy="1055370"/>
                </a:xfrm>
                <a:custGeom>
                  <a:avLst/>
                  <a:gdLst>
                    <a:gd name="connsiteX0" fmla="*/ 1054561 w 1054561"/>
                    <a:gd name="connsiteY0" fmla="*/ 527685 h 1055370"/>
                    <a:gd name="connsiteX1" fmla="*/ 527281 w 1054561"/>
                    <a:gd name="connsiteY1" fmla="*/ 1055370 h 1055370"/>
                    <a:gd name="connsiteX2" fmla="*/ 0 w 1054561"/>
                    <a:gd name="connsiteY2" fmla="*/ 527685 h 1055370"/>
                    <a:gd name="connsiteX3" fmla="*/ 527281 w 1054561"/>
                    <a:gd name="connsiteY3" fmla="*/ 0 h 1055370"/>
                    <a:gd name="connsiteX4" fmla="*/ 1054561 w 1054561"/>
                    <a:gd name="connsiteY4" fmla="*/ 527685 h 105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561" h="1055370">
                      <a:moveTo>
                        <a:pt x="1054561" y="527685"/>
                      </a:moveTo>
                      <a:cubicBezTo>
                        <a:pt x="1054561" y="819117"/>
                        <a:pt x="818490" y="1055370"/>
                        <a:pt x="527281" y="1055370"/>
                      </a:cubicBezTo>
                      <a:cubicBezTo>
                        <a:pt x="236072" y="1055370"/>
                        <a:pt x="0" y="819117"/>
                        <a:pt x="0" y="527685"/>
                      </a:cubicBezTo>
                      <a:cubicBezTo>
                        <a:pt x="0" y="236253"/>
                        <a:pt x="236072" y="0"/>
                        <a:pt x="527281" y="0"/>
                      </a:cubicBezTo>
                      <a:cubicBezTo>
                        <a:pt x="818490" y="0"/>
                        <a:pt x="1054561" y="236253"/>
                        <a:pt x="1054561" y="527685"/>
                      </a:cubicBezTo>
                      <a:close/>
                    </a:path>
                  </a:pathLst>
                </a:custGeom>
                <a:solidFill>
                  <a:srgbClr val="C6345D"/>
                </a:solidFill>
                <a:ln w="950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6E2CFA8-4F7B-86FF-408E-44DA82B02B51}"/>
                    </a:ext>
                  </a:extLst>
                </p:cNvPr>
                <p:cNvSpPr/>
                <p:nvPr/>
              </p:nvSpPr>
              <p:spPr>
                <a:xfrm>
                  <a:off x="9052011" y="4078592"/>
                  <a:ext cx="1065982" cy="1066800"/>
                </a:xfrm>
                <a:custGeom>
                  <a:avLst/>
                  <a:gdLst>
                    <a:gd name="connsiteX0" fmla="*/ 532991 w 1065982"/>
                    <a:gd name="connsiteY0" fmla="*/ 11430 h 1066800"/>
                    <a:gd name="connsiteX1" fmla="*/ 1054561 w 1065982"/>
                    <a:gd name="connsiteY1" fmla="*/ 533400 h 1066800"/>
                    <a:gd name="connsiteX2" fmla="*/ 532991 w 1065982"/>
                    <a:gd name="connsiteY2" fmla="*/ 1055370 h 1066800"/>
                    <a:gd name="connsiteX3" fmla="*/ 11421 w 1065982"/>
                    <a:gd name="connsiteY3" fmla="*/ 533400 h 1066800"/>
                    <a:gd name="connsiteX4" fmla="*/ 532991 w 1065982"/>
                    <a:gd name="connsiteY4" fmla="*/ 11430 h 1066800"/>
                    <a:gd name="connsiteX5" fmla="*/ 532991 w 1065982"/>
                    <a:gd name="connsiteY5" fmla="*/ 0 h 1066800"/>
                    <a:gd name="connsiteX6" fmla="*/ 0 w 1065982"/>
                    <a:gd name="connsiteY6" fmla="*/ 533400 h 1066800"/>
                    <a:gd name="connsiteX7" fmla="*/ 532991 w 1065982"/>
                    <a:gd name="connsiteY7" fmla="*/ 1066800 h 1066800"/>
                    <a:gd name="connsiteX8" fmla="*/ 1065983 w 1065982"/>
                    <a:gd name="connsiteY8" fmla="*/ 533400 h 1066800"/>
                    <a:gd name="connsiteX9" fmla="*/ 532991 w 1065982"/>
                    <a:gd name="connsiteY9" fmla="*/ 0 h 1066800"/>
                    <a:gd name="connsiteX10" fmla="*/ 532991 w 1065982"/>
                    <a:gd name="connsiteY10"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982" h="1066800">
                      <a:moveTo>
                        <a:pt x="532991" y="11430"/>
                      </a:moveTo>
                      <a:cubicBezTo>
                        <a:pt x="820616" y="11430"/>
                        <a:pt x="1054561" y="245554"/>
                        <a:pt x="1054561" y="533400"/>
                      </a:cubicBezTo>
                      <a:cubicBezTo>
                        <a:pt x="1054561" y="821246"/>
                        <a:pt x="820616" y="1055370"/>
                        <a:pt x="532991" y="1055370"/>
                      </a:cubicBezTo>
                      <a:cubicBezTo>
                        <a:pt x="245366" y="1055370"/>
                        <a:pt x="11421" y="821246"/>
                        <a:pt x="11421" y="533400"/>
                      </a:cubicBezTo>
                      <a:cubicBezTo>
                        <a:pt x="11421" y="245554"/>
                        <a:pt x="245366" y="11430"/>
                        <a:pt x="532991" y="11430"/>
                      </a:cubicBezTo>
                      <a:moveTo>
                        <a:pt x="532991" y="0"/>
                      </a:moveTo>
                      <a:cubicBezTo>
                        <a:pt x="238609" y="0"/>
                        <a:pt x="0" y="238792"/>
                        <a:pt x="0" y="533400"/>
                      </a:cubicBezTo>
                      <a:cubicBezTo>
                        <a:pt x="0" y="828008"/>
                        <a:pt x="238609" y="1066800"/>
                        <a:pt x="532991" y="1066800"/>
                      </a:cubicBezTo>
                      <a:cubicBezTo>
                        <a:pt x="827374" y="1066800"/>
                        <a:pt x="1065983" y="828008"/>
                        <a:pt x="1065983" y="533400"/>
                      </a:cubicBezTo>
                      <a:cubicBezTo>
                        <a:pt x="1065983" y="238792"/>
                        <a:pt x="827374" y="0"/>
                        <a:pt x="532991" y="0"/>
                      </a:cubicBezTo>
                      <a:lnTo>
                        <a:pt x="532991" y="0"/>
                      </a:lnTo>
                      <a:close/>
                    </a:path>
                  </a:pathLst>
                </a:custGeom>
                <a:solidFill>
                  <a:srgbClr val="000000"/>
                </a:solidFill>
                <a:ln w="9503"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1F55491-7DAF-6FE5-48C8-C6BB750842A2}"/>
                  </a:ext>
                </a:extLst>
              </p:cNvPr>
              <p:cNvSpPr/>
              <p:nvPr/>
            </p:nvSpPr>
            <p:spPr>
              <a:xfrm>
                <a:off x="9137670" y="4164317"/>
                <a:ext cx="894663" cy="895350"/>
              </a:xfrm>
              <a:custGeom>
                <a:avLst/>
                <a:gdLst>
                  <a:gd name="connsiteX0" fmla="*/ 447332 w 894663"/>
                  <a:gd name="connsiteY0" fmla="*/ 11430 h 895350"/>
                  <a:gd name="connsiteX1" fmla="*/ 883243 w 894663"/>
                  <a:gd name="connsiteY1" fmla="*/ 447675 h 895350"/>
                  <a:gd name="connsiteX2" fmla="*/ 447332 w 894663"/>
                  <a:gd name="connsiteY2" fmla="*/ 883920 h 895350"/>
                  <a:gd name="connsiteX3" fmla="*/ 11421 w 894663"/>
                  <a:gd name="connsiteY3" fmla="*/ 447675 h 895350"/>
                  <a:gd name="connsiteX4" fmla="*/ 447332 w 894663"/>
                  <a:gd name="connsiteY4" fmla="*/ 11430 h 895350"/>
                  <a:gd name="connsiteX5" fmla="*/ 447332 w 894663"/>
                  <a:gd name="connsiteY5" fmla="*/ 0 h 895350"/>
                  <a:gd name="connsiteX6" fmla="*/ 0 w 894663"/>
                  <a:gd name="connsiteY6" fmla="*/ 447675 h 895350"/>
                  <a:gd name="connsiteX7" fmla="*/ 447332 w 894663"/>
                  <a:gd name="connsiteY7" fmla="*/ 895350 h 895350"/>
                  <a:gd name="connsiteX8" fmla="*/ 894664 w 894663"/>
                  <a:gd name="connsiteY8" fmla="*/ 447675 h 895350"/>
                  <a:gd name="connsiteX9" fmla="*/ 447332 w 894663"/>
                  <a:gd name="connsiteY9" fmla="*/ 0 h 895350"/>
                  <a:gd name="connsiteX10" fmla="*/ 447332 w 894663"/>
                  <a:gd name="connsiteY10"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663" h="895350">
                    <a:moveTo>
                      <a:pt x="447332" y="11430"/>
                    </a:moveTo>
                    <a:cubicBezTo>
                      <a:pt x="687654" y="11430"/>
                      <a:pt x="883243" y="207169"/>
                      <a:pt x="883243" y="447675"/>
                    </a:cubicBezTo>
                    <a:cubicBezTo>
                      <a:pt x="883243" y="688181"/>
                      <a:pt x="687654" y="883920"/>
                      <a:pt x="447332" y="883920"/>
                    </a:cubicBezTo>
                    <a:cubicBezTo>
                      <a:pt x="207010" y="883920"/>
                      <a:pt x="11421" y="688181"/>
                      <a:pt x="11421" y="447675"/>
                    </a:cubicBezTo>
                    <a:cubicBezTo>
                      <a:pt x="11421" y="207169"/>
                      <a:pt x="207010" y="11430"/>
                      <a:pt x="447332" y="11430"/>
                    </a:cubicBezTo>
                    <a:moveTo>
                      <a:pt x="447332" y="0"/>
                    </a:moveTo>
                    <a:cubicBezTo>
                      <a:pt x="200252" y="0"/>
                      <a:pt x="0" y="200406"/>
                      <a:pt x="0" y="447675"/>
                    </a:cubicBezTo>
                    <a:cubicBezTo>
                      <a:pt x="0" y="694944"/>
                      <a:pt x="200252" y="895350"/>
                      <a:pt x="447332" y="895350"/>
                    </a:cubicBezTo>
                    <a:cubicBezTo>
                      <a:pt x="694412" y="895350"/>
                      <a:pt x="894664" y="694944"/>
                      <a:pt x="894664" y="447675"/>
                    </a:cubicBezTo>
                    <a:cubicBezTo>
                      <a:pt x="894664" y="200406"/>
                      <a:pt x="694412" y="0"/>
                      <a:pt x="447332" y="0"/>
                    </a:cubicBezTo>
                    <a:lnTo>
                      <a:pt x="447332" y="0"/>
                    </a:lnTo>
                    <a:close/>
                  </a:path>
                </a:pathLst>
              </a:custGeom>
              <a:solidFill>
                <a:srgbClr val="000000"/>
              </a:solidFill>
              <a:ln w="9503" cap="flat">
                <a:noFill/>
                <a:prstDash val="solid"/>
                <a:miter/>
              </a:ln>
            </p:spPr>
            <p:txBody>
              <a:bodyPr rtlCol="0" anchor="ctr"/>
              <a:lstStyle/>
              <a:p>
                <a:endParaRPr lang="en-US"/>
              </a:p>
            </p:txBody>
          </p:sp>
        </p:grpSp>
        <p:grpSp>
          <p:nvGrpSpPr>
            <p:cNvPr id="101" name="Graphic 12">
              <a:extLst>
                <a:ext uri="{FF2B5EF4-FFF2-40B4-BE49-F238E27FC236}">
                  <a16:creationId xmlns:a16="http://schemas.microsoft.com/office/drawing/2014/main" id="{58CD667D-03DD-6A0C-029D-5CFEEA50864A}"/>
                </a:ext>
              </a:extLst>
            </p:cNvPr>
            <p:cNvGrpSpPr/>
            <p:nvPr/>
          </p:nvGrpSpPr>
          <p:grpSpPr>
            <a:xfrm>
              <a:off x="11806814" y="4107167"/>
              <a:ext cx="110024" cy="3286125"/>
              <a:chOff x="11806814" y="4107167"/>
              <a:chExt cx="110024" cy="3286125"/>
            </a:xfrm>
            <a:noFill/>
          </p:grpSpPr>
          <p:sp>
            <p:nvSpPr>
              <p:cNvPr id="102" name="Freeform 101">
                <a:extLst>
                  <a:ext uri="{FF2B5EF4-FFF2-40B4-BE49-F238E27FC236}">
                    <a16:creationId xmlns:a16="http://schemas.microsoft.com/office/drawing/2014/main" id="{2ECBB636-5587-A558-5F26-3025FEDD7D69}"/>
                  </a:ext>
                </a:extLst>
              </p:cNvPr>
              <p:cNvSpPr/>
              <p:nvPr/>
            </p:nvSpPr>
            <p:spPr>
              <a:xfrm>
                <a:off x="11806814" y="4107167"/>
                <a:ext cx="110024" cy="3286125"/>
              </a:xfrm>
              <a:custGeom>
                <a:avLst/>
                <a:gdLst>
                  <a:gd name="connsiteX0" fmla="*/ 0 w 110024"/>
                  <a:gd name="connsiteY0" fmla="*/ 0 h 3286125"/>
                  <a:gd name="connsiteX1" fmla="*/ 110025 w 110024"/>
                  <a:gd name="connsiteY1" fmla="*/ 0 h 3286125"/>
                  <a:gd name="connsiteX2" fmla="*/ 110025 w 110024"/>
                  <a:gd name="connsiteY2" fmla="*/ 3286125 h 3286125"/>
                </a:gdLst>
                <a:ahLst/>
                <a:cxnLst>
                  <a:cxn ang="0">
                    <a:pos x="connsiteX0" y="connsiteY0"/>
                  </a:cxn>
                  <a:cxn ang="0">
                    <a:pos x="connsiteX1" y="connsiteY1"/>
                  </a:cxn>
                  <a:cxn ang="0">
                    <a:pos x="connsiteX2" y="connsiteY2"/>
                  </a:cxn>
                </a:cxnLst>
                <a:rect l="l" t="t" r="r" b="b"/>
                <a:pathLst>
                  <a:path w="110024" h="3286125">
                    <a:moveTo>
                      <a:pt x="0" y="0"/>
                    </a:moveTo>
                    <a:lnTo>
                      <a:pt x="110025" y="0"/>
                    </a:lnTo>
                    <a:lnTo>
                      <a:pt x="110025" y="3286125"/>
                    </a:lnTo>
                  </a:path>
                </a:pathLst>
              </a:custGeom>
              <a:noFill/>
              <a:ln w="11404" cap="flat">
                <a:solidFill>
                  <a:srgbClr val="000000"/>
                </a:solid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0321C6D-08FD-DE35-885C-431A5E57AF53}"/>
                  </a:ext>
                </a:extLst>
              </p:cNvPr>
              <p:cNvSpPr/>
              <p:nvPr/>
            </p:nvSpPr>
            <p:spPr>
              <a:xfrm>
                <a:off x="11806814" y="4271187"/>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61CDA05-45D8-740E-9423-20C7130841A8}"/>
                  </a:ext>
                </a:extLst>
              </p:cNvPr>
              <p:cNvSpPr/>
              <p:nvPr/>
            </p:nvSpPr>
            <p:spPr>
              <a:xfrm>
                <a:off x="11806814" y="4435112"/>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E740FD02-1C77-59F6-3026-257905CBE6E1}"/>
                  </a:ext>
                </a:extLst>
              </p:cNvPr>
              <p:cNvSpPr/>
              <p:nvPr/>
            </p:nvSpPr>
            <p:spPr>
              <a:xfrm>
                <a:off x="11806814" y="4599133"/>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3E10DBB-2596-9414-82E0-8F8CB14316EC}"/>
                  </a:ext>
                </a:extLst>
              </p:cNvPr>
              <p:cNvSpPr/>
              <p:nvPr/>
            </p:nvSpPr>
            <p:spPr>
              <a:xfrm>
                <a:off x="11806814" y="4763153"/>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B990BAD-4E0D-91FC-237D-1DDB408D4C57}"/>
                  </a:ext>
                </a:extLst>
              </p:cNvPr>
              <p:cNvSpPr/>
              <p:nvPr/>
            </p:nvSpPr>
            <p:spPr>
              <a:xfrm>
                <a:off x="11806814" y="4927079"/>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DAA382-5E41-60EF-5EF7-43855A87375A}"/>
                  </a:ext>
                </a:extLst>
              </p:cNvPr>
              <p:cNvSpPr/>
              <p:nvPr/>
            </p:nvSpPr>
            <p:spPr>
              <a:xfrm>
                <a:off x="11806814" y="5091099"/>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D1F0AC4-9B14-72A7-BC1C-9F863C0C0E96}"/>
                  </a:ext>
                </a:extLst>
              </p:cNvPr>
              <p:cNvSpPr/>
              <p:nvPr/>
            </p:nvSpPr>
            <p:spPr>
              <a:xfrm>
                <a:off x="11806814" y="5255024"/>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4CAE7D7-29CD-DD3F-AD2A-3F92DDBC8F6C}"/>
                  </a:ext>
                </a:extLst>
              </p:cNvPr>
              <p:cNvSpPr/>
              <p:nvPr/>
            </p:nvSpPr>
            <p:spPr>
              <a:xfrm>
                <a:off x="11806814" y="5419045"/>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E88B19A0-1C1F-BB8C-7D98-C33823E80E04}"/>
                  </a:ext>
                </a:extLst>
              </p:cNvPr>
              <p:cNvSpPr/>
              <p:nvPr/>
            </p:nvSpPr>
            <p:spPr>
              <a:xfrm>
                <a:off x="11806814" y="5583065"/>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05E3A85-BC1E-D7BE-3300-B55C92BD5188}"/>
                  </a:ext>
                </a:extLst>
              </p:cNvPr>
              <p:cNvSpPr/>
              <p:nvPr/>
            </p:nvSpPr>
            <p:spPr>
              <a:xfrm>
                <a:off x="11806814" y="5746991"/>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6CBB2F-1DB1-FC44-723E-712EE10C9750}"/>
                  </a:ext>
                </a:extLst>
              </p:cNvPr>
              <p:cNvSpPr/>
              <p:nvPr/>
            </p:nvSpPr>
            <p:spPr>
              <a:xfrm>
                <a:off x="11806814" y="5911011"/>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192CD9D0-C659-0603-3228-95BECB7AC372}"/>
                  </a:ext>
                </a:extLst>
              </p:cNvPr>
              <p:cNvSpPr/>
              <p:nvPr/>
            </p:nvSpPr>
            <p:spPr>
              <a:xfrm>
                <a:off x="11806814" y="6075032"/>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3962DF-2A7E-DBDB-8D74-617D6FDD9B42}"/>
                  </a:ext>
                </a:extLst>
              </p:cNvPr>
              <p:cNvSpPr/>
              <p:nvPr/>
            </p:nvSpPr>
            <p:spPr>
              <a:xfrm>
                <a:off x="11806814" y="6238957"/>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A034BD6C-8404-B7FD-FFB0-7AB9C02D3762}"/>
                  </a:ext>
                </a:extLst>
              </p:cNvPr>
              <p:cNvSpPr/>
              <p:nvPr/>
            </p:nvSpPr>
            <p:spPr>
              <a:xfrm>
                <a:off x="11806814" y="6402977"/>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7EB409A-5F89-8098-E5C2-FACD5925BAE7}"/>
                  </a:ext>
                </a:extLst>
              </p:cNvPr>
              <p:cNvSpPr/>
              <p:nvPr/>
            </p:nvSpPr>
            <p:spPr>
              <a:xfrm>
                <a:off x="11806814" y="6566998"/>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2B2DDC3D-DEEC-AA44-633C-79057BD13D62}"/>
                  </a:ext>
                </a:extLst>
              </p:cNvPr>
              <p:cNvSpPr/>
              <p:nvPr/>
            </p:nvSpPr>
            <p:spPr>
              <a:xfrm>
                <a:off x="11806814" y="6730923"/>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62F4E6A5-7997-C26F-E020-322E4C71E33B}"/>
                  </a:ext>
                </a:extLst>
              </p:cNvPr>
              <p:cNvSpPr/>
              <p:nvPr/>
            </p:nvSpPr>
            <p:spPr>
              <a:xfrm>
                <a:off x="11806814" y="6894944"/>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7301665-D641-39E9-302A-9AD10215FC34}"/>
                  </a:ext>
                </a:extLst>
              </p:cNvPr>
              <p:cNvSpPr/>
              <p:nvPr/>
            </p:nvSpPr>
            <p:spPr>
              <a:xfrm>
                <a:off x="11806814" y="7058869"/>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461539F-3B0F-6032-18DA-18ECDE6BEE9D}"/>
                  </a:ext>
                </a:extLst>
              </p:cNvPr>
              <p:cNvSpPr/>
              <p:nvPr/>
            </p:nvSpPr>
            <p:spPr>
              <a:xfrm>
                <a:off x="11806814" y="7222889"/>
                <a:ext cx="110024" cy="9525"/>
              </a:xfrm>
              <a:custGeom>
                <a:avLst/>
                <a:gdLst>
                  <a:gd name="connsiteX0" fmla="*/ 110025 w 110024"/>
                  <a:gd name="connsiteY0" fmla="*/ 0 h 9525"/>
                  <a:gd name="connsiteX1" fmla="*/ 0 w 110024"/>
                  <a:gd name="connsiteY1" fmla="*/ 0 h 9525"/>
                </a:gdLst>
                <a:ahLst/>
                <a:cxnLst>
                  <a:cxn ang="0">
                    <a:pos x="connsiteX0" y="connsiteY0"/>
                  </a:cxn>
                  <a:cxn ang="0">
                    <a:pos x="connsiteX1" y="connsiteY1"/>
                  </a:cxn>
                </a:cxnLst>
                <a:rect l="l" t="t" r="r" b="b"/>
                <a:pathLst>
                  <a:path w="110024" h="9525">
                    <a:moveTo>
                      <a:pt x="110025" y="0"/>
                    </a:moveTo>
                    <a:lnTo>
                      <a:pt x="0" y="0"/>
                    </a:lnTo>
                  </a:path>
                </a:pathLst>
              </a:custGeom>
              <a:ln w="11404" cap="flat">
                <a:solidFill>
                  <a:srgbClr val="000000"/>
                </a:solidFill>
                <a:prstDash val="solid"/>
                <a:miter/>
              </a:ln>
            </p:spPr>
            <p:txBody>
              <a:bodyPr rtlCol="0" anchor="ctr"/>
              <a:lstStyle/>
              <a:p>
                <a:endParaRPr lang="en-US"/>
              </a:p>
            </p:txBody>
          </p:sp>
        </p:grpSp>
        <p:sp>
          <p:nvSpPr>
            <p:cNvPr id="122" name="TextBox 121">
              <a:extLst>
                <a:ext uri="{FF2B5EF4-FFF2-40B4-BE49-F238E27FC236}">
                  <a16:creationId xmlns:a16="http://schemas.microsoft.com/office/drawing/2014/main" id="{486A32C3-A9C7-24CE-49E4-8B3F6A778801}"/>
                </a:ext>
              </a:extLst>
            </p:cNvPr>
            <p:cNvSpPr txBox="1"/>
            <p:nvPr/>
          </p:nvSpPr>
          <p:spPr>
            <a:xfrm>
              <a:off x="11892022" y="4003249"/>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20 m</a:t>
              </a:r>
            </a:p>
          </p:txBody>
        </p:sp>
        <p:sp>
          <p:nvSpPr>
            <p:cNvPr id="123" name="TextBox 122">
              <a:extLst>
                <a:ext uri="{FF2B5EF4-FFF2-40B4-BE49-F238E27FC236}">
                  <a16:creationId xmlns:a16="http://schemas.microsoft.com/office/drawing/2014/main" id="{C606F1E9-2306-8D09-550E-1E6D6F0699EB}"/>
                </a:ext>
              </a:extLst>
            </p:cNvPr>
            <p:cNvSpPr txBox="1"/>
            <p:nvPr/>
          </p:nvSpPr>
          <p:spPr>
            <a:xfrm>
              <a:off x="11892022" y="4332147"/>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18 m</a:t>
              </a:r>
            </a:p>
          </p:txBody>
        </p:sp>
        <p:sp>
          <p:nvSpPr>
            <p:cNvPr id="124" name="TextBox 123">
              <a:extLst>
                <a:ext uri="{FF2B5EF4-FFF2-40B4-BE49-F238E27FC236}">
                  <a16:creationId xmlns:a16="http://schemas.microsoft.com/office/drawing/2014/main" id="{DCF44A31-C699-0B92-B8AE-F7EB810FC348}"/>
                </a:ext>
              </a:extLst>
            </p:cNvPr>
            <p:cNvSpPr txBox="1"/>
            <p:nvPr/>
          </p:nvSpPr>
          <p:spPr>
            <a:xfrm>
              <a:off x="11892022" y="4167650"/>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19 m</a:t>
              </a:r>
            </a:p>
          </p:txBody>
        </p:sp>
        <p:sp>
          <p:nvSpPr>
            <p:cNvPr id="125" name="TextBox 124">
              <a:extLst>
                <a:ext uri="{FF2B5EF4-FFF2-40B4-BE49-F238E27FC236}">
                  <a16:creationId xmlns:a16="http://schemas.microsoft.com/office/drawing/2014/main" id="{3B1E2058-FED7-7AFC-93BA-AB43CD0B8404}"/>
                </a:ext>
              </a:extLst>
            </p:cNvPr>
            <p:cNvSpPr txBox="1"/>
            <p:nvPr/>
          </p:nvSpPr>
          <p:spPr>
            <a:xfrm>
              <a:off x="11892022" y="4496549"/>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17 m</a:t>
              </a:r>
            </a:p>
          </p:txBody>
        </p:sp>
        <p:sp>
          <p:nvSpPr>
            <p:cNvPr id="126" name="TextBox 125">
              <a:extLst>
                <a:ext uri="{FF2B5EF4-FFF2-40B4-BE49-F238E27FC236}">
                  <a16:creationId xmlns:a16="http://schemas.microsoft.com/office/drawing/2014/main" id="{8DE2B57D-4B7C-6C80-5E99-3739DB31887E}"/>
                </a:ext>
              </a:extLst>
            </p:cNvPr>
            <p:cNvSpPr txBox="1"/>
            <p:nvPr/>
          </p:nvSpPr>
          <p:spPr>
            <a:xfrm>
              <a:off x="11892022" y="4660950"/>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16 m</a:t>
              </a:r>
            </a:p>
          </p:txBody>
        </p:sp>
        <p:sp>
          <p:nvSpPr>
            <p:cNvPr id="127" name="TextBox 126">
              <a:extLst>
                <a:ext uri="{FF2B5EF4-FFF2-40B4-BE49-F238E27FC236}">
                  <a16:creationId xmlns:a16="http://schemas.microsoft.com/office/drawing/2014/main" id="{69B3FE21-158F-C442-349F-4B5A612C5E09}"/>
                </a:ext>
              </a:extLst>
            </p:cNvPr>
            <p:cNvSpPr txBox="1"/>
            <p:nvPr/>
          </p:nvSpPr>
          <p:spPr>
            <a:xfrm>
              <a:off x="11892022" y="4825352"/>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15 m</a:t>
              </a:r>
            </a:p>
          </p:txBody>
        </p:sp>
        <p:sp>
          <p:nvSpPr>
            <p:cNvPr id="128" name="TextBox 127">
              <a:extLst>
                <a:ext uri="{FF2B5EF4-FFF2-40B4-BE49-F238E27FC236}">
                  <a16:creationId xmlns:a16="http://schemas.microsoft.com/office/drawing/2014/main" id="{64713887-B0E1-2726-47EE-106D1E72B2CB}"/>
                </a:ext>
              </a:extLst>
            </p:cNvPr>
            <p:cNvSpPr txBox="1"/>
            <p:nvPr/>
          </p:nvSpPr>
          <p:spPr>
            <a:xfrm>
              <a:off x="11892022" y="4989848"/>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14 m</a:t>
              </a:r>
            </a:p>
          </p:txBody>
        </p:sp>
        <p:sp>
          <p:nvSpPr>
            <p:cNvPr id="129" name="TextBox 128">
              <a:extLst>
                <a:ext uri="{FF2B5EF4-FFF2-40B4-BE49-F238E27FC236}">
                  <a16:creationId xmlns:a16="http://schemas.microsoft.com/office/drawing/2014/main" id="{9CA453DC-D951-FFF1-086A-E293AAD15F1B}"/>
                </a:ext>
              </a:extLst>
            </p:cNvPr>
            <p:cNvSpPr txBox="1"/>
            <p:nvPr/>
          </p:nvSpPr>
          <p:spPr>
            <a:xfrm>
              <a:off x="11892022" y="5154250"/>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13 m</a:t>
              </a:r>
            </a:p>
          </p:txBody>
        </p:sp>
        <p:sp>
          <p:nvSpPr>
            <p:cNvPr id="130" name="TextBox 129">
              <a:extLst>
                <a:ext uri="{FF2B5EF4-FFF2-40B4-BE49-F238E27FC236}">
                  <a16:creationId xmlns:a16="http://schemas.microsoft.com/office/drawing/2014/main" id="{06085F0F-3114-3E9A-C680-073138BB5483}"/>
                </a:ext>
              </a:extLst>
            </p:cNvPr>
            <p:cNvSpPr txBox="1"/>
            <p:nvPr/>
          </p:nvSpPr>
          <p:spPr>
            <a:xfrm>
              <a:off x="11892022" y="5318651"/>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12 m</a:t>
              </a:r>
            </a:p>
          </p:txBody>
        </p:sp>
        <p:sp>
          <p:nvSpPr>
            <p:cNvPr id="131" name="TextBox 130">
              <a:extLst>
                <a:ext uri="{FF2B5EF4-FFF2-40B4-BE49-F238E27FC236}">
                  <a16:creationId xmlns:a16="http://schemas.microsoft.com/office/drawing/2014/main" id="{5804C7F7-29BF-DA2B-DF16-F5611E04DF5A}"/>
                </a:ext>
              </a:extLst>
            </p:cNvPr>
            <p:cNvSpPr txBox="1"/>
            <p:nvPr/>
          </p:nvSpPr>
          <p:spPr>
            <a:xfrm>
              <a:off x="11892022" y="5483148"/>
              <a:ext cx="239986" cy="196215"/>
            </a:xfrm>
            <a:prstGeom prst="rect">
              <a:avLst/>
            </a:prstGeom>
            <a:noFill/>
          </p:spPr>
          <p:txBody>
            <a:bodyPr wrap="none" rtlCol="0">
              <a:spAutoFit/>
            </a:bodyPr>
            <a:lstStyle/>
            <a:p>
              <a:pPr algn="l"/>
              <a:r>
                <a:rPr lang="en-US" sz="1100" spc="-77" baseline="0">
                  <a:ln/>
                  <a:solidFill>
                    <a:srgbClr val="000000"/>
                  </a:solidFill>
                  <a:latin typeface="Arial"/>
                  <a:cs typeface="Arial"/>
                  <a:sym typeface="Arial"/>
                  <a:rtl val="0"/>
                </a:rPr>
                <a:t>1</a:t>
              </a:r>
            </a:p>
          </p:txBody>
        </p:sp>
        <p:sp>
          <p:nvSpPr>
            <p:cNvPr id="132" name="TextBox 131">
              <a:extLst>
                <a:ext uri="{FF2B5EF4-FFF2-40B4-BE49-F238E27FC236}">
                  <a16:creationId xmlns:a16="http://schemas.microsoft.com/office/drawing/2014/main" id="{112A4A19-5A7A-2B1D-E01C-0916B638DA5E}"/>
                </a:ext>
              </a:extLst>
            </p:cNvPr>
            <p:cNvSpPr txBox="1"/>
            <p:nvPr/>
          </p:nvSpPr>
          <p:spPr>
            <a:xfrm>
              <a:off x="11942466" y="5483148"/>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 m</a:t>
              </a:r>
            </a:p>
          </p:txBody>
        </p:sp>
        <p:sp>
          <p:nvSpPr>
            <p:cNvPr id="133" name="TextBox 132">
              <a:extLst>
                <a:ext uri="{FF2B5EF4-FFF2-40B4-BE49-F238E27FC236}">
                  <a16:creationId xmlns:a16="http://schemas.microsoft.com/office/drawing/2014/main" id="{5D1DEDE9-DEB4-9DBD-8DA2-A35EBAA18572}"/>
                </a:ext>
              </a:extLst>
            </p:cNvPr>
            <p:cNvSpPr txBox="1"/>
            <p:nvPr/>
          </p:nvSpPr>
          <p:spPr>
            <a:xfrm>
              <a:off x="11892022" y="5647550"/>
              <a:ext cx="411304"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10 m</a:t>
              </a:r>
            </a:p>
          </p:txBody>
        </p:sp>
        <p:sp>
          <p:nvSpPr>
            <p:cNvPr id="134" name="TextBox 133">
              <a:extLst>
                <a:ext uri="{FF2B5EF4-FFF2-40B4-BE49-F238E27FC236}">
                  <a16:creationId xmlns:a16="http://schemas.microsoft.com/office/drawing/2014/main" id="{91A19EEF-650C-622E-067C-4934E197875B}"/>
                </a:ext>
              </a:extLst>
            </p:cNvPr>
            <p:cNvSpPr txBox="1"/>
            <p:nvPr/>
          </p:nvSpPr>
          <p:spPr>
            <a:xfrm>
              <a:off x="11892022" y="5811951"/>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9 m</a:t>
              </a:r>
            </a:p>
          </p:txBody>
        </p:sp>
        <p:sp>
          <p:nvSpPr>
            <p:cNvPr id="135" name="TextBox 134">
              <a:extLst>
                <a:ext uri="{FF2B5EF4-FFF2-40B4-BE49-F238E27FC236}">
                  <a16:creationId xmlns:a16="http://schemas.microsoft.com/office/drawing/2014/main" id="{2B45425A-81C2-3392-F88B-473402DCD246}"/>
                </a:ext>
              </a:extLst>
            </p:cNvPr>
            <p:cNvSpPr txBox="1"/>
            <p:nvPr/>
          </p:nvSpPr>
          <p:spPr>
            <a:xfrm>
              <a:off x="11892022" y="5976448"/>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8 m</a:t>
              </a:r>
            </a:p>
          </p:txBody>
        </p:sp>
        <p:sp>
          <p:nvSpPr>
            <p:cNvPr id="136" name="TextBox 135">
              <a:extLst>
                <a:ext uri="{FF2B5EF4-FFF2-40B4-BE49-F238E27FC236}">
                  <a16:creationId xmlns:a16="http://schemas.microsoft.com/office/drawing/2014/main" id="{5EBAC50C-83D9-FE3D-9A74-2D71E3B7A936}"/>
                </a:ext>
              </a:extLst>
            </p:cNvPr>
            <p:cNvSpPr txBox="1"/>
            <p:nvPr/>
          </p:nvSpPr>
          <p:spPr>
            <a:xfrm>
              <a:off x="11892022" y="6140849"/>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7 m</a:t>
              </a:r>
            </a:p>
          </p:txBody>
        </p:sp>
        <p:sp>
          <p:nvSpPr>
            <p:cNvPr id="137" name="TextBox 136">
              <a:extLst>
                <a:ext uri="{FF2B5EF4-FFF2-40B4-BE49-F238E27FC236}">
                  <a16:creationId xmlns:a16="http://schemas.microsoft.com/office/drawing/2014/main" id="{7E456A0F-1169-A4EE-C5BE-ACA31DC8ED5C}"/>
                </a:ext>
              </a:extLst>
            </p:cNvPr>
            <p:cNvSpPr txBox="1"/>
            <p:nvPr/>
          </p:nvSpPr>
          <p:spPr>
            <a:xfrm>
              <a:off x="11892022" y="6305251"/>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6 m</a:t>
              </a:r>
            </a:p>
          </p:txBody>
        </p:sp>
        <p:sp>
          <p:nvSpPr>
            <p:cNvPr id="138" name="TextBox 137">
              <a:extLst>
                <a:ext uri="{FF2B5EF4-FFF2-40B4-BE49-F238E27FC236}">
                  <a16:creationId xmlns:a16="http://schemas.microsoft.com/office/drawing/2014/main" id="{0A6DE00D-DC27-5C1D-84EC-ECB7B083AA93}"/>
                </a:ext>
              </a:extLst>
            </p:cNvPr>
            <p:cNvSpPr txBox="1"/>
            <p:nvPr/>
          </p:nvSpPr>
          <p:spPr>
            <a:xfrm>
              <a:off x="11892022" y="6469748"/>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5 m</a:t>
              </a:r>
            </a:p>
          </p:txBody>
        </p:sp>
        <p:sp>
          <p:nvSpPr>
            <p:cNvPr id="139" name="TextBox 138">
              <a:extLst>
                <a:ext uri="{FF2B5EF4-FFF2-40B4-BE49-F238E27FC236}">
                  <a16:creationId xmlns:a16="http://schemas.microsoft.com/office/drawing/2014/main" id="{1487AE37-9D8D-54A8-BF1E-99EAA8E2DC42}"/>
                </a:ext>
              </a:extLst>
            </p:cNvPr>
            <p:cNvSpPr txBox="1"/>
            <p:nvPr/>
          </p:nvSpPr>
          <p:spPr>
            <a:xfrm>
              <a:off x="11892022" y="6634149"/>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4 m</a:t>
              </a:r>
            </a:p>
          </p:txBody>
        </p:sp>
        <p:sp>
          <p:nvSpPr>
            <p:cNvPr id="140" name="TextBox 139">
              <a:extLst>
                <a:ext uri="{FF2B5EF4-FFF2-40B4-BE49-F238E27FC236}">
                  <a16:creationId xmlns:a16="http://schemas.microsoft.com/office/drawing/2014/main" id="{0EBB851C-02E2-09B9-9B13-6A432D529EBC}"/>
                </a:ext>
              </a:extLst>
            </p:cNvPr>
            <p:cNvSpPr txBox="1"/>
            <p:nvPr/>
          </p:nvSpPr>
          <p:spPr>
            <a:xfrm>
              <a:off x="11892022" y="6798551"/>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3 m</a:t>
              </a:r>
            </a:p>
          </p:txBody>
        </p:sp>
        <p:sp>
          <p:nvSpPr>
            <p:cNvPr id="141" name="TextBox 140">
              <a:extLst>
                <a:ext uri="{FF2B5EF4-FFF2-40B4-BE49-F238E27FC236}">
                  <a16:creationId xmlns:a16="http://schemas.microsoft.com/office/drawing/2014/main" id="{742B69AF-FF68-DA3F-81D4-FE53CA2609D8}"/>
                </a:ext>
              </a:extLst>
            </p:cNvPr>
            <p:cNvSpPr txBox="1"/>
            <p:nvPr/>
          </p:nvSpPr>
          <p:spPr>
            <a:xfrm>
              <a:off x="11892022" y="6963047"/>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2 m</a:t>
              </a:r>
            </a:p>
          </p:txBody>
        </p:sp>
        <p:sp>
          <p:nvSpPr>
            <p:cNvPr id="142" name="TextBox 141">
              <a:extLst>
                <a:ext uri="{FF2B5EF4-FFF2-40B4-BE49-F238E27FC236}">
                  <a16:creationId xmlns:a16="http://schemas.microsoft.com/office/drawing/2014/main" id="{1CF4706A-A4CF-E1F8-A71C-F5FCA8816C09}"/>
                </a:ext>
              </a:extLst>
            </p:cNvPr>
            <p:cNvSpPr txBox="1"/>
            <p:nvPr/>
          </p:nvSpPr>
          <p:spPr>
            <a:xfrm>
              <a:off x="11892022" y="7127449"/>
              <a:ext cx="354198" cy="196215"/>
            </a:xfrm>
            <a:prstGeom prst="rect">
              <a:avLst/>
            </a:prstGeom>
            <a:noFill/>
          </p:spPr>
          <p:txBody>
            <a:bodyPr wrap="none" rtlCol="0">
              <a:spAutoFit/>
            </a:bodyPr>
            <a:lstStyle/>
            <a:p>
              <a:pPr algn="l"/>
              <a:r>
                <a:rPr lang="en-US" sz="1100" spc="0" baseline="0">
                  <a:ln/>
                  <a:solidFill>
                    <a:srgbClr val="000000"/>
                  </a:solidFill>
                  <a:latin typeface="Arial"/>
                  <a:cs typeface="Arial"/>
                  <a:sym typeface="Arial"/>
                  <a:rtl val="0"/>
                </a:rPr>
                <a:t>1 m</a:t>
              </a:r>
            </a:p>
          </p:txBody>
        </p:sp>
        <p:grpSp>
          <p:nvGrpSpPr>
            <p:cNvPr id="143" name="Graphic 12">
              <a:extLst>
                <a:ext uri="{FF2B5EF4-FFF2-40B4-BE49-F238E27FC236}">
                  <a16:creationId xmlns:a16="http://schemas.microsoft.com/office/drawing/2014/main" id="{A123A4B3-D7AF-7DAF-A02A-D543847D7286}"/>
                </a:ext>
              </a:extLst>
            </p:cNvPr>
            <p:cNvGrpSpPr/>
            <p:nvPr/>
          </p:nvGrpSpPr>
          <p:grpSpPr>
            <a:xfrm>
              <a:off x="10907962" y="3497567"/>
              <a:ext cx="1361031" cy="4162425"/>
              <a:chOff x="10907962" y="3497567"/>
              <a:chExt cx="1361031" cy="4162425"/>
            </a:xfrm>
          </p:grpSpPr>
          <p:grpSp>
            <p:nvGrpSpPr>
              <p:cNvPr id="144" name="Graphic 12">
                <a:extLst>
                  <a:ext uri="{FF2B5EF4-FFF2-40B4-BE49-F238E27FC236}">
                    <a16:creationId xmlns:a16="http://schemas.microsoft.com/office/drawing/2014/main" id="{87AB3F7F-81A6-5FB8-620E-0F3864E5BB8D}"/>
                  </a:ext>
                </a:extLst>
              </p:cNvPr>
              <p:cNvGrpSpPr/>
              <p:nvPr/>
            </p:nvGrpSpPr>
            <p:grpSpPr>
              <a:xfrm>
                <a:off x="10907962" y="7393292"/>
                <a:ext cx="1361031" cy="266700"/>
                <a:chOff x="10907962" y="7393292"/>
                <a:chExt cx="1361031" cy="266700"/>
              </a:xfrm>
            </p:grpSpPr>
            <p:sp>
              <p:nvSpPr>
                <p:cNvPr id="145" name="Freeform 144">
                  <a:extLst>
                    <a:ext uri="{FF2B5EF4-FFF2-40B4-BE49-F238E27FC236}">
                      <a16:creationId xmlns:a16="http://schemas.microsoft.com/office/drawing/2014/main" id="{2F6638D3-C1DD-6982-C5B2-F63D1CD3D0A5}"/>
                    </a:ext>
                  </a:extLst>
                </p:cNvPr>
                <p:cNvSpPr/>
                <p:nvPr/>
              </p:nvSpPr>
              <p:spPr>
                <a:xfrm>
                  <a:off x="10913673" y="7399007"/>
                  <a:ext cx="1349610" cy="255270"/>
                </a:xfrm>
                <a:custGeom>
                  <a:avLst/>
                  <a:gdLst>
                    <a:gd name="connsiteX0" fmla="*/ 0 w 1349610"/>
                    <a:gd name="connsiteY0" fmla="*/ 0 h 255270"/>
                    <a:gd name="connsiteX1" fmla="*/ 1349610 w 1349610"/>
                    <a:gd name="connsiteY1" fmla="*/ 0 h 255270"/>
                    <a:gd name="connsiteX2" fmla="*/ 1349610 w 1349610"/>
                    <a:gd name="connsiteY2" fmla="*/ 255270 h 255270"/>
                    <a:gd name="connsiteX3" fmla="*/ 0 w 1349610"/>
                    <a:gd name="connsiteY3" fmla="*/ 255270 h 255270"/>
                  </a:gdLst>
                  <a:ahLst/>
                  <a:cxnLst>
                    <a:cxn ang="0">
                      <a:pos x="connsiteX0" y="connsiteY0"/>
                    </a:cxn>
                    <a:cxn ang="0">
                      <a:pos x="connsiteX1" y="connsiteY1"/>
                    </a:cxn>
                    <a:cxn ang="0">
                      <a:pos x="connsiteX2" y="connsiteY2"/>
                    </a:cxn>
                    <a:cxn ang="0">
                      <a:pos x="connsiteX3" y="connsiteY3"/>
                    </a:cxn>
                  </a:cxnLst>
                  <a:rect l="l" t="t" r="r" b="b"/>
                  <a:pathLst>
                    <a:path w="1349610" h="255270">
                      <a:moveTo>
                        <a:pt x="0" y="0"/>
                      </a:moveTo>
                      <a:lnTo>
                        <a:pt x="1349610" y="0"/>
                      </a:lnTo>
                      <a:lnTo>
                        <a:pt x="1349610" y="255270"/>
                      </a:lnTo>
                      <a:lnTo>
                        <a:pt x="0" y="255270"/>
                      </a:lnTo>
                      <a:close/>
                    </a:path>
                  </a:pathLst>
                </a:custGeom>
                <a:solidFill>
                  <a:srgbClr val="B3BEEB"/>
                </a:solidFill>
                <a:ln w="950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BBB77544-CE05-B942-01CE-53B0D6A78FEE}"/>
                    </a:ext>
                  </a:extLst>
                </p:cNvPr>
                <p:cNvSpPr/>
                <p:nvPr/>
              </p:nvSpPr>
              <p:spPr>
                <a:xfrm>
                  <a:off x="10907962" y="7393292"/>
                  <a:ext cx="1361031" cy="266700"/>
                </a:xfrm>
                <a:custGeom>
                  <a:avLst/>
                  <a:gdLst>
                    <a:gd name="connsiteX0" fmla="*/ 1349610 w 1361031"/>
                    <a:gd name="connsiteY0" fmla="*/ 11430 h 266700"/>
                    <a:gd name="connsiteX1" fmla="*/ 1349610 w 1361031"/>
                    <a:gd name="connsiteY1" fmla="*/ 255270 h 266700"/>
                    <a:gd name="connsiteX2" fmla="*/ 11421 w 1361031"/>
                    <a:gd name="connsiteY2" fmla="*/ 255270 h 266700"/>
                    <a:gd name="connsiteX3" fmla="*/ 11421 w 1361031"/>
                    <a:gd name="connsiteY3" fmla="*/ 11430 h 266700"/>
                    <a:gd name="connsiteX4" fmla="*/ 1349610 w 1361031"/>
                    <a:gd name="connsiteY4" fmla="*/ 11430 h 266700"/>
                    <a:gd name="connsiteX5" fmla="*/ 1361031 w 1361031"/>
                    <a:gd name="connsiteY5" fmla="*/ 0 h 266700"/>
                    <a:gd name="connsiteX6" fmla="*/ 0 w 1361031"/>
                    <a:gd name="connsiteY6" fmla="*/ 0 h 266700"/>
                    <a:gd name="connsiteX7" fmla="*/ 0 w 1361031"/>
                    <a:gd name="connsiteY7" fmla="*/ 266700 h 266700"/>
                    <a:gd name="connsiteX8" fmla="*/ 1361031 w 1361031"/>
                    <a:gd name="connsiteY8" fmla="*/ 266700 h 266700"/>
                    <a:gd name="connsiteX9" fmla="*/ 1361031 w 1361031"/>
                    <a:gd name="connsiteY9" fmla="*/ 0 h 266700"/>
                    <a:gd name="connsiteX10" fmla="*/ 1361031 w 1361031"/>
                    <a:gd name="connsiteY10"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1031" h="266700">
                      <a:moveTo>
                        <a:pt x="1349610" y="11430"/>
                      </a:moveTo>
                      <a:lnTo>
                        <a:pt x="1349610" y="255270"/>
                      </a:lnTo>
                      <a:lnTo>
                        <a:pt x="11421" y="255270"/>
                      </a:lnTo>
                      <a:lnTo>
                        <a:pt x="11421" y="11430"/>
                      </a:lnTo>
                      <a:lnTo>
                        <a:pt x="1349610" y="11430"/>
                      </a:lnTo>
                      <a:moveTo>
                        <a:pt x="1361031" y="0"/>
                      </a:moveTo>
                      <a:lnTo>
                        <a:pt x="0" y="0"/>
                      </a:lnTo>
                      <a:lnTo>
                        <a:pt x="0" y="266700"/>
                      </a:lnTo>
                      <a:lnTo>
                        <a:pt x="1361031" y="266700"/>
                      </a:lnTo>
                      <a:lnTo>
                        <a:pt x="1361031" y="0"/>
                      </a:lnTo>
                      <a:lnTo>
                        <a:pt x="1361031" y="0"/>
                      </a:lnTo>
                      <a:close/>
                    </a:path>
                  </a:pathLst>
                </a:custGeom>
                <a:solidFill>
                  <a:srgbClr val="000000"/>
                </a:solidFill>
                <a:ln w="9503" cap="flat">
                  <a:noFill/>
                  <a:prstDash val="solid"/>
                  <a:miter/>
                </a:ln>
              </p:spPr>
              <p:txBody>
                <a:bodyPr rtlCol="0" anchor="ctr"/>
                <a:lstStyle/>
                <a:p>
                  <a:endParaRPr lang="en-US"/>
                </a:p>
              </p:txBody>
            </p:sp>
          </p:grpSp>
          <p:grpSp>
            <p:nvGrpSpPr>
              <p:cNvPr id="147" name="Graphic 12">
                <a:extLst>
                  <a:ext uri="{FF2B5EF4-FFF2-40B4-BE49-F238E27FC236}">
                    <a16:creationId xmlns:a16="http://schemas.microsoft.com/office/drawing/2014/main" id="{08B00297-368C-BBE4-5B4E-BF1214BC89C7}"/>
                  </a:ext>
                </a:extLst>
              </p:cNvPr>
              <p:cNvGrpSpPr/>
              <p:nvPr/>
            </p:nvGrpSpPr>
            <p:grpSpPr>
              <a:xfrm>
                <a:off x="11069763" y="3497567"/>
                <a:ext cx="76141" cy="3905250"/>
                <a:chOff x="11069763" y="3497567"/>
                <a:chExt cx="76141" cy="3905250"/>
              </a:xfrm>
            </p:grpSpPr>
            <p:sp>
              <p:nvSpPr>
                <p:cNvPr id="148" name="Freeform 147">
                  <a:extLst>
                    <a:ext uri="{FF2B5EF4-FFF2-40B4-BE49-F238E27FC236}">
                      <a16:creationId xmlns:a16="http://schemas.microsoft.com/office/drawing/2014/main" id="{E8FDAAD7-925E-2B2E-6531-7576510F2577}"/>
                    </a:ext>
                  </a:extLst>
                </p:cNvPr>
                <p:cNvSpPr/>
                <p:nvPr/>
              </p:nvSpPr>
              <p:spPr>
                <a:xfrm>
                  <a:off x="11075474" y="3503282"/>
                  <a:ext cx="64720" cy="3893819"/>
                </a:xfrm>
                <a:custGeom>
                  <a:avLst/>
                  <a:gdLst>
                    <a:gd name="connsiteX0" fmla="*/ 0 w 64720"/>
                    <a:gd name="connsiteY0" fmla="*/ 3893820 h 3893819"/>
                    <a:gd name="connsiteX1" fmla="*/ 0 w 64720"/>
                    <a:gd name="connsiteY1" fmla="*/ 32385 h 3893819"/>
                    <a:gd name="connsiteX2" fmla="*/ 32360 w 64720"/>
                    <a:gd name="connsiteY2" fmla="*/ 0 h 3893819"/>
                    <a:gd name="connsiteX3" fmla="*/ 64720 w 64720"/>
                    <a:gd name="connsiteY3" fmla="*/ 32385 h 3893819"/>
                    <a:gd name="connsiteX4" fmla="*/ 64720 w 64720"/>
                    <a:gd name="connsiteY4" fmla="*/ 3893820 h 3893819"/>
                    <a:gd name="connsiteX5" fmla="*/ 0 w 64720"/>
                    <a:gd name="connsiteY5" fmla="*/ 3893820 h 38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20" h="3893819">
                      <a:moveTo>
                        <a:pt x="0" y="3893820"/>
                      </a:moveTo>
                      <a:lnTo>
                        <a:pt x="0" y="32385"/>
                      </a:lnTo>
                      <a:cubicBezTo>
                        <a:pt x="0" y="14478"/>
                        <a:pt x="14562" y="0"/>
                        <a:pt x="32360" y="0"/>
                      </a:cubicBezTo>
                      <a:cubicBezTo>
                        <a:pt x="50158" y="0"/>
                        <a:pt x="64720" y="14573"/>
                        <a:pt x="64720" y="32385"/>
                      </a:cubicBezTo>
                      <a:lnTo>
                        <a:pt x="64720" y="3893820"/>
                      </a:lnTo>
                      <a:lnTo>
                        <a:pt x="0" y="3893820"/>
                      </a:lnTo>
                      <a:close/>
                    </a:path>
                  </a:pathLst>
                </a:custGeom>
                <a:solidFill>
                  <a:srgbClr val="B3BEEB"/>
                </a:solidFill>
                <a:ln w="950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F8C65897-3FC7-8424-D62E-3741ECD09D82}"/>
                    </a:ext>
                  </a:extLst>
                </p:cNvPr>
                <p:cNvSpPr/>
                <p:nvPr/>
              </p:nvSpPr>
              <p:spPr>
                <a:xfrm>
                  <a:off x="11069763" y="3497567"/>
                  <a:ext cx="76141" cy="3905250"/>
                </a:xfrm>
                <a:custGeom>
                  <a:avLst/>
                  <a:gdLst>
                    <a:gd name="connsiteX0" fmla="*/ 38071 w 76141"/>
                    <a:gd name="connsiteY0" fmla="*/ 11430 h 3905250"/>
                    <a:gd name="connsiteX1" fmla="*/ 64720 w 76141"/>
                    <a:gd name="connsiteY1" fmla="*/ 38100 h 3905250"/>
                    <a:gd name="connsiteX2" fmla="*/ 64720 w 76141"/>
                    <a:gd name="connsiteY2" fmla="*/ 3893820 h 3905250"/>
                    <a:gd name="connsiteX3" fmla="*/ 11421 w 76141"/>
                    <a:gd name="connsiteY3" fmla="*/ 3893820 h 3905250"/>
                    <a:gd name="connsiteX4" fmla="*/ 11421 w 76141"/>
                    <a:gd name="connsiteY4" fmla="*/ 38100 h 3905250"/>
                    <a:gd name="connsiteX5" fmla="*/ 38071 w 76141"/>
                    <a:gd name="connsiteY5" fmla="*/ 11430 h 3905250"/>
                    <a:gd name="connsiteX6" fmla="*/ 38071 w 76141"/>
                    <a:gd name="connsiteY6" fmla="*/ 0 h 3905250"/>
                    <a:gd name="connsiteX7" fmla="*/ 0 w 76141"/>
                    <a:gd name="connsiteY7" fmla="*/ 38100 h 3905250"/>
                    <a:gd name="connsiteX8" fmla="*/ 0 w 76141"/>
                    <a:gd name="connsiteY8" fmla="*/ 3905250 h 3905250"/>
                    <a:gd name="connsiteX9" fmla="*/ 76142 w 76141"/>
                    <a:gd name="connsiteY9" fmla="*/ 3905250 h 3905250"/>
                    <a:gd name="connsiteX10" fmla="*/ 76142 w 76141"/>
                    <a:gd name="connsiteY10" fmla="*/ 38100 h 3905250"/>
                    <a:gd name="connsiteX11" fmla="*/ 38071 w 76141"/>
                    <a:gd name="connsiteY11" fmla="*/ 0 h 3905250"/>
                    <a:gd name="connsiteX12" fmla="*/ 38071 w 76141"/>
                    <a:gd name="connsiteY12" fmla="*/ 0 h 39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41" h="3905250">
                      <a:moveTo>
                        <a:pt x="38071" y="11430"/>
                      </a:moveTo>
                      <a:cubicBezTo>
                        <a:pt x="52728" y="11430"/>
                        <a:pt x="64720" y="23432"/>
                        <a:pt x="64720" y="38100"/>
                      </a:cubicBezTo>
                      <a:lnTo>
                        <a:pt x="64720" y="3893820"/>
                      </a:lnTo>
                      <a:lnTo>
                        <a:pt x="11421" y="3893820"/>
                      </a:lnTo>
                      <a:lnTo>
                        <a:pt x="11421" y="38100"/>
                      </a:lnTo>
                      <a:cubicBezTo>
                        <a:pt x="11421" y="23432"/>
                        <a:pt x="23413" y="11430"/>
                        <a:pt x="38071" y="11430"/>
                      </a:cubicBezTo>
                      <a:moveTo>
                        <a:pt x="38071" y="0"/>
                      </a:moveTo>
                      <a:cubicBezTo>
                        <a:pt x="17037" y="0"/>
                        <a:pt x="0" y="17050"/>
                        <a:pt x="0" y="38100"/>
                      </a:cubicBezTo>
                      <a:lnTo>
                        <a:pt x="0" y="3905250"/>
                      </a:lnTo>
                      <a:lnTo>
                        <a:pt x="76142" y="3905250"/>
                      </a:lnTo>
                      <a:lnTo>
                        <a:pt x="76142" y="38100"/>
                      </a:lnTo>
                      <a:cubicBezTo>
                        <a:pt x="76142" y="17050"/>
                        <a:pt x="59105" y="0"/>
                        <a:pt x="38071" y="0"/>
                      </a:cubicBezTo>
                      <a:lnTo>
                        <a:pt x="38071" y="0"/>
                      </a:lnTo>
                      <a:close/>
                    </a:path>
                  </a:pathLst>
                </a:custGeom>
                <a:solidFill>
                  <a:srgbClr val="000000"/>
                </a:solidFill>
                <a:ln w="9503" cap="flat">
                  <a:noFill/>
                  <a:prstDash val="solid"/>
                  <a:miter/>
                </a:ln>
              </p:spPr>
              <p:txBody>
                <a:bodyPr rtlCol="0" anchor="ctr"/>
                <a:lstStyle/>
                <a:p>
                  <a:endParaRPr lang="en-US"/>
                </a:p>
              </p:txBody>
            </p:sp>
          </p:grpSp>
          <p:grpSp>
            <p:nvGrpSpPr>
              <p:cNvPr id="150" name="Graphic 12">
                <a:extLst>
                  <a:ext uri="{FF2B5EF4-FFF2-40B4-BE49-F238E27FC236}">
                    <a16:creationId xmlns:a16="http://schemas.microsoft.com/office/drawing/2014/main" id="{4D29AD6A-5E5E-B6D8-05FB-82E4E5A8C6EC}"/>
                  </a:ext>
                </a:extLst>
              </p:cNvPr>
              <p:cNvGrpSpPr/>
              <p:nvPr/>
            </p:nvGrpSpPr>
            <p:grpSpPr>
              <a:xfrm>
                <a:off x="11136387" y="3583292"/>
                <a:ext cx="571062" cy="285750"/>
                <a:chOff x="11136387" y="3583292"/>
                <a:chExt cx="571062" cy="285750"/>
              </a:xfrm>
            </p:grpSpPr>
            <p:sp>
              <p:nvSpPr>
                <p:cNvPr id="151" name="Freeform 150">
                  <a:extLst>
                    <a:ext uri="{FF2B5EF4-FFF2-40B4-BE49-F238E27FC236}">
                      <a16:creationId xmlns:a16="http://schemas.microsoft.com/office/drawing/2014/main" id="{D3D8CD14-8E20-B8B0-72AB-BCDDF650ECFC}"/>
                    </a:ext>
                  </a:extLst>
                </p:cNvPr>
                <p:cNvSpPr/>
                <p:nvPr/>
              </p:nvSpPr>
              <p:spPr>
                <a:xfrm>
                  <a:off x="11142098" y="3589007"/>
                  <a:ext cx="559640" cy="272700"/>
                </a:xfrm>
                <a:custGeom>
                  <a:avLst/>
                  <a:gdLst>
                    <a:gd name="connsiteX0" fmla="*/ 0 w 559640"/>
                    <a:gd name="connsiteY0" fmla="*/ 0 h 272700"/>
                    <a:gd name="connsiteX1" fmla="*/ 559641 w 559640"/>
                    <a:gd name="connsiteY1" fmla="*/ 0 h 272700"/>
                    <a:gd name="connsiteX2" fmla="*/ 559641 w 559640"/>
                    <a:gd name="connsiteY2" fmla="*/ 128016 h 272700"/>
                    <a:gd name="connsiteX3" fmla="*/ 0 w 559640"/>
                    <a:gd name="connsiteY3" fmla="*/ 272701 h 272700"/>
                    <a:gd name="connsiteX4" fmla="*/ 0 w 559640"/>
                    <a:gd name="connsiteY4" fmla="*/ 0 h 27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640" h="272700">
                      <a:moveTo>
                        <a:pt x="0" y="0"/>
                      </a:moveTo>
                      <a:lnTo>
                        <a:pt x="559641" y="0"/>
                      </a:lnTo>
                      <a:lnTo>
                        <a:pt x="559641" y="128016"/>
                      </a:lnTo>
                      <a:lnTo>
                        <a:pt x="0" y="272701"/>
                      </a:lnTo>
                      <a:lnTo>
                        <a:pt x="0" y="0"/>
                      </a:lnTo>
                      <a:close/>
                    </a:path>
                  </a:pathLst>
                </a:custGeom>
                <a:solidFill>
                  <a:srgbClr val="B3BEEB"/>
                </a:solidFill>
                <a:ln w="950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B6041F-FBAC-8CBA-BF1A-B6B4A090070E}"/>
                    </a:ext>
                  </a:extLst>
                </p:cNvPr>
                <p:cNvSpPr/>
                <p:nvPr/>
              </p:nvSpPr>
              <p:spPr>
                <a:xfrm>
                  <a:off x="11136387" y="3583292"/>
                  <a:ext cx="571062" cy="285750"/>
                </a:xfrm>
                <a:custGeom>
                  <a:avLst/>
                  <a:gdLst>
                    <a:gd name="connsiteX0" fmla="*/ 559641 w 571062"/>
                    <a:gd name="connsiteY0" fmla="*/ 11430 h 285750"/>
                    <a:gd name="connsiteX1" fmla="*/ 559641 w 571062"/>
                    <a:gd name="connsiteY1" fmla="*/ 129254 h 285750"/>
                    <a:gd name="connsiteX2" fmla="*/ 11421 w 571062"/>
                    <a:gd name="connsiteY2" fmla="*/ 270986 h 285750"/>
                    <a:gd name="connsiteX3" fmla="*/ 11421 w 571062"/>
                    <a:gd name="connsiteY3" fmla="*/ 11430 h 285750"/>
                    <a:gd name="connsiteX4" fmla="*/ 559641 w 571062"/>
                    <a:gd name="connsiteY4" fmla="*/ 11430 h 285750"/>
                    <a:gd name="connsiteX5" fmla="*/ 571062 w 571062"/>
                    <a:gd name="connsiteY5" fmla="*/ 0 h 285750"/>
                    <a:gd name="connsiteX6" fmla="*/ 0 w 571062"/>
                    <a:gd name="connsiteY6" fmla="*/ 0 h 285750"/>
                    <a:gd name="connsiteX7" fmla="*/ 0 w 571062"/>
                    <a:gd name="connsiteY7" fmla="*/ 285750 h 285750"/>
                    <a:gd name="connsiteX8" fmla="*/ 571062 w 571062"/>
                    <a:gd name="connsiteY8" fmla="*/ 138113 h 285750"/>
                    <a:gd name="connsiteX9" fmla="*/ 571062 w 571062"/>
                    <a:gd name="connsiteY9" fmla="*/ 0 h 285750"/>
                    <a:gd name="connsiteX10" fmla="*/ 571062 w 571062"/>
                    <a:gd name="connsiteY10" fmla="*/ 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062" h="285750">
                      <a:moveTo>
                        <a:pt x="559641" y="11430"/>
                      </a:moveTo>
                      <a:lnTo>
                        <a:pt x="559641" y="129254"/>
                      </a:lnTo>
                      <a:lnTo>
                        <a:pt x="11421" y="270986"/>
                      </a:lnTo>
                      <a:lnTo>
                        <a:pt x="11421" y="11430"/>
                      </a:lnTo>
                      <a:lnTo>
                        <a:pt x="559641" y="11430"/>
                      </a:lnTo>
                      <a:moveTo>
                        <a:pt x="571062" y="0"/>
                      </a:moveTo>
                      <a:lnTo>
                        <a:pt x="0" y="0"/>
                      </a:lnTo>
                      <a:lnTo>
                        <a:pt x="0" y="285750"/>
                      </a:lnTo>
                      <a:lnTo>
                        <a:pt x="571062" y="138113"/>
                      </a:lnTo>
                      <a:lnTo>
                        <a:pt x="571062" y="0"/>
                      </a:lnTo>
                      <a:lnTo>
                        <a:pt x="571062" y="0"/>
                      </a:lnTo>
                      <a:close/>
                    </a:path>
                  </a:pathLst>
                </a:custGeom>
                <a:solidFill>
                  <a:srgbClr val="000000"/>
                </a:solidFill>
                <a:ln w="9503" cap="flat">
                  <a:noFill/>
                  <a:prstDash val="solid"/>
                  <a:miter/>
                </a:ln>
              </p:spPr>
              <p:txBody>
                <a:bodyPr rtlCol="0" anchor="ctr"/>
                <a:lstStyle/>
                <a:p>
                  <a:endParaRPr lang="en-US"/>
                </a:p>
              </p:txBody>
            </p:sp>
          </p:grpSp>
          <p:sp>
            <p:nvSpPr>
              <p:cNvPr id="153" name="Freeform 152">
                <a:extLst>
                  <a:ext uri="{FF2B5EF4-FFF2-40B4-BE49-F238E27FC236}">
                    <a16:creationId xmlns:a16="http://schemas.microsoft.com/office/drawing/2014/main" id="{814D2945-7170-E5E3-1C25-7AFFD9EB6765}"/>
                  </a:ext>
                </a:extLst>
              </p:cNvPr>
              <p:cNvSpPr/>
              <p:nvPr/>
            </p:nvSpPr>
            <p:spPr>
              <a:xfrm>
                <a:off x="11345776" y="3573767"/>
                <a:ext cx="228424" cy="228600"/>
              </a:xfrm>
              <a:custGeom>
                <a:avLst/>
                <a:gdLst>
                  <a:gd name="connsiteX0" fmla="*/ 228425 w 228424"/>
                  <a:gd name="connsiteY0" fmla="*/ 114300 h 228600"/>
                  <a:gd name="connsiteX1" fmla="*/ 114212 w 228424"/>
                  <a:gd name="connsiteY1" fmla="*/ 228600 h 228600"/>
                  <a:gd name="connsiteX2" fmla="*/ 0 w 228424"/>
                  <a:gd name="connsiteY2" fmla="*/ 114300 h 228600"/>
                  <a:gd name="connsiteX3" fmla="*/ 114212 w 228424"/>
                  <a:gd name="connsiteY3" fmla="*/ 0 h 228600"/>
                  <a:gd name="connsiteX4" fmla="*/ 228425 w 228424"/>
                  <a:gd name="connsiteY4" fmla="*/ 1143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24" h="228600">
                    <a:moveTo>
                      <a:pt x="228425" y="114300"/>
                    </a:moveTo>
                    <a:cubicBezTo>
                      <a:pt x="228425" y="177426"/>
                      <a:pt x="177290" y="228600"/>
                      <a:pt x="114212" y="228600"/>
                    </a:cubicBezTo>
                    <a:cubicBezTo>
                      <a:pt x="51135" y="228600"/>
                      <a:pt x="0" y="177426"/>
                      <a:pt x="0" y="114300"/>
                    </a:cubicBezTo>
                    <a:cubicBezTo>
                      <a:pt x="0" y="51174"/>
                      <a:pt x="51135" y="0"/>
                      <a:pt x="114212" y="0"/>
                    </a:cubicBezTo>
                    <a:cubicBezTo>
                      <a:pt x="177290" y="0"/>
                      <a:pt x="228425" y="51174"/>
                      <a:pt x="228425" y="114300"/>
                    </a:cubicBezTo>
                    <a:close/>
                  </a:path>
                </a:pathLst>
              </a:custGeom>
              <a:solidFill>
                <a:srgbClr val="C6345D"/>
              </a:solidFill>
              <a:ln w="11404" cap="flat">
                <a:solidFill>
                  <a:srgbClr val="000000"/>
                </a:solidFill>
                <a:prstDash val="solid"/>
                <a:miter/>
              </a:ln>
            </p:spPr>
            <p:txBody>
              <a:bodyPr rtlCol="0" anchor="ctr"/>
              <a:lstStyle/>
              <a:p>
                <a:endParaRPr lang="en-US"/>
              </a:p>
            </p:txBody>
          </p:sp>
          <p:grpSp>
            <p:nvGrpSpPr>
              <p:cNvPr id="154" name="Graphic 12">
                <a:extLst>
                  <a:ext uri="{FF2B5EF4-FFF2-40B4-BE49-F238E27FC236}">
                    <a16:creationId xmlns:a16="http://schemas.microsoft.com/office/drawing/2014/main" id="{6AF1B2EB-E6F2-01B6-6AB4-8B64F59206C3}"/>
                  </a:ext>
                </a:extLst>
              </p:cNvPr>
              <p:cNvGrpSpPr/>
              <p:nvPr/>
            </p:nvGrpSpPr>
            <p:grpSpPr>
              <a:xfrm>
                <a:off x="11421918" y="3649967"/>
                <a:ext cx="76141" cy="76200"/>
                <a:chOff x="11421918" y="3649967"/>
                <a:chExt cx="76141" cy="76200"/>
              </a:xfrm>
            </p:grpSpPr>
            <p:sp>
              <p:nvSpPr>
                <p:cNvPr id="155" name="Freeform 154">
                  <a:extLst>
                    <a:ext uri="{FF2B5EF4-FFF2-40B4-BE49-F238E27FC236}">
                      <a16:creationId xmlns:a16="http://schemas.microsoft.com/office/drawing/2014/main" id="{EE381496-5A64-F17A-A642-8E76A282C664}"/>
                    </a:ext>
                  </a:extLst>
                </p:cNvPr>
                <p:cNvSpPr/>
                <p:nvPr/>
              </p:nvSpPr>
              <p:spPr>
                <a:xfrm>
                  <a:off x="11427629" y="3655682"/>
                  <a:ext cx="64720" cy="64769"/>
                </a:xfrm>
                <a:custGeom>
                  <a:avLst/>
                  <a:gdLst>
                    <a:gd name="connsiteX0" fmla="*/ 64720 w 64720"/>
                    <a:gd name="connsiteY0" fmla="*/ 32385 h 64769"/>
                    <a:gd name="connsiteX1" fmla="*/ 32360 w 64720"/>
                    <a:gd name="connsiteY1" fmla="*/ 64770 h 64769"/>
                    <a:gd name="connsiteX2" fmla="*/ 0 w 64720"/>
                    <a:gd name="connsiteY2" fmla="*/ 32385 h 64769"/>
                    <a:gd name="connsiteX3" fmla="*/ 32360 w 64720"/>
                    <a:gd name="connsiteY3" fmla="*/ 0 h 64769"/>
                    <a:gd name="connsiteX4" fmla="*/ 64720 w 64720"/>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20" h="64769">
                      <a:moveTo>
                        <a:pt x="64720" y="32385"/>
                      </a:moveTo>
                      <a:cubicBezTo>
                        <a:pt x="64720" y="50271"/>
                        <a:pt x="50232" y="64770"/>
                        <a:pt x="32360" y="64770"/>
                      </a:cubicBezTo>
                      <a:cubicBezTo>
                        <a:pt x="14488" y="64770"/>
                        <a:pt x="0" y="50271"/>
                        <a:pt x="0" y="32385"/>
                      </a:cubicBezTo>
                      <a:cubicBezTo>
                        <a:pt x="0" y="14499"/>
                        <a:pt x="14488" y="0"/>
                        <a:pt x="32360" y="0"/>
                      </a:cubicBezTo>
                      <a:cubicBezTo>
                        <a:pt x="50232" y="0"/>
                        <a:pt x="64720" y="14499"/>
                        <a:pt x="64720" y="32385"/>
                      </a:cubicBezTo>
                      <a:close/>
                    </a:path>
                  </a:pathLst>
                </a:custGeom>
                <a:solidFill>
                  <a:srgbClr val="B3BEEB"/>
                </a:solidFill>
                <a:ln w="950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5C8C672-0EE5-6A96-6CE9-284DE964083B}"/>
                    </a:ext>
                  </a:extLst>
                </p:cNvPr>
                <p:cNvSpPr/>
                <p:nvPr/>
              </p:nvSpPr>
              <p:spPr>
                <a:xfrm>
                  <a:off x="11421918" y="3649967"/>
                  <a:ext cx="76141" cy="76200"/>
                </a:xfrm>
                <a:custGeom>
                  <a:avLst/>
                  <a:gdLst>
                    <a:gd name="connsiteX0" fmla="*/ 38071 w 76141"/>
                    <a:gd name="connsiteY0" fmla="*/ 11430 h 76200"/>
                    <a:gd name="connsiteX1" fmla="*/ 64720 w 76141"/>
                    <a:gd name="connsiteY1" fmla="*/ 38100 h 76200"/>
                    <a:gd name="connsiteX2" fmla="*/ 38071 w 76141"/>
                    <a:gd name="connsiteY2" fmla="*/ 64770 h 76200"/>
                    <a:gd name="connsiteX3" fmla="*/ 11421 w 76141"/>
                    <a:gd name="connsiteY3" fmla="*/ 38100 h 76200"/>
                    <a:gd name="connsiteX4" fmla="*/ 38071 w 76141"/>
                    <a:gd name="connsiteY4" fmla="*/ 11430 h 76200"/>
                    <a:gd name="connsiteX5" fmla="*/ 38071 w 76141"/>
                    <a:gd name="connsiteY5" fmla="*/ 0 h 76200"/>
                    <a:gd name="connsiteX6" fmla="*/ 0 w 76141"/>
                    <a:gd name="connsiteY6" fmla="*/ 38100 h 76200"/>
                    <a:gd name="connsiteX7" fmla="*/ 38071 w 76141"/>
                    <a:gd name="connsiteY7" fmla="*/ 76200 h 76200"/>
                    <a:gd name="connsiteX8" fmla="*/ 76142 w 76141"/>
                    <a:gd name="connsiteY8" fmla="*/ 38100 h 76200"/>
                    <a:gd name="connsiteX9" fmla="*/ 38071 w 76141"/>
                    <a:gd name="connsiteY9" fmla="*/ 0 h 76200"/>
                    <a:gd name="connsiteX10" fmla="*/ 38071 w 76141"/>
                    <a:gd name="connsiteY10"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41" h="76200">
                      <a:moveTo>
                        <a:pt x="38071" y="11430"/>
                      </a:moveTo>
                      <a:cubicBezTo>
                        <a:pt x="52728" y="11430"/>
                        <a:pt x="64720" y="23431"/>
                        <a:pt x="64720" y="38100"/>
                      </a:cubicBezTo>
                      <a:cubicBezTo>
                        <a:pt x="64720" y="52769"/>
                        <a:pt x="52728" y="64770"/>
                        <a:pt x="38071" y="64770"/>
                      </a:cubicBezTo>
                      <a:cubicBezTo>
                        <a:pt x="23413" y="64770"/>
                        <a:pt x="11421" y="52769"/>
                        <a:pt x="11421" y="38100"/>
                      </a:cubicBezTo>
                      <a:cubicBezTo>
                        <a:pt x="11421" y="23431"/>
                        <a:pt x="23413" y="11430"/>
                        <a:pt x="38071" y="11430"/>
                      </a:cubicBezTo>
                      <a:moveTo>
                        <a:pt x="38071" y="0"/>
                      </a:moveTo>
                      <a:cubicBezTo>
                        <a:pt x="17037" y="0"/>
                        <a:pt x="0" y="17050"/>
                        <a:pt x="0" y="38100"/>
                      </a:cubicBezTo>
                      <a:cubicBezTo>
                        <a:pt x="0" y="59150"/>
                        <a:pt x="17037" y="76200"/>
                        <a:pt x="38071" y="76200"/>
                      </a:cubicBezTo>
                      <a:cubicBezTo>
                        <a:pt x="59105" y="76200"/>
                        <a:pt x="76142" y="59150"/>
                        <a:pt x="76142" y="38100"/>
                      </a:cubicBezTo>
                      <a:cubicBezTo>
                        <a:pt x="76142" y="17050"/>
                        <a:pt x="59105" y="0"/>
                        <a:pt x="38071" y="0"/>
                      </a:cubicBezTo>
                      <a:lnTo>
                        <a:pt x="38071" y="0"/>
                      </a:lnTo>
                      <a:close/>
                    </a:path>
                  </a:pathLst>
                </a:custGeom>
                <a:solidFill>
                  <a:srgbClr val="000000"/>
                </a:solidFill>
                <a:ln w="9503" cap="flat">
                  <a:noFill/>
                  <a:prstDash val="solid"/>
                  <a:miter/>
                </a:ln>
              </p:spPr>
              <p:txBody>
                <a:bodyPr rtlCol="0" anchor="ctr"/>
                <a:lstStyle/>
                <a:p>
                  <a:endParaRPr lang="en-US"/>
                </a:p>
              </p:txBody>
            </p:sp>
          </p:grpSp>
        </p:grpSp>
        <p:grpSp>
          <p:nvGrpSpPr>
            <p:cNvPr id="157" name="Graphic 12">
              <a:extLst>
                <a:ext uri="{FF2B5EF4-FFF2-40B4-BE49-F238E27FC236}">
                  <a16:creationId xmlns:a16="http://schemas.microsoft.com/office/drawing/2014/main" id="{3FB3D60A-4CE9-ABE4-E8FD-B927C2D74F55}"/>
                </a:ext>
              </a:extLst>
            </p:cNvPr>
            <p:cNvGrpSpPr/>
            <p:nvPr/>
          </p:nvGrpSpPr>
          <p:grpSpPr>
            <a:xfrm>
              <a:off x="10536772" y="3583292"/>
              <a:ext cx="475885" cy="342995"/>
              <a:chOff x="10536772" y="3583292"/>
              <a:chExt cx="475885" cy="342995"/>
            </a:xfrm>
          </p:grpSpPr>
          <p:sp>
            <p:nvSpPr>
              <p:cNvPr id="158" name="Freeform 157">
                <a:extLst>
                  <a:ext uri="{FF2B5EF4-FFF2-40B4-BE49-F238E27FC236}">
                    <a16:creationId xmlns:a16="http://schemas.microsoft.com/office/drawing/2014/main" id="{7666B663-3C3D-686E-2CED-412F62FB26F7}"/>
                  </a:ext>
                </a:extLst>
              </p:cNvPr>
              <p:cNvSpPr/>
              <p:nvPr/>
            </p:nvSpPr>
            <p:spPr>
              <a:xfrm>
                <a:off x="10545909" y="3611581"/>
                <a:ext cx="460276" cy="303180"/>
              </a:xfrm>
              <a:custGeom>
                <a:avLst/>
                <a:gdLst>
                  <a:gd name="connsiteX0" fmla="*/ 0 w 460276"/>
                  <a:gd name="connsiteY0" fmla="*/ 173450 h 303180"/>
                  <a:gd name="connsiteX1" fmla="*/ 173222 w 460276"/>
                  <a:gd name="connsiteY1" fmla="*/ 26384 h 303180"/>
                  <a:gd name="connsiteX2" fmla="*/ 173222 w 460276"/>
                  <a:gd name="connsiteY2" fmla="*/ 97060 h 303180"/>
                  <a:gd name="connsiteX3" fmla="*/ 177695 w 460276"/>
                  <a:gd name="connsiteY3" fmla="*/ 98012 h 303180"/>
                  <a:gd name="connsiteX4" fmla="*/ 249745 w 460276"/>
                  <a:gd name="connsiteY4" fmla="*/ 104585 h 303180"/>
                  <a:gd name="connsiteX5" fmla="*/ 460276 w 460276"/>
                  <a:gd name="connsiteY5" fmla="*/ 0 h 303180"/>
                  <a:gd name="connsiteX6" fmla="*/ 178933 w 460276"/>
                  <a:gd name="connsiteY6" fmla="*/ 230505 h 303180"/>
                  <a:gd name="connsiteX7" fmla="*/ 173222 w 460276"/>
                  <a:gd name="connsiteY7" fmla="*/ 230505 h 303180"/>
                  <a:gd name="connsiteX8" fmla="*/ 173222 w 460276"/>
                  <a:gd name="connsiteY8" fmla="*/ 303181 h 303180"/>
                  <a:gd name="connsiteX9" fmla="*/ 0 w 460276"/>
                  <a:gd name="connsiteY9" fmla="*/ 173450 h 30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276" h="303180">
                    <a:moveTo>
                      <a:pt x="0" y="173450"/>
                    </a:moveTo>
                    <a:lnTo>
                      <a:pt x="173222" y="26384"/>
                    </a:lnTo>
                    <a:lnTo>
                      <a:pt x="173222" y="97060"/>
                    </a:lnTo>
                    <a:lnTo>
                      <a:pt x="177695" y="98012"/>
                    </a:lnTo>
                    <a:cubicBezTo>
                      <a:pt x="178933" y="98298"/>
                      <a:pt x="208628" y="104585"/>
                      <a:pt x="249745" y="104585"/>
                    </a:cubicBezTo>
                    <a:cubicBezTo>
                      <a:pt x="372808" y="104585"/>
                      <a:pt x="431913" y="52483"/>
                      <a:pt x="460276" y="0"/>
                    </a:cubicBezTo>
                    <a:cubicBezTo>
                      <a:pt x="451329" y="159163"/>
                      <a:pt x="363481" y="230505"/>
                      <a:pt x="178933" y="230505"/>
                    </a:cubicBezTo>
                    <a:lnTo>
                      <a:pt x="173222" y="230505"/>
                    </a:lnTo>
                    <a:lnTo>
                      <a:pt x="173222" y="303181"/>
                    </a:lnTo>
                    <a:lnTo>
                      <a:pt x="0" y="173450"/>
                    </a:lnTo>
                    <a:close/>
                  </a:path>
                </a:pathLst>
              </a:custGeom>
              <a:solidFill>
                <a:srgbClr val="C6345D"/>
              </a:solidFill>
              <a:ln w="950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DDC2D5B-BFF6-4E91-B5F8-8EFE04030172}"/>
                  </a:ext>
                </a:extLst>
              </p:cNvPr>
              <p:cNvSpPr/>
              <p:nvPr/>
            </p:nvSpPr>
            <p:spPr>
              <a:xfrm>
                <a:off x="10536772" y="3583292"/>
                <a:ext cx="475885" cy="342995"/>
              </a:xfrm>
              <a:custGeom>
                <a:avLst/>
                <a:gdLst>
                  <a:gd name="connsiteX0" fmla="*/ 461704 w 475885"/>
                  <a:gd name="connsiteY0" fmla="*/ 51340 h 342995"/>
                  <a:gd name="connsiteX1" fmla="*/ 188070 w 475885"/>
                  <a:gd name="connsiteY1" fmla="*/ 253079 h 342995"/>
                  <a:gd name="connsiteX2" fmla="*/ 176649 w 475885"/>
                  <a:gd name="connsiteY2" fmla="*/ 253079 h 342995"/>
                  <a:gd name="connsiteX3" fmla="*/ 176649 w 475885"/>
                  <a:gd name="connsiteY3" fmla="*/ 320135 h 342995"/>
                  <a:gd name="connsiteX4" fmla="*/ 18274 w 475885"/>
                  <a:gd name="connsiteY4" fmla="*/ 201454 h 342995"/>
                  <a:gd name="connsiteX5" fmla="*/ 176649 w 475885"/>
                  <a:gd name="connsiteY5" fmla="*/ 66961 h 342995"/>
                  <a:gd name="connsiteX6" fmla="*/ 176649 w 475885"/>
                  <a:gd name="connsiteY6" fmla="*/ 129921 h 342995"/>
                  <a:gd name="connsiteX7" fmla="*/ 185690 w 475885"/>
                  <a:gd name="connsiteY7" fmla="*/ 131826 h 342995"/>
                  <a:gd name="connsiteX8" fmla="*/ 258977 w 475885"/>
                  <a:gd name="connsiteY8" fmla="*/ 138494 h 342995"/>
                  <a:gd name="connsiteX9" fmla="*/ 461704 w 475885"/>
                  <a:gd name="connsiteY9" fmla="*/ 51340 h 342995"/>
                  <a:gd name="connsiteX10" fmla="*/ 475885 w 475885"/>
                  <a:gd name="connsiteY10" fmla="*/ 0 h 342995"/>
                  <a:gd name="connsiteX11" fmla="*/ 258882 w 475885"/>
                  <a:gd name="connsiteY11" fmla="*/ 127159 h 342995"/>
                  <a:gd name="connsiteX12" fmla="*/ 188070 w 475885"/>
                  <a:gd name="connsiteY12" fmla="*/ 120777 h 342995"/>
                  <a:gd name="connsiteX13" fmla="*/ 188070 w 475885"/>
                  <a:gd name="connsiteY13" fmla="*/ 42386 h 342995"/>
                  <a:gd name="connsiteX14" fmla="*/ 0 w 475885"/>
                  <a:gd name="connsiteY14" fmla="*/ 202121 h 342995"/>
                  <a:gd name="connsiteX15" fmla="*/ 188070 w 475885"/>
                  <a:gd name="connsiteY15" fmla="*/ 342995 h 342995"/>
                  <a:gd name="connsiteX16" fmla="*/ 188070 w 475885"/>
                  <a:gd name="connsiteY16" fmla="*/ 264605 h 342995"/>
                  <a:gd name="connsiteX17" fmla="*/ 475885 w 475885"/>
                  <a:gd name="connsiteY17" fmla="*/ 95 h 342995"/>
                  <a:gd name="connsiteX18" fmla="*/ 475885 w 475885"/>
                  <a:gd name="connsiteY18" fmla="*/ 95 h 3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5885" h="342995">
                    <a:moveTo>
                      <a:pt x="461704" y="51340"/>
                    </a:moveTo>
                    <a:cubicBezTo>
                      <a:pt x="445619" y="190310"/>
                      <a:pt x="359389" y="253079"/>
                      <a:pt x="188070" y="253079"/>
                    </a:cubicBezTo>
                    <a:lnTo>
                      <a:pt x="176649" y="253079"/>
                    </a:lnTo>
                    <a:lnTo>
                      <a:pt x="176649" y="320135"/>
                    </a:lnTo>
                    <a:lnTo>
                      <a:pt x="18274" y="201454"/>
                    </a:lnTo>
                    <a:lnTo>
                      <a:pt x="176649" y="66961"/>
                    </a:lnTo>
                    <a:lnTo>
                      <a:pt x="176649" y="129921"/>
                    </a:lnTo>
                    <a:lnTo>
                      <a:pt x="185690" y="131826"/>
                    </a:lnTo>
                    <a:cubicBezTo>
                      <a:pt x="186928" y="132112"/>
                      <a:pt x="217194" y="138494"/>
                      <a:pt x="258977" y="138494"/>
                    </a:cubicBezTo>
                    <a:cubicBezTo>
                      <a:pt x="315131" y="138494"/>
                      <a:pt x="408214" y="126016"/>
                      <a:pt x="461704" y="51340"/>
                    </a:cubicBezTo>
                    <a:moveTo>
                      <a:pt x="475885" y="0"/>
                    </a:moveTo>
                    <a:cubicBezTo>
                      <a:pt x="436101" y="107537"/>
                      <a:pt x="330550" y="127159"/>
                      <a:pt x="258882" y="127159"/>
                    </a:cubicBezTo>
                    <a:cubicBezTo>
                      <a:pt x="217860" y="127159"/>
                      <a:pt x="188070" y="120777"/>
                      <a:pt x="188070" y="120777"/>
                    </a:cubicBezTo>
                    <a:lnTo>
                      <a:pt x="188070" y="42386"/>
                    </a:lnTo>
                    <a:lnTo>
                      <a:pt x="0" y="202121"/>
                    </a:lnTo>
                    <a:lnTo>
                      <a:pt x="188070" y="342995"/>
                    </a:lnTo>
                    <a:lnTo>
                      <a:pt x="188070" y="264605"/>
                    </a:lnTo>
                    <a:cubicBezTo>
                      <a:pt x="403931" y="264605"/>
                      <a:pt x="475885" y="164497"/>
                      <a:pt x="475885" y="95"/>
                    </a:cubicBezTo>
                    <a:lnTo>
                      <a:pt x="475885" y="95"/>
                    </a:lnTo>
                    <a:close/>
                  </a:path>
                </a:pathLst>
              </a:custGeom>
              <a:solidFill>
                <a:srgbClr val="000000"/>
              </a:solidFill>
              <a:ln w="9503" cap="flat">
                <a:noFill/>
                <a:prstDash val="solid"/>
                <a:miter/>
              </a:ln>
            </p:spPr>
            <p:txBody>
              <a:bodyPr rtlCol="0" anchor="ctr"/>
              <a:lstStyle/>
              <a:p>
                <a:endParaRPr lang="en-US"/>
              </a:p>
            </p:txBody>
          </p:sp>
        </p:grpSp>
        <p:grpSp>
          <p:nvGrpSpPr>
            <p:cNvPr id="160" name="Graphic 12">
              <a:extLst>
                <a:ext uri="{FF2B5EF4-FFF2-40B4-BE49-F238E27FC236}">
                  <a16:creationId xmlns:a16="http://schemas.microsoft.com/office/drawing/2014/main" id="{EEFA2C5C-31D0-4798-64D9-324CC66E48D4}"/>
                </a:ext>
              </a:extLst>
            </p:cNvPr>
            <p:cNvGrpSpPr/>
            <p:nvPr/>
          </p:nvGrpSpPr>
          <p:grpSpPr>
            <a:xfrm>
              <a:off x="8262041" y="5850242"/>
              <a:ext cx="228424" cy="381000"/>
              <a:chOff x="8262041" y="5850242"/>
              <a:chExt cx="228424" cy="381000"/>
            </a:xfrm>
          </p:grpSpPr>
          <p:grpSp>
            <p:nvGrpSpPr>
              <p:cNvPr id="161" name="Graphic 12">
                <a:extLst>
                  <a:ext uri="{FF2B5EF4-FFF2-40B4-BE49-F238E27FC236}">
                    <a16:creationId xmlns:a16="http://schemas.microsoft.com/office/drawing/2014/main" id="{CECB3C88-C1DF-D50D-34BA-BDF8D55F99EE}"/>
                  </a:ext>
                </a:extLst>
              </p:cNvPr>
              <p:cNvGrpSpPr/>
              <p:nvPr/>
            </p:nvGrpSpPr>
            <p:grpSpPr>
              <a:xfrm>
                <a:off x="8262041" y="6155042"/>
                <a:ext cx="228424" cy="76200"/>
                <a:chOff x="8262041" y="6155042"/>
                <a:chExt cx="228424" cy="76200"/>
              </a:xfrm>
            </p:grpSpPr>
            <p:sp>
              <p:nvSpPr>
                <p:cNvPr id="162" name="Freeform 161">
                  <a:extLst>
                    <a:ext uri="{FF2B5EF4-FFF2-40B4-BE49-F238E27FC236}">
                      <a16:creationId xmlns:a16="http://schemas.microsoft.com/office/drawing/2014/main" id="{19F5C3F1-79CA-CDCD-BCE0-E11A9D358DEB}"/>
                    </a:ext>
                  </a:extLst>
                </p:cNvPr>
                <p:cNvSpPr/>
                <p:nvPr/>
              </p:nvSpPr>
              <p:spPr>
                <a:xfrm>
                  <a:off x="8319148" y="6231242"/>
                  <a:ext cx="114212" cy="9525"/>
                </a:xfrm>
                <a:custGeom>
                  <a:avLst/>
                  <a:gdLst>
                    <a:gd name="connsiteX0" fmla="*/ 0 w 114212"/>
                    <a:gd name="connsiteY0" fmla="*/ 0 h 9525"/>
                    <a:gd name="connsiteX1" fmla="*/ 114212 w 114212"/>
                    <a:gd name="connsiteY1" fmla="*/ 0 h 9525"/>
                  </a:gdLst>
                  <a:ahLst/>
                  <a:cxnLst>
                    <a:cxn ang="0">
                      <a:pos x="connsiteX0" y="connsiteY0"/>
                    </a:cxn>
                    <a:cxn ang="0">
                      <a:pos x="connsiteX1" y="connsiteY1"/>
                    </a:cxn>
                  </a:cxnLst>
                  <a:rect l="l" t="t" r="r" b="b"/>
                  <a:pathLst>
                    <a:path w="114212" h="9525">
                      <a:moveTo>
                        <a:pt x="0" y="0"/>
                      </a:moveTo>
                      <a:lnTo>
                        <a:pt x="114212" y="0"/>
                      </a:lnTo>
                    </a:path>
                  </a:pathLst>
                </a:custGeom>
                <a:ln w="22807" cap="rnd">
                  <a:solidFill>
                    <a:srgbClr val="000000"/>
                  </a:solidFill>
                  <a:prstDash val="solid"/>
                  <a:round/>
                </a:ln>
              </p:spPr>
              <p:txBody>
                <a:bodyPr rtlCol="0" anchor="ctr"/>
                <a:lstStyle/>
                <a:p>
                  <a:endParaRPr lang="en-US"/>
                </a:p>
              </p:txBody>
            </p:sp>
            <p:sp>
              <p:nvSpPr>
                <p:cNvPr id="163" name="Freeform 162">
                  <a:extLst>
                    <a:ext uri="{FF2B5EF4-FFF2-40B4-BE49-F238E27FC236}">
                      <a16:creationId xmlns:a16="http://schemas.microsoft.com/office/drawing/2014/main" id="{AE4A6C66-9232-1E49-B5EC-8B3E32FFCB3B}"/>
                    </a:ext>
                  </a:extLst>
                </p:cNvPr>
                <p:cNvSpPr/>
                <p:nvPr/>
              </p:nvSpPr>
              <p:spPr>
                <a:xfrm>
                  <a:off x="8262041" y="6155042"/>
                  <a:ext cx="228424" cy="9525"/>
                </a:xfrm>
                <a:custGeom>
                  <a:avLst/>
                  <a:gdLst>
                    <a:gd name="connsiteX0" fmla="*/ 0 w 228424"/>
                    <a:gd name="connsiteY0" fmla="*/ 0 h 9525"/>
                    <a:gd name="connsiteX1" fmla="*/ 228425 w 228424"/>
                    <a:gd name="connsiteY1" fmla="*/ 0 h 9525"/>
                  </a:gdLst>
                  <a:ahLst/>
                  <a:cxnLst>
                    <a:cxn ang="0">
                      <a:pos x="connsiteX0" y="connsiteY0"/>
                    </a:cxn>
                    <a:cxn ang="0">
                      <a:pos x="connsiteX1" y="connsiteY1"/>
                    </a:cxn>
                  </a:cxnLst>
                  <a:rect l="l" t="t" r="r" b="b"/>
                  <a:pathLst>
                    <a:path w="228424" h="9525">
                      <a:moveTo>
                        <a:pt x="0" y="0"/>
                      </a:moveTo>
                      <a:lnTo>
                        <a:pt x="228425" y="0"/>
                      </a:lnTo>
                    </a:path>
                  </a:pathLst>
                </a:custGeom>
                <a:ln w="22807" cap="rnd">
                  <a:solidFill>
                    <a:srgbClr val="000000"/>
                  </a:solidFill>
                  <a:prstDash val="solid"/>
                  <a:round/>
                </a:ln>
              </p:spPr>
              <p:txBody>
                <a:bodyPr rtlCol="0" anchor="ctr"/>
                <a:lstStyle/>
                <a:p>
                  <a:endParaRPr lang="en-US"/>
                </a:p>
              </p:txBody>
            </p:sp>
          </p:grpSp>
          <p:grpSp>
            <p:nvGrpSpPr>
              <p:cNvPr id="164" name="Graphic 12">
                <a:extLst>
                  <a:ext uri="{FF2B5EF4-FFF2-40B4-BE49-F238E27FC236}">
                    <a16:creationId xmlns:a16="http://schemas.microsoft.com/office/drawing/2014/main" id="{75500DB6-F80E-11A3-4063-03F1D08CB768}"/>
                  </a:ext>
                </a:extLst>
              </p:cNvPr>
              <p:cNvGrpSpPr/>
              <p:nvPr/>
            </p:nvGrpSpPr>
            <p:grpSpPr>
              <a:xfrm>
                <a:off x="8262041" y="6002642"/>
                <a:ext cx="228424" cy="76200"/>
                <a:chOff x="8262041" y="6002642"/>
                <a:chExt cx="228424" cy="76200"/>
              </a:xfrm>
            </p:grpSpPr>
            <p:sp>
              <p:nvSpPr>
                <p:cNvPr id="165" name="Freeform 164">
                  <a:extLst>
                    <a:ext uri="{FF2B5EF4-FFF2-40B4-BE49-F238E27FC236}">
                      <a16:creationId xmlns:a16="http://schemas.microsoft.com/office/drawing/2014/main" id="{D2455CE1-1AE4-216E-DC5C-D7800E8DA8A4}"/>
                    </a:ext>
                  </a:extLst>
                </p:cNvPr>
                <p:cNvSpPr/>
                <p:nvPr/>
              </p:nvSpPr>
              <p:spPr>
                <a:xfrm>
                  <a:off x="8319148" y="6078842"/>
                  <a:ext cx="114212" cy="9525"/>
                </a:xfrm>
                <a:custGeom>
                  <a:avLst/>
                  <a:gdLst>
                    <a:gd name="connsiteX0" fmla="*/ 0 w 114212"/>
                    <a:gd name="connsiteY0" fmla="*/ 0 h 9525"/>
                    <a:gd name="connsiteX1" fmla="*/ 114212 w 114212"/>
                    <a:gd name="connsiteY1" fmla="*/ 0 h 9525"/>
                  </a:gdLst>
                  <a:ahLst/>
                  <a:cxnLst>
                    <a:cxn ang="0">
                      <a:pos x="connsiteX0" y="connsiteY0"/>
                    </a:cxn>
                    <a:cxn ang="0">
                      <a:pos x="connsiteX1" y="connsiteY1"/>
                    </a:cxn>
                  </a:cxnLst>
                  <a:rect l="l" t="t" r="r" b="b"/>
                  <a:pathLst>
                    <a:path w="114212" h="9525">
                      <a:moveTo>
                        <a:pt x="0" y="0"/>
                      </a:moveTo>
                      <a:lnTo>
                        <a:pt x="114212" y="0"/>
                      </a:lnTo>
                    </a:path>
                  </a:pathLst>
                </a:custGeom>
                <a:ln w="22807" cap="rnd">
                  <a:solidFill>
                    <a:srgbClr val="000000"/>
                  </a:solidFill>
                  <a:prstDash val="solid"/>
                  <a:round/>
                </a:ln>
              </p:spPr>
              <p:txBody>
                <a:bodyPr rtlCol="0" anchor="ctr"/>
                <a:lstStyle/>
                <a:p>
                  <a:endParaRPr lang="en-US"/>
                </a:p>
              </p:txBody>
            </p:sp>
            <p:sp>
              <p:nvSpPr>
                <p:cNvPr id="166" name="Freeform 165">
                  <a:extLst>
                    <a:ext uri="{FF2B5EF4-FFF2-40B4-BE49-F238E27FC236}">
                      <a16:creationId xmlns:a16="http://schemas.microsoft.com/office/drawing/2014/main" id="{40DB86A9-5FA8-9C42-8437-45207A5CCC7D}"/>
                    </a:ext>
                  </a:extLst>
                </p:cNvPr>
                <p:cNvSpPr/>
                <p:nvPr/>
              </p:nvSpPr>
              <p:spPr>
                <a:xfrm>
                  <a:off x="8262041" y="6002642"/>
                  <a:ext cx="228424" cy="9525"/>
                </a:xfrm>
                <a:custGeom>
                  <a:avLst/>
                  <a:gdLst>
                    <a:gd name="connsiteX0" fmla="*/ 0 w 228424"/>
                    <a:gd name="connsiteY0" fmla="*/ 0 h 9525"/>
                    <a:gd name="connsiteX1" fmla="*/ 228425 w 228424"/>
                    <a:gd name="connsiteY1" fmla="*/ 0 h 9525"/>
                  </a:gdLst>
                  <a:ahLst/>
                  <a:cxnLst>
                    <a:cxn ang="0">
                      <a:pos x="connsiteX0" y="connsiteY0"/>
                    </a:cxn>
                    <a:cxn ang="0">
                      <a:pos x="connsiteX1" y="connsiteY1"/>
                    </a:cxn>
                  </a:cxnLst>
                  <a:rect l="l" t="t" r="r" b="b"/>
                  <a:pathLst>
                    <a:path w="228424" h="9525">
                      <a:moveTo>
                        <a:pt x="0" y="0"/>
                      </a:moveTo>
                      <a:lnTo>
                        <a:pt x="228425" y="0"/>
                      </a:lnTo>
                    </a:path>
                  </a:pathLst>
                </a:custGeom>
                <a:ln w="22807" cap="rnd">
                  <a:solidFill>
                    <a:srgbClr val="000000"/>
                  </a:solidFill>
                  <a:prstDash val="solid"/>
                  <a:round/>
                </a:ln>
              </p:spPr>
              <p:txBody>
                <a:bodyPr rtlCol="0" anchor="ctr"/>
                <a:lstStyle/>
                <a:p>
                  <a:endParaRPr lang="en-US"/>
                </a:p>
              </p:txBody>
            </p:sp>
          </p:grpSp>
          <p:grpSp>
            <p:nvGrpSpPr>
              <p:cNvPr id="167" name="Graphic 12">
                <a:extLst>
                  <a:ext uri="{FF2B5EF4-FFF2-40B4-BE49-F238E27FC236}">
                    <a16:creationId xmlns:a16="http://schemas.microsoft.com/office/drawing/2014/main" id="{57B8FDC9-9E0B-49AE-22AD-AC1CAA4DDF78}"/>
                  </a:ext>
                </a:extLst>
              </p:cNvPr>
              <p:cNvGrpSpPr/>
              <p:nvPr/>
            </p:nvGrpSpPr>
            <p:grpSpPr>
              <a:xfrm>
                <a:off x="8262041" y="5850242"/>
                <a:ext cx="228424" cy="76200"/>
                <a:chOff x="8262041" y="5850242"/>
                <a:chExt cx="228424" cy="76200"/>
              </a:xfrm>
            </p:grpSpPr>
            <p:sp>
              <p:nvSpPr>
                <p:cNvPr id="168" name="Freeform 167">
                  <a:extLst>
                    <a:ext uri="{FF2B5EF4-FFF2-40B4-BE49-F238E27FC236}">
                      <a16:creationId xmlns:a16="http://schemas.microsoft.com/office/drawing/2014/main" id="{02DACBBA-4C58-8842-5428-3FC82A8BEBB4}"/>
                    </a:ext>
                  </a:extLst>
                </p:cNvPr>
                <p:cNvSpPr/>
                <p:nvPr/>
              </p:nvSpPr>
              <p:spPr>
                <a:xfrm>
                  <a:off x="8319148" y="5926442"/>
                  <a:ext cx="114212" cy="9525"/>
                </a:xfrm>
                <a:custGeom>
                  <a:avLst/>
                  <a:gdLst>
                    <a:gd name="connsiteX0" fmla="*/ 0 w 114212"/>
                    <a:gd name="connsiteY0" fmla="*/ 0 h 9525"/>
                    <a:gd name="connsiteX1" fmla="*/ 114212 w 114212"/>
                    <a:gd name="connsiteY1" fmla="*/ 0 h 9525"/>
                  </a:gdLst>
                  <a:ahLst/>
                  <a:cxnLst>
                    <a:cxn ang="0">
                      <a:pos x="connsiteX0" y="connsiteY0"/>
                    </a:cxn>
                    <a:cxn ang="0">
                      <a:pos x="connsiteX1" y="connsiteY1"/>
                    </a:cxn>
                  </a:cxnLst>
                  <a:rect l="l" t="t" r="r" b="b"/>
                  <a:pathLst>
                    <a:path w="114212" h="9525">
                      <a:moveTo>
                        <a:pt x="0" y="0"/>
                      </a:moveTo>
                      <a:lnTo>
                        <a:pt x="114212" y="0"/>
                      </a:lnTo>
                    </a:path>
                  </a:pathLst>
                </a:custGeom>
                <a:ln w="22807" cap="rnd">
                  <a:solidFill>
                    <a:srgbClr val="000000"/>
                  </a:solidFill>
                  <a:prstDash val="solid"/>
                  <a:round/>
                </a:ln>
              </p:spPr>
              <p:txBody>
                <a:bodyPr rtlCol="0" anchor="ctr"/>
                <a:lstStyle/>
                <a:p>
                  <a:endParaRPr lang="en-US"/>
                </a:p>
              </p:txBody>
            </p:sp>
            <p:sp>
              <p:nvSpPr>
                <p:cNvPr id="169" name="Freeform 168">
                  <a:extLst>
                    <a:ext uri="{FF2B5EF4-FFF2-40B4-BE49-F238E27FC236}">
                      <a16:creationId xmlns:a16="http://schemas.microsoft.com/office/drawing/2014/main" id="{601BD48F-5143-144C-9DBD-21FCFA17F09A}"/>
                    </a:ext>
                  </a:extLst>
                </p:cNvPr>
                <p:cNvSpPr/>
                <p:nvPr/>
              </p:nvSpPr>
              <p:spPr>
                <a:xfrm>
                  <a:off x="8262041" y="5850242"/>
                  <a:ext cx="228424" cy="9525"/>
                </a:xfrm>
                <a:custGeom>
                  <a:avLst/>
                  <a:gdLst>
                    <a:gd name="connsiteX0" fmla="*/ 0 w 228424"/>
                    <a:gd name="connsiteY0" fmla="*/ 0 h 9525"/>
                    <a:gd name="connsiteX1" fmla="*/ 228425 w 228424"/>
                    <a:gd name="connsiteY1" fmla="*/ 0 h 9525"/>
                  </a:gdLst>
                  <a:ahLst/>
                  <a:cxnLst>
                    <a:cxn ang="0">
                      <a:pos x="connsiteX0" y="connsiteY0"/>
                    </a:cxn>
                    <a:cxn ang="0">
                      <a:pos x="connsiteX1" y="connsiteY1"/>
                    </a:cxn>
                  </a:cxnLst>
                  <a:rect l="l" t="t" r="r" b="b"/>
                  <a:pathLst>
                    <a:path w="228424" h="9525">
                      <a:moveTo>
                        <a:pt x="0" y="0"/>
                      </a:moveTo>
                      <a:lnTo>
                        <a:pt x="228425" y="0"/>
                      </a:lnTo>
                    </a:path>
                  </a:pathLst>
                </a:custGeom>
                <a:ln w="22807" cap="rnd">
                  <a:solidFill>
                    <a:srgbClr val="000000"/>
                  </a:solidFill>
                  <a:prstDash val="solid"/>
                  <a:round/>
                </a:ln>
              </p:spPr>
              <p:txBody>
                <a:bodyPr rtlCol="0" anchor="ctr"/>
                <a:lstStyle/>
                <a:p>
                  <a:endParaRPr lang="en-US"/>
                </a:p>
              </p:txBody>
            </p:sp>
          </p:grpSp>
        </p:grpSp>
        <p:grpSp>
          <p:nvGrpSpPr>
            <p:cNvPr id="170" name="Graphic 12">
              <a:extLst>
                <a:ext uri="{FF2B5EF4-FFF2-40B4-BE49-F238E27FC236}">
                  <a16:creationId xmlns:a16="http://schemas.microsoft.com/office/drawing/2014/main" id="{DCF1C23D-9E15-FA19-9D6A-7B7FB45C7662}"/>
                </a:ext>
              </a:extLst>
            </p:cNvPr>
            <p:cNvGrpSpPr/>
            <p:nvPr/>
          </p:nvGrpSpPr>
          <p:grpSpPr>
            <a:xfrm>
              <a:off x="8509502" y="6421742"/>
              <a:ext cx="856593" cy="952500"/>
              <a:chOff x="8509502" y="6421742"/>
              <a:chExt cx="856593" cy="952500"/>
            </a:xfrm>
          </p:grpSpPr>
          <p:grpSp>
            <p:nvGrpSpPr>
              <p:cNvPr id="171" name="Graphic 12">
                <a:extLst>
                  <a:ext uri="{FF2B5EF4-FFF2-40B4-BE49-F238E27FC236}">
                    <a16:creationId xmlns:a16="http://schemas.microsoft.com/office/drawing/2014/main" id="{3DC0814E-5A13-E625-9DE6-AA96969EC627}"/>
                  </a:ext>
                </a:extLst>
              </p:cNvPr>
              <p:cNvGrpSpPr/>
              <p:nvPr/>
            </p:nvGrpSpPr>
            <p:grpSpPr>
              <a:xfrm>
                <a:off x="8509502" y="6421742"/>
                <a:ext cx="856593" cy="952500"/>
                <a:chOff x="8509502" y="6421742"/>
                <a:chExt cx="856593" cy="952500"/>
              </a:xfrm>
            </p:grpSpPr>
            <p:sp>
              <p:nvSpPr>
                <p:cNvPr id="172" name="Freeform 171">
                  <a:extLst>
                    <a:ext uri="{FF2B5EF4-FFF2-40B4-BE49-F238E27FC236}">
                      <a16:creationId xmlns:a16="http://schemas.microsoft.com/office/drawing/2014/main" id="{A0B0D01B-6030-F7D2-2C32-DDCC0BBA62A4}"/>
                    </a:ext>
                  </a:extLst>
                </p:cNvPr>
                <p:cNvSpPr/>
                <p:nvPr/>
              </p:nvSpPr>
              <p:spPr>
                <a:xfrm>
                  <a:off x="8515212" y="6427457"/>
                  <a:ext cx="845171" cy="941070"/>
                </a:xfrm>
                <a:custGeom>
                  <a:avLst/>
                  <a:gdLst>
                    <a:gd name="connsiteX0" fmla="*/ 774741 w 845171"/>
                    <a:gd name="connsiteY0" fmla="*/ 0 h 941070"/>
                    <a:gd name="connsiteX1" fmla="*/ 845172 w 845171"/>
                    <a:gd name="connsiteY1" fmla="*/ 70485 h 941070"/>
                    <a:gd name="connsiteX2" fmla="*/ 845172 w 845171"/>
                    <a:gd name="connsiteY2" fmla="*/ 870585 h 941070"/>
                    <a:gd name="connsiteX3" fmla="*/ 774741 w 845171"/>
                    <a:gd name="connsiteY3" fmla="*/ 941070 h 941070"/>
                    <a:gd name="connsiteX4" fmla="*/ 70431 w 845171"/>
                    <a:gd name="connsiteY4" fmla="*/ 941070 h 941070"/>
                    <a:gd name="connsiteX5" fmla="*/ 0 w 845171"/>
                    <a:gd name="connsiteY5" fmla="*/ 870585 h 941070"/>
                    <a:gd name="connsiteX6" fmla="*/ 0 w 845171"/>
                    <a:gd name="connsiteY6" fmla="*/ 70485 h 941070"/>
                    <a:gd name="connsiteX7" fmla="*/ 70431 w 845171"/>
                    <a:gd name="connsiteY7" fmla="*/ 0 h 94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71" h="941070">
                      <a:moveTo>
                        <a:pt x="774741" y="0"/>
                      </a:moveTo>
                      <a:cubicBezTo>
                        <a:pt x="813639" y="0"/>
                        <a:pt x="845172" y="31557"/>
                        <a:pt x="845172" y="70485"/>
                      </a:cubicBezTo>
                      <a:lnTo>
                        <a:pt x="845172" y="870585"/>
                      </a:lnTo>
                      <a:cubicBezTo>
                        <a:pt x="845172" y="909513"/>
                        <a:pt x="813639" y="941070"/>
                        <a:pt x="774741" y="941070"/>
                      </a:cubicBezTo>
                      <a:lnTo>
                        <a:pt x="70431" y="941070"/>
                      </a:lnTo>
                      <a:cubicBezTo>
                        <a:pt x="31533" y="941070"/>
                        <a:pt x="0" y="909513"/>
                        <a:pt x="0" y="870585"/>
                      </a:cubicBezTo>
                      <a:lnTo>
                        <a:pt x="0" y="70485"/>
                      </a:lnTo>
                      <a:cubicBezTo>
                        <a:pt x="0" y="31557"/>
                        <a:pt x="31533" y="0"/>
                        <a:pt x="70431" y="0"/>
                      </a:cubicBezTo>
                      <a:close/>
                    </a:path>
                  </a:pathLst>
                </a:custGeom>
                <a:solidFill>
                  <a:srgbClr val="B3BEEB"/>
                </a:solidFill>
                <a:ln w="950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EB701549-2565-6679-A0EF-35BF6ED04C6B}"/>
                    </a:ext>
                  </a:extLst>
                </p:cNvPr>
                <p:cNvSpPr/>
                <p:nvPr/>
              </p:nvSpPr>
              <p:spPr>
                <a:xfrm>
                  <a:off x="8509502" y="6421742"/>
                  <a:ext cx="856593" cy="952500"/>
                </a:xfrm>
                <a:custGeom>
                  <a:avLst/>
                  <a:gdLst>
                    <a:gd name="connsiteX0" fmla="*/ 780452 w 856593"/>
                    <a:gd name="connsiteY0" fmla="*/ 11430 h 952500"/>
                    <a:gd name="connsiteX1" fmla="*/ 845172 w 856593"/>
                    <a:gd name="connsiteY1" fmla="*/ 76200 h 952500"/>
                    <a:gd name="connsiteX2" fmla="*/ 845172 w 856593"/>
                    <a:gd name="connsiteY2" fmla="*/ 876300 h 952500"/>
                    <a:gd name="connsiteX3" fmla="*/ 780452 w 856593"/>
                    <a:gd name="connsiteY3" fmla="*/ 941070 h 952500"/>
                    <a:gd name="connsiteX4" fmla="*/ 76142 w 856593"/>
                    <a:gd name="connsiteY4" fmla="*/ 941070 h 952500"/>
                    <a:gd name="connsiteX5" fmla="*/ 11421 w 856593"/>
                    <a:gd name="connsiteY5" fmla="*/ 876300 h 952500"/>
                    <a:gd name="connsiteX6" fmla="*/ 11421 w 856593"/>
                    <a:gd name="connsiteY6" fmla="*/ 76200 h 952500"/>
                    <a:gd name="connsiteX7" fmla="*/ 76142 w 856593"/>
                    <a:gd name="connsiteY7" fmla="*/ 11430 h 952500"/>
                    <a:gd name="connsiteX8" fmla="*/ 780452 w 856593"/>
                    <a:gd name="connsiteY8" fmla="*/ 11430 h 952500"/>
                    <a:gd name="connsiteX9" fmla="*/ 780452 w 856593"/>
                    <a:gd name="connsiteY9" fmla="*/ 0 h 952500"/>
                    <a:gd name="connsiteX10" fmla="*/ 76142 w 856593"/>
                    <a:gd name="connsiteY10" fmla="*/ 0 h 952500"/>
                    <a:gd name="connsiteX11" fmla="*/ 0 w 856593"/>
                    <a:gd name="connsiteY11" fmla="*/ 76200 h 952500"/>
                    <a:gd name="connsiteX12" fmla="*/ 0 w 856593"/>
                    <a:gd name="connsiteY12" fmla="*/ 876300 h 952500"/>
                    <a:gd name="connsiteX13" fmla="*/ 76142 w 856593"/>
                    <a:gd name="connsiteY13" fmla="*/ 952500 h 952500"/>
                    <a:gd name="connsiteX14" fmla="*/ 780452 w 856593"/>
                    <a:gd name="connsiteY14" fmla="*/ 952500 h 952500"/>
                    <a:gd name="connsiteX15" fmla="*/ 856593 w 856593"/>
                    <a:gd name="connsiteY15" fmla="*/ 876300 h 952500"/>
                    <a:gd name="connsiteX16" fmla="*/ 856593 w 856593"/>
                    <a:gd name="connsiteY16" fmla="*/ 76200 h 952500"/>
                    <a:gd name="connsiteX17" fmla="*/ 780452 w 856593"/>
                    <a:gd name="connsiteY17" fmla="*/ 0 h 952500"/>
                    <a:gd name="connsiteX18" fmla="*/ 780452 w 856593"/>
                    <a:gd name="connsiteY18"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6593" h="952500">
                      <a:moveTo>
                        <a:pt x="780452" y="11430"/>
                      </a:moveTo>
                      <a:cubicBezTo>
                        <a:pt x="816143" y="11430"/>
                        <a:pt x="845172" y="40481"/>
                        <a:pt x="845172" y="76200"/>
                      </a:cubicBezTo>
                      <a:lnTo>
                        <a:pt x="845172" y="876300"/>
                      </a:lnTo>
                      <a:cubicBezTo>
                        <a:pt x="845172" y="912019"/>
                        <a:pt x="816143" y="941070"/>
                        <a:pt x="780452" y="941070"/>
                      </a:cubicBezTo>
                      <a:lnTo>
                        <a:pt x="76142" y="941070"/>
                      </a:lnTo>
                      <a:cubicBezTo>
                        <a:pt x="40450" y="941070"/>
                        <a:pt x="11421" y="912019"/>
                        <a:pt x="11421" y="876300"/>
                      </a:cubicBezTo>
                      <a:lnTo>
                        <a:pt x="11421" y="76200"/>
                      </a:lnTo>
                      <a:cubicBezTo>
                        <a:pt x="11421" y="40481"/>
                        <a:pt x="40450" y="11430"/>
                        <a:pt x="76142" y="11430"/>
                      </a:cubicBezTo>
                      <a:lnTo>
                        <a:pt x="780452" y="11430"/>
                      </a:lnTo>
                      <a:moveTo>
                        <a:pt x="780452" y="0"/>
                      </a:moveTo>
                      <a:lnTo>
                        <a:pt x="76142" y="0"/>
                      </a:lnTo>
                      <a:cubicBezTo>
                        <a:pt x="34073" y="0"/>
                        <a:pt x="0" y="34099"/>
                        <a:pt x="0" y="76200"/>
                      </a:cubicBezTo>
                      <a:lnTo>
                        <a:pt x="0" y="876300"/>
                      </a:lnTo>
                      <a:cubicBezTo>
                        <a:pt x="0" y="918401"/>
                        <a:pt x="34073" y="952500"/>
                        <a:pt x="76142" y="952500"/>
                      </a:cubicBezTo>
                      <a:lnTo>
                        <a:pt x="780452" y="952500"/>
                      </a:lnTo>
                      <a:cubicBezTo>
                        <a:pt x="822520" y="952500"/>
                        <a:pt x="856593" y="918401"/>
                        <a:pt x="856593" y="876300"/>
                      </a:cubicBezTo>
                      <a:lnTo>
                        <a:pt x="856593" y="76200"/>
                      </a:lnTo>
                      <a:cubicBezTo>
                        <a:pt x="856593" y="34099"/>
                        <a:pt x="822520" y="0"/>
                        <a:pt x="780452" y="0"/>
                      </a:cubicBezTo>
                      <a:lnTo>
                        <a:pt x="780452" y="0"/>
                      </a:lnTo>
                      <a:close/>
                    </a:path>
                  </a:pathLst>
                </a:custGeom>
                <a:solidFill>
                  <a:srgbClr val="000000"/>
                </a:solidFill>
                <a:ln w="9503" cap="flat">
                  <a:noFill/>
                  <a:prstDash val="solid"/>
                  <a:miter/>
                </a:ln>
              </p:spPr>
              <p:txBody>
                <a:bodyPr rtlCol="0" anchor="ctr"/>
                <a:lstStyle/>
                <a:p>
                  <a:endParaRPr lang="en-US"/>
                </a:p>
              </p:txBody>
            </p:sp>
          </p:grpSp>
          <p:sp>
            <p:nvSpPr>
              <p:cNvPr id="174" name="TextBox 173">
                <a:extLst>
                  <a:ext uri="{FF2B5EF4-FFF2-40B4-BE49-F238E27FC236}">
                    <a16:creationId xmlns:a16="http://schemas.microsoft.com/office/drawing/2014/main" id="{73D92735-0A62-60E6-9553-7548B7C8DE94}"/>
                  </a:ext>
                </a:extLst>
              </p:cNvPr>
              <p:cNvSpPr txBox="1"/>
              <p:nvPr/>
            </p:nvSpPr>
            <p:spPr>
              <a:xfrm>
                <a:off x="8628216" y="7081659"/>
                <a:ext cx="557097" cy="230523"/>
              </a:xfrm>
              <a:prstGeom prst="rect">
                <a:avLst/>
              </a:prstGeom>
              <a:noFill/>
            </p:spPr>
            <p:txBody>
              <a:bodyPr wrap="none" rtlCol="0">
                <a:spAutoFit/>
              </a:bodyPr>
              <a:lstStyle/>
              <a:p>
                <a:pPr algn="l"/>
                <a:r>
                  <a:rPr lang="en-US" sz="1500" b="1" spc="0" baseline="0">
                    <a:ln/>
                    <a:solidFill>
                      <a:srgbClr val="000000"/>
                    </a:solidFill>
                    <a:latin typeface="Arial"/>
                    <a:cs typeface="Arial"/>
                    <a:sym typeface="Arial"/>
                    <a:rtl val="0"/>
                  </a:rPr>
                  <a:t>On/Off</a:t>
                </a:r>
              </a:p>
            </p:txBody>
          </p:sp>
          <p:sp>
            <p:nvSpPr>
              <p:cNvPr id="175" name="Freeform 174">
                <a:extLst>
                  <a:ext uri="{FF2B5EF4-FFF2-40B4-BE49-F238E27FC236}">
                    <a16:creationId xmlns:a16="http://schemas.microsoft.com/office/drawing/2014/main" id="{368A4E22-A31D-53A4-D313-546AAA34D2A4}"/>
                  </a:ext>
                </a:extLst>
              </p:cNvPr>
              <p:cNvSpPr/>
              <p:nvPr/>
            </p:nvSpPr>
            <p:spPr>
              <a:xfrm>
                <a:off x="8644367" y="6534518"/>
                <a:ext cx="413924" cy="414147"/>
              </a:xfrm>
              <a:custGeom>
                <a:avLst/>
                <a:gdLst>
                  <a:gd name="connsiteX0" fmla="*/ 0 w 413924"/>
                  <a:gd name="connsiteY0" fmla="*/ 414147 h 414147"/>
                  <a:gd name="connsiteX1" fmla="*/ 413925 w 413924"/>
                  <a:gd name="connsiteY1" fmla="*/ 0 h 414147"/>
                </a:gdLst>
                <a:ahLst/>
                <a:cxnLst>
                  <a:cxn ang="0">
                    <a:pos x="connsiteX0" y="connsiteY0"/>
                  </a:cxn>
                  <a:cxn ang="0">
                    <a:pos x="connsiteX1" y="connsiteY1"/>
                  </a:cxn>
                </a:cxnLst>
                <a:rect l="l" t="t" r="r" b="b"/>
                <a:pathLst>
                  <a:path w="413924" h="414147">
                    <a:moveTo>
                      <a:pt x="0" y="414147"/>
                    </a:moveTo>
                    <a:lnTo>
                      <a:pt x="413925" y="0"/>
                    </a:lnTo>
                  </a:path>
                </a:pathLst>
              </a:custGeom>
              <a:ln w="11404" cap="rnd">
                <a:solidFill>
                  <a:srgbClr val="000000"/>
                </a:solidFill>
                <a:prstDash val="solid"/>
                <a:round/>
              </a:ln>
            </p:spPr>
            <p:txBody>
              <a:bodyPr rtlCol="0" anchor="ctr"/>
              <a:lstStyle/>
              <a:p>
                <a:endParaRPr lang="en-US"/>
              </a:p>
            </p:txBody>
          </p:sp>
        </p:grpSp>
        <p:grpSp>
          <p:nvGrpSpPr>
            <p:cNvPr id="176" name="Graphic 12">
              <a:extLst>
                <a:ext uri="{FF2B5EF4-FFF2-40B4-BE49-F238E27FC236}">
                  <a16:creationId xmlns:a16="http://schemas.microsoft.com/office/drawing/2014/main" id="{55DAF617-AA46-6EF5-C7C8-977B18EC6F72}"/>
                </a:ext>
              </a:extLst>
            </p:cNvPr>
            <p:cNvGrpSpPr/>
            <p:nvPr/>
          </p:nvGrpSpPr>
          <p:grpSpPr>
            <a:xfrm>
              <a:off x="8381013" y="6236766"/>
              <a:ext cx="295048" cy="742950"/>
              <a:chOff x="8381013" y="6236766"/>
              <a:chExt cx="295048" cy="742950"/>
            </a:xfrm>
          </p:grpSpPr>
          <p:sp>
            <p:nvSpPr>
              <p:cNvPr id="177" name="Freeform 176">
                <a:extLst>
                  <a:ext uri="{FF2B5EF4-FFF2-40B4-BE49-F238E27FC236}">
                    <a16:creationId xmlns:a16="http://schemas.microsoft.com/office/drawing/2014/main" id="{5BD6F301-50E1-9751-5522-2FC7E1081912}"/>
                  </a:ext>
                </a:extLst>
              </p:cNvPr>
              <p:cNvSpPr/>
              <p:nvPr/>
            </p:nvSpPr>
            <p:spPr>
              <a:xfrm>
                <a:off x="8381013" y="6236766"/>
                <a:ext cx="266495" cy="712851"/>
              </a:xfrm>
              <a:custGeom>
                <a:avLst/>
                <a:gdLst>
                  <a:gd name="connsiteX0" fmla="*/ 0 w 266495"/>
                  <a:gd name="connsiteY0" fmla="*/ 0 h 712851"/>
                  <a:gd name="connsiteX1" fmla="*/ 0 w 266495"/>
                  <a:gd name="connsiteY1" fmla="*/ 712851 h 712851"/>
                  <a:gd name="connsiteX2" fmla="*/ 266496 w 266495"/>
                  <a:gd name="connsiteY2" fmla="*/ 712851 h 712851"/>
                </a:gdLst>
                <a:ahLst/>
                <a:cxnLst>
                  <a:cxn ang="0">
                    <a:pos x="connsiteX0" y="connsiteY0"/>
                  </a:cxn>
                  <a:cxn ang="0">
                    <a:pos x="connsiteX1" y="connsiteY1"/>
                  </a:cxn>
                  <a:cxn ang="0">
                    <a:pos x="connsiteX2" y="connsiteY2"/>
                  </a:cxn>
                </a:cxnLst>
                <a:rect l="l" t="t" r="r" b="b"/>
                <a:pathLst>
                  <a:path w="266495" h="712851">
                    <a:moveTo>
                      <a:pt x="0" y="0"/>
                    </a:moveTo>
                    <a:lnTo>
                      <a:pt x="0" y="712851"/>
                    </a:lnTo>
                    <a:lnTo>
                      <a:pt x="266496" y="712851"/>
                    </a:lnTo>
                  </a:path>
                </a:pathLst>
              </a:custGeom>
              <a:noFill/>
              <a:ln w="11404" cap="flat">
                <a:solidFill>
                  <a:srgbClr val="000000"/>
                </a:solid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BAA3A6EE-4701-A45B-F544-59A4B065E77D}"/>
                  </a:ext>
                </a:extLst>
              </p:cNvPr>
              <p:cNvSpPr/>
              <p:nvPr/>
            </p:nvSpPr>
            <p:spPr>
              <a:xfrm>
                <a:off x="8615909" y="6919518"/>
                <a:ext cx="60151" cy="60198"/>
              </a:xfrm>
              <a:custGeom>
                <a:avLst/>
                <a:gdLst>
                  <a:gd name="connsiteX0" fmla="*/ 60152 w 60151"/>
                  <a:gd name="connsiteY0" fmla="*/ 30099 h 60198"/>
                  <a:gd name="connsiteX1" fmla="*/ 30076 w 60151"/>
                  <a:gd name="connsiteY1" fmla="*/ 60198 h 60198"/>
                  <a:gd name="connsiteX2" fmla="*/ 0 w 60151"/>
                  <a:gd name="connsiteY2" fmla="*/ 30099 h 60198"/>
                  <a:gd name="connsiteX3" fmla="*/ 30076 w 60151"/>
                  <a:gd name="connsiteY3" fmla="*/ 0 h 60198"/>
                  <a:gd name="connsiteX4" fmla="*/ 60152 w 60151"/>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51" h="60198">
                    <a:moveTo>
                      <a:pt x="60152" y="30099"/>
                    </a:moveTo>
                    <a:cubicBezTo>
                      <a:pt x="60152" y="46722"/>
                      <a:pt x="46686" y="60198"/>
                      <a:pt x="30076" y="60198"/>
                    </a:cubicBezTo>
                    <a:cubicBezTo>
                      <a:pt x="13465" y="60198"/>
                      <a:pt x="0" y="46722"/>
                      <a:pt x="0" y="30099"/>
                    </a:cubicBezTo>
                    <a:cubicBezTo>
                      <a:pt x="0" y="13476"/>
                      <a:pt x="13465" y="0"/>
                      <a:pt x="30076" y="0"/>
                    </a:cubicBezTo>
                    <a:cubicBezTo>
                      <a:pt x="46686" y="0"/>
                      <a:pt x="60152" y="13476"/>
                      <a:pt x="60152" y="30099"/>
                    </a:cubicBezTo>
                    <a:close/>
                  </a:path>
                </a:pathLst>
              </a:custGeom>
              <a:solidFill>
                <a:srgbClr val="000000"/>
              </a:solidFill>
              <a:ln w="9503" cap="flat">
                <a:noFill/>
                <a:prstDash val="solid"/>
                <a:miter/>
              </a:ln>
            </p:spPr>
            <p:txBody>
              <a:bodyPr rtlCol="0" anchor="ctr"/>
              <a:lstStyle/>
              <a:p>
                <a:endParaRPr lang="en-US"/>
              </a:p>
            </p:txBody>
          </p:sp>
        </p:grpSp>
        <p:sp>
          <p:nvSpPr>
            <p:cNvPr id="179" name="Freeform 178">
              <a:extLst>
                <a:ext uri="{FF2B5EF4-FFF2-40B4-BE49-F238E27FC236}">
                  <a16:creationId xmlns:a16="http://schemas.microsoft.com/office/drawing/2014/main" id="{3B9E5A14-8403-9490-984E-78416B3E9955}"/>
                </a:ext>
              </a:extLst>
            </p:cNvPr>
            <p:cNvSpPr/>
            <p:nvPr/>
          </p:nvSpPr>
          <p:spPr>
            <a:xfrm>
              <a:off x="8381013" y="4469117"/>
              <a:ext cx="1213506" cy="1381125"/>
            </a:xfrm>
            <a:custGeom>
              <a:avLst/>
              <a:gdLst>
                <a:gd name="connsiteX0" fmla="*/ 0 w 1213506"/>
                <a:gd name="connsiteY0" fmla="*/ 1381125 h 1381125"/>
                <a:gd name="connsiteX1" fmla="*/ 0 w 1213506"/>
                <a:gd name="connsiteY1" fmla="*/ 0 h 1381125"/>
                <a:gd name="connsiteX2" fmla="*/ 1213507 w 1213506"/>
                <a:gd name="connsiteY2" fmla="*/ 0 h 1381125"/>
              </a:gdLst>
              <a:ahLst/>
              <a:cxnLst>
                <a:cxn ang="0">
                  <a:pos x="connsiteX0" y="connsiteY0"/>
                </a:cxn>
                <a:cxn ang="0">
                  <a:pos x="connsiteX1" y="connsiteY1"/>
                </a:cxn>
                <a:cxn ang="0">
                  <a:pos x="connsiteX2" y="connsiteY2"/>
                </a:cxn>
              </a:cxnLst>
              <a:rect l="l" t="t" r="r" b="b"/>
              <a:pathLst>
                <a:path w="1213506" h="1381125">
                  <a:moveTo>
                    <a:pt x="0" y="1381125"/>
                  </a:moveTo>
                  <a:lnTo>
                    <a:pt x="0" y="0"/>
                  </a:lnTo>
                  <a:lnTo>
                    <a:pt x="1213507" y="0"/>
                  </a:lnTo>
                </a:path>
              </a:pathLst>
            </a:custGeom>
            <a:noFill/>
            <a:ln w="11404" cap="flat">
              <a:solidFill>
                <a:srgbClr val="000000"/>
              </a:solidFill>
              <a:prstDash val="solid"/>
              <a:miter/>
            </a:ln>
          </p:spPr>
          <p:txBody>
            <a:bodyPr rtlCol="0" anchor="ctr"/>
            <a:lstStyle/>
            <a:p>
              <a:endParaRPr lang="en-US"/>
            </a:p>
          </p:txBody>
        </p:sp>
        <p:grpSp>
          <p:nvGrpSpPr>
            <p:cNvPr id="180" name="Graphic 12">
              <a:extLst>
                <a:ext uri="{FF2B5EF4-FFF2-40B4-BE49-F238E27FC236}">
                  <a16:creationId xmlns:a16="http://schemas.microsoft.com/office/drawing/2014/main" id="{7784E6F6-E0C0-33AF-2688-3063618F29B1}"/>
                </a:ext>
              </a:extLst>
            </p:cNvPr>
            <p:cNvGrpSpPr/>
            <p:nvPr/>
          </p:nvGrpSpPr>
          <p:grpSpPr>
            <a:xfrm>
              <a:off x="9018699" y="4754867"/>
              <a:ext cx="575820" cy="2225611"/>
              <a:chOff x="9018699" y="4754867"/>
              <a:chExt cx="575820" cy="2225611"/>
            </a:xfrm>
          </p:grpSpPr>
          <p:sp>
            <p:nvSpPr>
              <p:cNvPr id="181" name="Freeform 180">
                <a:extLst>
                  <a:ext uri="{FF2B5EF4-FFF2-40B4-BE49-F238E27FC236}">
                    <a16:creationId xmlns:a16="http://schemas.microsoft.com/office/drawing/2014/main" id="{729D2E69-A2CD-3C18-F76C-B2D4E84128A4}"/>
                  </a:ext>
                </a:extLst>
              </p:cNvPr>
              <p:cNvSpPr/>
              <p:nvPr/>
            </p:nvSpPr>
            <p:spPr>
              <a:xfrm>
                <a:off x="9018699" y="4754867"/>
                <a:ext cx="575820" cy="2195512"/>
              </a:xfrm>
              <a:custGeom>
                <a:avLst/>
                <a:gdLst>
                  <a:gd name="connsiteX0" fmla="*/ 575821 w 575820"/>
                  <a:gd name="connsiteY0" fmla="*/ 0 h 2195512"/>
                  <a:gd name="connsiteX1" fmla="*/ 0 w 575820"/>
                  <a:gd name="connsiteY1" fmla="*/ 0 h 2195512"/>
                  <a:gd name="connsiteX2" fmla="*/ 0 w 575820"/>
                  <a:gd name="connsiteY2" fmla="*/ 1157288 h 2195512"/>
                  <a:gd name="connsiteX3" fmla="*/ 485403 w 575820"/>
                  <a:gd name="connsiteY3" fmla="*/ 1157288 h 2195512"/>
                  <a:gd name="connsiteX4" fmla="*/ 485403 w 575820"/>
                  <a:gd name="connsiteY4" fmla="*/ 2195513 h 2195512"/>
                  <a:gd name="connsiteX5" fmla="*/ 209389 w 575820"/>
                  <a:gd name="connsiteY5" fmla="*/ 2195513 h 21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820" h="2195512">
                    <a:moveTo>
                      <a:pt x="575821" y="0"/>
                    </a:moveTo>
                    <a:lnTo>
                      <a:pt x="0" y="0"/>
                    </a:lnTo>
                    <a:lnTo>
                      <a:pt x="0" y="1157288"/>
                    </a:lnTo>
                    <a:lnTo>
                      <a:pt x="485403" y="1157288"/>
                    </a:lnTo>
                    <a:lnTo>
                      <a:pt x="485403" y="2195513"/>
                    </a:lnTo>
                    <a:lnTo>
                      <a:pt x="209389" y="2195513"/>
                    </a:lnTo>
                  </a:path>
                </a:pathLst>
              </a:custGeom>
              <a:noFill/>
              <a:ln w="11404" cap="flat">
                <a:solidFill>
                  <a:srgbClr val="000000"/>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7B499589-F9C9-1F15-60D8-2C8EC62E095C}"/>
                  </a:ext>
                </a:extLst>
              </p:cNvPr>
              <p:cNvSpPr/>
              <p:nvPr/>
            </p:nvSpPr>
            <p:spPr>
              <a:xfrm>
                <a:off x="9199535" y="6920280"/>
                <a:ext cx="60151" cy="60198"/>
              </a:xfrm>
              <a:custGeom>
                <a:avLst/>
                <a:gdLst>
                  <a:gd name="connsiteX0" fmla="*/ 60152 w 60151"/>
                  <a:gd name="connsiteY0" fmla="*/ 30099 h 60198"/>
                  <a:gd name="connsiteX1" fmla="*/ 30076 w 60151"/>
                  <a:gd name="connsiteY1" fmla="*/ 60198 h 60198"/>
                  <a:gd name="connsiteX2" fmla="*/ 0 w 60151"/>
                  <a:gd name="connsiteY2" fmla="*/ 30099 h 60198"/>
                  <a:gd name="connsiteX3" fmla="*/ 30076 w 60151"/>
                  <a:gd name="connsiteY3" fmla="*/ 0 h 60198"/>
                  <a:gd name="connsiteX4" fmla="*/ 60152 w 60151"/>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51" h="60198">
                    <a:moveTo>
                      <a:pt x="60152" y="30099"/>
                    </a:moveTo>
                    <a:cubicBezTo>
                      <a:pt x="60152" y="46722"/>
                      <a:pt x="46686" y="60198"/>
                      <a:pt x="30076" y="60198"/>
                    </a:cubicBezTo>
                    <a:cubicBezTo>
                      <a:pt x="13465" y="60198"/>
                      <a:pt x="0" y="46722"/>
                      <a:pt x="0" y="30099"/>
                    </a:cubicBezTo>
                    <a:cubicBezTo>
                      <a:pt x="0" y="13476"/>
                      <a:pt x="13465" y="0"/>
                      <a:pt x="30076" y="0"/>
                    </a:cubicBezTo>
                    <a:cubicBezTo>
                      <a:pt x="46686" y="0"/>
                      <a:pt x="60152" y="13476"/>
                      <a:pt x="60152" y="30099"/>
                    </a:cubicBezTo>
                    <a:close/>
                  </a:path>
                </a:pathLst>
              </a:custGeom>
              <a:solidFill>
                <a:srgbClr val="000000"/>
              </a:solidFill>
              <a:ln w="9503" cap="flat">
                <a:noFill/>
                <a:prstDash val="solid"/>
                <a:miter/>
              </a:ln>
            </p:spPr>
            <p:txBody>
              <a:bodyPr rtlCol="0" anchor="ctr"/>
              <a:lstStyle/>
              <a:p>
                <a:endParaRPr lang="en-US"/>
              </a:p>
            </p:txBody>
          </p:sp>
        </p:grpSp>
        <p:grpSp>
          <p:nvGrpSpPr>
            <p:cNvPr id="183" name="Graphic 12">
              <a:extLst>
                <a:ext uri="{FF2B5EF4-FFF2-40B4-BE49-F238E27FC236}">
                  <a16:creationId xmlns:a16="http://schemas.microsoft.com/office/drawing/2014/main" id="{DDF37F6D-1E7F-2DB7-A84F-C21CE8D90060}"/>
                </a:ext>
              </a:extLst>
            </p:cNvPr>
            <p:cNvGrpSpPr/>
            <p:nvPr/>
          </p:nvGrpSpPr>
          <p:grpSpPr>
            <a:xfrm>
              <a:off x="9432716" y="4459592"/>
              <a:ext cx="304666" cy="304800"/>
              <a:chOff x="9432716" y="4459592"/>
              <a:chExt cx="304666" cy="304800"/>
            </a:xfrm>
          </p:grpSpPr>
          <p:grpSp>
            <p:nvGrpSpPr>
              <p:cNvPr id="184" name="Graphic 12">
                <a:extLst>
                  <a:ext uri="{FF2B5EF4-FFF2-40B4-BE49-F238E27FC236}">
                    <a16:creationId xmlns:a16="http://schemas.microsoft.com/office/drawing/2014/main" id="{369A9DB4-01FB-432C-74D2-32890D07F085}"/>
                  </a:ext>
                </a:extLst>
              </p:cNvPr>
              <p:cNvGrpSpPr/>
              <p:nvPr/>
            </p:nvGrpSpPr>
            <p:grpSpPr>
              <a:xfrm>
                <a:off x="9432716" y="4459592"/>
                <a:ext cx="304666" cy="304800"/>
                <a:chOff x="9432716" y="4459592"/>
                <a:chExt cx="304666" cy="304800"/>
              </a:xfrm>
            </p:grpSpPr>
            <p:sp>
              <p:nvSpPr>
                <p:cNvPr id="185" name="Freeform 184">
                  <a:extLst>
                    <a:ext uri="{FF2B5EF4-FFF2-40B4-BE49-F238E27FC236}">
                      <a16:creationId xmlns:a16="http://schemas.microsoft.com/office/drawing/2014/main" id="{AE6857FA-CA15-9074-A369-F75864E43A72}"/>
                    </a:ext>
                  </a:extLst>
                </p:cNvPr>
                <p:cNvSpPr/>
                <p:nvPr/>
              </p:nvSpPr>
              <p:spPr>
                <a:xfrm>
                  <a:off x="9438407" y="4465211"/>
                  <a:ext cx="293211" cy="293465"/>
                </a:xfrm>
                <a:custGeom>
                  <a:avLst/>
                  <a:gdLst>
                    <a:gd name="connsiteX0" fmla="*/ 146785 w 293211"/>
                    <a:gd name="connsiteY0" fmla="*/ 293465 h 293465"/>
                    <a:gd name="connsiteX1" fmla="*/ 22103 w 293211"/>
                    <a:gd name="connsiteY1" fmla="*/ 224123 h 293465"/>
                    <a:gd name="connsiteX2" fmla="*/ 3924 w 293211"/>
                    <a:gd name="connsiteY2" fmla="*/ 113348 h 293465"/>
                    <a:gd name="connsiteX3" fmla="*/ 69311 w 293211"/>
                    <a:gd name="connsiteY3" fmla="*/ 22098 h 293465"/>
                    <a:gd name="connsiteX4" fmla="*/ 146499 w 293211"/>
                    <a:gd name="connsiteY4" fmla="*/ 0 h 293465"/>
                    <a:gd name="connsiteX5" fmla="*/ 271181 w 293211"/>
                    <a:gd name="connsiteY5" fmla="*/ 69342 h 293465"/>
                    <a:gd name="connsiteX6" fmla="*/ 223973 w 293211"/>
                    <a:gd name="connsiteY6" fmla="*/ 271367 h 293465"/>
                    <a:gd name="connsiteX7" fmla="*/ 146785 w 293211"/>
                    <a:gd name="connsiteY7" fmla="*/ 293465 h 29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11" h="293465">
                      <a:moveTo>
                        <a:pt x="146785" y="293465"/>
                      </a:moveTo>
                      <a:cubicBezTo>
                        <a:pt x="95675" y="293465"/>
                        <a:pt x="49038" y="267557"/>
                        <a:pt x="22103" y="224123"/>
                      </a:cubicBezTo>
                      <a:cubicBezTo>
                        <a:pt x="1450" y="190881"/>
                        <a:pt x="-5022" y="151543"/>
                        <a:pt x="3924" y="113348"/>
                      </a:cubicBezTo>
                      <a:cubicBezTo>
                        <a:pt x="12871" y="75152"/>
                        <a:pt x="36094" y="42767"/>
                        <a:pt x="69311" y="22098"/>
                      </a:cubicBezTo>
                      <a:cubicBezTo>
                        <a:pt x="92534" y="7620"/>
                        <a:pt x="119279" y="0"/>
                        <a:pt x="146499" y="0"/>
                      </a:cubicBezTo>
                      <a:cubicBezTo>
                        <a:pt x="197609" y="0"/>
                        <a:pt x="244246" y="25908"/>
                        <a:pt x="271181" y="69342"/>
                      </a:cubicBezTo>
                      <a:cubicBezTo>
                        <a:pt x="313821" y="138017"/>
                        <a:pt x="292691" y="228695"/>
                        <a:pt x="223973" y="271367"/>
                      </a:cubicBezTo>
                      <a:cubicBezTo>
                        <a:pt x="200750" y="285845"/>
                        <a:pt x="174006" y="293465"/>
                        <a:pt x="146785" y="293465"/>
                      </a:cubicBezTo>
                      <a:close/>
                    </a:path>
                  </a:pathLst>
                </a:custGeom>
                <a:solidFill>
                  <a:srgbClr val="B3BEEB"/>
                </a:solidFill>
                <a:ln w="950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55066657-C277-0A8D-2CD4-23B256B372B4}"/>
                    </a:ext>
                  </a:extLst>
                </p:cNvPr>
                <p:cNvSpPr/>
                <p:nvPr/>
              </p:nvSpPr>
              <p:spPr>
                <a:xfrm>
                  <a:off x="9432716" y="4459592"/>
                  <a:ext cx="304666" cy="304800"/>
                </a:xfrm>
                <a:custGeom>
                  <a:avLst/>
                  <a:gdLst>
                    <a:gd name="connsiteX0" fmla="*/ 152190 w 304666"/>
                    <a:gd name="connsiteY0" fmla="*/ 11430 h 304800"/>
                    <a:gd name="connsiteX1" fmla="*/ 152190 w 304666"/>
                    <a:gd name="connsiteY1" fmla="*/ 11430 h 304800"/>
                    <a:gd name="connsiteX2" fmla="*/ 272018 w 304666"/>
                    <a:gd name="connsiteY2" fmla="*/ 78010 h 304800"/>
                    <a:gd name="connsiteX3" fmla="*/ 289531 w 304666"/>
                    <a:gd name="connsiteY3" fmla="*/ 184499 h 304800"/>
                    <a:gd name="connsiteX4" fmla="*/ 226714 w 304666"/>
                    <a:gd name="connsiteY4" fmla="*/ 272129 h 304800"/>
                    <a:gd name="connsiteX5" fmla="*/ 152571 w 304666"/>
                    <a:gd name="connsiteY5" fmla="*/ 293370 h 304800"/>
                    <a:gd name="connsiteX6" fmla="*/ 32743 w 304666"/>
                    <a:gd name="connsiteY6" fmla="*/ 226790 h 304800"/>
                    <a:gd name="connsiteX7" fmla="*/ 15231 w 304666"/>
                    <a:gd name="connsiteY7" fmla="*/ 120301 h 304800"/>
                    <a:gd name="connsiteX8" fmla="*/ 78047 w 304666"/>
                    <a:gd name="connsiteY8" fmla="*/ 32671 h 304800"/>
                    <a:gd name="connsiteX9" fmla="*/ 152190 w 304666"/>
                    <a:gd name="connsiteY9" fmla="*/ 11430 h 304800"/>
                    <a:gd name="connsiteX10" fmla="*/ 152190 w 304666"/>
                    <a:gd name="connsiteY10" fmla="*/ 0 h 304800"/>
                    <a:gd name="connsiteX11" fmla="*/ 71956 w 304666"/>
                    <a:gd name="connsiteY11" fmla="*/ 22955 h 304800"/>
                    <a:gd name="connsiteX12" fmla="*/ 22940 w 304666"/>
                    <a:gd name="connsiteY12" fmla="*/ 232791 h 304800"/>
                    <a:gd name="connsiteX13" fmla="*/ 152476 w 304666"/>
                    <a:gd name="connsiteY13" fmla="*/ 304800 h 304800"/>
                    <a:gd name="connsiteX14" fmla="*/ 232710 w 304666"/>
                    <a:gd name="connsiteY14" fmla="*/ 281845 h 304800"/>
                    <a:gd name="connsiteX15" fmla="*/ 281726 w 304666"/>
                    <a:gd name="connsiteY15" fmla="*/ 72009 h 304800"/>
                    <a:gd name="connsiteX16" fmla="*/ 152190 w 304666"/>
                    <a:gd name="connsiteY16" fmla="*/ 0 h 304800"/>
                    <a:gd name="connsiteX17" fmla="*/ 152190 w 304666"/>
                    <a:gd name="connsiteY17"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666" h="304800">
                      <a:moveTo>
                        <a:pt x="152190" y="11430"/>
                      </a:moveTo>
                      <a:lnTo>
                        <a:pt x="152190" y="11430"/>
                      </a:lnTo>
                      <a:cubicBezTo>
                        <a:pt x="201302" y="11430"/>
                        <a:pt x="246130" y="36290"/>
                        <a:pt x="272018" y="78010"/>
                      </a:cubicBezTo>
                      <a:cubicBezTo>
                        <a:pt x="291910" y="110014"/>
                        <a:pt x="298097" y="147828"/>
                        <a:pt x="289531" y="184499"/>
                      </a:cubicBezTo>
                      <a:cubicBezTo>
                        <a:pt x="280965" y="221171"/>
                        <a:pt x="258693" y="252317"/>
                        <a:pt x="226714" y="272129"/>
                      </a:cubicBezTo>
                      <a:cubicBezTo>
                        <a:pt x="204347" y="286036"/>
                        <a:pt x="178745" y="293370"/>
                        <a:pt x="152571" y="293370"/>
                      </a:cubicBezTo>
                      <a:cubicBezTo>
                        <a:pt x="103460" y="293370"/>
                        <a:pt x="58631" y="268510"/>
                        <a:pt x="32743" y="226790"/>
                      </a:cubicBezTo>
                      <a:cubicBezTo>
                        <a:pt x="12851" y="194786"/>
                        <a:pt x="6665" y="156972"/>
                        <a:pt x="15231" y="120301"/>
                      </a:cubicBezTo>
                      <a:cubicBezTo>
                        <a:pt x="23796" y="83629"/>
                        <a:pt x="46163" y="52483"/>
                        <a:pt x="78047" y="32671"/>
                      </a:cubicBezTo>
                      <a:cubicBezTo>
                        <a:pt x="100414" y="18764"/>
                        <a:pt x="126017" y="11430"/>
                        <a:pt x="152190" y="11430"/>
                      </a:cubicBezTo>
                      <a:moveTo>
                        <a:pt x="152190" y="0"/>
                      </a:moveTo>
                      <a:cubicBezTo>
                        <a:pt x="124779" y="0"/>
                        <a:pt x="96988" y="7429"/>
                        <a:pt x="71956" y="22955"/>
                      </a:cubicBezTo>
                      <a:cubicBezTo>
                        <a:pt x="478" y="67342"/>
                        <a:pt x="-21413" y="161354"/>
                        <a:pt x="22940" y="232791"/>
                      </a:cubicBezTo>
                      <a:cubicBezTo>
                        <a:pt x="51779" y="279273"/>
                        <a:pt x="101556" y="304800"/>
                        <a:pt x="152476" y="304800"/>
                      </a:cubicBezTo>
                      <a:cubicBezTo>
                        <a:pt x="179887" y="304800"/>
                        <a:pt x="207679" y="297371"/>
                        <a:pt x="232710" y="281845"/>
                      </a:cubicBezTo>
                      <a:cubicBezTo>
                        <a:pt x="304188" y="237458"/>
                        <a:pt x="326079" y="143446"/>
                        <a:pt x="281726" y="72009"/>
                      </a:cubicBezTo>
                      <a:cubicBezTo>
                        <a:pt x="252888" y="25527"/>
                        <a:pt x="203110" y="0"/>
                        <a:pt x="152190" y="0"/>
                      </a:cubicBezTo>
                      <a:lnTo>
                        <a:pt x="152190" y="0"/>
                      </a:lnTo>
                      <a:close/>
                    </a:path>
                  </a:pathLst>
                </a:custGeom>
                <a:solidFill>
                  <a:srgbClr val="000000"/>
                </a:solidFill>
                <a:ln w="9503" cap="flat">
                  <a:noFill/>
                  <a:prstDash val="solid"/>
                  <a:miter/>
                </a:ln>
              </p:spPr>
              <p:txBody>
                <a:bodyPr rtlCol="0" anchor="ctr"/>
                <a:lstStyle/>
                <a:p>
                  <a:endParaRPr lang="en-US"/>
                </a:p>
              </p:txBody>
            </p:sp>
          </p:grpSp>
          <p:grpSp>
            <p:nvGrpSpPr>
              <p:cNvPr id="187" name="Graphic 12">
                <a:extLst>
                  <a:ext uri="{FF2B5EF4-FFF2-40B4-BE49-F238E27FC236}">
                    <a16:creationId xmlns:a16="http://schemas.microsoft.com/office/drawing/2014/main" id="{E99E4402-0176-1A0E-35FF-2376219677B7}"/>
                  </a:ext>
                </a:extLst>
              </p:cNvPr>
              <p:cNvGrpSpPr/>
              <p:nvPr/>
            </p:nvGrpSpPr>
            <p:grpSpPr>
              <a:xfrm>
                <a:off x="9470313" y="4535745"/>
                <a:ext cx="190876" cy="141016"/>
                <a:chOff x="9470313" y="4535745"/>
                <a:chExt cx="190876" cy="141016"/>
              </a:xfrm>
            </p:grpSpPr>
            <p:sp>
              <p:nvSpPr>
                <p:cNvPr id="188" name="Freeform 187">
                  <a:extLst>
                    <a:ext uri="{FF2B5EF4-FFF2-40B4-BE49-F238E27FC236}">
                      <a16:creationId xmlns:a16="http://schemas.microsoft.com/office/drawing/2014/main" id="{25ACA744-B81F-4C7C-E6C9-878AD91FD297}"/>
                    </a:ext>
                  </a:extLst>
                </p:cNvPr>
                <p:cNvSpPr/>
                <p:nvPr/>
              </p:nvSpPr>
              <p:spPr>
                <a:xfrm>
                  <a:off x="9508810" y="4535745"/>
                  <a:ext cx="152379" cy="141016"/>
                </a:xfrm>
                <a:custGeom>
                  <a:avLst/>
                  <a:gdLst>
                    <a:gd name="connsiteX0" fmla="*/ 6617 w 152379"/>
                    <a:gd name="connsiteY0" fmla="*/ 107298 h 141016"/>
                    <a:gd name="connsiteX1" fmla="*/ 36027 w 152379"/>
                    <a:gd name="connsiteY1" fmla="*/ 11477 h 141016"/>
                    <a:gd name="connsiteX2" fmla="*/ 140912 w 152379"/>
                    <a:gd name="connsiteY2" fmla="*/ 36051 h 141016"/>
                    <a:gd name="connsiteX3" fmla="*/ 116356 w 152379"/>
                    <a:gd name="connsiteY3" fmla="*/ 141017 h 141016"/>
                  </a:gdLst>
                  <a:ahLst/>
                  <a:cxnLst>
                    <a:cxn ang="0">
                      <a:pos x="connsiteX0" y="connsiteY0"/>
                    </a:cxn>
                    <a:cxn ang="0">
                      <a:pos x="connsiteX1" y="connsiteY1"/>
                    </a:cxn>
                    <a:cxn ang="0">
                      <a:pos x="connsiteX2" y="connsiteY2"/>
                    </a:cxn>
                    <a:cxn ang="0">
                      <a:pos x="connsiteX3" y="connsiteY3"/>
                    </a:cxn>
                  </a:cxnLst>
                  <a:rect l="l" t="t" r="r" b="b"/>
                  <a:pathLst>
                    <a:path w="152379" h="141016">
                      <a:moveTo>
                        <a:pt x="6617" y="107298"/>
                      </a:moveTo>
                      <a:cubicBezTo>
                        <a:pt x="-8706" y="73008"/>
                        <a:pt x="3191" y="31860"/>
                        <a:pt x="36027" y="11477"/>
                      </a:cubicBezTo>
                      <a:cubicBezTo>
                        <a:pt x="71718" y="-10717"/>
                        <a:pt x="118736" y="237"/>
                        <a:pt x="140912" y="36051"/>
                      </a:cubicBezTo>
                      <a:cubicBezTo>
                        <a:pt x="163088" y="71770"/>
                        <a:pt x="152143" y="118823"/>
                        <a:pt x="116356" y="141017"/>
                      </a:cubicBezTo>
                    </a:path>
                  </a:pathLst>
                </a:custGeom>
                <a:noFill/>
                <a:ln w="9503" cap="flat">
                  <a:solidFill>
                    <a:srgbClr val="000000"/>
                  </a:solid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3F2962FE-DDE5-EF97-7D9E-E54B43F6FF59}"/>
                    </a:ext>
                  </a:extLst>
                </p:cNvPr>
                <p:cNvSpPr/>
                <p:nvPr/>
              </p:nvSpPr>
              <p:spPr>
                <a:xfrm>
                  <a:off x="9470313" y="4596275"/>
                  <a:ext cx="73952" cy="55911"/>
                </a:xfrm>
                <a:custGeom>
                  <a:avLst/>
                  <a:gdLst>
                    <a:gd name="connsiteX0" fmla="*/ 73953 w 73952"/>
                    <a:gd name="connsiteY0" fmla="*/ 4000 h 55911"/>
                    <a:gd name="connsiteX1" fmla="*/ 65291 w 73952"/>
                    <a:gd name="connsiteY1" fmla="*/ 0 h 55911"/>
                    <a:gd name="connsiteX2" fmla="*/ 45685 w 73952"/>
                    <a:gd name="connsiteY2" fmla="*/ 42577 h 55911"/>
                    <a:gd name="connsiteX3" fmla="*/ 4568 w 73952"/>
                    <a:gd name="connsiteY3" fmla="*/ 19907 h 55911"/>
                    <a:gd name="connsiteX4" fmla="*/ 0 w 73952"/>
                    <a:gd name="connsiteY4" fmla="*/ 28289 h 55911"/>
                    <a:gd name="connsiteX5" fmla="*/ 50063 w 73952"/>
                    <a:gd name="connsiteY5" fmla="*/ 55912 h 55911"/>
                    <a:gd name="connsiteX6" fmla="*/ 73953 w 73952"/>
                    <a:gd name="connsiteY6" fmla="*/ 4000 h 5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2" h="55911">
                      <a:moveTo>
                        <a:pt x="73953" y="4000"/>
                      </a:moveTo>
                      <a:lnTo>
                        <a:pt x="65291" y="0"/>
                      </a:lnTo>
                      <a:lnTo>
                        <a:pt x="45685" y="42577"/>
                      </a:lnTo>
                      <a:lnTo>
                        <a:pt x="4568" y="19907"/>
                      </a:lnTo>
                      <a:lnTo>
                        <a:pt x="0" y="28289"/>
                      </a:lnTo>
                      <a:lnTo>
                        <a:pt x="50063" y="55912"/>
                      </a:lnTo>
                      <a:lnTo>
                        <a:pt x="73953" y="4000"/>
                      </a:lnTo>
                      <a:close/>
                    </a:path>
                  </a:pathLst>
                </a:custGeom>
                <a:solidFill>
                  <a:srgbClr val="000000"/>
                </a:solidFill>
                <a:ln w="9503" cap="flat">
                  <a:noFill/>
                  <a:prstDash val="solid"/>
                  <a:miter/>
                </a:ln>
              </p:spPr>
              <p:txBody>
                <a:bodyPr rtlCol="0" anchor="ctr"/>
                <a:lstStyle/>
                <a:p>
                  <a:endParaRPr lang="en-US"/>
                </a:p>
              </p:txBody>
            </p:sp>
          </p:grpSp>
        </p:grpSp>
        <p:grpSp>
          <p:nvGrpSpPr>
            <p:cNvPr id="190" name="Graphic 12">
              <a:extLst>
                <a:ext uri="{FF2B5EF4-FFF2-40B4-BE49-F238E27FC236}">
                  <a16:creationId xmlns:a16="http://schemas.microsoft.com/office/drawing/2014/main" id="{F9B9A6A3-5220-BDA4-8163-CEED66B73692}"/>
                </a:ext>
              </a:extLst>
            </p:cNvPr>
            <p:cNvGrpSpPr/>
            <p:nvPr/>
          </p:nvGrpSpPr>
          <p:grpSpPr>
            <a:xfrm>
              <a:off x="11450471" y="5874054"/>
              <a:ext cx="247460" cy="223837"/>
              <a:chOff x="11450471" y="5874054"/>
              <a:chExt cx="247460" cy="223837"/>
            </a:xfrm>
          </p:grpSpPr>
          <p:grpSp>
            <p:nvGrpSpPr>
              <p:cNvPr id="191" name="Graphic 12">
                <a:extLst>
                  <a:ext uri="{FF2B5EF4-FFF2-40B4-BE49-F238E27FC236}">
                    <a16:creationId xmlns:a16="http://schemas.microsoft.com/office/drawing/2014/main" id="{86C94C95-C304-9EA1-1AD3-B282913A01E5}"/>
                  </a:ext>
                </a:extLst>
              </p:cNvPr>
              <p:cNvGrpSpPr/>
              <p:nvPr/>
            </p:nvGrpSpPr>
            <p:grpSpPr>
              <a:xfrm>
                <a:off x="11488542" y="5926442"/>
                <a:ext cx="171318" cy="171450"/>
                <a:chOff x="11488542" y="5926442"/>
                <a:chExt cx="171318" cy="171450"/>
              </a:xfrm>
            </p:grpSpPr>
            <p:grpSp>
              <p:nvGrpSpPr>
                <p:cNvPr id="192" name="Graphic 12">
                  <a:extLst>
                    <a:ext uri="{FF2B5EF4-FFF2-40B4-BE49-F238E27FC236}">
                      <a16:creationId xmlns:a16="http://schemas.microsoft.com/office/drawing/2014/main" id="{CAC22537-55AA-1D80-454E-41877A825B12}"/>
                    </a:ext>
                  </a:extLst>
                </p:cNvPr>
                <p:cNvGrpSpPr/>
                <p:nvPr/>
              </p:nvGrpSpPr>
              <p:grpSpPr>
                <a:xfrm>
                  <a:off x="11488542" y="5926442"/>
                  <a:ext cx="171318" cy="171450"/>
                  <a:chOff x="11488542" y="5926442"/>
                  <a:chExt cx="171318" cy="171450"/>
                </a:xfrm>
              </p:grpSpPr>
              <p:sp>
                <p:nvSpPr>
                  <p:cNvPr id="193" name="Freeform 192">
                    <a:extLst>
                      <a:ext uri="{FF2B5EF4-FFF2-40B4-BE49-F238E27FC236}">
                        <a16:creationId xmlns:a16="http://schemas.microsoft.com/office/drawing/2014/main" id="{93FCD4A5-B15E-E433-219E-4AD2550B754F}"/>
                      </a:ext>
                    </a:extLst>
                  </p:cNvPr>
                  <p:cNvSpPr/>
                  <p:nvPr/>
                </p:nvSpPr>
                <p:spPr>
                  <a:xfrm>
                    <a:off x="11494253" y="5932157"/>
                    <a:ext cx="159897" cy="160020"/>
                  </a:xfrm>
                  <a:custGeom>
                    <a:avLst/>
                    <a:gdLst>
                      <a:gd name="connsiteX0" fmla="*/ 0 w 159897"/>
                      <a:gd name="connsiteY0" fmla="*/ 0 h 160020"/>
                      <a:gd name="connsiteX1" fmla="*/ 159897 w 159897"/>
                      <a:gd name="connsiteY1" fmla="*/ 0 h 160020"/>
                      <a:gd name="connsiteX2" fmla="*/ 159897 w 159897"/>
                      <a:gd name="connsiteY2" fmla="*/ 160020 h 160020"/>
                      <a:gd name="connsiteX3" fmla="*/ 0 w 159897"/>
                      <a:gd name="connsiteY3" fmla="*/ 160020 h 160020"/>
                    </a:gdLst>
                    <a:ahLst/>
                    <a:cxnLst>
                      <a:cxn ang="0">
                        <a:pos x="connsiteX0" y="connsiteY0"/>
                      </a:cxn>
                      <a:cxn ang="0">
                        <a:pos x="connsiteX1" y="connsiteY1"/>
                      </a:cxn>
                      <a:cxn ang="0">
                        <a:pos x="connsiteX2" y="connsiteY2"/>
                      </a:cxn>
                      <a:cxn ang="0">
                        <a:pos x="connsiteX3" y="connsiteY3"/>
                      </a:cxn>
                    </a:cxnLst>
                    <a:rect l="l" t="t" r="r" b="b"/>
                    <a:pathLst>
                      <a:path w="159897" h="160020">
                        <a:moveTo>
                          <a:pt x="0" y="0"/>
                        </a:moveTo>
                        <a:lnTo>
                          <a:pt x="159897" y="0"/>
                        </a:lnTo>
                        <a:lnTo>
                          <a:pt x="159897" y="160020"/>
                        </a:lnTo>
                        <a:lnTo>
                          <a:pt x="0" y="160020"/>
                        </a:lnTo>
                        <a:close/>
                      </a:path>
                    </a:pathLst>
                  </a:custGeom>
                  <a:solidFill>
                    <a:srgbClr val="B3BEEB"/>
                  </a:solidFill>
                  <a:ln w="950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D5C38E2C-0EF4-BEA7-9CF7-AF3E33D5D0BC}"/>
                      </a:ext>
                    </a:extLst>
                  </p:cNvPr>
                  <p:cNvSpPr/>
                  <p:nvPr/>
                </p:nvSpPr>
                <p:spPr>
                  <a:xfrm>
                    <a:off x="11488542" y="5926442"/>
                    <a:ext cx="171318" cy="171450"/>
                  </a:xfrm>
                  <a:custGeom>
                    <a:avLst/>
                    <a:gdLst>
                      <a:gd name="connsiteX0" fmla="*/ 159897 w 171318"/>
                      <a:gd name="connsiteY0" fmla="*/ 11430 h 171450"/>
                      <a:gd name="connsiteX1" fmla="*/ 159897 w 171318"/>
                      <a:gd name="connsiteY1" fmla="*/ 160020 h 171450"/>
                      <a:gd name="connsiteX2" fmla="*/ 11421 w 171318"/>
                      <a:gd name="connsiteY2" fmla="*/ 160020 h 171450"/>
                      <a:gd name="connsiteX3" fmla="*/ 11421 w 171318"/>
                      <a:gd name="connsiteY3" fmla="*/ 11430 h 171450"/>
                      <a:gd name="connsiteX4" fmla="*/ 159897 w 171318"/>
                      <a:gd name="connsiteY4" fmla="*/ 11430 h 171450"/>
                      <a:gd name="connsiteX5" fmla="*/ 171319 w 171318"/>
                      <a:gd name="connsiteY5" fmla="*/ 0 h 171450"/>
                      <a:gd name="connsiteX6" fmla="*/ 0 w 171318"/>
                      <a:gd name="connsiteY6" fmla="*/ 0 h 171450"/>
                      <a:gd name="connsiteX7" fmla="*/ 0 w 171318"/>
                      <a:gd name="connsiteY7" fmla="*/ 171450 h 171450"/>
                      <a:gd name="connsiteX8" fmla="*/ 171319 w 171318"/>
                      <a:gd name="connsiteY8" fmla="*/ 171450 h 171450"/>
                      <a:gd name="connsiteX9" fmla="*/ 171319 w 171318"/>
                      <a:gd name="connsiteY9" fmla="*/ 0 h 171450"/>
                      <a:gd name="connsiteX10" fmla="*/ 171319 w 171318"/>
                      <a:gd name="connsiteY10"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318" h="171450">
                        <a:moveTo>
                          <a:pt x="159897" y="11430"/>
                        </a:moveTo>
                        <a:lnTo>
                          <a:pt x="159897" y="160020"/>
                        </a:lnTo>
                        <a:lnTo>
                          <a:pt x="11421" y="160020"/>
                        </a:lnTo>
                        <a:lnTo>
                          <a:pt x="11421" y="11430"/>
                        </a:lnTo>
                        <a:lnTo>
                          <a:pt x="159897" y="11430"/>
                        </a:lnTo>
                        <a:moveTo>
                          <a:pt x="171319" y="0"/>
                        </a:moveTo>
                        <a:lnTo>
                          <a:pt x="0" y="0"/>
                        </a:lnTo>
                        <a:lnTo>
                          <a:pt x="0" y="171450"/>
                        </a:lnTo>
                        <a:lnTo>
                          <a:pt x="171319" y="171450"/>
                        </a:lnTo>
                        <a:lnTo>
                          <a:pt x="171319" y="0"/>
                        </a:lnTo>
                        <a:lnTo>
                          <a:pt x="171319" y="0"/>
                        </a:lnTo>
                        <a:close/>
                      </a:path>
                    </a:pathLst>
                  </a:custGeom>
                  <a:solidFill>
                    <a:srgbClr val="000000"/>
                  </a:solidFill>
                  <a:ln w="9503" cap="flat">
                    <a:noFill/>
                    <a:prstDash val="solid"/>
                    <a:miter/>
                  </a:ln>
                </p:spPr>
                <p:txBody>
                  <a:bodyPr rtlCol="0" anchor="ctr"/>
                  <a:lstStyle/>
                  <a:p>
                    <a:endParaRPr lang="en-US"/>
                  </a:p>
                </p:txBody>
              </p:sp>
            </p:grpSp>
            <p:sp>
              <p:nvSpPr>
                <p:cNvPr id="195" name="Freeform 194">
                  <a:extLst>
                    <a:ext uri="{FF2B5EF4-FFF2-40B4-BE49-F238E27FC236}">
                      <a16:creationId xmlns:a16="http://schemas.microsoft.com/office/drawing/2014/main" id="{4D56F33A-9A32-4305-2CC9-FDE014A36885}"/>
                    </a:ext>
                  </a:extLst>
                </p:cNvPr>
                <p:cNvSpPr/>
                <p:nvPr/>
              </p:nvSpPr>
              <p:spPr>
                <a:xfrm>
                  <a:off x="11561352" y="5930728"/>
                  <a:ext cx="94225" cy="102870"/>
                </a:xfrm>
                <a:custGeom>
                  <a:avLst/>
                  <a:gdLst>
                    <a:gd name="connsiteX0" fmla="*/ 0 w 94225"/>
                    <a:gd name="connsiteY0" fmla="*/ 0 h 102870"/>
                    <a:gd name="connsiteX1" fmla="*/ 94225 w 94225"/>
                    <a:gd name="connsiteY1" fmla="*/ 102870 h 102870"/>
                  </a:gdLst>
                  <a:ahLst/>
                  <a:cxnLst>
                    <a:cxn ang="0">
                      <a:pos x="connsiteX0" y="connsiteY0"/>
                    </a:cxn>
                    <a:cxn ang="0">
                      <a:pos x="connsiteX1" y="connsiteY1"/>
                    </a:cxn>
                  </a:cxnLst>
                  <a:rect l="l" t="t" r="r" b="b"/>
                  <a:pathLst>
                    <a:path w="94225" h="102870">
                      <a:moveTo>
                        <a:pt x="0" y="0"/>
                      </a:moveTo>
                      <a:lnTo>
                        <a:pt x="94225" y="102870"/>
                      </a:lnTo>
                    </a:path>
                  </a:pathLst>
                </a:custGeom>
                <a:ln w="11404" cap="flat">
                  <a:solidFill>
                    <a:srgbClr val="000000"/>
                  </a:solid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90EFA400-8925-421B-5A67-4EAD690F3366}"/>
                    </a:ext>
                  </a:extLst>
                </p:cNvPr>
                <p:cNvSpPr/>
                <p:nvPr/>
              </p:nvSpPr>
              <p:spPr>
                <a:xfrm>
                  <a:off x="11497108" y="6059315"/>
                  <a:ext cx="162752" cy="9525"/>
                </a:xfrm>
                <a:custGeom>
                  <a:avLst/>
                  <a:gdLst>
                    <a:gd name="connsiteX0" fmla="*/ 0 w 162752"/>
                    <a:gd name="connsiteY0" fmla="*/ 0 h 9525"/>
                    <a:gd name="connsiteX1" fmla="*/ 162753 w 162752"/>
                    <a:gd name="connsiteY1" fmla="*/ 0 h 9525"/>
                  </a:gdLst>
                  <a:ahLst/>
                  <a:cxnLst>
                    <a:cxn ang="0">
                      <a:pos x="connsiteX0" y="connsiteY0"/>
                    </a:cxn>
                    <a:cxn ang="0">
                      <a:pos x="connsiteX1" y="connsiteY1"/>
                    </a:cxn>
                  </a:cxnLst>
                  <a:rect l="l" t="t" r="r" b="b"/>
                  <a:pathLst>
                    <a:path w="162752" h="9525">
                      <a:moveTo>
                        <a:pt x="0" y="0"/>
                      </a:moveTo>
                      <a:lnTo>
                        <a:pt x="162753" y="0"/>
                      </a:lnTo>
                    </a:path>
                  </a:pathLst>
                </a:custGeom>
                <a:ln w="11404" cap="flat">
                  <a:solidFill>
                    <a:srgbClr val="000000"/>
                  </a:solidFill>
                  <a:prstDash val="solid"/>
                  <a:miter/>
                </a:ln>
              </p:spPr>
              <p:txBody>
                <a:bodyPr rtlCol="0" anchor="ctr"/>
                <a:lstStyle/>
                <a:p>
                  <a:endParaRPr lang="en-US"/>
                </a:p>
              </p:txBody>
            </p:sp>
          </p:grpSp>
          <p:grpSp>
            <p:nvGrpSpPr>
              <p:cNvPr id="197" name="Graphic 12">
                <a:extLst>
                  <a:ext uri="{FF2B5EF4-FFF2-40B4-BE49-F238E27FC236}">
                    <a16:creationId xmlns:a16="http://schemas.microsoft.com/office/drawing/2014/main" id="{C6D90B6B-FEC2-D1D5-4551-162832B699EA}"/>
                  </a:ext>
                </a:extLst>
              </p:cNvPr>
              <p:cNvGrpSpPr/>
              <p:nvPr/>
            </p:nvGrpSpPr>
            <p:grpSpPr>
              <a:xfrm>
                <a:off x="11450471" y="5874054"/>
                <a:ext cx="247460" cy="104775"/>
                <a:chOff x="11450471" y="5874054"/>
                <a:chExt cx="247460" cy="104775"/>
              </a:xfrm>
              <a:solidFill>
                <a:srgbClr val="D8D8D8"/>
              </a:solidFill>
            </p:grpSpPr>
            <p:sp>
              <p:nvSpPr>
                <p:cNvPr id="198" name="Freeform 197">
                  <a:extLst>
                    <a:ext uri="{FF2B5EF4-FFF2-40B4-BE49-F238E27FC236}">
                      <a16:creationId xmlns:a16="http://schemas.microsoft.com/office/drawing/2014/main" id="{344FEAFA-52B0-576B-C9C6-9E231170F1A3}"/>
                    </a:ext>
                  </a:extLst>
                </p:cNvPr>
                <p:cNvSpPr/>
                <p:nvPr/>
              </p:nvSpPr>
              <p:spPr>
                <a:xfrm>
                  <a:off x="11450471" y="5874054"/>
                  <a:ext cx="247460" cy="38100"/>
                </a:xfrm>
                <a:custGeom>
                  <a:avLst/>
                  <a:gdLst>
                    <a:gd name="connsiteX0" fmla="*/ 0 w 247460"/>
                    <a:gd name="connsiteY0" fmla="*/ 0 h 38100"/>
                    <a:gd name="connsiteX1" fmla="*/ 247460 w 247460"/>
                    <a:gd name="connsiteY1" fmla="*/ 0 h 38100"/>
                    <a:gd name="connsiteX2" fmla="*/ 247460 w 247460"/>
                    <a:gd name="connsiteY2" fmla="*/ 38100 h 38100"/>
                    <a:gd name="connsiteX3" fmla="*/ 0 w 24746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47460" h="38100">
                      <a:moveTo>
                        <a:pt x="0" y="0"/>
                      </a:moveTo>
                      <a:lnTo>
                        <a:pt x="247460" y="0"/>
                      </a:lnTo>
                      <a:lnTo>
                        <a:pt x="247460" y="38100"/>
                      </a:lnTo>
                      <a:lnTo>
                        <a:pt x="0" y="38100"/>
                      </a:lnTo>
                      <a:close/>
                    </a:path>
                  </a:pathLst>
                </a:custGeom>
                <a:solidFill>
                  <a:srgbClr val="D8D8D8"/>
                </a:solidFill>
                <a:ln w="11404" cap="flat">
                  <a:solidFill>
                    <a:srgbClr val="000000"/>
                  </a:solid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08E5DDF-712C-D040-F75B-AAF1823B9F5B}"/>
                    </a:ext>
                  </a:extLst>
                </p:cNvPr>
                <p:cNvSpPr/>
                <p:nvPr/>
              </p:nvSpPr>
              <p:spPr>
                <a:xfrm>
                  <a:off x="11450471" y="5912154"/>
                  <a:ext cx="38356" cy="66675"/>
                </a:xfrm>
                <a:custGeom>
                  <a:avLst/>
                  <a:gdLst>
                    <a:gd name="connsiteX0" fmla="*/ 38356 w 38356"/>
                    <a:gd name="connsiteY0" fmla="*/ 66675 h 66675"/>
                    <a:gd name="connsiteX1" fmla="*/ 0 w 38356"/>
                    <a:gd name="connsiteY1" fmla="*/ 28575 h 66675"/>
                    <a:gd name="connsiteX2" fmla="*/ 0 w 38356"/>
                    <a:gd name="connsiteY2" fmla="*/ 0 h 66675"/>
                    <a:gd name="connsiteX3" fmla="*/ 38356 w 38356"/>
                    <a:gd name="connsiteY3" fmla="*/ 0 h 66675"/>
                    <a:gd name="connsiteX4" fmla="*/ 38356 w 38356"/>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6" h="66675">
                      <a:moveTo>
                        <a:pt x="38356" y="66675"/>
                      </a:moveTo>
                      <a:lnTo>
                        <a:pt x="0" y="28575"/>
                      </a:lnTo>
                      <a:lnTo>
                        <a:pt x="0" y="0"/>
                      </a:lnTo>
                      <a:lnTo>
                        <a:pt x="38356" y="0"/>
                      </a:lnTo>
                      <a:lnTo>
                        <a:pt x="38356" y="66675"/>
                      </a:lnTo>
                      <a:close/>
                    </a:path>
                  </a:pathLst>
                </a:custGeom>
                <a:solidFill>
                  <a:srgbClr val="D8D8D8"/>
                </a:solidFill>
                <a:ln w="11404" cap="flat">
                  <a:solidFill>
                    <a:srgbClr val="000000"/>
                  </a:solid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ECAF357-0F29-FCCD-002E-6858A70EA815}"/>
                    </a:ext>
                  </a:extLst>
                </p:cNvPr>
                <p:cNvSpPr/>
                <p:nvPr/>
              </p:nvSpPr>
              <p:spPr>
                <a:xfrm>
                  <a:off x="11659575" y="5912154"/>
                  <a:ext cx="38356" cy="66675"/>
                </a:xfrm>
                <a:custGeom>
                  <a:avLst/>
                  <a:gdLst>
                    <a:gd name="connsiteX0" fmla="*/ 0 w 38356"/>
                    <a:gd name="connsiteY0" fmla="*/ 66675 h 66675"/>
                    <a:gd name="connsiteX1" fmla="*/ 38356 w 38356"/>
                    <a:gd name="connsiteY1" fmla="*/ 28575 h 66675"/>
                    <a:gd name="connsiteX2" fmla="*/ 38356 w 38356"/>
                    <a:gd name="connsiteY2" fmla="*/ 0 h 66675"/>
                    <a:gd name="connsiteX3" fmla="*/ 0 w 38356"/>
                    <a:gd name="connsiteY3" fmla="*/ 0 h 66675"/>
                    <a:gd name="connsiteX4" fmla="*/ 0 w 38356"/>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6" h="66675">
                      <a:moveTo>
                        <a:pt x="0" y="66675"/>
                      </a:moveTo>
                      <a:lnTo>
                        <a:pt x="38356" y="28575"/>
                      </a:lnTo>
                      <a:lnTo>
                        <a:pt x="38356" y="0"/>
                      </a:lnTo>
                      <a:lnTo>
                        <a:pt x="0" y="0"/>
                      </a:lnTo>
                      <a:lnTo>
                        <a:pt x="0" y="66675"/>
                      </a:lnTo>
                      <a:close/>
                    </a:path>
                  </a:pathLst>
                </a:custGeom>
                <a:solidFill>
                  <a:srgbClr val="D8D8D8"/>
                </a:solidFill>
                <a:ln w="11404" cap="flat">
                  <a:solidFill>
                    <a:srgbClr val="000000"/>
                  </a:solidFill>
                  <a:prstDash val="solid"/>
                  <a:miter/>
                </a:ln>
              </p:spPr>
              <p:txBody>
                <a:bodyPr rtlCol="0" anchor="ctr"/>
                <a:lstStyle/>
                <a:p>
                  <a:endParaRPr lang="en-US"/>
                </a:p>
              </p:txBody>
            </p:sp>
          </p:grpSp>
        </p:grpSp>
        <p:sp>
          <p:nvSpPr>
            <p:cNvPr id="201" name="Freeform 200">
              <a:extLst>
                <a:ext uri="{FF2B5EF4-FFF2-40B4-BE49-F238E27FC236}">
                  <a16:creationId xmlns:a16="http://schemas.microsoft.com/office/drawing/2014/main" id="{A1F44D80-6B76-596F-4AB5-FABE0C842D6E}"/>
                </a:ext>
              </a:extLst>
            </p:cNvPr>
            <p:cNvSpPr/>
            <p:nvPr/>
          </p:nvSpPr>
          <p:spPr>
            <a:xfrm>
              <a:off x="11574201" y="3697592"/>
              <a:ext cx="9517" cy="2176462"/>
            </a:xfrm>
            <a:custGeom>
              <a:avLst/>
              <a:gdLst>
                <a:gd name="connsiteX0" fmla="*/ 0 w 9517"/>
                <a:gd name="connsiteY0" fmla="*/ 0 h 2176462"/>
                <a:gd name="connsiteX1" fmla="*/ 0 w 9517"/>
                <a:gd name="connsiteY1" fmla="*/ 2176463 h 2176462"/>
              </a:gdLst>
              <a:ahLst/>
              <a:cxnLst>
                <a:cxn ang="0">
                  <a:pos x="connsiteX0" y="connsiteY0"/>
                </a:cxn>
                <a:cxn ang="0">
                  <a:pos x="connsiteX1" y="connsiteY1"/>
                </a:cxn>
              </a:cxnLst>
              <a:rect l="l" t="t" r="r" b="b"/>
              <a:pathLst>
                <a:path w="9517" h="2176462">
                  <a:moveTo>
                    <a:pt x="0" y="0"/>
                  </a:moveTo>
                  <a:lnTo>
                    <a:pt x="0" y="2176463"/>
                  </a:lnTo>
                </a:path>
              </a:pathLst>
            </a:custGeom>
            <a:ln w="11404" cap="flat">
              <a:solidFill>
                <a:srgbClr val="000000"/>
              </a:solidFill>
              <a:prstDash val="solid"/>
              <a:miter/>
            </a:ln>
          </p:spPr>
          <p:txBody>
            <a:bodyPr rtlCol="0" anchor="ctr"/>
            <a:lstStyle/>
            <a:p>
              <a:endParaRPr lang="en-US"/>
            </a:p>
          </p:txBody>
        </p:sp>
      </p:grpSp>
      <p:sp>
        <p:nvSpPr>
          <p:cNvPr id="204" name="TextBox 203">
            <a:extLst>
              <a:ext uri="{FF2B5EF4-FFF2-40B4-BE49-F238E27FC236}">
                <a16:creationId xmlns:a16="http://schemas.microsoft.com/office/drawing/2014/main" id="{92BCECEA-9B5A-B6CF-A8A4-0465C6C2FDFB}"/>
              </a:ext>
            </a:extLst>
          </p:cNvPr>
          <p:cNvSpPr txBox="1"/>
          <p:nvPr/>
        </p:nvSpPr>
        <p:spPr>
          <a:xfrm>
            <a:off x="12027084" y="7280451"/>
            <a:ext cx="1691489" cy="323165"/>
          </a:xfrm>
          <a:prstGeom prst="rect">
            <a:avLst/>
          </a:prstGeom>
          <a:noFill/>
        </p:spPr>
        <p:txBody>
          <a:bodyPr wrap="none" rtlCol="0">
            <a:spAutoFit/>
          </a:bodyPr>
          <a:lstStyle/>
          <a:p>
            <a:pPr algn="l"/>
            <a:r>
              <a:rPr lang="en-US" sz="1500" b="1" spc="0" baseline="0">
                <a:ln/>
                <a:solidFill>
                  <a:srgbClr val="000000"/>
                </a:solidFill>
                <a:latin typeface="Arial"/>
                <a:cs typeface="Arial"/>
                <a:sym typeface="Arial"/>
                <a:rtl val="0"/>
              </a:rPr>
              <a:t>Lift time: </a:t>
            </a:r>
            <a:r>
              <a:rPr lang="en-US" sz="1500" b="1">
                <a:ln/>
                <a:solidFill>
                  <a:srgbClr val="000000"/>
                </a:solidFill>
                <a:latin typeface="Arial"/>
                <a:cs typeface="Arial"/>
                <a:sym typeface="Arial"/>
                <a:rtl val="0"/>
              </a:rPr>
              <a:t>00</a:t>
            </a:r>
            <a:r>
              <a:rPr lang="en-US" sz="1500" b="1" spc="0" baseline="0">
                <a:ln/>
                <a:solidFill>
                  <a:srgbClr val="000000"/>
                </a:solidFill>
                <a:latin typeface="Arial"/>
                <a:cs typeface="Arial"/>
                <a:sym typeface="Arial"/>
                <a:rtl val="0"/>
              </a:rPr>
              <a:t>.00 s</a:t>
            </a:r>
          </a:p>
        </p:txBody>
      </p:sp>
      <p:sp>
        <p:nvSpPr>
          <p:cNvPr id="205" name="Content Placeholder 11">
            <a:extLst>
              <a:ext uri="{FF2B5EF4-FFF2-40B4-BE49-F238E27FC236}">
                <a16:creationId xmlns:a16="http://schemas.microsoft.com/office/drawing/2014/main" id="{32FF5326-E668-53C9-FAAD-D5E1EC5E7204}"/>
              </a:ext>
            </a:extLst>
          </p:cNvPr>
          <p:cNvSpPr txBox="1">
            <a:spLocks/>
          </p:cNvSpPr>
          <p:nvPr/>
        </p:nvSpPr>
        <p:spPr>
          <a:xfrm>
            <a:off x="572820" y="3936920"/>
            <a:ext cx="5827386" cy="4328540"/>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1150" algn="l" rtl="0">
              <a:lnSpc>
                <a:spcPct val="115000"/>
              </a:lnSpc>
              <a:spcBef>
                <a:spcPts val="0"/>
              </a:spcBef>
              <a:spcAft>
                <a:spcPts val="0"/>
              </a:spcAft>
              <a:buClr>
                <a:schemeClr val="dk2"/>
              </a:buClr>
              <a:buSzPct val="70000"/>
              <a:buFont typeface="Arial" panose="020B0604020202020204" pitchFamily="34" charset="0"/>
              <a:buChar char="•"/>
            </a:pPr>
            <a:r>
              <a:rPr lang="en-GB" sz="1800" b="0" i="0" u="none" strike="noStrike" cap="none">
                <a:latin typeface="Arial"/>
                <a:ea typeface="Arial"/>
                <a:cs typeface="Arial"/>
                <a:sym typeface="Arial"/>
              </a:rPr>
              <a:t>Discuss whether this is an appropriate application for a shunt-wound DC motor.</a:t>
            </a:r>
          </a:p>
          <a:p>
            <a:pPr marL="0" marR="0" lvl="0" indent="0" algn="l" rtl="0">
              <a:lnSpc>
                <a:spcPct val="115000"/>
              </a:lnSpc>
              <a:spcBef>
                <a:spcPts val="1200"/>
              </a:spcBef>
              <a:spcAft>
                <a:spcPts val="0"/>
              </a:spcAft>
              <a:buClr>
                <a:srgbClr val="000000"/>
              </a:buClr>
              <a:buSzPts val="1300"/>
              <a:buFont typeface="Arial"/>
              <a:buNone/>
            </a:pPr>
            <a:r>
              <a:rPr lang="en-GB" sz="1800" b="0" i="0" u="none" strike="noStrike" cap="none">
                <a:latin typeface="Arial"/>
                <a:ea typeface="Arial"/>
                <a:cs typeface="Arial"/>
                <a:sym typeface="Arial"/>
              </a:rPr>
              <a:t>Use the interactive tool to find what pulley radius hoists the mass at the fastest speed.</a:t>
            </a:r>
          </a:p>
          <a:p>
            <a:pPr marL="457200" marR="0" lvl="0" indent="-311150" algn="l" rtl="0">
              <a:lnSpc>
                <a:spcPct val="115000"/>
              </a:lnSpc>
              <a:spcBef>
                <a:spcPts val="1200"/>
              </a:spcBef>
              <a:spcAft>
                <a:spcPts val="0"/>
              </a:spcAft>
              <a:buClr>
                <a:schemeClr val="dk2"/>
              </a:buClr>
              <a:buSzPct val="70000"/>
              <a:buFont typeface="Arial" panose="020B0604020202020204" pitchFamily="34" charset="0"/>
              <a:buChar char="•"/>
            </a:pPr>
            <a:r>
              <a:rPr lang="en-GB" sz="1800" b="0" i="0" u="none" strike="noStrike" cap="none">
                <a:latin typeface="Arial"/>
                <a:ea typeface="Arial"/>
                <a:cs typeface="Arial"/>
                <a:sym typeface="Arial"/>
              </a:rPr>
              <a:t>What do you predict about how lift speed will </a:t>
            </a:r>
            <a:br>
              <a:rPr lang="en-GB" sz="1800" b="0" i="0" u="none" strike="noStrike" cap="none">
                <a:latin typeface="Arial"/>
                <a:ea typeface="Arial"/>
                <a:cs typeface="Arial"/>
                <a:sym typeface="Arial"/>
              </a:rPr>
            </a:br>
            <a:r>
              <a:rPr lang="en-GB" sz="1800" b="0" i="0" u="none" strike="noStrike" cap="none">
                <a:latin typeface="Arial"/>
                <a:ea typeface="Arial"/>
                <a:cs typeface="Arial"/>
                <a:sym typeface="Arial"/>
              </a:rPr>
              <a:t>vary with radius?</a:t>
            </a:r>
          </a:p>
          <a:p>
            <a:pPr marL="457200" marR="0" lvl="0" indent="-311150" algn="l" rtl="0">
              <a:lnSpc>
                <a:spcPct val="115000"/>
              </a:lnSpc>
              <a:spcBef>
                <a:spcPts val="1200"/>
              </a:spcBef>
              <a:spcAft>
                <a:spcPts val="0"/>
              </a:spcAft>
              <a:buClr>
                <a:schemeClr val="dk2"/>
              </a:buClr>
              <a:buSzPct val="70000"/>
              <a:buFont typeface="Arial" panose="020B0604020202020204" pitchFamily="34" charset="0"/>
              <a:buChar char="•"/>
            </a:pPr>
            <a:r>
              <a:rPr lang="en-GB" sz="1800" b="0" i="0" u="none" strike="noStrike" cap="none">
                <a:latin typeface="Arial"/>
                <a:ea typeface="Arial"/>
                <a:cs typeface="Arial"/>
                <a:sym typeface="Arial"/>
              </a:rPr>
              <a:t>Start with r = 0.1 m and m = 0.2 kg. Time the hoist. Change the radius and repeat your measurement to find r for the fastest lift speed </a:t>
            </a:r>
            <a:br>
              <a:rPr lang="en-GB" sz="1800" b="0" i="0" u="none" strike="noStrike" cap="none">
                <a:latin typeface="Arial"/>
                <a:ea typeface="Arial"/>
                <a:cs typeface="Arial"/>
                <a:sym typeface="Arial"/>
              </a:rPr>
            </a:br>
            <a:r>
              <a:rPr lang="en-GB" sz="1800" b="0" i="0" u="none" strike="noStrike" cap="none">
                <a:latin typeface="Arial"/>
                <a:ea typeface="Arial"/>
                <a:cs typeface="Arial"/>
                <a:sym typeface="Arial"/>
              </a:rPr>
              <a:t>at m = 0.2 kg.</a:t>
            </a:r>
          </a:p>
        </p:txBody>
      </p:sp>
      <p:pic>
        <p:nvPicPr>
          <p:cNvPr id="206" name="Graphic 205">
            <a:extLst>
              <a:ext uri="{FF2B5EF4-FFF2-40B4-BE49-F238E27FC236}">
                <a16:creationId xmlns:a16="http://schemas.microsoft.com/office/drawing/2014/main" id="{DCA21F2F-6055-EC9D-2667-327392CBE0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4953" y="3425302"/>
            <a:ext cx="994826" cy="961665"/>
          </a:xfrm>
          <a:prstGeom prst="rect">
            <a:avLst/>
          </a:prstGeom>
        </p:spPr>
      </p:pic>
      <p:sp>
        <p:nvSpPr>
          <p:cNvPr id="208" name="Footer Placeholder 3">
            <a:extLst>
              <a:ext uri="{FF2B5EF4-FFF2-40B4-BE49-F238E27FC236}">
                <a16:creationId xmlns:a16="http://schemas.microsoft.com/office/drawing/2014/main" id="{F17015BF-EE30-1BF5-A24F-4ED3DDBD43E8}"/>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209" name="Slide Number Placeholder 5">
            <a:extLst>
              <a:ext uri="{FF2B5EF4-FFF2-40B4-BE49-F238E27FC236}">
                <a16:creationId xmlns:a16="http://schemas.microsoft.com/office/drawing/2014/main" id="{6EE40327-C744-F358-DD90-BAE7A52F171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a:solidFill>
                <a:schemeClr val="bg1"/>
              </a:solidFill>
            </a:endParaRPr>
          </a:p>
        </p:txBody>
      </p:sp>
      <p:sp>
        <p:nvSpPr>
          <p:cNvPr id="3" name="TextBox 2">
            <a:extLst>
              <a:ext uri="{FF2B5EF4-FFF2-40B4-BE49-F238E27FC236}">
                <a16:creationId xmlns:a16="http://schemas.microsoft.com/office/drawing/2014/main" id="{1332CFBC-35BB-4B95-6A2E-91EB46EBE453}"/>
              </a:ext>
            </a:extLst>
          </p:cNvPr>
          <p:cNvSpPr txBox="1"/>
          <p:nvPr/>
        </p:nvSpPr>
        <p:spPr>
          <a:xfrm>
            <a:off x="8565825" y="5179722"/>
            <a:ext cx="580608" cy="323165"/>
          </a:xfrm>
          <a:prstGeom prst="rect">
            <a:avLst/>
          </a:prstGeom>
          <a:noFill/>
        </p:spPr>
        <p:txBody>
          <a:bodyPr wrap="none" rtlCol="0">
            <a:spAutoFit/>
          </a:bodyPr>
          <a:lstStyle/>
          <a:p>
            <a:pPr algn="l"/>
            <a:r>
              <a:rPr lang="en-US" sz="1500" b="1">
                <a:ln/>
                <a:solidFill>
                  <a:srgbClr val="000000"/>
                </a:solidFill>
                <a:latin typeface="Arial"/>
                <a:cs typeface="Arial"/>
                <a:sym typeface="Arial"/>
                <a:rtl val="0"/>
              </a:rPr>
              <a:t>12 V</a:t>
            </a:r>
            <a:endParaRPr lang="en-US" sz="1500" b="1" spc="0" baseline="0">
              <a:ln/>
              <a:solidFill>
                <a:srgbClr val="000000"/>
              </a:solidFill>
              <a:latin typeface="Arial"/>
              <a:cs typeface="Arial"/>
              <a:sym typeface="Arial"/>
              <a:rtl val="0"/>
            </a:endParaRPr>
          </a:p>
        </p:txBody>
      </p:sp>
    </p:spTree>
    <p:extLst>
      <p:ext uri="{BB962C8B-B14F-4D97-AF65-F5344CB8AC3E}">
        <p14:creationId xmlns:p14="http://schemas.microsoft.com/office/powerpoint/2010/main" val="424208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a:t>Investigating lift speed – answers </a:t>
            </a:r>
            <a:endParaRPr lang="en-US"/>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a:solidFill>
                <a:schemeClr val="bg1"/>
              </a:solidFill>
            </a:endParaRPr>
          </a:p>
        </p:txBody>
      </p:sp>
      <p:sp>
        <p:nvSpPr>
          <p:cNvPr id="39" name="Rectangle 38">
            <a:extLst>
              <a:ext uri="{FF2B5EF4-FFF2-40B4-BE49-F238E27FC236}">
                <a16:creationId xmlns:a16="http://schemas.microsoft.com/office/drawing/2014/main" id="{0F344168-B1EC-D5B3-9A85-37928DD33505}"/>
              </a:ext>
            </a:extLst>
          </p:cNvPr>
          <p:cNvSpPr/>
          <p:nvPr/>
        </p:nvSpPr>
        <p:spPr>
          <a:xfrm>
            <a:off x="411857" y="2305771"/>
            <a:ext cx="12068009" cy="923330"/>
          </a:xfrm>
          <a:prstGeom prst="rect">
            <a:avLst/>
          </a:prstGeom>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a:solidFill>
                  <a:srgbClr val="000000"/>
                </a:solidFill>
                <a:latin typeface="Arial"/>
                <a:ea typeface="Arial"/>
                <a:cs typeface="Arial"/>
                <a:sym typeface="Arial"/>
              </a:rPr>
              <a:t>The motor must do work to raise the load. As the load gains height</a:t>
            </a:r>
            <a:r>
              <a:rPr lang="en-GB">
                <a:solidFill>
                  <a:srgbClr val="000000"/>
                </a:solidFill>
                <a:latin typeface="Arial"/>
                <a:ea typeface="Arial"/>
                <a:cs typeface="Arial"/>
                <a:sym typeface="Arial"/>
              </a:rPr>
              <a:t>,</a:t>
            </a:r>
            <a:r>
              <a:rPr lang="en-GB" sz="1800" b="0" i="0" u="none" strike="noStrike" cap="none">
                <a:solidFill>
                  <a:srgbClr val="000000"/>
                </a:solidFill>
                <a:latin typeface="Arial"/>
                <a:ea typeface="Arial"/>
                <a:cs typeface="Arial"/>
                <a:sym typeface="Arial"/>
              </a:rPr>
              <a:t> it gains potential energy.</a:t>
            </a: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GB" sz="1800" b="0" i="0" u="none" strike="noStrike" cap="none">
                <a:solidFill>
                  <a:srgbClr val="000000"/>
                </a:solidFill>
                <a:latin typeface="Arial"/>
                <a:ea typeface="Arial"/>
                <a:cs typeface="Arial"/>
                <a:sym typeface="Arial"/>
              </a:rPr>
              <a:t>The faster the load rises, the faster the energy used in the motor is converted into this potential energy.</a:t>
            </a:r>
            <a:endParaRPr lang="en-GB" sz="1800" b="0" i="0" u="none" strike="noStrike" cap="none">
              <a:solidFill>
                <a:srgbClr val="000000"/>
              </a:solidFill>
              <a:latin typeface="Arial"/>
              <a:ea typeface="Arial"/>
              <a:cs typeface="Arial"/>
            </a:endParaRPr>
          </a:p>
        </p:txBody>
      </p:sp>
      <p:sp>
        <p:nvSpPr>
          <p:cNvPr id="145" name="Rectangle 144">
            <a:extLst>
              <a:ext uri="{FF2B5EF4-FFF2-40B4-BE49-F238E27FC236}">
                <a16:creationId xmlns:a16="http://schemas.microsoft.com/office/drawing/2014/main" id="{922CADA3-A0D5-C199-B765-5464AC9A370F}"/>
              </a:ext>
            </a:extLst>
          </p:cNvPr>
          <p:cNvSpPr/>
          <p:nvPr/>
        </p:nvSpPr>
        <p:spPr>
          <a:xfrm>
            <a:off x="2801229" y="3562102"/>
            <a:ext cx="3676097"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Torque (Nm) v Current (A) </a:t>
            </a:r>
          </a:p>
        </p:txBody>
      </p:sp>
      <p:sp>
        <p:nvSpPr>
          <p:cNvPr id="147" name="Rectangle 146">
            <a:extLst>
              <a:ext uri="{FF2B5EF4-FFF2-40B4-BE49-F238E27FC236}">
                <a16:creationId xmlns:a16="http://schemas.microsoft.com/office/drawing/2014/main" id="{5B53879D-432E-889E-EBDE-40211938A1F6}"/>
              </a:ext>
            </a:extLst>
          </p:cNvPr>
          <p:cNvSpPr/>
          <p:nvPr/>
        </p:nvSpPr>
        <p:spPr>
          <a:xfrm>
            <a:off x="6364513" y="7317664"/>
            <a:ext cx="1426238"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Radius (m)</a:t>
            </a:r>
          </a:p>
        </p:txBody>
      </p:sp>
      <p:sp>
        <p:nvSpPr>
          <p:cNvPr id="148" name="Footer Placeholder 3">
            <a:extLst>
              <a:ext uri="{FF2B5EF4-FFF2-40B4-BE49-F238E27FC236}">
                <a16:creationId xmlns:a16="http://schemas.microsoft.com/office/drawing/2014/main" id="{4C3A6B67-D87E-36F4-4D11-1BFE15C82C4F}"/>
              </a:ext>
            </a:extLst>
          </p:cNvPr>
          <p:cNvSpPr txBox="1">
            <a:spLocks/>
          </p:cNvSpPr>
          <p:nvPr/>
        </p:nvSpPr>
        <p:spPr>
          <a:xfrm>
            <a:off x="9489652" y="9101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3" name="Rectangle 2">
            <a:extLst>
              <a:ext uri="{FF2B5EF4-FFF2-40B4-BE49-F238E27FC236}">
                <a16:creationId xmlns:a16="http://schemas.microsoft.com/office/drawing/2014/main" id="{5DF48A8B-CE15-9517-DC51-9346D82BC6D2}"/>
              </a:ext>
            </a:extLst>
          </p:cNvPr>
          <p:cNvSpPr/>
          <p:nvPr/>
        </p:nvSpPr>
        <p:spPr>
          <a:xfrm>
            <a:off x="443322" y="7955935"/>
            <a:ext cx="12068009"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100"/>
              <a:buFont typeface="Arial"/>
              <a:buNone/>
            </a:pPr>
            <a:r>
              <a:rPr lang="en-GB" sz="1800" b="0" i="0" u="none" strike="noStrike" cap="none">
                <a:solidFill>
                  <a:schemeClr val="dk1"/>
                </a:solidFill>
                <a:latin typeface="Arial"/>
                <a:ea typeface="Arial"/>
                <a:cs typeface="Arial"/>
                <a:sym typeface="Arial"/>
              </a:rPr>
              <a:t>The lifting speed increases with radius to a maximum before decreasing.</a:t>
            </a:r>
          </a:p>
        </p:txBody>
      </p:sp>
      <p:sp>
        <p:nvSpPr>
          <p:cNvPr id="4" name="Content Placeholder 11">
            <a:extLst>
              <a:ext uri="{FF2B5EF4-FFF2-40B4-BE49-F238E27FC236}">
                <a16:creationId xmlns:a16="http://schemas.microsoft.com/office/drawing/2014/main" id="{F0F22694-9F0B-261E-A0F4-1F3F4BDF1347}"/>
              </a:ext>
            </a:extLst>
          </p:cNvPr>
          <p:cNvSpPr txBox="1">
            <a:spLocks/>
          </p:cNvSpPr>
          <p:nvPr/>
        </p:nvSpPr>
        <p:spPr>
          <a:xfrm>
            <a:off x="11990426" y="3667689"/>
            <a:ext cx="3802750" cy="2166768"/>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8750" marR="0" lvl="0" algn="l" rtl="0">
              <a:lnSpc>
                <a:spcPct val="100000"/>
              </a:lnSpc>
              <a:spcBef>
                <a:spcPts val="0"/>
              </a:spcBef>
              <a:spcAft>
                <a:spcPts val="0"/>
              </a:spcAft>
              <a:buClr>
                <a:schemeClr val="dk1"/>
              </a:buClr>
              <a:buSzPts val="1100"/>
            </a:pPr>
            <a:r>
              <a:rPr lang="en-GB" sz="1800" b="0" i="0" u="none" strike="noStrike" cap="none">
                <a:solidFill>
                  <a:schemeClr val="dk1"/>
                </a:solidFill>
                <a:latin typeface="Arial"/>
                <a:ea typeface="Arial"/>
                <a:cs typeface="Arial"/>
                <a:sym typeface="Arial"/>
              </a:rPr>
              <a:t>What characteristic </a:t>
            </a:r>
            <a:br>
              <a:rPr lang="en-GB" sz="1800" b="0" i="0" u="none" strike="noStrike" cap="none">
                <a:solidFill>
                  <a:schemeClr val="dk1"/>
                </a:solidFill>
                <a:latin typeface="Arial"/>
                <a:ea typeface="Arial"/>
                <a:cs typeface="Arial"/>
                <a:sym typeface="Arial"/>
              </a:rPr>
            </a:br>
            <a:r>
              <a:rPr lang="en-GB" sz="1800" b="0" i="0" u="none" strike="noStrike" cap="none">
                <a:solidFill>
                  <a:schemeClr val="dk1"/>
                </a:solidFill>
                <a:latin typeface="Arial"/>
                <a:ea typeface="Arial"/>
                <a:cs typeface="Arial"/>
                <a:sym typeface="Arial"/>
              </a:rPr>
              <a:t>of the motor do you </a:t>
            </a:r>
            <a:br>
              <a:rPr lang="en-GB" sz="1800" b="0" i="0" u="none" strike="noStrike" cap="none">
                <a:solidFill>
                  <a:schemeClr val="dk1"/>
                </a:solidFill>
                <a:latin typeface="Arial"/>
                <a:ea typeface="Arial"/>
                <a:cs typeface="Arial"/>
                <a:sym typeface="Arial"/>
              </a:rPr>
            </a:br>
            <a:r>
              <a:rPr lang="en-GB" sz="1800" b="0" i="0" u="none" strike="noStrike" cap="none">
                <a:solidFill>
                  <a:schemeClr val="dk1"/>
                </a:solidFill>
                <a:latin typeface="Arial"/>
                <a:ea typeface="Arial"/>
                <a:cs typeface="Arial"/>
                <a:sym typeface="Arial"/>
              </a:rPr>
              <a:t>think is at its maximum </a:t>
            </a:r>
            <a:br>
              <a:rPr lang="en-GB" sz="1800" b="0" i="0" u="none" strike="noStrike" cap="none">
                <a:solidFill>
                  <a:schemeClr val="dk1"/>
                </a:solidFill>
                <a:latin typeface="Arial"/>
                <a:ea typeface="Arial"/>
                <a:cs typeface="Arial"/>
                <a:sym typeface="Arial"/>
              </a:rPr>
            </a:br>
            <a:r>
              <a:rPr lang="en-GB" sz="1800" b="0" i="0" u="none" strike="noStrike" cap="none">
                <a:solidFill>
                  <a:schemeClr val="dk1"/>
                </a:solidFill>
                <a:latin typeface="Arial"/>
                <a:ea typeface="Arial"/>
                <a:cs typeface="Arial"/>
                <a:sym typeface="Arial"/>
              </a:rPr>
              <a:t>when the lifting speed is </a:t>
            </a:r>
            <a:br>
              <a:rPr lang="en-GB" sz="1800" b="0" i="0" u="none" strike="noStrike" cap="none">
                <a:solidFill>
                  <a:schemeClr val="dk1"/>
                </a:solidFill>
                <a:latin typeface="Arial"/>
                <a:ea typeface="Arial"/>
                <a:cs typeface="Arial"/>
                <a:sym typeface="Arial"/>
              </a:rPr>
            </a:br>
            <a:r>
              <a:rPr lang="en-GB" sz="1800" b="0" i="0" u="none" strike="noStrike" cap="none">
                <a:solidFill>
                  <a:schemeClr val="dk1"/>
                </a:solidFill>
                <a:latin typeface="Arial"/>
                <a:ea typeface="Arial"/>
                <a:cs typeface="Arial"/>
                <a:sym typeface="Arial"/>
              </a:rPr>
              <a:t>at its maximum value?</a:t>
            </a:r>
            <a:endParaRPr lang="en-GB" sz="2400" b="0" i="0" u="none" strike="noStrike" cap="none">
              <a:solidFill>
                <a:srgbClr val="000000"/>
              </a:solidFill>
              <a:latin typeface="Arial"/>
              <a:ea typeface="Arial"/>
              <a:cs typeface="Arial"/>
              <a:sym typeface="Arial"/>
            </a:endParaRPr>
          </a:p>
        </p:txBody>
      </p:sp>
      <p:pic>
        <p:nvPicPr>
          <p:cNvPr id="5" name="Graphic 4">
            <a:extLst>
              <a:ext uri="{FF2B5EF4-FFF2-40B4-BE49-F238E27FC236}">
                <a16:creationId xmlns:a16="http://schemas.microsoft.com/office/drawing/2014/main" id="{B1C2145D-496C-B8F7-63EA-63933BC307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95599" y="3134886"/>
            <a:ext cx="994826" cy="961665"/>
          </a:xfrm>
          <a:prstGeom prst="rect">
            <a:avLst/>
          </a:prstGeom>
        </p:spPr>
      </p:pic>
      <p:grpSp>
        <p:nvGrpSpPr>
          <p:cNvPr id="8" name="Graphic 6">
            <a:extLst>
              <a:ext uri="{FF2B5EF4-FFF2-40B4-BE49-F238E27FC236}">
                <a16:creationId xmlns:a16="http://schemas.microsoft.com/office/drawing/2014/main" id="{E6258900-F7F4-E9DF-9ADC-01AD901915B7}"/>
              </a:ext>
            </a:extLst>
          </p:cNvPr>
          <p:cNvGrpSpPr/>
          <p:nvPr/>
        </p:nvGrpSpPr>
        <p:grpSpPr>
          <a:xfrm>
            <a:off x="2850709" y="4075309"/>
            <a:ext cx="7960237" cy="3242118"/>
            <a:chOff x="5729980" y="4105054"/>
            <a:chExt cx="8154676" cy="3321311"/>
          </a:xfrm>
        </p:grpSpPr>
        <p:grpSp>
          <p:nvGrpSpPr>
            <p:cNvPr id="9" name="Graphic 6">
              <a:extLst>
                <a:ext uri="{FF2B5EF4-FFF2-40B4-BE49-F238E27FC236}">
                  <a16:creationId xmlns:a16="http://schemas.microsoft.com/office/drawing/2014/main" id="{A3F45CC0-814C-9F76-4897-D7A0BA02F1E7}"/>
                </a:ext>
              </a:extLst>
            </p:cNvPr>
            <p:cNvGrpSpPr/>
            <p:nvPr/>
          </p:nvGrpSpPr>
          <p:grpSpPr>
            <a:xfrm>
              <a:off x="5729980" y="4105054"/>
              <a:ext cx="8154676" cy="3321311"/>
              <a:chOff x="5729980" y="4105054"/>
              <a:chExt cx="8154676" cy="3321311"/>
            </a:xfrm>
          </p:grpSpPr>
          <p:grpSp>
            <p:nvGrpSpPr>
              <p:cNvPr id="10" name="Graphic 6">
                <a:extLst>
                  <a:ext uri="{FF2B5EF4-FFF2-40B4-BE49-F238E27FC236}">
                    <a16:creationId xmlns:a16="http://schemas.microsoft.com/office/drawing/2014/main" id="{82DCB4A5-D27E-557F-D68F-DFA980CD586F}"/>
                  </a:ext>
                </a:extLst>
              </p:cNvPr>
              <p:cNvGrpSpPr/>
              <p:nvPr/>
            </p:nvGrpSpPr>
            <p:grpSpPr>
              <a:xfrm>
                <a:off x="6230339" y="6290447"/>
                <a:ext cx="7391239" cy="13756"/>
                <a:chOff x="6230339" y="6290447"/>
                <a:chExt cx="7391239" cy="13756"/>
              </a:xfrm>
            </p:grpSpPr>
            <p:sp>
              <p:nvSpPr>
                <p:cNvPr id="11" name="Freeform 10">
                  <a:extLst>
                    <a:ext uri="{FF2B5EF4-FFF2-40B4-BE49-F238E27FC236}">
                      <a16:creationId xmlns:a16="http://schemas.microsoft.com/office/drawing/2014/main" id="{B0602870-4A38-64ED-CF70-A4076E10F949}"/>
                    </a:ext>
                  </a:extLst>
                </p:cNvPr>
                <p:cNvSpPr/>
                <p:nvPr/>
              </p:nvSpPr>
              <p:spPr>
                <a:xfrm>
                  <a:off x="6230339" y="6290447"/>
                  <a:ext cx="68798" cy="13756"/>
                </a:xfrm>
                <a:custGeom>
                  <a:avLst/>
                  <a:gdLst>
                    <a:gd name="connsiteX0" fmla="*/ 68799 w 68798"/>
                    <a:gd name="connsiteY0" fmla="*/ 0 h 13756"/>
                    <a:gd name="connsiteX1" fmla="*/ 0 w 68798"/>
                    <a:gd name="connsiteY1" fmla="*/ 0 h 13756"/>
                  </a:gdLst>
                  <a:ahLst/>
                  <a:cxnLst>
                    <a:cxn ang="0">
                      <a:pos x="connsiteX0" y="connsiteY0"/>
                    </a:cxn>
                    <a:cxn ang="0">
                      <a:pos x="connsiteX1" y="connsiteY1"/>
                    </a:cxn>
                  </a:cxnLst>
                  <a:rect l="l" t="t" r="r" b="b"/>
                  <a:pathLst>
                    <a:path w="68798" h="13756">
                      <a:moveTo>
                        <a:pt x="68799" y="0"/>
                      </a:moveTo>
                      <a:lnTo>
                        <a:pt x="0" y="0"/>
                      </a:lnTo>
                    </a:path>
                  </a:pathLst>
                </a:custGeom>
                <a:ln w="27453" cap="flat">
                  <a:solidFill>
                    <a:srgbClr val="1D1D1B"/>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9B88CE-87F1-89E2-D2F8-1AFA852D46BE}"/>
                    </a:ext>
                  </a:extLst>
                </p:cNvPr>
                <p:cNvSpPr/>
                <p:nvPr/>
              </p:nvSpPr>
              <p:spPr>
                <a:xfrm>
                  <a:off x="6299138" y="6290447"/>
                  <a:ext cx="7322440" cy="13756"/>
                </a:xfrm>
                <a:custGeom>
                  <a:avLst/>
                  <a:gdLst>
                    <a:gd name="connsiteX0" fmla="*/ 7322441 w 7322440"/>
                    <a:gd name="connsiteY0" fmla="*/ 0 h 13756"/>
                    <a:gd name="connsiteX1" fmla="*/ 0 w 7322440"/>
                    <a:gd name="connsiteY1" fmla="*/ 0 h 13756"/>
                  </a:gdLst>
                  <a:ahLst/>
                  <a:cxnLst>
                    <a:cxn ang="0">
                      <a:pos x="connsiteX0" y="connsiteY0"/>
                    </a:cxn>
                    <a:cxn ang="0">
                      <a:pos x="connsiteX1" y="connsiteY1"/>
                    </a:cxn>
                  </a:cxnLst>
                  <a:rect l="l" t="t" r="r" b="b"/>
                  <a:pathLst>
                    <a:path w="7322440" h="13756">
                      <a:moveTo>
                        <a:pt x="7322441" y="0"/>
                      </a:moveTo>
                      <a:lnTo>
                        <a:pt x="0" y="0"/>
                      </a:lnTo>
                    </a:path>
                  </a:pathLst>
                </a:custGeom>
                <a:ln w="13727" cap="flat">
                  <a:solidFill>
                    <a:srgbClr val="D9D9D9"/>
                  </a:solidFill>
                  <a:prstDash val="solid"/>
                  <a:miter/>
                </a:ln>
              </p:spPr>
              <p:txBody>
                <a:bodyPr rtlCol="0" anchor="ctr"/>
                <a:lstStyle/>
                <a:p>
                  <a:endParaRPr lang="en-US"/>
                </a:p>
              </p:txBody>
            </p:sp>
          </p:grpSp>
          <p:grpSp>
            <p:nvGrpSpPr>
              <p:cNvPr id="13" name="Graphic 6">
                <a:extLst>
                  <a:ext uri="{FF2B5EF4-FFF2-40B4-BE49-F238E27FC236}">
                    <a16:creationId xmlns:a16="http://schemas.microsoft.com/office/drawing/2014/main" id="{F62B33C6-983A-ACD7-8778-756F23A1C608}"/>
                  </a:ext>
                </a:extLst>
              </p:cNvPr>
              <p:cNvGrpSpPr/>
              <p:nvPr/>
            </p:nvGrpSpPr>
            <p:grpSpPr>
              <a:xfrm>
                <a:off x="6230339" y="4955662"/>
                <a:ext cx="7391239" cy="13756"/>
                <a:chOff x="6230339" y="4955662"/>
                <a:chExt cx="7391239" cy="13756"/>
              </a:xfrm>
            </p:grpSpPr>
            <p:sp>
              <p:nvSpPr>
                <p:cNvPr id="14" name="Freeform 13">
                  <a:extLst>
                    <a:ext uri="{FF2B5EF4-FFF2-40B4-BE49-F238E27FC236}">
                      <a16:creationId xmlns:a16="http://schemas.microsoft.com/office/drawing/2014/main" id="{A81A3DCE-EFE3-610D-F91C-CC2688801307}"/>
                    </a:ext>
                  </a:extLst>
                </p:cNvPr>
                <p:cNvSpPr/>
                <p:nvPr/>
              </p:nvSpPr>
              <p:spPr>
                <a:xfrm>
                  <a:off x="6230339" y="4955662"/>
                  <a:ext cx="68798" cy="13756"/>
                </a:xfrm>
                <a:custGeom>
                  <a:avLst/>
                  <a:gdLst>
                    <a:gd name="connsiteX0" fmla="*/ 68799 w 68798"/>
                    <a:gd name="connsiteY0" fmla="*/ 0 h 13756"/>
                    <a:gd name="connsiteX1" fmla="*/ 0 w 68798"/>
                    <a:gd name="connsiteY1" fmla="*/ 0 h 13756"/>
                  </a:gdLst>
                  <a:ahLst/>
                  <a:cxnLst>
                    <a:cxn ang="0">
                      <a:pos x="connsiteX0" y="connsiteY0"/>
                    </a:cxn>
                    <a:cxn ang="0">
                      <a:pos x="connsiteX1" y="connsiteY1"/>
                    </a:cxn>
                  </a:cxnLst>
                  <a:rect l="l" t="t" r="r" b="b"/>
                  <a:pathLst>
                    <a:path w="68798" h="13756">
                      <a:moveTo>
                        <a:pt x="68799" y="0"/>
                      </a:moveTo>
                      <a:lnTo>
                        <a:pt x="0" y="0"/>
                      </a:lnTo>
                    </a:path>
                  </a:pathLst>
                </a:custGeom>
                <a:ln w="27453" cap="flat">
                  <a:solidFill>
                    <a:srgbClr val="1D1D1B"/>
                  </a:solid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F4F9984-205C-692A-6941-8105EE30B6B1}"/>
                    </a:ext>
                  </a:extLst>
                </p:cNvPr>
                <p:cNvSpPr/>
                <p:nvPr/>
              </p:nvSpPr>
              <p:spPr>
                <a:xfrm>
                  <a:off x="6299138" y="4955662"/>
                  <a:ext cx="7322440" cy="13756"/>
                </a:xfrm>
                <a:custGeom>
                  <a:avLst/>
                  <a:gdLst>
                    <a:gd name="connsiteX0" fmla="*/ 7322441 w 7322440"/>
                    <a:gd name="connsiteY0" fmla="*/ 0 h 13756"/>
                    <a:gd name="connsiteX1" fmla="*/ 0 w 7322440"/>
                    <a:gd name="connsiteY1" fmla="*/ 0 h 13756"/>
                  </a:gdLst>
                  <a:ahLst/>
                  <a:cxnLst>
                    <a:cxn ang="0">
                      <a:pos x="connsiteX0" y="connsiteY0"/>
                    </a:cxn>
                    <a:cxn ang="0">
                      <a:pos x="connsiteX1" y="connsiteY1"/>
                    </a:cxn>
                  </a:cxnLst>
                  <a:rect l="l" t="t" r="r" b="b"/>
                  <a:pathLst>
                    <a:path w="7322440" h="13756">
                      <a:moveTo>
                        <a:pt x="7322441" y="0"/>
                      </a:moveTo>
                      <a:lnTo>
                        <a:pt x="0" y="0"/>
                      </a:lnTo>
                    </a:path>
                  </a:pathLst>
                </a:custGeom>
                <a:ln w="13727" cap="flat">
                  <a:solidFill>
                    <a:srgbClr val="D9D9D9"/>
                  </a:solidFill>
                  <a:prstDash val="solid"/>
                  <a:miter/>
                </a:ln>
              </p:spPr>
              <p:txBody>
                <a:bodyPr rtlCol="0" anchor="ctr"/>
                <a:lstStyle/>
                <a:p>
                  <a:endParaRPr lang="en-US"/>
                </a:p>
              </p:txBody>
            </p:sp>
          </p:grpSp>
          <p:grpSp>
            <p:nvGrpSpPr>
              <p:cNvPr id="16" name="Graphic 6">
                <a:extLst>
                  <a:ext uri="{FF2B5EF4-FFF2-40B4-BE49-F238E27FC236}">
                    <a16:creationId xmlns:a16="http://schemas.microsoft.com/office/drawing/2014/main" id="{D07DCCA9-9D86-79DE-246F-7633518CC6AE}"/>
                  </a:ext>
                </a:extLst>
              </p:cNvPr>
              <p:cNvGrpSpPr/>
              <p:nvPr/>
            </p:nvGrpSpPr>
            <p:grpSpPr>
              <a:xfrm>
                <a:off x="6230339" y="5623124"/>
                <a:ext cx="7391239" cy="13756"/>
                <a:chOff x="6230339" y="5623124"/>
                <a:chExt cx="7391239" cy="13756"/>
              </a:xfrm>
            </p:grpSpPr>
            <p:sp>
              <p:nvSpPr>
                <p:cNvPr id="17" name="Freeform 16">
                  <a:extLst>
                    <a:ext uri="{FF2B5EF4-FFF2-40B4-BE49-F238E27FC236}">
                      <a16:creationId xmlns:a16="http://schemas.microsoft.com/office/drawing/2014/main" id="{B18061CA-2025-CE05-D787-7672C62E59DC}"/>
                    </a:ext>
                  </a:extLst>
                </p:cNvPr>
                <p:cNvSpPr/>
                <p:nvPr/>
              </p:nvSpPr>
              <p:spPr>
                <a:xfrm>
                  <a:off x="6230339" y="5623124"/>
                  <a:ext cx="68798" cy="13756"/>
                </a:xfrm>
                <a:custGeom>
                  <a:avLst/>
                  <a:gdLst>
                    <a:gd name="connsiteX0" fmla="*/ 68799 w 68798"/>
                    <a:gd name="connsiteY0" fmla="*/ 0 h 13756"/>
                    <a:gd name="connsiteX1" fmla="*/ 0 w 68798"/>
                    <a:gd name="connsiteY1" fmla="*/ 0 h 13756"/>
                  </a:gdLst>
                  <a:ahLst/>
                  <a:cxnLst>
                    <a:cxn ang="0">
                      <a:pos x="connsiteX0" y="connsiteY0"/>
                    </a:cxn>
                    <a:cxn ang="0">
                      <a:pos x="connsiteX1" y="connsiteY1"/>
                    </a:cxn>
                  </a:cxnLst>
                  <a:rect l="l" t="t" r="r" b="b"/>
                  <a:pathLst>
                    <a:path w="68798" h="13756">
                      <a:moveTo>
                        <a:pt x="68799" y="0"/>
                      </a:moveTo>
                      <a:lnTo>
                        <a:pt x="0" y="0"/>
                      </a:lnTo>
                    </a:path>
                  </a:pathLst>
                </a:custGeom>
                <a:ln w="27453" cap="flat">
                  <a:solidFill>
                    <a:srgbClr val="1D1D1B"/>
                  </a:solid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CCBC56D-8AC8-F091-B056-DE0B26C6FB03}"/>
                    </a:ext>
                  </a:extLst>
                </p:cNvPr>
                <p:cNvSpPr/>
                <p:nvPr/>
              </p:nvSpPr>
              <p:spPr>
                <a:xfrm>
                  <a:off x="6299138" y="5623124"/>
                  <a:ext cx="7322440" cy="13756"/>
                </a:xfrm>
                <a:custGeom>
                  <a:avLst/>
                  <a:gdLst>
                    <a:gd name="connsiteX0" fmla="*/ 7322441 w 7322440"/>
                    <a:gd name="connsiteY0" fmla="*/ 0 h 13756"/>
                    <a:gd name="connsiteX1" fmla="*/ 0 w 7322440"/>
                    <a:gd name="connsiteY1" fmla="*/ 0 h 13756"/>
                  </a:gdLst>
                  <a:ahLst/>
                  <a:cxnLst>
                    <a:cxn ang="0">
                      <a:pos x="connsiteX0" y="connsiteY0"/>
                    </a:cxn>
                    <a:cxn ang="0">
                      <a:pos x="connsiteX1" y="connsiteY1"/>
                    </a:cxn>
                  </a:cxnLst>
                  <a:rect l="l" t="t" r="r" b="b"/>
                  <a:pathLst>
                    <a:path w="7322440" h="13756">
                      <a:moveTo>
                        <a:pt x="7322441" y="0"/>
                      </a:moveTo>
                      <a:lnTo>
                        <a:pt x="0" y="0"/>
                      </a:lnTo>
                    </a:path>
                  </a:pathLst>
                </a:custGeom>
                <a:ln w="13727" cap="flat">
                  <a:solidFill>
                    <a:srgbClr val="D9D9D9"/>
                  </a:solidFill>
                  <a:prstDash val="solid"/>
                  <a:miter/>
                </a:ln>
              </p:spPr>
              <p:txBody>
                <a:bodyPr rtlCol="0" anchor="ctr"/>
                <a:lstStyle/>
                <a:p>
                  <a:endParaRPr lang="en-US"/>
                </a:p>
              </p:txBody>
            </p:sp>
          </p:grpSp>
          <p:grpSp>
            <p:nvGrpSpPr>
              <p:cNvPr id="19" name="Graphic 6">
                <a:extLst>
                  <a:ext uri="{FF2B5EF4-FFF2-40B4-BE49-F238E27FC236}">
                    <a16:creationId xmlns:a16="http://schemas.microsoft.com/office/drawing/2014/main" id="{4AF701C1-2B38-10A3-6B3E-2E663F46A785}"/>
                  </a:ext>
                </a:extLst>
              </p:cNvPr>
              <p:cNvGrpSpPr/>
              <p:nvPr/>
            </p:nvGrpSpPr>
            <p:grpSpPr>
              <a:xfrm>
                <a:off x="6230339" y="4288339"/>
                <a:ext cx="7391239" cy="13756"/>
                <a:chOff x="6230339" y="4288339"/>
                <a:chExt cx="7391239" cy="13756"/>
              </a:xfrm>
            </p:grpSpPr>
            <p:sp>
              <p:nvSpPr>
                <p:cNvPr id="20" name="Freeform 19">
                  <a:extLst>
                    <a:ext uri="{FF2B5EF4-FFF2-40B4-BE49-F238E27FC236}">
                      <a16:creationId xmlns:a16="http://schemas.microsoft.com/office/drawing/2014/main" id="{D04E3ED5-FA5F-E3EA-935F-D889A0E7A7F6}"/>
                    </a:ext>
                  </a:extLst>
                </p:cNvPr>
                <p:cNvSpPr/>
                <p:nvPr/>
              </p:nvSpPr>
              <p:spPr>
                <a:xfrm>
                  <a:off x="6299138" y="4288339"/>
                  <a:ext cx="7322440" cy="13756"/>
                </a:xfrm>
                <a:custGeom>
                  <a:avLst/>
                  <a:gdLst>
                    <a:gd name="connsiteX0" fmla="*/ 7322441 w 7322440"/>
                    <a:gd name="connsiteY0" fmla="*/ 0 h 13756"/>
                    <a:gd name="connsiteX1" fmla="*/ 0 w 7322440"/>
                    <a:gd name="connsiteY1" fmla="*/ 0 h 13756"/>
                  </a:gdLst>
                  <a:ahLst/>
                  <a:cxnLst>
                    <a:cxn ang="0">
                      <a:pos x="connsiteX0" y="connsiteY0"/>
                    </a:cxn>
                    <a:cxn ang="0">
                      <a:pos x="connsiteX1" y="connsiteY1"/>
                    </a:cxn>
                  </a:cxnLst>
                  <a:rect l="l" t="t" r="r" b="b"/>
                  <a:pathLst>
                    <a:path w="7322440" h="13756">
                      <a:moveTo>
                        <a:pt x="7322441" y="0"/>
                      </a:moveTo>
                      <a:lnTo>
                        <a:pt x="0" y="0"/>
                      </a:lnTo>
                    </a:path>
                  </a:pathLst>
                </a:custGeom>
                <a:ln w="13727" cap="flat">
                  <a:solidFill>
                    <a:srgbClr val="D9D9D9"/>
                  </a:solid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80414BC-1FDE-8915-8308-B99DCE585F26}"/>
                    </a:ext>
                  </a:extLst>
                </p:cNvPr>
                <p:cNvSpPr/>
                <p:nvPr/>
              </p:nvSpPr>
              <p:spPr>
                <a:xfrm>
                  <a:off x="6230339" y="4288339"/>
                  <a:ext cx="82530" cy="13756"/>
                </a:xfrm>
                <a:custGeom>
                  <a:avLst/>
                  <a:gdLst>
                    <a:gd name="connsiteX0" fmla="*/ 82531 w 82530"/>
                    <a:gd name="connsiteY0" fmla="*/ 0 h 13756"/>
                    <a:gd name="connsiteX1" fmla="*/ 0 w 82530"/>
                    <a:gd name="connsiteY1" fmla="*/ 0 h 13756"/>
                  </a:gdLst>
                  <a:ahLst/>
                  <a:cxnLst>
                    <a:cxn ang="0">
                      <a:pos x="connsiteX0" y="connsiteY0"/>
                    </a:cxn>
                    <a:cxn ang="0">
                      <a:pos x="connsiteX1" y="connsiteY1"/>
                    </a:cxn>
                  </a:cxnLst>
                  <a:rect l="l" t="t" r="r" b="b"/>
                  <a:pathLst>
                    <a:path w="82530" h="13756">
                      <a:moveTo>
                        <a:pt x="82531" y="0"/>
                      </a:moveTo>
                      <a:lnTo>
                        <a:pt x="0" y="0"/>
                      </a:lnTo>
                    </a:path>
                  </a:pathLst>
                </a:custGeom>
                <a:ln w="27453" cap="flat">
                  <a:solidFill>
                    <a:srgbClr val="1D1D1B"/>
                  </a:solid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9D1411FB-B2BF-1FF5-B776-5C1A60F0CA36}"/>
                  </a:ext>
                </a:extLst>
              </p:cNvPr>
              <p:cNvSpPr/>
              <p:nvPr/>
            </p:nvSpPr>
            <p:spPr>
              <a:xfrm>
                <a:off x="6230339" y="6955707"/>
                <a:ext cx="68798" cy="13756"/>
              </a:xfrm>
              <a:custGeom>
                <a:avLst/>
                <a:gdLst>
                  <a:gd name="connsiteX0" fmla="*/ 68799 w 68798"/>
                  <a:gd name="connsiteY0" fmla="*/ 0 h 13756"/>
                  <a:gd name="connsiteX1" fmla="*/ 0 w 68798"/>
                  <a:gd name="connsiteY1" fmla="*/ 0 h 13756"/>
                </a:gdLst>
                <a:ahLst/>
                <a:cxnLst>
                  <a:cxn ang="0">
                    <a:pos x="connsiteX0" y="connsiteY0"/>
                  </a:cxn>
                  <a:cxn ang="0">
                    <a:pos x="connsiteX1" y="connsiteY1"/>
                  </a:cxn>
                </a:cxnLst>
                <a:rect l="l" t="t" r="r" b="b"/>
                <a:pathLst>
                  <a:path w="68798" h="13756">
                    <a:moveTo>
                      <a:pt x="68799" y="0"/>
                    </a:moveTo>
                    <a:lnTo>
                      <a:pt x="0" y="0"/>
                    </a:lnTo>
                  </a:path>
                </a:pathLst>
              </a:custGeom>
              <a:ln w="27453" cap="flat">
                <a:solidFill>
                  <a:srgbClr val="1D1D1B"/>
                </a:solidFill>
                <a:prstDash val="solid"/>
                <a:miter/>
              </a:ln>
            </p:spPr>
            <p:txBody>
              <a:bodyPr rtlCol="0" anchor="ctr"/>
              <a:lstStyle/>
              <a:p>
                <a:endParaRPr lang="en-US"/>
              </a:p>
            </p:txBody>
          </p:sp>
          <p:grpSp>
            <p:nvGrpSpPr>
              <p:cNvPr id="24" name="Graphic 6">
                <a:extLst>
                  <a:ext uri="{FF2B5EF4-FFF2-40B4-BE49-F238E27FC236}">
                    <a16:creationId xmlns:a16="http://schemas.microsoft.com/office/drawing/2014/main" id="{64730050-409F-67B9-8922-BFF944514E6B}"/>
                  </a:ext>
                </a:extLst>
              </p:cNvPr>
              <p:cNvGrpSpPr/>
              <p:nvPr/>
            </p:nvGrpSpPr>
            <p:grpSpPr>
              <a:xfrm>
                <a:off x="6094269" y="4288339"/>
                <a:ext cx="479618" cy="3138026"/>
                <a:chOff x="6094269" y="4288339"/>
                <a:chExt cx="479618" cy="3138026"/>
              </a:xfrm>
              <a:solidFill>
                <a:srgbClr val="000000"/>
              </a:solidFill>
            </p:grpSpPr>
            <p:grpSp>
              <p:nvGrpSpPr>
                <p:cNvPr id="25" name="Graphic 6">
                  <a:extLst>
                    <a:ext uri="{FF2B5EF4-FFF2-40B4-BE49-F238E27FC236}">
                      <a16:creationId xmlns:a16="http://schemas.microsoft.com/office/drawing/2014/main" id="{E2932B07-A3F1-ABE3-14C9-ED28494D2420}"/>
                    </a:ext>
                  </a:extLst>
                </p:cNvPr>
                <p:cNvGrpSpPr/>
                <p:nvPr/>
              </p:nvGrpSpPr>
              <p:grpSpPr>
                <a:xfrm>
                  <a:off x="6299138" y="4288339"/>
                  <a:ext cx="13732" cy="2734637"/>
                  <a:chOff x="6299138" y="4288339"/>
                  <a:chExt cx="13732" cy="2734637"/>
                </a:xfrm>
              </p:grpSpPr>
              <p:sp>
                <p:nvSpPr>
                  <p:cNvPr id="26" name="Freeform 25">
                    <a:extLst>
                      <a:ext uri="{FF2B5EF4-FFF2-40B4-BE49-F238E27FC236}">
                        <a16:creationId xmlns:a16="http://schemas.microsoft.com/office/drawing/2014/main" id="{38071AF4-BD46-01DD-B2AA-DB551C54C05C}"/>
                      </a:ext>
                    </a:extLst>
                  </p:cNvPr>
                  <p:cNvSpPr/>
                  <p:nvPr/>
                </p:nvSpPr>
                <p:spPr>
                  <a:xfrm>
                    <a:off x="6299138" y="6954194"/>
                    <a:ext cx="13732" cy="68782"/>
                  </a:xfrm>
                  <a:custGeom>
                    <a:avLst/>
                    <a:gdLst>
                      <a:gd name="connsiteX0" fmla="*/ 0 w 13732"/>
                      <a:gd name="connsiteY0" fmla="*/ 0 h 68782"/>
                      <a:gd name="connsiteX1" fmla="*/ 0 w 13732"/>
                      <a:gd name="connsiteY1" fmla="*/ 68782 h 68782"/>
                    </a:gdLst>
                    <a:ahLst/>
                    <a:cxnLst>
                      <a:cxn ang="0">
                        <a:pos x="connsiteX0" y="connsiteY0"/>
                      </a:cxn>
                      <a:cxn ang="0">
                        <a:pos x="connsiteX1" y="connsiteY1"/>
                      </a:cxn>
                    </a:cxnLst>
                    <a:rect l="l" t="t" r="r" b="b"/>
                    <a:pathLst>
                      <a:path w="13732" h="68782">
                        <a:moveTo>
                          <a:pt x="0" y="0"/>
                        </a:moveTo>
                        <a:lnTo>
                          <a:pt x="0" y="68782"/>
                        </a:lnTo>
                      </a:path>
                    </a:pathLst>
                  </a:custGeom>
                  <a:ln w="27453" cap="flat">
                    <a:solidFill>
                      <a:srgbClr val="1D1D1B"/>
                    </a:solid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291FAE0-25AC-A8B3-FFEF-503425A0E041}"/>
                      </a:ext>
                    </a:extLst>
                  </p:cNvPr>
                  <p:cNvSpPr/>
                  <p:nvPr/>
                </p:nvSpPr>
                <p:spPr>
                  <a:xfrm>
                    <a:off x="6299138" y="4288339"/>
                    <a:ext cx="13732" cy="2665855"/>
                  </a:xfrm>
                  <a:custGeom>
                    <a:avLst/>
                    <a:gdLst>
                      <a:gd name="connsiteX0" fmla="*/ 0 w 13732"/>
                      <a:gd name="connsiteY0" fmla="*/ 0 h 2665855"/>
                      <a:gd name="connsiteX1" fmla="*/ 0 w 13732"/>
                      <a:gd name="connsiteY1" fmla="*/ 2665856 h 2665855"/>
                    </a:gdLst>
                    <a:ahLst/>
                    <a:cxnLst>
                      <a:cxn ang="0">
                        <a:pos x="connsiteX0" y="connsiteY0"/>
                      </a:cxn>
                      <a:cxn ang="0">
                        <a:pos x="connsiteX1" y="connsiteY1"/>
                      </a:cxn>
                    </a:cxnLst>
                    <a:rect l="l" t="t" r="r" b="b"/>
                    <a:pathLst>
                      <a:path w="13732" h="2665855">
                        <a:moveTo>
                          <a:pt x="0" y="0"/>
                        </a:moveTo>
                        <a:lnTo>
                          <a:pt x="0" y="2665856"/>
                        </a:lnTo>
                      </a:path>
                    </a:pathLst>
                  </a:custGeom>
                  <a:ln w="3981" cap="flat">
                    <a:solidFill>
                      <a:srgbClr val="D9D9D9"/>
                    </a:solidFill>
                    <a:prstDash val="solid"/>
                    <a:miter/>
                  </a:ln>
                </p:spPr>
                <p:txBody>
                  <a:bodyPr rtlCol="0" anchor="ctr"/>
                  <a:lstStyle/>
                  <a:p>
                    <a:endParaRPr lang="en-US"/>
                  </a:p>
                </p:txBody>
              </p:sp>
            </p:grpSp>
            <p:sp>
              <p:nvSpPr>
                <p:cNvPr id="28" name="TextBox 27">
                  <a:extLst>
                    <a:ext uri="{FF2B5EF4-FFF2-40B4-BE49-F238E27FC236}">
                      <a16:creationId xmlns:a16="http://schemas.microsoft.com/office/drawing/2014/main" id="{8521A41A-DCE7-7142-4DA2-568400A8AD7F}"/>
                    </a:ext>
                  </a:extLst>
                </p:cNvPr>
                <p:cNvSpPr txBox="1"/>
                <p:nvPr/>
              </p:nvSpPr>
              <p:spPr>
                <a:xfrm>
                  <a:off x="6094269" y="7087811"/>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0.1</a:t>
                  </a:r>
                </a:p>
              </p:txBody>
            </p:sp>
          </p:grpSp>
          <p:grpSp>
            <p:nvGrpSpPr>
              <p:cNvPr id="29" name="Graphic 6">
                <a:extLst>
                  <a:ext uri="{FF2B5EF4-FFF2-40B4-BE49-F238E27FC236}">
                    <a16:creationId xmlns:a16="http://schemas.microsoft.com/office/drawing/2014/main" id="{F5CE0D8A-2651-A829-2122-DB6B2DFE236F}"/>
                  </a:ext>
                </a:extLst>
              </p:cNvPr>
              <p:cNvGrpSpPr/>
              <p:nvPr/>
            </p:nvGrpSpPr>
            <p:grpSpPr>
              <a:xfrm>
                <a:off x="7921893" y="4288339"/>
                <a:ext cx="479618" cy="3138026"/>
                <a:chOff x="7921893" y="4288339"/>
                <a:chExt cx="479618" cy="3138026"/>
              </a:xfrm>
              <a:solidFill>
                <a:srgbClr val="000000"/>
              </a:solidFill>
            </p:grpSpPr>
            <p:grpSp>
              <p:nvGrpSpPr>
                <p:cNvPr id="30" name="Graphic 6">
                  <a:extLst>
                    <a:ext uri="{FF2B5EF4-FFF2-40B4-BE49-F238E27FC236}">
                      <a16:creationId xmlns:a16="http://schemas.microsoft.com/office/drawing/2014/main" id="{6397897C-3A16-E5DC-42D0-7DFBA78551D7}"/>
                    </a:ext>
                  </a:extLst>
                </p:cNvPr>
                <p:cNvGrpSpPr/>
                <p:nvPr/>
              </p:nvGrpSpPr>
              <p:grpSpPr>
                <a:xfrm>
                  <a:off x="8126761" y="4288339"/>
                  <a:ext cx="13732" cy="2734637"/>
                  <a:chOff x="8126761" y="4288339"/>
                  <a:chExt cx="13732" cy="2734637"/>
                </a:xfrm>
              </p:grpSpPr>
              <p:sp>
                <p:nvSpPr>
                  <p:cNvPr id="31" name="Freeform 30">
                    <a:extLst>
                      <a:ext uri="{FF2B5EF4-FFF2-40B4-BE49-F238E27FC236}">
                        <a16:creationId xmlns:a16="http://schemas.microsoft.com/office/drawing/2014/main" id="{EA46BFA5-0A18-3BE1-B3EE-26265C50BE5B}"/>
                      </a:ext>
                    </a:extLst>
                  </p:cNvPr>
                  <p:cNvSpPr/>
                  <p:nvPr/>
                </p:nvSpPr>
                <p:spPr>
                  <a:xfrm>
                    <a:off x="8126761" y="6954194"/>
                    <a:ext cx="13732" cy="68782"/>
                  </a:xfrm>
                  <a:custGeom>
                    <a:avLst/>
                    <a:gdLst>
                      <a:gd name="connsiteX0" fmla="*/ 0 w 13732"/>
                      <a:gd name="connsiteY0" fmla="*/ 0 h 68782"/>
                      <a:gd name="connsiteX1" fmla="*/ 0 w 13732"/>
                      <a:gd name="connsiteY1" fmla="*/ 68782 h 68782"/>
                    </a:gdLst>
                    <a:ahLst/>
                    <a:cxnLst>
                      <a:cxn ang="0">
                        <a:pos x="connsiteX0" y="connsiteY0"/>
                      </a:cxn>
                      <a:cxn ang="0">
                        <a:pos x="connsiteX1" y="connsiteY1"/>
                      </a:cxn>
                    </a:cxnLst>
                    <a:rect l="l" t="t" r="r" b="b"/>
                    <a:pathLst>
                      <a:path w="13732" h="68782">
                        <a:moveTo>
                          <a:pt x="0" y="0"/>
                        </a:moveTo>
                        <a:lnTo>
                          <a:pt x="0" y="68782"/>
                        </a:lnTo>
                      </a:path>
                    </a:pathLst>
                  </a:custGeom>
                  <a:ln w="27453" cap="flat">
                    <a:solidFill>
                      <a:srgbClr val="1D1D1B"/>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F7E1603-F85D-0600-3F39-EDC5B48574FB}"/>
                      </a:ext>
                    </a:extLst>
                  </p:cNvPr>
                  <p:cNvSpPr/>
                  <p:nvPr/>
                </p:nvSpPr>
                <p:spPr>
                  <a:xfrm>
                    <a:off x="8126761" y="4288339"/>
                    <a:ext cx="13732" cy="2665855"/>
                  </a:xfrm>
                  <a:custGeom>
                    <a:avLst/>
                    <a:gdLst>
                      <a:gd name="connsiteX0" fmla="*/ 0 w 13732"/>
                      <a:gd name="connsiteY0" fmla="*/ 0 h 2665855"/>
                      <a:gd name="connsiteX1" fmla="*/ 0 w 13732"/>
                      <a:gd name="connsiteY1" fmla="*/ 2665856 h 2665855"/>
                    </a:gdLst>
                    <a:ahLst/>
                    <a:cxnLst>
                      <a:cxn ang="0">
                        <a:pos x="connsiteX0" y="connsiteY0"/>
                      </a:cxn>
                      <a:cxn ang="0">
                        <a:pos x="connsiteX1" y="connsiteY1"/>
                      </a:cxn>
                    </a:cxnLst>
                    <a:rect l="l" t="t" r="r" b="b"/>
                    <a:pathLst>
                      <a:path w="13732" h="2665855">
                        <a:moveTo>
                          <a:pt x="0" y="0"/>
                        </a:moveTo>
                        <a:lnTo>
                          <a:pt x="0" y="2665856"/>
                        </a:lnTo>
                      </a:path>
                    </a:pathLst>
                  </a:custGeom>
                  <a:ln w="13727" cap="flat">
                    <a:solidFill>
                      <a:srgbClr val="D9D9D9"/>
                    </a:solidFill>
                    <a:prstDash val="solid"/>
                    <a:miter/>
                  </a:ln>
                </p:spPr>
                <p:txBody>
                  <a:bodyPr rtlCol="0" anchor="ctr"/>
                  <a:lstStyle/>
                  <a:p>
                    <a:endParaRPr lang="en-US"/>
                  </a:p>
                </p:txBody>
              </p:sp>
            </p:grpSp>
            <p:sp>
              <p:nvSpPr>
                <p:cNvPr id="33" name="TextBox 32">
                  <a:extLst>
                    <a:ext uri="{FF2B5EF4-FFF2-40B4-BE49-F238E27FC236}">
                      <a16:creationId xmlns:a16="http://schemas.microsoft.com/office/drawing/2014/main" id="{868D807E-3928-42DF-16A4-07F57F773E77}"/>
                    </a:ext>
                  </a:extLst>
                </p:cNvPr>
                <p:cNvSpPr txBox="1"/>
                <p:nvPr/>
              </p:nvSpPr>
              <p:spPr>
                <a:xfrm>
                  <a:off x="7921893" y="7087811"/>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0.2</a:t>
                  </a:r>
                </a:p>
              </p:txBody>
            </p:sp>
          </p:grpSp>
          <p:grpSp>
            <p:nvGrpSpPr>
              <p:cNvPr id="34" name="Graphic 6">
                <a:extLst>
                  <a:ext uri="{FF2B5EF4-FFF2-40B4-BE49-F238E27FC236}">
                    <a16:creationId xmlns:a16="http://schemas.microsoft.com/office/drawing/2014/main" id="{E2F6F7EF-DF8D-62CC-B614-EFC7570C33FD}"/>
                  </a:ext>
                </a:extLst>
              </p:cNvPr>
              <p:cNvGrpSpPr/>
              <p:nvPr/>
            </p:nvGrpSpPr>
            <p:grpSpPr>
              <a:xfrm>
                <a:off x="9749653" y="4288339"/>
                <a:ext cx="479618" cy="3138026"/>
                <a:chOff x="9749653" y="4288339"/>
                <a:chExt cx="479618" cy="3138026"/>
              </a:xfrm>
              <a:solidFill>
                <a:srgbClr val="000000"/>
              </a:solidFill>
            </p:grpSpPr>
            <p:grpSp>
              <p:nvGrpSpPr>
                <p:cNvPr id="35" name="Graphic 6">
                  <a:extLst>
                    <a:ext uri="{FF2B5EF4-FFF2-40B4-BE49-F238E27FC236}">
                      <a16:creationId xmlns:a16="http://schemas.microsoft.com/office/drawing/2014/main" id="{D141B6B7-9906-2038-6853-3BAD0E9D483F}"/>
                    </a:ext>
                  </a:extLst>
                </p:cNvPr>
                <p:cNvGrpSpPr/>
                <p:nvPr/>
              </p:nvGrpSpPr>
              <p:grpSpPr>
                <a:xfrm>
                  <a:off x="9954522" y="4288339"/>
                  <a:ext cx="13732" cy="2734637"/>
                  <a:chOff x="9954522" y="4288339"/>
                  <a:chExt cx="13732" cy="2734637"/>
                </a:xfrm>
              </p:grpSpPr>
              <p:sp>
                <p:nvSpPr>
                  <p:cNvPr id="36" name="Freeform 35">
                    <a:extLst>
                      <a:ext uri="{FF2B5EF4-FFF2-40B4-BE49-F238E27FC236}">
                        <a16:creationId xmlns:a16="http://schemas.microsoft.com/office/drawing/2014/main" id="{625956C7-D610-E846-5CC9-D8EEA3818DF5}"/>
                      </a:ext>
                    </a:extLst>
                  </p:cNvPr>
                  <p:cNvSpPr/>
                  <p:nvPr/>
                </p:nvSpPr>
                <p:spPr>
                  <a:xfrm>
                    <a:off x="9954522" y="6954194"/>
                    <a:ext cx="13732" cy="68782"/>
                  </a:xfrm>
                  <a:custGeom>
                    <a:avLst/>
                    <a:gdLst>
                      <a:gd name="connsiteX0" fmla="*/ 0 w 13732"/>
                      <a:gd name="connsiteY0" fmla="*/ 0 h 68782"/>
                      <a:gd name="connsiteX1" fmla="*/ 0 w 13732"/>
                      <a:gd name="connsiteY1" fmla="*/ 68782 h 68782"/>
                    </a:gdLst>
                    <a:ahLst/>
                    <a:cxnLst>
                      <a:cxn ang="0">
                        <a:pos x="connsiteX0" y="connsiteY0"/>
                      </a:cxn>
                      <a:cxn ang="0">
                        <a:pos x="connsiteX1" y="connsiteY1"/>
                      </a:cxn>
                    </a:cxnLst>
                    <a:rect l="l" t="t" r="r" b="b"/>
                    <a:pathLst>
                      <a:path w="13732" h="68782">
                        <a:moveTo>
                          <a:pt x="0" y="0"/>
                        </a:moveTo>
                        <a:lnTo>
                          <a:pt x="0" y="68782"/>
                        </a:lnTo>
                      </a:path>
                    </a:pathLst>
                  </a:custGeom>
                  <a:ln w="27453" cap="flat">
                    <a:solidFill>
                      <a:srgbClr val="1D1D1B"/>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01E77D2-5E81-A292-D0CE-5F4711344A27}"/>
                      </a:ext>
                    </a:extLst>
                  </p:cNvPr>
                  <p:cNvSpPr/>
                  <p:nvPr/>
                </p:nvSpPr>
                <p:spPr>
                  <a:xfrm>
                    <a:off x="9954522" y="4288339"/>
                    <a:ext cx="13732" cy="2665855"/>
                  </a:xfrm>
                  <a:custGeom>
                    <a:avLst/>
                    <a:gdLst>
                      <a:gd name="connsiteX0" fmla="*/ 0 w 13732"/>
                      <a:gd name="connsiteY0" fmla="*/ 0 h 2665855"/>
                      <a:gd name="connsiteX1" fmla="*/ 0 w 13732"/>
                      <a:gd name="connsiteY1" fmla="*/ 2665856 h 2665855"/>
                    </a:gdLst>
                    <a:ahLst/>
                    <a:cxnLst>
                      <a:cxn ang="0">
                        <a:pos x="connsiteX0" y="connsiteY0"/>
                      </a:cxn>
                      <a:cxn ang="0">
                        <a:pos x="connsiteX1" y="connsiteY1"/>
                      </a:cxn>
                    </a:cxnLst>
                    <a:rect l="l" t="t" r="r" b="b"/>
                    <a:pathLst>
                      <a:path w="13732" h="2665855">
                        <a:moveTo>
                          <a:pt x="0" y="0"/>
                        </a:moveTo>
                        <a:lnTo>
                          <a:pt x="0" y="2665856"/>
                        </a:lnTo>
                      </a:path>
                    </a:pathLst>
                  </a:custGeom>
                  <a:ln w="13727" cap="flat">
                    <a:solidFill>
                      <a:srgbClr val="D9D9D9"/>
                    </a:solidFill>
                    <a:prstDash val="solid"/>
                    <a:miter/>
                  </a:ln>
                </p:spPr>
                <p:txBody>
                  <a:bodyPr rtlCol="0" anchor="ctr"/>
                  <a:lstStyle/>
                  <a:p>
                    <a:endParaRPr lang="en-US"/>
                  </a:p>
                </p:txBody>
              </p:sp>
            </p:grpSp>
            <p:sp>
              <p:nvSpPr>
                <p:cNvPr id="38" name="TextBox 37">
                  <a:extLst>
                    <a:ext uri="{FF2B5EF4-FFF2-40B4-BE49-F238E27FC236}">
                      <a16:creationId xmlns:a16="http://schemas.microsoft.com/office/drawing/2014/main" id="{6FF7A9A9-E566-D10A-9757-BAFB5F0F08B3}"/>
                    </a:ext>
                  </a:extLst>
                </p:cNvPr>
                <p:cNvSpPr txBox="1"/>
                <p:nvPr/>
              </p:nvSpPr>
              <p:spPr>
                <a:xfrm>
                  <a:off x="9749653" y="7087811"/>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0.3</a:t>
                  </a:r>
                </a:p>
              </p:txBody>
            </p:sp>
          </p:grpSp>
          <p:grpSp>
            <p:nvGrpSpPr>
              <p:cNvPr id="40" name="Graphic 6">
                <a:extLst>
                  <a:ext uri="{FF2B5EF4-FFF2-40B4-BE49-F238E27FC236}">
                    <a16:creationId xmlns:a16="http://schemas.microsoft.com/office/drawing/2014/main" id="{7B117664-A315-E0AE-929E-D3F959914D87}"/>
                  </a:ext>
                </a:extLst>
              </p:cNvPr>
              <p:cNvGrpSpPr/>
              <p:nvPr/>
            </p:nvGrpSpPr>
            <p:grpSpPr>
              <a:xfrm>
                <a:off x="11577277" y="4288339"/>
                <a:ext cx="479618" cy="3138026"/>
                <a:chOff x="11577277" y="4288339"/>
                <a:chExt cx="479618" cy="3138026"/>
              </a:xfrm>
              <a:solidFill>
                <a:srgbClr val="000000"/>
              </a:solidFill>
            </p:grpSpPr>
            <p:grpSp>
              <p:nvGrpSpPr>
                <p:cNvPr id="41" name="Graphic 6">
                  <a:extLst>
                    <a:ext uri="{FF2B5EF4-FFF2-40B4-BE49-F238E27FC236}">
                      <a16:creationId xmlns:a16="http://schemas.microsoft.com/office/drawing/2014/main" id="{41CDA552-CA82-EB31-15C5-3DF9995DB426}"/>
                    </a:ext>
                  </a:extLst>
                </p:cNvPr>
                <p:cNvGrpSpPr/>
                <p:nvPr/>
              </p:nvGrpSpPr>
              <p:grpSpPr>
                <a:xfrm>
                  <a:off x="11782145" y="4288339"/>
                  <a:ext cx="13732" cy="2734637"/>
                  <a:chOff x="11782145" y="4288339"/>
                  <a:chExt cx="13732" cy="2734637"/>
                </a:xfrm>
              </p:grpSpPr>
              <p:sp>
                <p:nvSpPr>
                  <p:cNvPr id="42" name="Freeform 41">
                    <a:extLst>
                      <a:ext uri="{FF2B5EF4-FFF2-40B4-BE49-F238E27FC236}">
                        <a16:creationId xmlns:a16="http://schemas.microsoft.com/office/drawing/2014/main" id="{E054AAE4-ADAD-964C-4140-7F77230D39F4}"/>
                      </a:ext>
                    </a:extLst>
                  </p:cNvPr>
                  <p:cNvSpPr/>
                  <p:nvPr/>
                </p:nvSpPr>
                <p:spPr>
                  <a:xfrm>
                    <a:off x="11782145" y="6954194"/>
                    <a:ext cx="13732" cy="68782"/>
                  </a:xfrm>
                  <a:custGeom>
                    <a:avLst/>
                    <a:gdLst>
                      <a:gd name="connsiteX0" fmla="*/ 0 w 13732"/>
                      <a:gd name="connsiteY0" fmla="*/ 0 h 68782"/>
                      <a:gd name="connsiteX1" fmla="*/ 0 w 13732"/>
                      <a:gd name="connsiteY1" fmla="*/ 68782 h 68782"/>
                    </a:gdLst>
                    <a:ahLst/>
                    <a:cxnLst>
                      <a:cxn ang="0">
                        <a:pos x="connsiteX0" y="connsiteY0"/>
                      </a:cxn>
                      <a:cxn ang="0">
                        <a:pos x="connsiteX1" y="connsiteY1"/>
                      </a:cxn>
                    </a:cxnLst>
                    <a:rect l="l" t="t" r="r" b="b"/>
                    <a:pathLst>
                      <a:path w="13732" h="68782">
                        <a:moveTo>
                          <a:pt x="0" y="0"/>
                        </a:moveTo>
                        <a:lnTo>
                          <a:pt x="0" y="68782"/>
                        </a:lnTo>
                      </a:path>
                    </a:pathLst>
                  </a:custGeom>
                  <a:ln w="27453" cap="flat">
                    <a:solidFill>
                      <a:srgbClr val="1D1D1B"/>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79DEAE3-E2AB-5E6F-983C-BCA847475F6C}"/>
                      </a:ext>
                    </a:extLst>
                  </p:cNvPr>
                  <p:cNvSpPr/>
                  <p:nvPr/>
                </p:nvSpPr>
                <p:spPr>
                  <a:xfrm>
                    <a:off x="11782145" y="4288339"/>
                    <a:ext cx="13732" cy="2665855"/>
                  </a:xfrm>
                  <a:custGeom>
                    <a:avLst/>
                    <a:gdLst>
                      <a:gd name="connsiteX0" fmla="*/ 0 w 13732"/>
                      <a:gd name="connsiteY0" fmla="*/ 0 h 2665855"/>
                      <a:gd name="connsiteX1" fmla="*/ 0 w 13732"/>
                      <a:gd name="connsiteY1" fmla="*/ 2665856 h 2665855"/>
                    </a:gdLst>
                    <a:ahLst/>
                    <a:cxnLst>
                      <a:cxn ang="0">
                        <a:pos x="connsiteX0" y="connsiteY0"/>
                      </a:cxn>
                      <a:cxn ang="0">
                        <a:pos x="connsiteX1" y="connsiteY1"/>
                      </a:cxn>
                    </a:cxnLst>
                    <a:rect l="l" t="t" r="r" b="b"/>
                    <a:pathLst>
                      <a:path w="13732" h="2665855">
                        <a:moveTo>
                          <a:pt x="0" y="0"/>
                        </a:moveTo>
                        <a:lnTo>
                          <a:pt x="0" y="2665856"/>
                        </a:lnTo>
                      </a:path>
                    </a:pathLst>
                  </a:custGeom>
                  <a:ln w="13727" cap="flat">
                    <a:solidFill>
                      <a:srgbClr val="D9D9D9"/>
                    </a:solidFill>
                    <a:prstDash val="solid"/>
                    <a:miter/>
                  </a:ln>
                </p:spPr>
                <p:txBody>
                  <a:bodyPr rtlCol="0" anchor="ctr"/>
                  <a:lstStyle/>
                  <a:p>
                    <a:endParaRPr lang="en-US"/>
                  </a:p>
                </p:txBody>
              </p:sp>
            </p:grpSp>
            <p:sp>
              <p:nvSpPr>
                <p:cNvPr id="44" name="TextBox 43">
                  <a:extLst>
                    <a:ext uri="{FF2B5EF4-FFF2-40B4-BE49-F238E27FC236}">
                      <a16:creationId xmlns:a16="http://schemas.microsoft.com/office/drawing/2014/main" id="{BF15CDFD-9446-AA98-746A-1F85E45DFF7C}"/>
                    </a:ext>
                  </a:extLst>
                </p:cNvPr>
                <p:cNvSpPr txBox="1"/>
                <p:nvPr/>
              </p:nvSpPr>
              <p:spPr>
                <a:xfrm>
                  <a:off x="11577277" y="7087811"/>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0.4</a:t>
                  </a:r>
                </a:p>
              </p:txBody>
            </p:sp>
          </p:grpSp>
          <p:grpSp>
            <p:nvGrpSpPr>
              <p:cNvPr id="45" name="Graphic 6">
                <a:extLst>
                  <a:ext uri="{FF2B5EF4-FFF2-40B4-BE49-F238E27FC236}">
                    <a16:creationId xmlns:a16="http://schemas.microsoft.com/office/drawing/2014/main" id="{50F49360-4846-4940-0844-D33598AA6794}"/>
                  </a:ext>
                </a:extLst>
              </p:cNvPr>
              <p:cNvGrpSpPr/>
              <p:nvPr/>
            </p:nvGrpSpPr>
            <p:grpSpPr>
              <a:xfrm>
                <a:off x="13405038" y="4288339"/>
                <a:ext cx="479618" cy="3136788"/>
                <a:chOff x="13405038" y="4288339"/>
                <a:chExt cx="479618" cy="3136788"/>
              </a:xfrm>
            </p:grpSpPr>
            <p:grpSp>
              <p:nvGrpSpPr>
                <p:cNvPr id="46" name="Graphic 6">
                  <a:extLst>
                    <a:ext uri="{FF2B5EF4-FFF2-40B4-BE49-F238E27FC236}">
                      <a16:creationId xmlns:a16="http://schemas.microsoft.com/office/drawing/2014/main" id="{370604FC-C9AE-263B-B5F0-84956476BCC6}"/>
                    </a:ext>
                  </a:extLst>
                </p:cNvPr>
                <p:cNvGrpSpPr/>
                <p:nvPr/>
              </p:nvGrpSpPr>
              <p:grpSpPr>
                <a:xfrm>
                  <a:off x="13621578" y="4288339"/>
                  <a:ext cx="0" cy="2734637"/>
                  <a:chOff x="13621578" y="4288339"/>
                  <a:chExt cx="0" cy="2734637"/>
                </a:xfrm>
                <a:noFill/>
              </p:grpSpPr>
              <p:sp>
                <p:nvSpPr>
                  <p:cNvPr id="47" name="Freeform 46">
                    <a:extLst>
                      <a:ext uri="{FF2B5EF4-FFF2-40B4-BE49-F238E27FC236}">
                        <a16:creationId xmlns:a16="http://schemas.microsoft.com/office/drawing/2014/main" id="{221C0955-02AA-E97E-B7D8-C8A6CEAEE72E}"/>
                      </a:ext>
                    </a:extLst>
                  </p:cNvPr>
                  <p:cNvSpPr/>
                  <p:nvPr/>
                </p:nvSpPr>
                <p:spPr>
                  <a:xfrm>
                    <a:off x="13621578" y="6954194"/>
                    <a:ext cx="13732" cy="68782"/>
                  </a:xfrm>
                  <a:custGeom>
                    <a:avLst/>
                    <a:gdLst>
                      <a:gd name="connsiteX0" fmla="*/ 0 w 13732"/>
                      <a:gd name="connsiteY0" fmla="*/ 0 h 68782"/>
                      <a:gd name="connsiteX1" fmla="*/ 0 w 13732"/>
                      <a:gd name="connsiteY1" fmla="*/ 68782 h 68782"/>
                    </a:gdLst>
                    <a:ahLst/>
                    <a:cxnLst>
                      <a:cxn ang="0">
                        <a:pos x="connsiteX0" y="connsiteY0"/>
                      </a:cxn>
                      <a:cxn ang="0">
                        <a:pos x="connsiteX1" y="connsiteY1"/>
                      </a:cxn>
                    </a:cxnLst>
                    <a:rect l="l" t="t" r="r" b="b"/>
                    <a:pathLst>
                      <a:path w="13732" h="68782">
                        <a:moveTo>
                          <a:pt x="0" y="0"/>
                        </a:moveTo>
                        <a:lnTo>
                          <a:pt x="0" y="68782"/>
                        </a:lnTo>
                      </a:path>
                    </a:pathLst>
                  </a:custGeom>
                  <a:ln w="27453" cap="flat">
                    <a:solidFill>
                      <a:srgbClr val="1D1D1B"/>
                    </a:solid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331664-1548-81D4-6664-2B924BD69C34}"/>
                      </a:ext>
                    </a:extLst>
                  </p:cNvPr>
                  <p:cNvSpPr/>
                  <p:nvPr/>
                </p:nvSpPr>
                <p:spPr>
                  <a:xfrm>
                    <a:off x="13621578" y="4288339"/>
                    <a:ext cx="13732" cy="2665855"/>
                  </a:xfrm>
                  <a:custGeom>
                    <a:avLst/>
                    <a:gdLst>
                      <a:gd name="connsiteX0" fmla="*/ 0 w 13732"/>
                      <a:gd name="connsiteY0" fmla="*/ 2589508 h 2665855"/>
                      <a:gd name="connsiteX1" fmla="*/ 0 w 13732"/>
                      <a:gd name="connsiteY1" fmla="*/ 0 h 2665855"/>
                      <a:gd name="connsiteX2" fmla="*/ 0 w 13732"/>
                      <a:gd name="connsiteY2" fmla="*/ 2665856 h 2665855"/>
                    </a:gdLst>
                    <a:ahLst/>
                    <a:cxnLst>
                      <a:cxn ang="0">
                        <a:pos x="connsiteX0" y="connsiteY0"/>
                      </a:cxn>
                      <a:cxn ang="0">
                        <a:pos x="connsiteX1" y="connsiteY1"/>
                      </a:cxn>
                      <a:cxn ang="0">
                        <a:pos x="connsiteX2" y="connsiteY2"/>
                      </a:cxn>
                    </a:cxnLst>
                    <a:rect l="l" t="t" r="r" b="b"/>
                    <a:pathLst>
                      <a:path w="13732" h="2665855">
                        <a:moveTo>
                          <a:pt x="0" y="2589508"/>
                        </a:moveTo>
                        <a:lnTo>
                          <a:pt x="0" y="0"/>
                        </a:lnTo>
                        <a:lnTo>
                          <a:pt x="0" y="2665856"/>
                        </a:lnTo>
                      </a:path>
                    </a:pathLst>
                  </a:custGeom>
                  <a:noFill/>
                  <a:ln w="27453" cap="flat">
                    <a:solidFill>
                      <a:srgbClr val="000000"/>
                    </a:solid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FF18B835-AC25-6AF6-0186-CB00ABD98F0E}"/>
                    </a:ext>
                  </a:extLst>
                </p:cNvPr>
                <p:cNvSpPr txBox="1"/>
                <p:nvPr/>
              </p:nvSpPr>
              <p:spPr>
                <a:xfrm>
                  <a:off x="13405038" y="7086573"/>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0.5</a:t>
                  </a:r>
                </a:p>
              </p:txBody>
            </p:sp>
          </p:grpSp>
          <p:sp>
            <p:nvSpPr>
              <p:cNvPr id="50" name="TextBox 49">
                <a:extLst>
                  <a:ext uri="{FF2B5EF4-FFF2-40B4-BE49-F238E27FC236}">
                    <a16:creationId xmlns:a16="http://schemas.microsoft.com/office/drawing/2014/main" id="{373808DB-3058-94D5-637F-497DD6FD447A}"/>
                  </a:ext>
                </a:extLst>
              </p:cNvPr>
              <p:cNvSpPr txBox="1"/>
              <p:nvPr/>
            </p:nvSpPr>
            <p:spPr>
              <a:xfrm>
                <a:off x="5729980" y="4105054"/>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2.0</a:t>
                </a:r>
              </a:p>
            </p:txBody>
          </p:sp>
          <p:sp>
            <p:nvSpPr>
              <p:cNvPr id="51" name="TextBox 50">
                <a:extLst>
                  <a:ext uri="{FF2B5EF4-FFF2-40B4-BE49-F238E27FC236}">
                    <a16:creationId xmlns:a16="http://schemas.microsoft.com/office/drawing/2014/main" id="{342C1009-6BB0-11EA-1BB8-B73EDD88DDAF}"/>
                  </a:ext>
                </a:extLst>
              </p:cNvPr>
              <p:cNvSpPr txBox="1"/>
              <p:nvPr/>
            </p:nvSpPr>
            <p:spPr>
              <a:xfrm>
                <a:off x="5729980" y="4776780"/>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1.5</a:t>
                </a:r>
              </a:p>
            </p:txBody>
          </p:sp>
          <p:sp>
            <p:nvSpPr>
              <p:cNvPr id="52" name="TextBox 51">
                <a:extLst>
                  <a:ext uri="{FF2B5EF4-FFF2-40B4-BE49-F238E27FC236}">
                    <a16:creationId xmlns:a16="http://schemas.microsoft.com/office/drawing/2014/main" id="{E049D661-06E6-8972-CFEA-8DDD3F9BFDC8}"/>
                  </a:ext>
                </a:extLst>
              </p:cNvPr>
              <p:cNvSpPr txBox="1"/>
              <p:nvPr/>
            </p:nvSpPr>
            <p:spPr>
              <a:xfrm>
                <a:off x="5729980" y="5439839"/>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1.0</a:t>
                </a:r>
              </a:p>
            </p:txBody>
          </p:sp>
          <p:sp>
            <p:nvSpPr>
              <p:cNvPr id="53" name="TextBox 52">
                <a:extLst>
                  <a:ext uri="{FF2B5EF4-FFF2-40B4-BE49-F238E27FC236}">
                    <a16:creationId xmlns:a16="http://schemas.microsoft.com/office/drawing/2014/main" id="{5AFCAC63-8E86-0020-7E78-6F37AF2643DD}"/>
                  </a:ext>
                </a:extLst>
              </p:cNvPr>
              <p:cNvSpPr txBox="1"/>
              <p:nvPr/>
            </p:nvSpPr>
            <p:spPr>
              <a:xfrm>
                <a:off x="5729980" y="6105787"/>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0.5</a:t>
                </a:r>
              </a:p>
            </p:txBody>
          </p:sp>
          <p:sp>
            <p:nvSpPr>
              <p:cNvPr id="54" name="TextBox 53">
                <a:extLst>
                  <a:ext uri="{FF2B5EF4-FFF2-40B4-BE49-F238E27FC236}">
                    <a16:creationId xmlns:a16="http://schemas.microsoft.com/office/drawing/2014/main" id="{F06247E2-FC4E-2FC1-B06F-91D25EDD2952}"/>
                  </a:ext>
                </a:extLst>
              </p:cNvPr>
              <p:cNvSpPr txBox="1"/>
              <p:nvPr/>
            </p:nvSpPr>
            <p:spPr>
              <a:xfrm>
                <a:off x="5729980" y="6772423"/>
                <a:ext cx="479618" cy="338554"/>
              </a:xfrm>
              <a:prstGeom prst="rect">
                <a:avLst/>
              </a:prstGeom>
              <a:noFill/>
            </p:spPr>
            <p:txBody>
              <a:bodyPr wrap="none" rtlCol="0">
                <a:spAutoFit/>
              </a:bodyPr>
              <a:lstStyle/>
              <a:p>
                <a:pPr algn="l"/>
                <a:r>
                  <a:rPr lang="en-US" sz="1600" spc="25" baseline="0">
                    <a:ln/>
                    <a:solidFill>
                      <a:srgbClr val="000000"/>
                    </a:solidFill>
                    <a:latin typeface="Arial"/>
                    <a:cs typeface="Arial"/>
                    <a:sym typeface="Arial"/>
                    <a:rtl val="0"/>
                  </a:rPr>
                  <a:t>0.0</a:t>
                </a:r>
              </a:p>
            </p:txBody>
          </p:sp>
          <p:sp>
            <p:nvSpPr>
              <p:cNvPr id="55" name="Freeform 54">
                <a:extLst>
                  <a:ext uri="{FF2B5EF4-FFF2-40B4-BE49-F238E27FC236}">
                    <a16:creationId xmlns:a16="http://schemas.microsoft.com/office/drawing/2014/main" id="{41532CA6-4190-BA02-ABE9-E1A803371693}"/>
                  </a:ext>
                </a:extLst>
              </p:cNvPr>
              <p:cNvSpPr/>
              <p:nvPr/>
            </p:nvSpPr>
            <p:spPr>
              <a:xfrm>
                <a:off x="6299138" y="4472415"/>
                <a:ext cx="7322440" cy="2481779"/>
              </a:xfrm>
              <a:custGeom>
                <a:avLst/>
                <a:gdLst>
                  <a:gd name="connsiteX0" fmla="*/ 7322441 w 7322440"/>
                  <a:gd name="connsiteY0" fmla="*/ 2481780 h 2481779"/>
                  <a:gd name="connsiteX1" fmla="*/ 0 w 7322440"/>
                  <a:gd name="connsiteY1" fmla="*/ 881496 h 2481779"/>
                </a:gdLst>
                <a:ahLst/>
                <a:cxnLst>
                  <a:cxn ang="0">
                    <a:pos x="connsiteX0" y="connsiteY0"/>
                  </a:cxn>
                  <a:cxn ang="0">
                    <a:pos x="connsiteX1" y="connsiteY1"/>
                  </a:cxn>
                </a:cxnLst>
                <a:rect l="l" t="t" r="r" b="b"/>
                <a:pathLst>
                  <a:path w="7322440" h="2481779">
                    <a:moveTo>
                      <a:pt x="7322441" y="2481780"/>
                    </a:moveTo>
                    <a:cubicBezTo>
                      <a:pt x="7322441" y="2481780"/>
                      <a:pt x="3989627" y="-1796603"/>
                      <a:pt x="0" y="881496"/>
                    </a:cubicBezTo>
                  </a:path>
                </a:pathLst>
              </a:custGeom>
              <a:noFill/>
              <a:ln w="27453" cap="flat">
                <a:solidFill>
                  <a:srgbClr val="ED005A"/>
                </a:solidFill>
                <a:prstDash val="solid"/>
                <a:miter/>
              </a:ln>
            </p:spPr>
            <p:txBody>
              <a:bodyPr rtlCol="0" anchor="ctr"/>
              <a:lstStyle/>
              <a:p>
                <a:endParaRPr lang="en-US"/>
              </a:p>
            </p:txBody>
          </p:sp>
        </p:grpSp>
        <p:sp>
          <p:nvSpPr>
            <p:cNvPr id="56" name="Freeform 55">
              <a:extLst>
                <a:ext uri="{FF2B5EF4-FFF2-40B4-BE49-F238E27FC236}">
                  <a16:creationId xmlns:a16="http://schemas.microsoft.com/office/drawing/2014/main" id="{B9700546-6180-7DE0-DA27-671D180A749F}"/>
                </a:ext>
              </a:extLst>
            </p:cNvPr>
            <p:cNvSpPr/>
            <p:nvPr/>
          </p:nvSpPr>
          <p:spPr>
            <a:xfrm>
              <a:off x="6299138" y="4288339"/>
              <a:ext cx="7322440" cy="2667368"/>
            </a:xfrm>
            <a:custGeom>
              <a:avLst/>
              <a:gdLst>
                <a:gd name="connsiteX0" fmla="*/ 0 w 7322440"/>
                <a:gd name="connsiteY0" fmla="*/ 0 h 2667368"/>
                <a:gd name="connsiteX1" fmla="*/ 0 w 7322440"/>
                <a:gd name="connsiteY1" fmla="*/ 2667369 h 2667368"/>
                <a:gd name="connsiteX2" fmla="*/ 7322441 w 7322440"/>
                <a:gd name="connsiteY2" fmla="*/ 2667369 h 2667368"/>
              </a:gdLst>
              <a:ahLst/>
              <a:cxnLst>
                <a:cxn ang="0">
                  <a:pos x="connsiteX0" y="connsiteY0"/>
                </a:cxn>
                <a:cxn ang="0">
                  <a:pos x="connsiteX1" y="connsiteY1"/>
                </a:cxn>
                <a:cxn ang="0">
                  <a:pos x="connsiteX2" y="connsiteY2"/>
                </a:cxn>
              </a:cxnLst>
              <a:rect l="l" t="t" r="r" b="b"/>
              <a:pathLst>
                <a:path w="7322440" h="2667368">
                  <a:moveTo>
                    <a:pt x="0" y="0"/>
                  </a:moveTo>
                  <a:lnTo>
                    <a:pt x="0" y="2667369"/>
                  </a:lnTo>
                  <a:lnTo>
                    <a:pt x="7322441" y="2667369"/>
                  </a:lnTo>
                </a:path>
              </a:pathLst>
            </a:custGeom>
            <a:noFill/>
            <a:ln w="27453" cap="flat">
              <a:solidFill>
                <a:srgbClr val="000000"/>
              </a:solidFill>
              <a:prstDash val="solid"/>
              <a:miter/>
            </a:ln>
          </p:spPr>
          <p:txBody>
            <a:bodyPr rtlCol="0" anchor="ctr"/>
            <a:lstStyle/>
            <a:p>
              <a:endParaRPr lang="en-US"/>
            </a:p>
          </p:txBody>
        </p:sp>
      </p:grpSp>
      <p:sp>
        <p:nvSpPr>
          <p:cNvPr id="57" name="Rectangle 56">
            <a:extLst>
              <a:ext uri="{FF2B5EF4-FFF2-40B4-BE49-F238E27FC236}">
                <a16:creationId xmlns:a16="http://schemas.microsoft.com/office/drawing/2014/main" id="{046A0D45-9FFB-7B32-2F50-F168E19E4492}"/>
              </a:ext>
            </a:extLst>
          </p:cNvPr>
          <p:cNvSpPr/>
          <p:nvPr/>
        </p:nvSpPr>
        <p:spPr>
          <a:xfrm rot="16200000">
            <a:off x="1547118" y="5266660"/>
            <a:ext cx="1956434"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Lift Speed (m/f) </a:t>
            </a:r>
          </a:p>
        </p:txBody>
      </p:sp>
    </p:spTree>
    <p:extLst>
      <p:ext uri="{BB962C8B-B14F-4D97-AF65-F5344CB8AC3E}">
        <p14:creationId xmlns:p14="http://schemas.microsoft.com/office/powerpoint/2010/main" val="249721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FD13-4601-2C67-1320-5D7B87072B1D}"/>
              </a:ext>
            </a:extLst>
          </p:cNvPr>
          <p:cNvSpPr>
            <a:spLocks noGrp="1"/>
          </p:cNvSpPr>
          <p:nvPr>
            <p:ph type="title"/>
          </p:nvPr>
        </p:nvSpPr>
        <p:spPr/>
        <p:txBody>
          <a:bodyPr/>
          <a:lstStyle/>
          <a:p>
            <a:r>
              <a:rPr lang="en"/>
              <a:t>Angular velocity, torque and power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8"/>
                  </a:ext>
                </a:extLst>
              </a:rPr>
              <a:t>output</a:t>
            </a:r>
            <a:endParaRPr lang="en-US"/>
          </a:p>
        </p:txBody>
      </p:sp>
      <p:sp>
        <p:nvSpPr>
          <p:cNvPr id="5" name="Rectangle 4">
            <a:extLst>
              <a:ext uri="{FF2B5EF4-FFF2-40B4-BE49-F238E27FC236}">
                <a16:creationId xmlns:a16="http://schemas.microsoft.com/office/drawing/2014/main" id="{85309900-A857-2AE2-24CA-97ED9D74ED65}"/>
              </a:ext>
            </a:extLst>
          </p:cNvPr>
          <p:cNvSpPr/>
          <p:nvPr/>
        </p:nvSpPr>
        <p:spPr>
          <a:xfrm>
            <a:off x="421307" y="3665963"/>
            <a:ext cx="8606636" cy="3866251"/>
          </a:xfrm>
          <a:prstGeom prst="rect">
            <a:avLst/>
          </a:prstGeom>
        </p:spPr>
        <p:txBody>
          <a:bodyPr wrap="square" lIns="91440" tIns="45720" rIns="91440" bIns="45720" anchor="t">
            <a:spAutoFit/>
          </a:bodyPr>
          <a:lstStyle/>
          <a:p>
            <a:pPr marL="0" lvl="0" indent="0" algn="l" rtl="0">
              <a:lnSpc>
                <a:spcPct val="115000"/>
              </a:lnSpc>
              <a:spcBef>
                <a:spcPts val="0"/>
              </a:spcBef>
              <a:spcAft>
                <a:spcPts val="0"/>
              </a:spcAft>
              <a:buSzPts val="1800"/>
              <a:buNone/>
            </a:pPr>
            <a:endParaRPr lang="en-GB" sz="1800">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r>
              <a:rPr lang="en-GB" sz="1800">
                <a:latin typeface="Arial" panose="020B0604020202020204" pitchFamily="34" charset="0"/>
                <a:cs typeface="Arial" panose="020B0604020202020204" pitchFamily="34" charset="0"/>
              </a:rPr>
              <a:t>When a force </a:t>
            </a:r>
            <a:r>
              <a:rPr lang="en-GB" sz="1800" b="1">
                <a:latin typeface="Arial" panose="020B0604020202020204" pitchFamily="34" charset="0"/>
                <a:cs typeface="Arial" panose="020B0604020202020204" pitchFamily="34" charset="0"/>
              </a:rPr>
              <a:t>F</a:t>
            </a:r>
            <a:r>
              <a:rPr lang="en-GB" sz="1800">
                <a:latin typeface="Arial" panose="020B0604020202020204" pitchFamily="34" charset="0"/>
                <a:cs typeface="Arial" panose="020B0604020202020204" pitchFamily="34" charset="0"/>
              </a:rPr>
              <a:t> moves, work is done where </a:t>
            </a:r>
            <a:r>
              <a:rPr lang="en-GB" sz="1800" b="1">
                <a:latin typeface="Arial" panose="020B0604020202020204" pitchFamily="34" charset="0"/>
                <a:cs typeface="Arial" panose="020B0604020202020204" pitchFamily="34" charset="0"/>
              </a:rPr>
              <a:t>W = </a:t>
            </a:r>
            <a:r>
              <a:rPr lang="en-GB" sz="1800" b="1" err="1">
                <a:latin typeface="Arial" panose="020B0604020202020204" pitchFamily="34" charset="0"/>
                <a:cs typeface="Arial" panose="020B0604020202020204" pitchFamily="34" charset="0"/>
              </a:rPr>
              <a:t>Fd</a:t>
            </a:r>
            <a:r>
              <a:rPr lang="en-GB" sz="1800">
                <a:latin typeface="Arial" panose="020B0604020202020204" pitchFamily="34" charset="0"/>
                <a:cs typeface="Arial" panose="020B0604020202020204" pitchFamily="34" charset="0"/>
              </a:rPr>
              <a:t> </a:t>
            </a:r>
          </a:p>
          <a:p>
            <a:pPr marL="0" lvl="0" indent="0" algn="l" rtl="0">
              <a:lnSpc>
                <a:spcPct val="115000"/>
              </a:lnSpc>
              <a:spcBef>
                <a:spcPts val="1200"/>
              </a:spcBef>
              <a:spcAft>
                <a:spcPts val="0"/>
              </a:spcAft>
              <a:buSzPts val="1800"/>
              <a:buNone/>
            </a:pPr>
            <a:endParaRPr lang="en-GB" sz="1800">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r>
              <a:rPr lang="en-GB" sz="1800">
                <a:latin typeface="Arial" panose="020B0604020202020204" pitchFamily="34" charset="0"/>
                <a:cs typeface="Arial" panose="020B0604020202020204" pitchFamily="34" charset="0"/>
              </a:rPr>
              <a:t>Power is the amount of work done per second: </a:t>
            </a:r>
            <a:r>
              <a:rPr lang="en-GB" sz="1800" b="1">
                <a:latin typeface="Arial" panose="020B0604020202020204" pitchFamily="34" charset="0"/>
                <a:cs typeface="Arial" panose="020B0604020202020204" pitchFamily="34" charset="0"/>
              </a:rPr>
              <a:t>P = </a:t>
            </a:r>
            <a:r>
              <a:rPr lang="en-GB" sz="1800" b="1" u="sng">
                <a:latin typeface="Arial" panose="020B0604020202020204" pitchFamily="34" charset="0"/>
                <a:cs typeface="Arial" panose="020B0604020202020204" pitchFamily="34" charset="0"/>
              </a:rPr>
              <a:t>W</a:t>
            </a:r>
            <a:r>
              <a:rPr lang="en-GB" sz="1800">
                <a:latin typeface="Arial" panose="020B0604020202020204" pitchFamily="34" charset="0"/>
                <a:cs typeface="Arial" panose="020B0604020202020204" pitchFamily="34" charset="0"/>
              </a:rPr>
              <a:t>  so we can write that </a:t>
            </a:r>
            <a:r>
              <a:rPr lang="en-GB" sz="1800" b="1">
                <a:latin typeface="Arial" panose="020B0604020202020204" pitchFamily="34" charset="0"/>
                <a:cs typeface="Arial" panose="020B0604020202020204" pitchFamily="34" charset="0"/>
              </a:rPr>
              <a:t>P = </a:t>
            </a:r>
            <a:r>
              <a:rPr lang="en-GB" sz="1800" b="1" u="sng" err="1">
                <a:latin typeface="Arial" panose="020B0604020202020204" pitchFamily="34" charset="0"/>
                <a:cs typeface="Arial" panose="020B0604020202020204" pitchFamily="34" charset="0"/>
              </a:rPr>
              <a:t>Fd</a:t>
            </a:r>
            <a:endParaRPr lang="en-GB" sz="1800" b="1" u="sng">
              <a:latin typeface="Arial" panose="020B0604020202020204" pitchFamily="34" charset="0"/>
              <a:cs typeface="Arial" panose="020B0604020202020204" pitchFamily="34" charset="0"/>
            </a:endParaRPr>
          </a:p>
          <a:p>
            <a:pPr>
              <a:lnSpc>
                <a:spcPct val="115000"/>
              </a:lnSpc>
              <a:buSzPts val="1800"/>
            </a:pPr>
            <a:r>
              <a:rPr lang="en-GB" b="1">
                <a:latin typeface="Arial"/>
                <a:cs typeface="Arial"/>
              </a:rPr>
              <a:t>                            </a:t>
            </a:r>
            <a:endParaRPr lang="en-GB" sz="1800">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r>
              <a:rPr lang="en-GB" sz="1800">
                <a:latin typeface="Arial" panose="020B0604020202020204" pitchFamily="34" charset="0"/>
                <a:cs typeface="Arial" panose="020B0604020202020204" pitchFamily="34" charset="0"/>
              </a:rPr>
              <a:t>Since </a:t>
            </a:r>
            <a:r>
              <a:rPr lang="en-GB" sz="1800" u="sng">
                <a:latin typeface="Arial" panose="020B0604020202020204" pitchFamily="34" charset="0"/>
                <a:cs typeface="Arial" panose="020B0604020202020204" pitchFamily="34" charset="0"/>
              </a:rPr>
              <a:t>d</a:t>
            </a:r>
            <a:r>
              <a:rPr lang="en-GB" sz="1800">
                <a:latin typeface="Arial" panose="020B0604020202020204" pitchFamily="34" charset="0"/>
                <a:cs typeface="Arial" panose="020B0604020202020204" pitchFamily="34" charset="0"/>
              </a:rPr>
              <a:t> is velocity v, we can say that </a:t>
            </a:r>
            <a:r>
              <a:rPr lang="en-GB" sz="1800" b="1">
                <a:latin typeface="Arial" panose="020B0604020202020204" pitchFamily="34" charset="0"/>
                <a:cs typeface="Arial" panose="020B0604020202020204" pitchFamily="34" charset="0"/>
              </a:rPr>
              <a:t>P = </a:t>
            </a:r>
            <a:r>
              <a:rPr lang="en-GB" sz="1800" b="1" err="1">
                <a:latin typeface="Arial" panose="020B0604020202020204" pitchFamily="34" charset="0"/>
                <a:cs typeface="Arial" panose="020B0604020202020204" pitchFamily="34" charset="0"/>
              </a:rPr>
              <a:t>Fv</a:t>
            </a:r>
            <a:endParaRPr lang="en-GB" sz="1800">
              <a:latin typeface="Arial" panose="020B0604020202020204" pitchFamily="34" charset="0"/>
              <a:cs typeface="Arial" panose="020B0604020202020204" pitchFamily="34" charset="0"/>
            </a:endParaRPr>
          </a:p>
          <a:p>
            <a:pPr>
              <a:lnSpc>
                <a:spcPct val="115000"/>
              </a:lnSpc>
              <a:buSzPts val="1800"/>
            </a:pPr>
            <a:r>
              <a:rPr lang="en-GB" sz="1800">
                <a:latin typeface="Arial"/>
                <a:cs typeface="Arial"/>
              </a:rPr>
              <a:t>	</a:t>
            </a:r>
            <a:r>
              <a:rPr lang="en-GB">
                <a:latin typeface="Arial"/>
                <a:cs typeface="Arial"/>
              </a:rPr>
              <a:t> </a:t>
            </a:r>
            <a:r>
              <a:rPr lang="en-GB" sz="1800">
                <a:latin typeface="Arial"/>
                <a:cs typeface="Arial"/>
              </a:rPr>
              <a:t>	</a:t>
            </a:r>
          </a:p>
          <a:p>
            <a:pPr marL="0" lvl="0" indent="0" algn="l" rtl="0">
              <a:lnSpc>
                <a:spcPct val="115000"/>
              </a:lnSpc>
              <a:spcBef>
                <a:spcPts val="0"/>
              </a:spcBef>
              <a:spcAft>
                <a:spcPts val="0"/>
              </a:spcAft>
              <a:buSzPts val="1800"/>
              <a:buNone/>
            </a:pPr>
            <a:endParaRPr lang="en-GB" sz="180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r>
              <a:rPr lang="en-GB" sz="1800">
                <a:latin typeface="Arial" panose="020B0604020202020204" pitchFamily="34" charset="0"/>
                <a:cs typeface="Arial" panose="020B0604020202020204" pitchFamily="34" charset="0"/>
              </a:rPr>
              <a:t>The power is equal to the force multiplied by the velocity at which it is moving.</a:t>
            </a:r>
          </a:p>
          <a:p>
            <a:pPr marL="0" lvl="0" indent="0" algn="l" rtl="0">
              <a:lnSpc>
                <a:spcPct val="115000"/>
              </a:lnSpc>
              <a:spcBef>
                <a:spcPts val="0"/>
              </a:spcBef>
              <a:spcAft>
                <a:spcPts val="0"/>
              </a:spcAft>
              <a:buSzPts val="1800"/>
              <a:buNone/>
            </a:pPr>
            <a:endParaRPr lang="en-GB" sz="1800" b="1">
              <a:solidFill>
                <a:srgbClr val="FF0000"/>
              </a:solidFill>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96C6F37E-982C-A8E9-6B36-ECF14BAF9E9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a:solidFill>
                <a:schemeClr val="bg1"/>
              </a:solidFill>
            </a:endParaRPr>
          </a:p>
        </p:txBody>
      </p:sp>
      <p:sp>
        <p:nvSpPr>
          <p:cNvPr id="9" name="Footer Placeholder 3">
            <a:extLst>
              <a:ext uri="{FF2B5EF4-FFF2-40B4-BE49-F238E27FC236}">
                <a16:creationId xmlns:a16="http://schemas.microsoft.com/office/drawing/2014/main" id="{A0EEB6E8-78F0-581C-C5B5-E85116A16DD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16" name="Google Shape;220;p14">
            <a:extLst>
              <a:ext uri="{FF2B5EF4-FFF2-40B4-BE49-F238E27FC236}">
                <a16:creationId xmlns:a16="http://schemas.microsoft.com/office/drawing/2014/main" id="{A00BB37B-7F6F-10C2-F042-B23963DDCC8F}"/>
              </a:ext>
            </a:extLst>
          </p:cNvPr>
          <p:cNvSpPr txBox="1"/>
          <p:nvPr/>
        </p:nvSpPr>
        <p:spPr>
          <a:xfrm>
            <a:off x="411858" y="2526952"/>
            <a:ext cx="580451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latin typeface="Arial"/>
                <a:ea typeface="Arial"/>
                <a:cs typeface="Arial"/>
                <a:sym typeface="Arial"/>
              </a:rPr>
              <a:t>This force F moves a distance d at velocity v, in time t:</a:t>
            </a:r>
          </a:p>
        </p:txBody>
      </p:sp>
      <p:sp>
        <p:nvSpPr>
          <p:cNvPr id="17" name="Google Shape;213;p14">
            <a:extLst>
              <a:ext uri="{FF2B5EF4-FFF2-40B4-BE49-F238E27FC236}">
                <a16:creationId xmlns:a16="http://schemas.microsoft.com/office/drawing/2014/main" id="{17F54514-E65E-3FE1-C22E-66B611360D6C}"/>
              </a:ext>
            </a:extLst>
          </p:cNvPr>
          <p:cNvSpPr txBox="1"/>
          <p:nvPr/>
        </p:nvSpPr>
        <p:spPr>
          <a:xfrm>
            <a:off x="1468367" y="3225981"/>
            <a:ext cx="2403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868FB4"/>
                </a:solidFill>
                <a:latin typeface="Arial"/>
                <a:ea typeface="Arial"/>
                <a:cs typeface="Arial"/>
                <a:sym typeface="Arial"/>
              </a:rPr>
              <a:t>F</a:t>
            </a:r>
            <a:endParaRPr b="1" i="0" u="none" strike="noStrike" cap="none">
              <a:solidFill>
                <a:srgbClr val="868FB4"/>
              </a:solidFill>
              <a:latin typeface="Arial"/>
              <a:ea typeface="Arial"/>
              <a:cs typeface="Arial"/>
              <a:sym typeface="Arial"/>
            </a:endParaRPr>
          </a:p>
        </p:txBody>
      </p:sp>
      <p:sp>
        <p:nvSpPr>
          <p:cNvPr id="18" name="Google Shape;214;p14">
            <a:extLst>
              <a:ext uri="{FF2B5EF4-FFF2-40B4-BE49-F238E27FC236}">
                <a16:creationId xmlns:a16="http://schemas.microsoft.com/office/drawing/2014/main" id="{3BB38DF5-4BB7-8F5A-12D0-81BB3AA5B396}"/>
              </a:ext>
            </a:extLst>
          </p:cNvPr>
          <p:cNvSpPr txBox="1"/>
          <p:nvPr/>
        </p:nvSpPr>
        <p:spPr>
          <a:xfrm>
            <a:off x="2648931" y="3003669"/>
            <a:ext cx="17232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a:latin typeface="Arial"/>
                <a:ea typeface="Arial"/>
                <a:cs typeface="Arial"/>
                <a:sym typeface="Arial"/>
              </a:rPr>
              <a:t>d</a:t>
            </a:r>
            <a:endParaRPr b="0" i="0" u="none" strike="noStrike" cap="none">
              <a:latin typeface="Arial"/>
              <a:ea typeface="Arial"/>
              <a:cs typeface="Arial"/>
              <a:sym typeface="Arial"/>
            </a:endParaRPr>
          </a:p>
        </p:txBody>
      </p:sp>
      <p:cxnSp>
        <p:nvCxnSpPr>
          <p:cNvPr id="19" name="Google Shape;215;p14">
            <a:extLst>
              <a:ext uri="{FF2B5EF4-FFF2-40B4-BE49-F238E27FC236}">
                <a16:creationId xmlns:a16="http://schemas.microsoft.com/office/drawing/2014/main" id="{D1414D48-2A6F-A4AB-2A53-6AC54A7B26C7}"/>
              </a:ext>
            </a:extLst>
          </p:cNvPr>
          <p:cNvCxnSpPr>
            <a:cxnSpLocks/>
          </p:cNvCxnSpPr>
          <p:nvPr/>
        </p:nvCxnSpPr>
        <p:spPr>
          <a:xfrm>
            <a:off x="1834793" y="3456799"/>
            <a:ext cx="2007008" cy="0"/>
          </a:xfrm>
          <a:prstGeom prst="straightConnector1">
            <a:avLst/>
          </a:prstGeom>
          <a:noFill/>
          <a:ln w="38100" cap="flat" cmpd="sng">
            <a:solidFill>
              <a:schemeClr val="tx1"/>
            </a:solidFill>
            <a:prstDash val="solid"/>
            <a:round/>
            <a:headEnd type="none" w="sm" len="sm"/>
            <a:tailEnd type="triangle" w="med" len="med"/>
          </a:ln>
        </p:spPr>
      </p:cxnSp>
      <p:sp>
        <p:nvSpPr>
          <p:cNvPr id="20" name="Google Shape;216;p14">
            <a:extLst>
              <a:ext uri="{FF2B5EF4-FFF2-40B4-BE49-F238E27FC236}">
                <a16:creationId xmlns:a16="http://schemas.microsoft.com/office/drawing/2014/main" id="{BE29E68B-5687-86EC-77F3-1453F3C34E22}"/>
              </a:ext>
            </a:extLst>
          </p:cNvPr>
          <p:cNvSpPr txBox="1"/>
          <p:nvPr/>
        </p:nvSpPr>
        <p:spPr>
          <a:xfrm>
            <a:off x="3865617" y="3223276"/>
            <a:ext cx="367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latin typeface="Arial"/>
                <a:ea typeface="Arial"/>
                <a:cs typeface="Arial"/>
                <a:sym typeface="Arial"/>
              </a:rPr>
              <a:t>F</a:t>
            </a:r>
            <a:endParaRPr b="1" i="0" u="none" strike="noStrike" cap="none">
              <a:latin typeface="Arial"/>
              <a:ea typeface="Arial"/>
              <a:cs typeface="Arial"/>
              <a:sym typeface="Arial"/>
            </a:endParaRPr>
          </a:p>
        </p:txBody>
      </p:sp>
      <p:sp>
        <p:nvSpPr>
          <p:cNvPr id="3" name="Content Placeholder 11">
            <a:extLst>
              <a:ext uri="{FF2B5EF4-FFF2-40B4-BE49-F238E27FC236}">
                <a16:creationId xmlns:a16="http://schemas.microsoft.com/office/drawing/2014/main" id="{BE2A3D90-402C-1927-2E89-C49677BB1D4E}"/>
              </a:ext>
            </a:extLst>
          </p:cNvPr>
          <p:cNvSpPr txBox="1">
            <a:spLocks/>
          </p:cNvSpPr>
          <p:nvPr/>
        </p:nvSpPr>
        <p:spPr>
          <a:xfrm>
            <a:off x="10820537" y="3667689"/>
            <a:ext cx="3802750" cy="2242044"/>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58750" marR="0" lvl="0" algn="l" rtl="0">
              <a:lnSpc>
                <a:spcPct val="100000"/>
              </a:lnSpc>
              <a:spcBef>
                <a:spcPts val="0"/>
              </a:spcBef>
              <a:spcAft>
                <a:spcPts val="0"/>
              </a:spcAft>
              <a:buClr>
                <a:schemeClr val="dk1"/>
              </a:buClr>
              <a:buSzPts val="1100"/>
            </a:pPr>
            <a:endParaRPr lang="en-GB" sz="1800" b="0" i="0" u="none" strike="noStrike" cap="none">
              <a:solidFill>
                <a:schemeClr val="dk1"/>
              </a:solidFill>
              <a:latin typeface="Arial"/>
              <a:ea typeface="Arial"/>
              <a:cs typeface="Arial"/>
              <a:sym typeface="Arial"/>
            </a:endParaRPr>
          </a:p>
          <a:p>
            <a:pPr marL="158750" marR="0" lvl="0" algn="l" rtl="0">
              <a:lnSpc>
                <a:spcPct val="100000"/>
              </a:lnSpc>
              <a:spcBef>
                <a:spcPts val="0"/>
              </a:spcBef>
              <a:spcAft>
                <a:spcPts val="0"/>
              </a:spcAft>
              <a:buClr>
                <a:schemeClr val="dk1"/>
              </a:buClr>
              <a:buSzPts val="1100"/>
            </a:pPr>
            <a:r>
              <a:rPr lang="en-GB" sz="1800" b="0" i="0" u="none" strike="noStrike" cap="none">
                <a:solidFill>
                  <a:schemeClr val="dk1"/>
                </a:solidFill>
                <a:latin typeface="Arial"/>
                <a:ea typeface="Arial"/>
                <a:cs typeface="Arial"/>
                <a:sym typeface="Arial"/>
              </a:rPr>
              <a:t>Can you suggest the equivalent of </a:t>
            </a:r>
            <a:r>
              <a:rPr lang="en-GB" sz="1800" b="1" i="0" u="none" strike="noStrike" cap="none">
                <a:solidFill>
                  <a:schemeClr val="dk1"/>
                </a:solidFill>
                <a:latin typeface="Arial"/>
                <a:ea typeface="Arial"/>
                <a:cs typeface="Arial"/>
                <a:sym typeface="Arial"/>
              </a:rPr>
              <a:t>P = </a:t>
            </a:r>
            <a:r>
              <a:rPr lang="en-GB" sz="1800" b="1" i="0" u="none" strike="noStrike" cap="none" err="1">
                <a:solidFill>
                  <a:schemeClr val="dk1"/>
                </a:solidFill>
                <a:latin typeface="Arial"/>
                <a:ea typeface="Arial"/>
                <a:cs typeface="Arial"/>
                <a:sym typeface="Arial"/>
              </a:rPr>
              <a:t>Fv</a:t>
            </a:r>
            <a:r>
              <a:rPr lang="en-GB" sz="1800" b="1" i="0" u="none" strike="noStrike" cap="none">
                <a:solidFill>
                  <a:schemeClr val="dk1"/>
                </a:solidFill>
                <a:latin typeface="Arial"/>
                <a:ea typeface="Arial"/>
                <a:cs typeface="Arial"/>
                <a:sym typeface="Arial"/>
              </a:rPr>
              <a:t> </a:t>
            </a:r>
            <a:r>
              <a:rPr lang="en-GB" sz="1800" b="0" i="0" u="none" strike="noStrike" cap="none">
                <a:solidFill>
                  <a:schemeClr val="dk1"/>
                </a:solidFill>
                <a:latin typeface="Arial"/>
                <a:ea typeface="Arial"/>
                <a:cs typeface="Arial"/>
                <a:sym typeface="Arial"/>
              </a:rPr>
              <a:t>for a force that rotates around a point?</a:t>
            </a:r>
            <a:endParaRPr lang="en-GB" sz="2400" b="0" i="0" u="none" strike="noStrike" cap="none">
              <a:solidFill>
                <a:srgbClr val="000000"/>
              </a:solidFill>
              <a:latin typeface="Arial"/>
              <a:ea typeface="Arial"/>
              <a:cs typeface="Arial"/>
              <a:sym typeface="Arial"/>
            </a:endParaRPr>
          </a:p>
        </p:txBody>
      </p:sp>
      <p:pic>
        <p:nvPicPr>
          <p:cNvPr id="4" name="Graphic 3">
            <a:extLst>
              <a:ext uri="{FF2B5EF4-FFF2-40B4-BE49-F238E27FC236}">
                <a16:creationId xmlns:a16="http://schemas.microsoft.com/office/drawing/2014/main" id="{550259A3-CE6E-2559-71FE-3A45EB5D95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25710" y="3134886"/>
            <a:ext cx="994826" cy="961665"/>
          </a:xfrm>
          <a:prstGeom prst="rect">
            <a:avLst/>
          </a:prstGeom>
        </p:spPr>
      </p:pic>
      <p:sp>
        <p:nvSpPr>
          <p:cNvPr id="7" name="TextBox 6">
            <a:extLst>
              <a:ext uri="{FF2B5EF4-FFF2-40B4-BE49-F238E27FC236}">
                <a16:creationId xmlns:a16="http://schemas.microsoft.com/office/drawing/2014/main" id="{DD4A7DC1-ED8D-AA75-A65F-304F5EC1D310}"/>
              </a:ext>
            </a:extLst>
          </p:cNvPr>
          <p:cNvSpPr txBox="1"/>
          <p:nvPr/>
        </p:nvSpPr>
        <p:spPr>
          <a:xfrm>
            <a:off x="5670096" y="5330547"/>
            <a:ext cx="3757055" cy="369332"/>
          </a:xfrm>
          <a:prstGeom prst="rect">
            <a:avLst/>
          </a:prstGeom>
          <a:noFill/>
        </p:spPr>
        <p:txBody>
          <a:bodyPr wrap="square" lIns="91440" tIns="45720" rIns="91440" bIns="45720" anchor="t">
            <a:spAutoFit/>
          </a:bodyPr>
          <a:lstStyle/>
          <a:p>
            <a:r>
              <a:rPr lang="en-GB" b="1" dirty="0">
                <a:latin typeface="Arial"/>
                <a:cs typeface="Arial"/>
              </a:rPr>
              <a:t>t                                            t</a:t>
            </a:r>
          </a:p>
        </p:txBody>
      </p:sp>
      <p:sp>
        <p:nvSpPr>
          <p:cNvPr id="11" name="TextBox 10">
            <a:extLst>
              <a:ext uri="{FF2B5EF4-FFF2-40B4-BE49-F238E27FC236}">
                <a16:creationId xmlns:a16="http://schemas.microsoft.com/office/drawing/2014/main" id="{528C9D4D-D07E-AB5D-4C79-6A73AB94C893}"/>
              </a:ext>
            </a:extLst>
          </p:cNvPr>
          <p:cNvSpPr txBox="1"/>
          <p:nvPr/>
        </p:nvSpPr>
        <p:spPr>
          <a:xfrm>
            <a:off x="969796" y="6123532"/>
            <a:ext cx="8139792" cy="369332"/>
          </a:xfrm>
          <a:prstGeom prst="rect">
            <a:avLst/>
          </a:prstGeom>
          <a:noFill/>
        </p:spPr>
        <p:txBody>
          <a:bodyPr wrap="square">
            <a:spAutoFit/>
          </a:bodyPr>
          <a:lstStyle/>
          <a:p>
            <a:r>
              <a:rPr lang="en-GB">
                <a:latin typeface="Arial"/>
                <a:cs typeface="Arial"/>
              </a:rPr>
              <a:t> </a:t>
            </a:r>
            <a:r>
              <a:rPr lang="en-GB" sz="1800" b="1">
                <a:latin typeface="Arial"/>
                <a:cs typeface="Arial"/>
              </a:rPr>
              <a:t> </a:t>
            </a:r>
            <a:r>
              <a:rPr lang="en-GB" sz="1800">
                <a:latin typeface="Arial"/>
                <a:cs typeface="Arial"/>
              </a:rPr>
              <a:t>t</a:t>
            </a:r>
            <a:endParaRPr lang="en-US"/>
          </a:p>
        </p:txBody>
      </p:sp>
    </p:spTree>
    <p:extLst>
      <p:ext uri="{BB962C8B-B14F-4D97-AF65-F5344CB8AC3E}">
        <p14:creationId xmlns:p14="http://schemas.microsoft.com/office/powerpoint/2010/main" val="118648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5667-7B65-1808-0F8F-80B0583F825E}"/>
              </a:ext>
            </a:extLst>
          </p:cNvPr>
          <p:cNvSpPr>
            <a:spLocks noGrp="1"/>
          </p:cNvSpPr>
          <p:nvPr>
            <p:ph type="title"/>
          </p:nvPr>
        </p:nvSpPr>
        <p:spPr/>
        <p:txBody>
          <a:bodyPr/>
          <a:lstStyle/>
          <a:p>
            <a:r>
              <a:rPr lang="en"/>
              <a:t>Angular velocity, torque and power out</a:t>
            </a:r>
            <a:endParaRPr lang="en-US"/>
          </a:p>
        </p:txBody>
      </p:sp>
      <p:sp>
        <p:nvSpPr>
          <p:cNvPr id="3" name="Rectangle 2">
            <a:extLst>
              <a:ext uri="{FF2B5EF4-FFF2-40B4-BE49-F238E27FC236}">
                <a16:creationId xmlns:a16="http://schemas.microsoft.com/office/drawing/2014/main" id="{0010468F-6B5A-78F7-A9AA-42A70BCAF6B9}"/>
              </a:ext>
            </a:extLst>
          </p:cNvPr>
          <p:cNvSpPr/>
          <p:nvPr/>
        </p:nvSpPr>
        <p:spPr>
          <a:xfrm>
            <a:off x="411857" y="2305771"/>
            <a:ext cx="12068009" cy="6228436"/>
          </a:xfrm>
          <a:prstGeom prst="rect">
            <a:avLst/>
          </a:prstGeom>
        </p:spPr>
        <p:txBody>
          <a:bodyPr wrap="square">
            <a:spAutoFit/>
          </a:bodyPr>
          <a:lstStyle/>
          <a:p>
            <a:pPr marL="0" lvl="0" indent="0" algn="l" rtl="0">
              <a:lnSpc>
                <a:spcPct val="115000"/>
              </a:lnSpc>
              <a:spcBef>
                <a:spcPts val="0"/>
              </a:spcBef>
              <a:spcAft>
                <a:spcPts val="0"/>
              </a:spcAft>
              <a:buSzPts val="1800"/>
              <a:buNone/>
            </a:pPr>
            <a:r>
              <a:rPr lang="en-GB">
                <a:latin typeface="Arial" panose="020B0604020202020204" pitchFamily="34" charset="0"/>
                <a:cs typeface="Arial" panose="020B0604020202020204" pitchFamily="34" charset="0"/>
              </a:rPr>
              <a:t>If a force </a:t>
            </a:r>
            <a:r>
              <a:rPr lang="en-GB" b="1">
                <a:latin typeface="Arial" panose="020B0604020202020204" pitchFamily="34" charset="0"/>
                <a:cs typeface="Arial" panose="020B0604020202020204" pitchFamily="34" charset="0"/>
              </a:rPr>
              <a:t>F</a:t>
            </a:r>
            <a:r>
              <a:rPr lang="en-GB">
                <a:latin typeface="Arial" panose="020B0604020202020204" pitchFamily="34" charset="0"/>
                <a:cs typeface="Arial" panose="020B0604020202020204" pitchFamily="34" charset="0"/>
              </a:rPr>
              <a:t> rotates it becomes a </a:t>
            </a:r>
            <a:r>
              <a:rPr lang="en-GB" b="1">
                <a:latin typeface="Arial" panose="020B0604020202020204" pitchFamily="34" charset="0"/>
                <a:cs typeface="Arial" panose="020B0604020202020204" pitchFamily="34" charset="0"/>
              </a:rPr>
              <a:t>torque 𝞽</a:t>
            </a:r>
            <a:r>
              <a:rPr lang="en-GB">
                <a:latin typeface="Arial" panose="020B0604020202020204" pitchFamily="34" charset="0"/>
                <a:cs typeface="Arial" panose="020B0604020202020204" pitchFamily="34" charset="0"/>
              </a:rPr>
              <a:t>. </a:t>
            </a:r>
          </a:p>
          <a:p>
            <a:pPr marL="0" lvl="0" indent="0" algn="l" rtl="0">
              <a:lnSpc>
                <a:spcPct val="115000"/>
              </a:lnSpc>
              <a:spcBef>
                <a:spcPts val="1200"/>
              </a:spcBef>
              <a:spcAft>
                <a:spcPts val="0"/>
              </a:spcAft>
              <a:buSzPts val="1800"/>
              <a:buNone/>
            </a:pPr>
            <a:r>
              <a:rPr lang="en-GB">
                <a:latin typeface="Arial" panose="020B0604020202020204" pitchFamily="34" charset="0"/>
                <a:cs typeface="Arial" panose="020B0604020202020204" pitchFamily="34" charset="0"/>
              </a:rPr>
              <a:t>We measure angular velocity </a:t>
            </a:r>
            <a:r>
              <a:rPr lang="el-GR" b="1">
                <a:latin typeface="Arial" panose="020B0604020202020204" pitchFamily="34" charset="0"/>
                <a:cs typeface="Arial" panose="020B0604020202020204" pitchFamily="34" charset="0"/>
              </a:rPr>
              <a:t>ω </a:t>
            </a:r>
            <a:r>
              <a:rPr lang="en-GB">
                <a:latin typeface="Arial" panose="020B0604020202020204" pitchFamily="34" charset="0"/>
                <a:cs typeface="Arial" panose="020B0604020202020204" pitchFamily="34" charset="0"/>
              </a:rPr>
              <a:t>in radians per second:</a:t>
            </a:r>
          </a:p>
          <a:p>
            <a:pPr marL="0" lvl="0" indent="0" algn="l" rtl="0">
              <a:lnSpc>
                <a:spcPct val="115000"/>
              </a:lnSpc>
              <a:spcBef>
                <a:spcPts val="1200"/>
              </a:spcBef>
              <a:spcAft>
                <a:spcPts val="0"/>
              </a:spcAft>
              <a:buSzPts val="1800"/>
              <a:buNone/>
            </a:pP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0" lvl="0" indent="0" algn="l" rtl="0">
              <a:lnSpc>
                <a:spcPct val="115000"/>
              </a:lnSpc>
              <a:spcBef>
                <a:spcPts val="1200"/>
              </a:spcBef>
              <a:spcAft>
                <a:spcPts val="0"/>
              </a:spcAft>
              <a:buSzPts val="1800"/>
              <a:buNone/>
            </a:pPr>
            <a:r>
              <a:rPr lang="en-GB">
                <a:latin typeface="Arial" panose="020B0604020202020204" pitchFamily="34" charset="0"/>
                <a:cs typeface="Arial" panose="020B0604020202020204" pitchFamily="34" charset="0"/>
              </a:rPr>
              <a:t>There are </a:t>
            </a:r>
            <a:r>
              <a:rPr lang="en-GB" b="1">
                <a:latin typeface="Arial" panose="020B0604020202020204" pitchFamily="34" charset="0"/>
                <a:cs typeface="Arial" panose="020B0604020202020204" pitchFamily="34" charset="0"/>
              </a:rPr>
              <a:t>2</a:t>
            </a:r>
            <a:r>
              <a:rPr lang="el-GR" b="1">
                <a:latin typeface="Arial" panose="020B0604020202020204" pitchFamily="34" charset="0"/>
                <a:cs typeface="Arial" panose="020B0604020202020204" pitchFamily="34" charset="0"/>
              </a:rPr>
              <a:t>π</a:t>
            </a:r>
            <a:r>
              <a:rPr lang="el-GR">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radians in one complete revolution.</a:t>
            </a:r>
          </a:p>
          <a:p>
            <a:pPr marL="0" lvl="0" indent="0" algn="l" rtl="0">
              <a:lnSpc>
                <a:spcPct val="115000"/>
              </a:lnSpc>
              <a:spcBef>
                <a:spcPts val="1200"/>
              </a:spcBef>
              <a:spcAft>
                <a:spcPts val="0"/>
              </a:spcAft>
              <a:buClr>
                <a:srgbClr val="000000"/>
              </a:buClr>
              <a:buSzPts val="1100"/>
              <a:buFont typeface="Arial"/>
              <a:buNone/>
            </a:pPr>
            <a:endParaRPr lang="en-GB" b="1">
              <a:solidFill>
                <a:srgbClr val="FF00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490BC12-AB33-40F2-9522-7DB17A09ADAA}"/>
              </a:ext>
            </a:extLst>
          </p:cNvPr>
          <p:cNvGrpSpPr/>
          <p:nvPr/>
        </p:nvGrpSpPr>
        <p:grpSpPr>
          <a:xfrm>
            <a:off x="8235992" y="860968"/>
            <a:ext cx="7302202" cy="4536616"/>
            <a:chOff x="10709066" y="1565439"/>
            <a:chExt cx="4990356" cy="3100343"/>
          </a:xfrm>
        </p:grpSpPr>
        <p:sp>
          <p:nvSpPr>
            <p:cNvPr id="5" name="Google Shape;228;p15">
              <a:extLst>
                <a:ext uri="{FF2B5EF4-FFF2-40B4-BE49-F238E27FC236}">
                  <a16:creationId xmlns:a16="http://schemas.microsoft.com/office/drawing/2014/main" id="{2C0C0852-9ECD-CD9E-53F5-9B3E9A7BEFEA}"/>
                </a:ext>
              </a:extLst>
            </p:cNvPr>
            <p:cNvSpPr/>
            <p:nvPr/>
          </p:nvSpPr>
          <p:spPr>
            <a:xfrm rot="10800000">
              <a:off x="10834072" y="1565439"/>
              <a:ext cx="2789700" cy="2774400"/>
            </a:xfrm>
            <a:prstGeom prst="arc">
              <a:avLst>
                <a:gd name="adj1" fmla="val 16200000"/>
                <a:gd name="adj2" fmla="val 0"/>
              </a:avLst>
            </a:prstGeom>
            <a:noFill/>
            <a:ln w="19050" cap="flat" cmpd="sng">
              <a:solidFill>
                <a:schemeClr val="tx1"/>
              </a:solidFill>
              <a:prstDash val="solid"/>
              <a:round/>
              <a:headEnd type="stealth"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 name="Google Shape;229;p15">
              <a:extLst>
                <a:ext uri="{FF2B5EF4-FFF2-40B4-BE49-F238E27FC236}">
                  <a16:creationId xmlns:a16="http://schemas.microsoft.com/office/drawing/2014/main" id="{F84CA008-93D7-A3B9-7D8F-7AE23CBF5193}"/>
                </a:ext>
              </a:extLst>
            </p:cNvPr>
            <p:cNvSpPr txBox="1"/>
            <p:nvPr/>
          </p:nvSpPr>
          <p:spPr>
            <a:xfrm>
              <a:off x="12174866" y="4095793"/>
              <a:ext cx="440100" cy="56998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800"/>
                <a:buFont typeface="Arial"/>
                <a:buNone/>
              </a:pPr>
              <a:r>
                <a:rPr lang="en" sz="2800" b="1" i="0" u="none" strike="noStrike" cap="none">
                  <a:latin typeface="Arial"/>
                  <a:ea typeface="Arial"/>
                  <a:cs typeface="Arial"/>
                  <a:sym typeface="Arial"/>
                </a:rPr>
                <a:t>𝞽</a:t>
              </a:r>
              <a:endParaRPr sz="2800" b="0" i="0" u="none" strike="noStrike" cap="none">
                <a:latin typeface="Arial"/>
                <a:ea typeface="Arial"/>
                <a:cs typeface="Arial"/>
                <a:sym typeface="Arial"/>
              </a:endParaRPr>
            </a:p>
          </p:txBody>
        </p:sp>
        <p:sp>
          <p:nvSpPr>
            <p:cNvPr id="7" name="Google Shape;232;p15">
              <a:extLst>
                <a:ext uri="{FF2B5EF4-FFF2-40B4-BE49-F238E27FC236}">
                  <a16:creationId xmlns:a16="http://schemas.microsoft.com/office/drawing/2014/main" id="{288025FB-6AB1-FA58-CAFA-EA3E1C0C25B9}"/>
                </a:ext>
              </a:extLst>
            </p:cNvPr>
            <p:cNvSpPr txBox="1"/>
            <p:nvPr/>
          </p:nvSpPr>
          <p:spPr>
            <a:xfrm>
              <a:off x="12699422" y="3347459"/>
              <a:ext cx="3000000" cy="56998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300"/>
                <a:buFont typeface="Arial"/>
                <a:buNone/>
              </a:pPr>
              <a:r>
                <a:rPr lang="en" sz="2000" b="1" i="0" u="none" strike="noStrike" cap="none">
                  <a:latin typeface="Arial"/>
                  <a:ea typeface="Arial"/>
                  <a:cs typeface="Arial"/>
                  <a:sym typeface="Arial"/>
                </a:rPr>
                <a:t>P =</a:t>
              </a:r>
              <a:r>
                <a:rPr lang="en" sz="2000" b="0" i="0" u="none" strike="noStrike" cap="none">
                  <a:latin typeface="Arial"/>
                  <a:ea typeface="Arial"/>
                  <a:cs typeface="Arial"/>
                  <a:sym typeface="Arial"/>
                </a:rPr>
                <a:t> </a:t>
              </a:r>
              <a:r>
                <a:rPr lang="en" sz="2800" b="1" i="0" u="none" strike="noStrike" cap="none">
                  <a:latin typeface="Arial"/>
                  <a:ea typeface="Arial"/>
                  <a:cs typeface="Arial"/>
                  <a:sym typeface="Arial"/>
                </a:rPr>
                <a:t>𝞽</a:t>
              </a:r>
              <a:r>
                <a:rPr lang="en" sz="2800" b="1" i="0" u="none" strike="noStrike" cap="none" err="1">
                  <a:latin typeface="Arial"/>
                  <a:ea typeface="Arial"/>
                  <a:cs typeface="Arial"/>
                  <a:sym typeface="Arial"/>
                </a:rPr>
                <a:t>ω</a:t>
              </a:r>
              <a:endParaRPr sz="2800" b="0" i="0" u="none" strike="noStrike" cap="none">
                <a:latin typeface="Arial"/>
                <a:ea typeface="Arial"/>
                <a:cs typeface="Arial"/>
                <a:sym typeface="Arial"/>
              </a:endParaRPr>
            </a:p>
          </p:txBody>
        </p:sp>
        <p:sp>
          <p:nvSpPr>
            <p:cNvPr id="8" name="Google Shape;233;p15">
              <a:extLst>
                <a:ext uri="{FF2B5EF4-FFF2-40B4-BE49-F238E27FC236}">
                  <a16:creationId xmlns:a16="http://schemas.microsoft.com/office/drawing/2014/main" id="{D1996B61-6671-E1D0-D7A5-15590EB26758}"/>
                </a:ext>
              </a:extLst>
            </p:cNvPr>
            <p:cNvSpPr txBox="1"/>
            <p:nvPr/>
          </p:nvSpPr>
          <p:spPr>
            <a:xfrm>
              <a:off x="10709066" y="2558493"/>
              <a:ext cx="440100" cy="56998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800"/>
                <a:buFont typeface="Arial"/>
                <a:buNone/>
              </a:pPr>
              <a:r>
                <a:rPr lang="en" sz="2800" b="1" i="0" u="none" strike="noStrike" cap="none">
                  <a:solidFill>
                    <a:srgbClr val="868FB4"/>
                  </a:solidFill>
                  <a:latin typeface="Arial"/>
                  <a:ea typeface="Arial"/>
                  <a:cs typeface="Arial"/>
                  <a:sym typeface="Arial"/>
                </a:rPr>
                <a:t>𝞽</a:t>
              </a:r>
              <a:endParaRPr sz="2800" b="0" i="0" u="none" strike="noStrike" cap="none">
                <a:solidFill>
                  <a:srgbClr val="868FB4"/>
                </a:solidFill>
                <a:latin typeface="Arial"/>
                <a:ea typeface="Arial"/>
                <a:cs typeface="Arial"/>
                <a:sym typeface="Arial"/>
              </a:endParaRPr>
            </a:p>
          </p:txBody>
        </p:sp>
        <p:sp>
          <p:nvSpPr>
            <p:cNvPr id="9" name="Google Shape;234;p15">
              <a:extLst>
                <a:ext uri="{FF2B5EF4-FFF2-40B4-BE49-F238E27FC236}">
                  <a16:creationId xmlns:a16="http://schemas.microsoft.com/office/drawing/2014/main" id="{0B00273D-AADD-AA62-BB20-18488C0727EC}"/>
                </a:ext>
              </a:extLst>
            </p:cNvPr>
            <p:cNvSpPr txBox="1"/>
            <p:nvPr/>
          </p:nvSpPr>
          <p:spPr>
            <a:xfrm>
              <a:off x="11197847" y="3432509"/>
              <a:ext cx="374400" cy="56998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800"/>
                <a:buFont typeface="Arial"/>
                <a:buNone/>
              </a:pPr>
              <a:r>
                <a:rPr lang="en" sz="2800" b="1" i="0" u="none" strike="noStrike" cap="none" err="1">
                  <a:latin typeface="Arial"/>
                  <a:ea typeface="Arial"/>
                  <a:cs typeface="Arial"/>
                  <a:sym typeface="Arial"/>
                </a:rPr>
                <a:t>ω</a:t>
              </a:r>
              <a:endParaRPr sz="2800" b="0" i="0" u="none" strike="noStrike" cap="none">
                <a:latin typeface="Arial"/>
                <a:ea typeface="Arial"/>
                <a:cs typeface="Arial"/>
                <a:sym typeface="Arial"/>
              </a:endParaRPr>
            </a:p>
          </p:txBody>
        </p:sp>
      </p:grpSp>
      <p:sp>
        <p:nvSpPr>
          <p:cNvPr id="13" name="TextBox 12">
            <a:extLst>
              <a:ext uri="{FF2B5EF4-FFF2-40B4-BE49-F238E27FC236}">
                <a16:creationId xmlns:a16="http://schemas.microsoft.com/office/drawing/2014/main" id="{9E330E23-C33D-E98C-80C3-75BB9CB62505}"/>
              </a:ext>
            </a:extLst>
          </p:cNvPr>
          <p:cNvSpPr txBox="1"/>
          <p:nvPr/>
        </p:nvSpPr>
        <p:spPr>
          <a:xfrm>
            <a:off x="8038769" y="5239129"/>
            <a:ext cx="9269504" cy="2966133"/>
          </a:xfrm>
          <a:prstGeom prst="rect">
            <a:avLst/>
          </a:prstGeom>
          <a:noFill/>
        </p:spPr>
        <p:txBody>
          <a:bodyPr wrap="square" lIns="91440" tIns="45720" rIns="91440" bIns="45720" anchor="t">
            <a:spAutoFit/>
          </a:bodyPr>
          <a:lstStyle/>
          <a:p>
            <a:pPr>
              <a:lnSpc>
                <a:spcPct val="115000"/>
              </a:lnSpc>
              <a:buClr>
                <a:srgbClr val="000000"/>
              </a:buClr>
              <a:buSzPts val="1300"/>
            </a:pPr>
            <a:r>
              <a:rPr lang="en-GB" b="0" i="0" u="none" strike="noStrike" cap="none">
                <a:latin typeface="Arial"/>
                <a:ea typeface="Arial"/>
                <a:cs typeface="Arial"/>
                <a:sym typeface="Arial"/>
              </a:rPr>
              <a:t>For </a:t>
            </a:r>
            <a:r>
              <a:rPr lang="en-GB" b="1" i="0" u="none" strike="noStrike" cap="none">
                <a:latin typeface="Arial"/>
                <a:ea typeface="Arial"/>
                <a:cs typeface="Arial"/>
                <a:sym typeface="Arial"/>
              </a:rPr>
              <a:t>angular </a:t>
            </a:r>
            <a:r>
              <a:rPr lang="en-GB" b="0" i="0" u="none" strike="noStrike" cap="none">
                <a:latin typeface="Arial"/>
                <a:ea typeface="Arial"/>
                <a:cs typeface="Arial"/>
                <a:sym typeface="Arial"/>
              </a:rPr>
              <a:t>motion </a:t>
            </a:r>
            <a:r>
              <a:rPr lang="en-GB">
                <a:latin typeface="Arial"/>
                <a:ea typeface="Arial"/>
                <a:cs typeface="Arial"/>
                <a:sym typeface="Arial"/>
              </a:rPr>
              <a:t>P = </a:t>
            </a:r>
            <a:r>
              <a:rPr lang="en-GB" err="1">
                <a:latin typeface="Arial"/>
                <a:ea typeface="Arial"/>
                <a:cs typeface="Arial"/>
                <a:sym typeface="Arial"/>
              </a:rPr>
              <a:t>Fv</a:t>
            </a:r>
            <a:r>
              <a:rPr lang="en-GB">
                <a:latin typeface="Arial"/>
                <a:ea typeface="Arial"/>
                <a:cs typeface="Arial"/>
                <a:sym typeface="Arial"/>
              </a:rPr>
              <a:t> becomes </a:t>
            </a:r>
            <a:r>
              <a:rPr lang="en-GB" b="1">
                <a:latin typeface="Arial"/>
                <a:ea typeface="Arial"/>
                <a:cs typeface="Arial"/>
                <a:sym typeface="Arial"/>
              </a:rPr>
              <a:t>P </a:t>
            </a:r>
            <a:r>
              <a:rPr lang="en-GB" b="1" i="0" u="none" strike="noStrike" cap="none">
                <a:latin typeface="Arial"/>
                <a:ea typeface="Arial"/>
                <a:cs typeface="Arial"/>
                <a:sym typeface="Arial"/>
              </a:rPr>
              <a:t>=</a:t>
            </a:r>
            <a:r>
              <a:rPr lang="en-GB" b="0" i="0" u="none" strike="noStrike" cap="none">
                <a:latin typeface="Arial"/>
                <a:ea typeface="Arial"/>
                <a:cs typeface="Arial"/>
                <a:sym typeface="Arial"/>
              </a:rPr>
              <a:t> </a:t>
            </a:r>
            <a:r>
              <a:rPr lang="en-GB" b="1" i="0" u="none" strike="noStrike" cap="none">
                <a:latin typeface="Arial"/>
                <a:ea typeface="Arial"/>
                <a:cs typeface="Arial"/>
                <a:sym typeface="Arial"/>
              </a:rPr>
              <a:t>𝞽</a:t>
            </a:r>
            <a:r>
              <a:rPr lang="el-GR" b="1" i="0" u="none" strike="noStrike" cap="none">
                <a:latin typeface="Arial"/>
                <a:ea typeface="Arial"/>
                <a:cs typeface="Arial"/>
                <a:sym typeface="Arial"/>
              </a:rPr>
              <a:t>ω</a:t>
            </a:r>
            <a:r>
              <a:rPr lang="el-GR" b="1">
                <a:latin typeface="Arial"/>
                <a:ea typeface="Arial"/>
                <a:cs typeface="Arial"/>
                <a:sym typeface="Arial"/>
              </a:rPr>
              <a:t> </a:t>
            </a:r>
            <a:endParaRPr lang="el-GR" b="0" i="0" u="none" strike="noStrike" cap="none">
              <a:latin typeface="Arial"/>
              <a:ea typeface="Arial"/>
              <a:cs typeface="Arial"/>
            </a:endParaRPr>
          </a:p>
          <a:p>
            <a:pPr marL="0" marR="0" lvl="0" indent="0" algn="l" rtl="0">
              <a:lnSpc>
                <a:spcPct val="115000"/>
              </a:lnSpc>
              <a:spcBef>
                <a:spcPts val="1200"/>
              </a:spcBef>
              <a:spcAft>
                <a:spcPts val="0"/>
              </a:spcAft>
              <a:buClr>
                <a:srgbClr val="000000"/>
              </a:buClr>
              <a:buSzPts val="1800"/>
              <a:buFont typeface="Arial"/>
              <a:buNone/>
            </a:pPr>
            <a:r>
              <a:rPr lang="el-GR" b="1" i="0" u="none" strike="noStrike" cap="none">
                <a:latin typeface="Arial"/>
                <a:ea typeface="Arial"/>
                <a:cs typeface="Arial"/>
                <a:sym typeface="Arial"/>
              </a:rPr>
              <a:t>ω </a:t>
            </a:r>
            <a:r>
              <a:rPr lang="el-GR" b="0" i="0" u="none" strike="noStrike" cap="none">
                <a:latin typeface="Arial"/>
                <a:ea typeface="Arial"/>
                <a:cs typeface="Arial"/>
                <a:sym typeface="Arial"/>
              </a:rPr>
              <a:t>= </a:t>
            </a:r>
            <a:r>
              <a:rPr lang="en-GB" b="0" i="0" u="none" strike="noStrike" cap="none">
                <a:latin typeface="Arial"/>
                <a:ea typeface="Arial"/>
                <a:cs typeface="Arial"/>
                <a:sym typeface="Arial"/>
              </a:rPr>
              <a:t>speed </a:t>
            </a:r>
            <a:r>
              <a:rPr lang="en-GB" b="1" i="0" u="none" strike="noStrike" cap="none">
                <a:latin typeface="Arial"/>
                <a:ea typeface="Arial"/>
                <a:cs typeface="Arial"/>
                <a:sym typeface="Arial"/>
              </a:rPr>
              <a:t>N</a:t>
            </a:r>
            <a:r>
              <a:rPr lang="en-GB" b="0" i="0" u="none" strike="noStrike" cap="none">
                <a:latin typeface="Arial"/>
                <a:ea typeface="Arial"/>
                <a:cs typeface="Arial"/>
                <a:sym typeface="Arial"/>
              </a:rPr>
              <a:t> in RPM x </a:t>
            </a:r>
            <a:r>
              <a:rPr lang="en-GB" b="1" i="0" u="sng" strike="noStrike" cap="none">
                <a:latin typeface="Arial"/>
                <a:ea typeface="Arial"/>
                <a:cs typeface="Arial"/>
                <a:sym typeface="Arial"/>
              </a:rPr>
              <a:t>2</a:t>
            </a:r>
            <a:r>
              <a:rPr lang="el-GR" sz="1800" b="1" i="0" u="sng" strike="noStrike" cap="none">
                <a:latin typeface="Arial"/>
                <a:ea typeface="Arial"/>
                <a:cs typeface="Arial"/>
                <a:sym typeface="Arial"/>
              </a:rPr>
              <a:t>π</a:t>
            </a:r>
            <a:r>
              <a:rPr lang="el-GR" sz="1800" b="0" i="0" u="none" strike="noStrike" cap="none">
                <a:latin typeface="Arial"/>
                <a:ea typeface="Arial"/>
                <a:cs typeface="Arial"/>
                <a:sym typeface="Arial"/>
              </a:rPr>
              <a:t> </a:t>
            </a:r>
            <a:r>
              <a:rPr lang="en-GB" sz="1800" b="0" i="0" u="none" strike="noStrike" cap="none">
                <a:latin typeface="Arial"/>
                <a:ea typeface="Arial"/>
                <a:cs typeface="Arial"/>
                <a:sym typeface="Arial"/>
              </a:rPr>
              <a:t>radians per second</a:t>
            </a:r>
          </a:p>
          <a:p>
            <a:pPr marL="1371600" indent="457200">
              <a:lnSpc>
                <a:spcPct val="115000"/>
              </a:lnSpc>
              <a:buClr>
                <a:srgbClr val="000000"/>
              </a:buClr>
              <a:buSzPts val="1200"/>
            </a:pPr>
            <a:r>
              <a:rPr lang="en-GB" b="1">
                <a:latin typeface="Arial"/>
                <a:ea typeface="Arial"/>
                <a:cs typeface="Arial"/>
                <a:sym typeface="Arial"/>
              </a:rPr>
              <a:t>         </a:t>
            </a:r>
            <a:r>
              <a:rPr lang="en-GB" sz="1800" b="1" i="0" u="none" strike="noStrike" cap="none">
                <a:latin typeface="Arial"/>
                <a:ea typeface="Arial"/>
                <a:cs typeface="Arial"/>
                <a:sym typeface="Arial"/>
              </a:rPr>
              <a:t>60</a:t>
            </a:r>
            <a:endParaRPr lang="en-GB" sz="1800" b="0" i="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800" b="0" i="0" u="none" strike="noStrike" cap="none">
                <a:latin typeface="Arial"/>
                <a:ea typeface="Arial"/>
                <a:cs typeface="Arial"/>
                <a:sym typeface="Arial"/>
              </a:rPr>
              <a:t>(dividing by 60 converts ‘per minute’ to ‘per second’)</a:t>
            </a:r>
          </a:p>
          <a:p>
            <a:pPr>
              <a:lnSpc>
                <a:spcPct val="115000"/>
              </a:lnSpc>
              <a:spcBef>
                <a:spcPts val="1200"/>
              </a:spcBef>
              <a:buClr>
                <a:srgbClr val="000000"/>
              </a:buClr>
              <a:buSzPts val="1200"/>
            </a:pPr>
            <a:r>
              <a:rPr lang="en-GB" sz="1800" b="0" i="0" u="none" strike="noStrike" cap="none">
                <a:latin typeface="Arial"/>
                <a:ea typeface="Arial"/>
                <a:cs typeface="Arial"/>
                <a:sym typeface="Arial"/>
              </a:rPr>
              <a:t>and so</a:t>
            </a:r>
            <a:r>
              <a:rPr lang="en-GB">
                <a:latin typeface="Arial"/>
                <a:ea typeface="Arial"/>
                <a:cs typeface="Arial"/>
                <a:sym typeface="Arial"/>
              </a:rPr>
              <a:t> by substituting</a:t>
            </a:r>
            <a:r>
              <a:rPr lang="en-GB" sz="1800" b="0" i="0" u="none" strike="noStrike" cap="none">
                <a:latin typeface="Arial"/>
                <a:ea typeface="Arial"/>
                <a:cs typeface="Arial"/>
                <a:sym typeface="Arial"/>
              </a:rPr>
              <a:t>, we can write	</a:t>
            </a:r>
            <a:r>
              <a:rPr lang="en-GB" sz="1800" b="0" i="0" u="none" strike="noStrike" cap="none">
                <a:solidFill>
                  <a:schemeClr val="dk2"/>
                </a:solidFill>
                <a:latin typeface="Arial"/>
                <a:ea typeface="Arial"/>
                <a:cs typeface="Arial"/>
                <a:sym typeface="Arial"/>
              </a:rPr>
              <a:t>	</a:t>
            </a:r>
            <a:endParaRPr lang="en-GB" sz="1800" b="1" i="0" u="none" strike="noStrike" cap="none">
              <a:solidFill>
                <a:schemeClr val="dk2"/>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300"/>
              <a:buFont typeface="Arial"/>
              <a:buNone/>
            </a:pPr>
            <a:r>
              <a:rPr lang="en-GB" sz="2000" b="1" i="0" u="none" strike="noStrike" cap="none">
                <a:solidFill>
                  <a:srgbClr val="D91C5C"/>
                </a:solidFill>
                <a:latin typeface="Arial"/>
                <a:ea typeface="Arial"/>
                <a:cs typeface="Arial"/>
                <a:sym typeface="Arial"/>
              </a:rPr>
              <a:t>P = </a:t>
            </a:r>
            <a:r>
              <a:rPr lang="en-GB" sz="2800" b="1" i="0" u="sng" strike="noStrike" cap="none">
                <a:solidFill>
                  <a:srgbClr val="D91C5C"/>
                </a:solidFill>
                <a:latin typeface="Arial"/>
                <a:ea typeface="Arial"/>
                <a:cs typeface="Arial"/>
                <a:sym typeface="Arial"/>
              </a:rPr>
              <a:t>𝞽</a:t>
            </a:r>
            <a:r>
              <a:rPr lang="en-GB" sz="2000" b="1" i="0" u="sng" strike="noStrike" cap="none">
                <a:solidFill>
                  <a:srgbClr val="D91C5C"/>
                </a:solidFill>
                <a:latin typeface="Arial"/>
                <a:ea typeface="Arial"/>
                <a:cs typeface="Arial"/>
                <a:sym typeface="Arial"/>
              </a:rPr>
              <a:t>2</a:t>
            </a:r>
            <a:r>
              <a:rPr lang="el-GR" sz="2000" b="1" i="0" u="sng" strike="noStrike" cap="none">
                <a:solidFill>
                  <a:srgbClr val="D91C5C"/>
                </a:solidFill>
                <a:latin typeface="Arial"/>
                <a:ea typeface="Arial"/>
                <a:cs typeface="Arial"/>
                <a:sym typeface="Arial"/>
              </a:rPr>
              <a:t>π</a:t>
            </a:r>
            <a:r>
              <a:rPr lang="en-GB" sz="2000" b="1" i="0" u="sng" strike="noStrike" cap="none">
                <a:solidFill>
                  <a:srgbClr val="D91C5C"/>
                </a:solidFill>
                <a:latin typeface="Arial"/>
                <a:ea typeface="Arial"/>
                <a:cs typeface="Arial"/>
                <a:sym typeface="Arial"/>
              </a:rPr>
              <a:t>N</a:t>
            </a:r>
            <a:r>
              <a:rPr lang="en-GB" sz="2000" b="0" i="0" u="sng" strike="noStrike" cap="none">
                <a:solidFill>
                  <a:srgbClr val="D91C5C"/>
                </a:solidFill>
                <a:latin typeface="Arial"/>
                <a:ea typeface="Arial"/>
                <a:cs typeface="Arial"/>
                <a:sym typeface="Arial"/>
              </a:rPr>
              <a:t> </a:t>
            </a:r>
            <a:endParaRPr lang="en-GB" sz="2000" b="0" i="0" u="none" strike="noStrike" cap="none">
              <a:solidFill>
                <a:srgbClr val="D91C5C"/>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300"/>
              <a:buFont typeface="Arial"/>
              <a:buNone/>
            </a:pPr>
            <a:r>
              <a:rPr lang="en-GB" sz="2000" b="1" i="0" strike="noStrike" cap="none">
                <a:latin typeface="Arial"/>
                <a:ea typeface="Arial"/>
                <a:cs typeface="Arial"/>
                <a:sym typeface="Arial"/>
              </a:rPr>
              <a:t>	   </a:t>
            </a:r>
            <a:r>
              <a:rPr lang="en-GB" sz="2000" b="1" i="0" u="none" strike="noStrike" cap="none">
                <a:solidFill>
                  <a:srgbClr val="D91C5C"/>
                </a:solidFill>
                <a:latin typeface="Arial"/>
                <a:ea typeface="Arial"/>
                <a:cs typeface="Arial"/>
                <a:sym typeface="Arial"/>
              </a:rPr>
              <a:t>60</a:t>
            </a:r>
            <a:endParaRPr lang="en-GB" sz="2000" b="0" i="0" u="none" strike="noStrike" cap="none">
              <a:solidFill>
                <a:srgbClr val="D91C5C"/>
              </a:solidFill>
              <a:latin typeface="Arial"/>
              <a:ea typeface="Arial"/>
              <a:cs typeface="Arial"/>
              <a:sym typeface="Arial"/>
            </a:endParaRPr>
          </a:p>
        </p:txBody>
      </p:sp>
      <p:pic>
        <p:nvPicPr>
          <p:cNvPr id="15" name="Graphic 14">
            <a:extLst>
              <a:ext uri="{FF2B5EF4-FFF2-40B4-BE49-F238E27FC236}">
                <a16:creationId xmlns:a16="http://schemas.microsoft.com/office/drawing/2014/main" id="{2ADE8753-5115-A610-929C-DAB84BAC85D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7155" y="3563125"/>
            <a:ext cx="3864003" cy="3692270"/>
          </a:xfrm>
          <a:prstGeom prst="rect">
            <a:avLst/>
          </a:prstGeom>
        </p:spPr>
      </p:pic>
      <p:sp>
        <p:nvSpPr>
          <p:cNvPr id="16" name="Slide Number Placeholder 5">
            <a:extLst>
              <a:ext uri="{FF2B5EF4-FFF2-40B4-BE49-F238E27FC236}">
                <a16:creationId xmlns:a16="http://schemas.microsoft.com/office/drawing/2014/main" id="{697D7420-DCE2-EF7E-B467-6788F2DEF7D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a:solidFill>
                <a:schemeClr val="bg1"/>
              </a:solidFill>
            </a:endParaRPr>
          </a:p>
        </p:txBody>
      </p:sp>
      <p:sp>
        <p:nvSpPr>
          <p:cNvPr id="17" name="Footer Placeholder 3">
            <a:extLst>
              <a:ext uri="{FF2B5EF4-FFF2-40B4-BE49-F238E27FC236}">
                <a16:creationId xmlns:a16="http://schemas.microsoft.com/office/drawing/2014/main" id="{B18681E6-2E0E-DE7C-E9EF-D255842C1C7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11" name="TextBox 10">
            <a:extLst>
              <a:ext uri="{FF2B5EF4-FFF2-40B4-BE49-F238E27FC236}">
                <a16:creationId xmlns:a16="http://schemas.microsoft.com/office/drawing/2014/main" id="{2B9FC917-A89D-BF4B-63A9-E03B18CEDAB9}"/>
              </a:ext>
            </a:extLst>
          </p:cNvPr>
          <p:cNvSpPr txBox="1"/>
          <p:nvPr/>
        </p:nvSpPr>
        <p:spPr>
          <a:xfrm>
            <a:off x="10338813" y="2305771"/>
            <a:ext cx="267629" cy="830997"/>
          </a:xfrm>
          <a:prstGeom prst="rect">
            <a:avLst/>
          </a:prstGeom>
          <a:noFill/>
        </p:spPr>
        <p:txBody>
          <a:bodyPr wrap="square" rtlCol="0">
            <a:spAutoFit/>
          </a:bodyPr>
          <a:lstStyle/>
          <a:p>
            <a:r>
              <a:rPr lang="en-US" sz="4800"/>
              <a:t>.</a:t>
            </a:r>
            <a:endParaRPr lang="en-US"/>
          </a:p>
        </p:txBody>
      </p:sp>
      <p:sp>
        <p:nvSpPr>
          <p:cNvPr id="12" name="TextBox 11">
            <a:extLst>
              <a:ext uri="{FF2B5EF4-FFF2-40B4-BE49-F238E27FC236}">
                <a16:creationId xmlns:a16="http://schemas.microsoft.com/office/drawing/2014/main" id="{8DCFF304-32E3-0888-D075-7710C5D9E8AF}"/>
              </a:ext>
            </a:extLst>
          </p:cNvPr>
          <p:cNvSpPr txBox="1"/>
          <p:nvPr/>
        </p:nvSpPr>
        <p:spPr>
          <a:xfrm>
            <a:off x="4089817" y="4071536"/>
            <a:ext cx="1226634" cy="369332"/>
          </a:xfrm>
          <a:prstGeom prst="rect">
            <a:avLst/>
          </a:prstGeom>
          <a:noFill/>
        </p:spPr>
        <p:txBody>
          <a:bodyPr wrap="square" rtlCol="0">
            <a:spAutoFit/>
          </a:bodyPr>
          <a:lstStyle/>
          <a:p>
            <a:r>
              <a:rPr lang="en-US"/>
              <a:t>radius </a:t>
            </a:r>
            <a:r>
              <a:rPr lang="en-US" b="1"/>
              <a:t>r</a:t>
            </a:r>
            <a:r>
              <a:rPr lang="en-US"/>
              <a:t> </a:t>
            </a:r>
          </a:p>
        </p:txBody>
      </p:sp>
      <p:sp>
        <p:nvSpPr>
          <p:cNvPr id="14" name="TextBox 13">
            <a:extLst>
              <a:ext uri="{FF2B5EF4-FFF2-40B4-BE49-F238E27FC236}">
                <a16:creationId xmlns:a16="http://schemas.microsoft.com/office/drawing/2014/main" id="{DDED3D4A-49E7-F477-A9CA-F38C695EFF53}"/>
              </a:ext>
            </a:extLst>
          </p:cNvPr>
          <p:cNvSpPr txBox="1"/>
          <p:nvPr/>
        </p:nvSpPr>
        <p:spPr>
          <a:xfrm>
            <a:off x="2863183" y="5513556"/>
            <a:ext cx="1226634" cy="369332"/>
          </a:xfrm>
          <a:prstGeom prst="rect">
            <a:avLst/>
          </a:prstGeom>
          <a:noFill/>
        </p:spPr>
        <p:txBody>
          <a:bodyPr wrap="square" rtlCol="0">
            <a:spAutoFit/>
          </a:bodyPr>
          <a:lstStyle/>
          <a:p>
            <a:r>
              <a:rPr lang="en-US"/>
              <a:t>radius </a:t>
            </a:r>
            <a:r>
              <a:rPr lang="en-US" b="1"/>
              <a:t>r</a:t>
            </a:r>
            <a:r>
              <a:rPr lang="en-US"/>
              <a:t> </a:t>
            </a:r>
          </a:p>
        </p:txBody>
      </p:sp>
      <p:sp>
        <p:nvSpPr>
          <p:cNvPr id="18" name="TextBox 17">
            <a:extLst>
              <a:ext uri="{FF2B5EF4-FFF2-40B4-BE49-F238E27FC236}">
                <a16:creationId xmlns:a16="http://schemas.microsoft.com/office/drawing/2014/main" id="{348D4C73-4288-984F-4AD1-9AC7B1AD2FC5}"/>
              </a:ext>
            </a:extLst>
          </p:cNvPr>
          <p:cNvSpPr txBox="1"/>
          <p:nvPr/>
        </p:nvSpPr>
        <p:spPr>
          <a:xfrm>
            <a:off x="2808609" y="4893693"/>
            <a:ext cx="1226634" cy="369332"/>
          </a:xfrm>
          <a:prstGeom prst="rect">
            <a:avLst/>
          </a:prstGeom>
          <a:noFill/>
        </p:spPr>
        <p:txBody>
          <a:bodyPr wrap="square" rtlCol="0">
            <a:spAutoFit/>
          </a:bodyPr>
          <a:lstStyle/>
          <a:p>
            <a:r>
              <a:rPr lang="en-US"/>
              <a:t>1 radian</a:t>
            </a:r>
          </a:p>
        </p:txBody>
      </p:sp>
    </p:spTree>
    <p:extLst>
      <p:ext uri="{BB962C8B-B14F-4D97-AF65-F5344CB8AC3E}">
        <p14:creationId xmlns:p14="http://schemas.microsoft.com/office/powerpoint/2010/main" val="259828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C0D5-C948-2F11-A04B-42079B01DA3B}"/>
              </a:ext>
            </a:extLst>
          </p:cNvPr>
          <p:cNvSpPr>
            <a:spLocks noGrp="1"/>
          </p:cNvSpPr>
          <p:nvPr>
            <p:ph type="title"/>
          </p:nvPr>
        </p:nvSpPr>
        <p:spPr/>
        <p:txBody>
          <a:bodyPr/>
          <a:lstStyle/>
          <a:p>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9"/>
                  </a:ext>
                </a:extLst>
              </a:rPr>
              <a:t>Understanding</a:t>
            </a:r>
            <a:r>
              <a:rPr lang="en"/>
              <a:t> power, torque and current</a:t>
            </a:r>
            <a:endParaRPr lang="en-US"/>
          </a:p>
        </p:txBody>
      </p:sp>
      <p:sp>
        <p:nvSpPr>
          <p:cNvPr id="3" name="Rectangle 2">
            <a:extLst>
              <a:ext uri="{FF2B5EF4-FFF2-40B4-BE49-F238E27FC236}">
                <a16:creationId xmlns:a16="http://schemas.microsoft.com/office/drawing/2014/main" id="{89CE9756-C42A-8722-8DEF-B7B5E1756B76}"/>
              </a:ext>
            </a:extLst>
          </p:cNvPr>
          <p:cNvSpPr/>
          <p:nvPr/>
        </p:nvSpPr>
        <p:spPr>
          <a:xfrm>
            <a:off x="411857" y="2305771"/>
            <a:ext cx="12756033" cy="1477328"/>
          </a:xfrm>
          <a:prstGeom prst="rect">
            <a:avLst/>
          </a:prstGeom>
        </p:spPr>
        <p:txBody>
          <a:bodyPr wrap="square">
            <a:spAutoFit/>
          </a:bodyPr>
          <a:lstStyle/>
          <a:p>
            <a:pPr marL="0" lvl="0" indent="0" algn="l" rtl="0">
              <a:spcBef>
                <a:spcPts val="0"/>
              </a:spcBef>
              <a:spcAft>
                <a:spcPts val="0"/>
              </a:spcAft>
              <a:buNone/>
            </a:pPr>
            <a:r>
              <a:rPr lang="en-GB">
                <a:latin typeface="Arial" panose="020B0604020202020204" pitchFamily="34" charset="0"/>
                <a:cs typeface="Arial" panose="020B0604020202020204" pitchFamily="34" charset="0"/>
              </a:rPr>
              <a:t>This knowledge helps to explain why, in a shunt-wound DC motor, torque is proportional to current, as you previously found:</a:t>
            </a: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a:latin typeface="Arial" panose="020B0604020202020204" pitchFamily="34" charset="0"/>
              <a:cs typeface="Arial" panose="020B0604020202020204" pitchFamily="34" charset="0"/>
            </a:endParaRPr>
          </a:p>
        </p:txBody>
      </p:sp>
      <p:grpSp>
        <p:nvGrpSpPr>
          <p:cNvPr id="54" name="Graphic 90">
            <a:extLst>
              <a:ext uri="{FF2B5EF4-FFF2-40B4-BE49-F238E27FC236}">
                <a16:creationId xmlns:a16="http://schemas.microsoft.com/office/drawing/2014/main" id="{DE33BEAB-A330-AACC-D00A-8B007A68F221}"/>
              </a:ext>
            </a:extLst>
          </p:cNvPr>
          <p:cNvGrpSpPr/>
          <p:nvPr/>
        </p:nvGrpSpPr>
        <p:grpSpPr>
          <a:xfrm>
            <a:off x="5660544" y="3368960"/>
            <a:ext cx="8693761" cy="4572265"/>
            <a:chOff x="3119352" y="3634548"/>
            <a:chExt cx="8693761" cy="4572265"/>
          </a:xfrm>
        </p:grpSpPr>
        <p:sp>
          <p:nvSpPr>
            <p:cNvPr id="55" name="Freeform 54">
              <a:extLst>
                <a:ext uri="{FF2B5EF4-FFF2-40B4-BE49-F238E27FC236}">
                  <a16:creationId xmlns:a16="http://schemas.microsoft.com/office/drawing/2014/main" id="{81943301-5EEB-7FE7-276C-DCDD2516152D}"/>
                </a:ext>
              </a:extLst>
            </p:cNvPr>
            <p:cNvSpPr/>
            <p:nvPr/>
          </p:nvSpPr>
          <p:spPr>
            <a:xfrm>
              <a:off x="4026347" y="6970230"/>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8B1D4A9-236D-2429-169A-57095F11E8B4}"/>
                </a:ext>
              </a:extLst>
            </p:cNvPr>
            <p:cNvSpPr/>
            <p:nvPr/>
          </p:nvSpPr>
          <p:spPr>
            <a:xfrm>
              <a:off x="4096059" y="6970230"/>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6084" cap="flat">
              <a:solidFill>
                <a:srgbClr val="D9D9D9"/>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7E66972-3D2F-0089-3FEA-10D00CCD3DF6}"/>
                </a:ext>
              </a:extLst>
            </p:cNvPr>
            <p:cNvSpPr/>
            <p:nvPr/>
          </p:nvSpPr>
          <p:spPr>
            <a:xfrm>
              <a:off x="4026347" y="6293139"/>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6D6B3A9-ADCF-53A1-3502-67824E5C999F}"/>
                </a:ext>
              </a:extLst>
            </p:cNvPr>
            <p:cNvSpPr/>
            <p:nvPr/>
          </p:nvSpPr>
          <p:spPr>
            <a:xfrm>
              <a:off x="4096059" y="6293139"/>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6084" cap="flat">
              <a:solidFill>
                <a:srgbClr val="D9D9D9"/>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02C14DC-2512-3253-54EB-28260F33792B}"/>
                </a:ext>
              </a:extLst>
            </p:cNvPr>
            <p:cNvSpPr/>
            <p:nvPr/>
          </p:nvSpPr>
          <p:spPr>
            <a:xfrm>
              <a:off x="4026347" y="5615904"/>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7C9C746-EF20-5252-B623-AF5007FD04CC}"/>
                </a:ext>
              </a:extLst>
            </p:cNvPr>
            <p:cNvSpPr/>
            <p:nvPr/>
          </p:nvSpPr>
          <p:spPr>
            <a:xfrm>
              <a:off x="4096059" y="5615904"/>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286D3A3-D768-341B-0B18-7B3BEF24844E}"/>
                </a:ext>
              </a:extLst>
            </p:cNvPr>
            <p:cNvSpPr/>
            <p:nvPr/>
          </p:nvSpPr>
          <p:spPr>
            <a:xfrm>
              <a:off x="4026347" y="4938812"/>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C02E771-FB76-C7F8-70F8-528D344522C8}"/>
                </a:ext>
              </a:extLst>
            </p:cNvPr>
            <p:cNvSpPr/>
            <p:nvPr/>
          </p:nvSpPr>
          <p:spPr>
            <a:xfrm>
              <a:off x="4096059" y="4938812"/>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496FDDA-A6B2-1057-4927-AC694F2D89BB}"/>
                </a:ext>
              </a:extLst>
            </p:cNvPr>
            <p:cNvSpPr/>
            <p:nvPr/>
          </p:nvSpPr>
          <p:spPr>
            <a:xfrm>
              <a:off x="4026347" y="4261721"/>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62F1AA4-FF5D-DAE8-6CB1-33E3AC2E7D3A}"/>
                </a:ext>
              </a:extLst>
            </p:cNvPr>
            <p:cNvSpPr/>
            <p:nvPr/>
          </p:nvSpPr>
          <p:spPr>
            <a:xfrm>
              <a:off x="4096059" y="4261721"/>
              <a:ext cx="7438600" cy="14381"/>
            </a:xfrm>
            <a:custGeom>
              <a:avLst/>
              <a:gdLst>
                <a:gd name="connsiteX0" fmla="*/ 7438601 w 7438600"/>
                <a:gd name="connsiteY0" fmla="*/ 0 h 14381"/>
                <a:gd name="connsiteX1" fmla="*/ 0 w 7438600"/>
                <a:gd name="connsiteY1" fmla="*/ 0 h 14381"/>
              </a:gdLst>
              <a:ahLst/>
              <a:cxnLst>
                <a:cxn ang="0">
                  <a:pos x="connsiteX0" y="connsiteY0"/>
                </a:cxn>
                <a:cxn ang="0">
                  <a:pos x="connsiteX1" y="connsiteY1"/>
                </a:cxn>
              </a:cxnLst>
              <a:rect l="l" t="t" r="r" b="b"/>
              <a:pathLst>
                <a:path w="7438600" h="14381">
                  <a:moveTo>
                    <a:pt x="7438601" y="0"/>
                  </a:moveTo>
                  <a:lnTo>
                    <a:pt x="0" y="0"/>
                  </a:lnTo>
                </a:path>
              </a:pathLst>
            </a:custGeom>
            <a:ln w="14361" cap="flat">
              <a:solidFill>
                <a:srgbClr val="D9D9D9"/>
              </a:solid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D272C2C-4916-2D5E-FD11-7FCB9DF8E532}"/>
                </a:ext>
              </a:extLst>
            </p:cNvPr>
            <p:cNvSpPr/>
            <p:nvPr/>
          </p:nvSpPr>
          <p:spPr>
            <a:xfrm>
              <a:off x="4026347" y="7645164"/>
              <a:ext cx="69711" cy="14381"/>
            </a:xfrm>
            <a:custGeom>
              <a:avLst/>
              <a:gdLst>
                <a:gd name="connsiteX0" fmla="*/ 69712 w 69711"/>
                <a:gd name="connsiteY0" fmla="*/ 0 h 14381"/>
                <a:gd name="connsiteX1" fmla="*/ 0 w 69711"/>
                <a:gd name="connsiteY1" fmla="*/ 0 h 14381"/>
              </a:gdLst>
              <a:ahLst/>
              <a:cxnLst>
                <a:cxn ang="0">
                  <a:pos x="connsiteX0" y="connsiteY0"/>
                </a:cxn>
                <a:cxn ang="0">
                  <a:pos x="connsiteX1" y="connsiteY1"/>
                </a:cxn>
              </a:cxnLst>
              <a:rect l="l" t="t" r="r" b="b"/>
              <a:pathLst>
                <a:path w="69711" h="14381">
                  <a:moveTo>
                    <a:pt x="69712" y="0"/>
                  </a:moveTo>
                  <a:lnTo>
                    <a:pt x="0" y="0"/>
                  </a:lnTo>
                </a:path>
              </a:pathLst>
            </a:custGeom>
            <a:ln w="25400" cap="flat">
              <a:solidFill>
                <a:srgbClr val="1D1D1B"/>
              </a:solidFill>
              <a:prstDash val="solid"/>
              <a:miter/>
            </a:ln>
          </p:spPr>
          <p:txBody>
            <a:bodyPr rtlCol="0" anchor="ctr"/>
            <a:lstStyle/>
            <a:p>
              <a:endParaRPr lang="en-US"/>
            </a:p>
          </p:txBody>
        </p:sp>
        <p:grpSp>
          <p:nvGrpSpPr>
            <p:cNvPr id="66" name="Graphic 90">
              <a:extLst>
                <a:ext uri="{FF2B5EF4-FFF2-40B4-BE49-F238E27FC236}">
                  <a16:creationId xmlns:a16="http://schemas.microsoft.com/office/drawing/2014/main" id="{2E69668E-F828-FA89-C35B-6FE22E56AB9A}"/>
                </a:ext>
              </a:extLst>
            </p:cNvPr>
            <p:cNvGrpSpPr/>
            <p:nvPr/>
          </p:nvGrpSpPr>
          <p:grpSpPr>
            <a:xfrm>
              <a:off x="4096059" y="4261721"/>
              <a:ext cx="14373" cy="3451756"/>
              <a:chOff x="4096059" y="4261721"/>
              <a:chExt cx="14373" cy="3451756"/>
            </a:xfrm>
          </p:grpSpPr>
          <p:sp>
            <p:nvSpPr>
              <p:cNvPr id="101" name="Freeform 100">
                <a:extLst>
                  <a:ext uri="{FF2B5EF4-FFF2-40B4-BE49-F238E27FC236}">
                    <a16:creationId xmlns:a16="http://schemas.microsoft.com/office/drawing/2014/main" id="{DF336924-6121-821D-E822-53DAA22AF65E}"/>
                  </a:ext>
                </a:extLst>
              </p:cNvPr>
              <p:cNvSpPr/>
              <p:nvPr/>
            </p:nvSpPr>
            <p:spPr>
              <a:xfrm>
                <a:off x="4096059"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BBBE2BC-2757-ED74-FDDC-FA102788310A}"/>
                  </a:ext>
                </a:extLst>
              </p:cNvPr>
              <p:cNvSpPr/>
              <p:nvPr/>
            </p:nvSpPr>
            <p:spPr>
              <a:xfrm>
                <a:off x="4096059"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28721" cap="flat">
                <a:solidFill>
                  <a:srgbClr val="D9D9D9"/>
                </a:solidFill>
                <a:prstDash val="solid"/>
                <a:miter/>
              </a:ln>
            </p:spPr>
            <p:txBody>
              <a:bodyPr rtlCol="0" anchor="ctr"/>
              <a:lstStyle/>
              <a:p>
                <a:endParaRPr lang="en-US"/>
              </a:p>
            </p:txBody>
          </p:sp>
        </p:grpSp>
        <p:sp>
          <p:nvSpPr>
            <p:cNvPr id="67" name="TextBox 66">
              <a:extLst>
                <a:ext uri="{FF2B5EF4-FFF2-40B4-BE49-F238E27FC236}">
                  <a16:creationId xmlns:a16="http://schemas.microsoft.com/office/drawing/2014/main" id="{AD6E1A39-2A0D-F97E-854E-A3EA05BF4933}"/>
                </a:ext>
              </a:extLst>
            </p:cNvPr>
            <p:cNvSpPr txBox="1"/>
            <p:nvPr/>
          </p:nvSpPr>
          <p:spPr>
            <a:xfrm>
              <a:off x="3889486"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0.0</a:t>
              </a:r>
            </a:p>
          </p:txBody>
        </p:sp>
        <p:grpSp>
          <p:nvGrpSpPr>
            <p:cNvPr id="68" name="Graphic 90">
              <a:extLst>
                <a:ext uri="{FF2B5EF4-FFF2-40B4-BE49-F238E27FC236}">
                  <a16:creationId xmlns:a16="http://schemas.microsoft.com/office/drawing/2014/main" id="{5F04B16D-11C7-62A6-BABA-C985DE3D3111}"/>
                </a:ext>
              </a:extLst>
            </p:cNvPr>
            <p:cNvGrpSpPr/>
            <p:nvPr/>
          </p:nvGrpSpPr>
          <p:grpSpPr>
            <a:xfrm>
              <a:off x="5581421" y="4261721"/>
              <a:ext cx="14373" cy="3451756"/>
              <a:chOff x="5581421" y="4261721"/>
              <a:chExt cx="14373" cy="3451756"/>
            </a:xfrm>
          </p:grpSpPr>
          <p:sp>
            <p:nvSpPr>
              <p:cNvPr id="99" name="Freeform 98">
                <a:extLst>
                  <a:ext uri="{FF2B5EF4-FFF2-40B4-BE49-F238E27FC236}">
                    <a16:creationId xmlns:a16="http://schemas.microsoft.com/office/drawing/2014/main" id="{5DB7E4CC-8DFD-70D9-7B0A-285A0409BDA8}"/>
                  </a:ext>
                </a:extLst>
              </p:cNvPr>
              <p:cNvSpPr/>
              <p:nvPr/>
            </p:nvSpPr>
            <p:spPr>
              <a:xfrm>
                <a:off x="5581421"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2159BEF-C8BD-5AF2-1F9A-E6EB044CC8BA}"/>
                  </a:ext>
                </a:extLst>
              </p:cNvPr>
              <p:cNvSpPr/>
              <p:nvPr/>
            </p:nvSpPr>
            <p:spPr>
              <a:xfrm>
                <a:off x="5581421"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69" name="TextBox 68">
              <a:extLst>
                <a:ext uri="{FF2B5EF4-FFF2-40B4-BE49-F238E27FC236}">
                  <a16:creationId xmlns:a16="http://schemas.microsoft.com/office/drawing/2014/main" id="{A5954F60-2F7F-B68D-1DC2-F81B2FB54D26}"/>
                </a:ext>
              </a:extLst>
            </p:cNvPr>
            <p:cNvSpPr txBox="1"/>
            <p:nvPr/>
          </p:nvSpPr>
          <p:spPr>
            <a:xfrm>
              <a:off x="5356920" y="7788754"/>
              <a:ext cx="514885" cy="369332"/>
            </a:xfrm>
            <a:prstGeom prst="rect">
              <a:avLst/>
            </a:prstGeom>
            <a:noFill/>
          </p:spPr>
          <p:txBody>
            <a:bodyPr wrap="none" rtlCol="0">
              <a:spAutoFit/>
            </a:bodyPr>
            <a:lstStyle/>
            <a:p>
              <a:pPr algn="l"/>
              <a:r>
                <a:rPr lang="en-US" spc="25" baseline="0">
                  <a:ln/>
                  <a:latin typeface="Arial"/>
                  <a:cs typeface="Arial"/>
                  <a:sym typeface="Arial"/>
                  <a:rtl val="0"/>
                </a:rPr>
                <a:t>0.2</a:t>
              </a:r>
            </a:p>
          </p:txBody>
        </p:sp>
        <p:grpSp>
          <p:nvGrpSpPr>
            <p:cNvPr id="70" name="Graphic 90">
              <a:extLst>
                <a:ext uri="{FF2B5EF4-FFF2-40B4-BE49-F238E27FC236}">
                  <a16:creationId xmlns:a16="http://schemas.microsoft.com/office/drawing/2014/main" id="{FC066F67-395B-EA27-B10A-89C422139AB2}"/>
                </a:ext>
              </a:extLst>
            </p:cNvPr>
            <p:cNvGrpSpPr/>
            <p:nvPr/>
          </p:nvGrpSpPr>
          <p:grpSpPr>
            <a:xfrm>
              <a:off x="7066784" y="4261721"/>
              <a:ext cx="14373" cy="3451756"/>
              <a:chOff x="7066784" y="4261721"/>
              <a:chExt cx="14373" cy="3451756"/>
            </a:xfrm>
          </p:grpSpPr>
          <p:sp>
            <p:nvSpPr>
              <p:cNvPr id="97" name="Freeform 96">
                <a:extLst>
                  <a:ext uri="{FF2B5EF4-FFF2-40B4-BE49-F238E27FC236}">
                    <a16:creationId xmlns:a16="http://schemas.microsoft.com/office/drawing/2014/main" id="{692BAD61-34C9-27AD-9D88-9AEC622384F8}"/>
                  </a:ext>
                </a:extLst>
              </p:cNvPr>
              <p:cNvSpPr/>
              <p:nvPr/>
            </p:nvSpPr>
            <p:spPr>
              <a:xfrm>
                <a:off x="7066784"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BFA269B-7CCF-9812-D555-3262DA360025}"/>
                  </a:ext>
                </a:extLst>
              </p:cNvPr>
              <p:cNvSpPr/>
              <p:nvPr/>
            </p:nvSpPr>
            <p:spPr>
              <a:xfrm>
                <a:off x="7066784"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257FFF53-D647-3679-85B7-D1AE9F4586C4}"/>
                </a:ext>
              </a:extLst>
            </p:cNvPr>
            <p:cNvSpPr txBox="1"/>
            <p:nvPr/>
          </p:nvSpPr>
          <p:spPr>
            <a:xfrm>
              <a:off x="6842139"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0.3</a:t>
              </a:r>
            </a:p>
          </p:txBody>
        </p:sp>
        <p:grpSp>
          <p:nvGrpSpPr>
            <p:cNvPr id="72" name="Graphic 90">
              <a:extLst>
                <a:ext uri="{FF2B5EF4-FFF2-40B4-BE49-F238E27FC236}">
                  <a16:creationId xmlns:a16="http://schemas.microsoft.com/office/drawing/2014/main" id="{E1C916CB-BE00-BD80-02AF-760D802A637D}"/>
                </a:ext>
              </a:extLst>
            </p:cNvPr>
            <p:cNvGrpSpPr/>
            <p:nvPr/>
          </p:nvGrpSpPr>
          <p:grpSpPr>
            <a:xfrm>
              <a:off x="8552147" y="4261721"/>
              <a:ext cx="14373" cy="3451756"/>
              <a:chOff x="8552147" y="4261721"/>
              <a:chExt cx="14373" cy="3451756"/>
            </a:xfrm>
          </p:grpSpPr>
          <p:sp>
            <p:nvSpPr>
              <p:cNvPr id="95" name="Freeform 94">
                <a:extLst>
                  <a:ext uri="{FF2B5EF4-FFF2-40B4-BE49-F238E27FC236}">
                    <a16:creationId xmlns:a16="http://schemas.microsoft.com/office/drawing/2014/main" id="{70CB323C-B989-44D8-C793-E1ABA4E944DB}"/>
                  </a:ext>
                </a:extLst>
              </p:cNvPr>
              <p:cNvSpPr/>
              <p:nvPr/>
            </p:nvSpPr>
            <p:spPr>
              <a:xfrm>
                <a:off x="8552147"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93758E7E-5A1B-FAD4-B24C-941B930423A3}"/>
                  </a:ext>
                </a:extLst>
              </p:cNvPr>
              <p:cNvSpPr/>
              <p:nvPr/>
            </p:nvSpPr>
            <p:spPr>
              <a:xfrm>
                <a:off x="8552147"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3A409EAF-9BA3-9FCF-44E2-28B5911F750C}"/>
                </a:ext>
              </a:extLst>
            </p:cNvPr>
            <p:cNvSpPr txBox="1"/>
            <p:nvPr/>
          </p:nvSpPr>
          <p:spPr>
            <a:xfrm>
              <a:off x="8327502"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0.4</a:t>
              </a:r>
            </a:p>
          </p:txBody>
        </p:sp>
        <p:grpSp>
          <p:nvGrpSpPr>
            <p:cNvPr id="74" name="Graphic 90">
              <a:extLst>
                <a:ext uri="{FF2B5EF4-FFF2-40B4-BE49-F238E27FC236}">
                  <a16:creationId xmlns:a16="http://schemas.microsoft.com/office/drawing/2014/main" id="{A063D7C1-2816-50F7-FBBC-CF9EDE92E517}"/>
                </a:ext>
              </a:extLst>
            </p:cNvPr>
            <p:cNvGrpSpPr/>
            <p:nvPr/>
          </p:nvGrpSpPr>
          <p:grpSpPr>
            <a:xfrm>
              <a:off x="10037510" y="4261721"/>
              <a:ext cx="14373" cy="3451756"/>
              <a:chOff x="10037510" y="4261721"/>
              <a:chExt cx="14373" cy="3451756"/>
            </a:xfrm>
          </p:grpSpPr>
          <p:sp>
            <p:nvSpPr>
              <p:cNvPr id="93" name="Freeform 92">
                <a:extLst>
                  <a:ext uri="{FF2B5EF4-FFF2-40B4-BE49-F238E27FC236}">
                    <a16:creationId xmlns:a16="http://schemas.microsoft.com/office/drawing/2014/main" id="{F94E29D8-6637-26DB-CDD5-C3A47C2FEA4B}"/>
                  </a:ext>
                </a:extLst>
              </p:cNvPr>
              <p:cNvSpPr/>
              <p:nvPr/>
            </p:nvSpPr>
            <p:spPr>
              <a:xfrm>
                <a:off x="10037510"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5400" cap="flat">
                <a:solidFill>
                  <a:srgbClr val="1D1D1B"/>
                </a:solid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A882FD9-9096-48A0-9ED0-A7F14E811A6D}"/>
                  </a:ext>
                </a:extLst>
              </p:cNvPr>
              <p:cNvSpPr/>
              <p:nvPr/>
            </p:nvSpPr>
            <p:spPr>
              <a:xfrm>
                <a:off x="10037510"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14361" cap="flat">
                <a:solidFill>
                  <a:srgbClr val="D9D9D9"/>
                </a:solidFill>
                <a:prstDash val="solid"/>
                <a:miter/>
              </a:ln>
            </p:spPr>
            <p:txBody>
              <a:bodyPr rtlCol="0" anchor="ctr"/>
              <a:lstStyle/>
              <a:p>
                <a:endParaRPr lang="en-US"/>
              </a:p>
            </p:txBody>
          </p:sp>
        </p:grpSp>
        <p:sp>
          <p:nvSpPr>
            <p:cNvPr id="75" name="TextBox 74">
              <a:extLst>
                <a:ext uri="{FF2B5EF4-FFF2-40B4-BE49-F238E27FC236}">
                  <a16:creationId xmlns:a16="http://schemas.microsoft.com/office/drawing/2014/main" id="{3CC136FB-6CDC-3564-7C6C-105B08E87204}"/>
                </a:ext>
              </a:extLst>
            </p:cNvPr>
            <p:cNvSpPr txBox="1"/>
            <p:nvPr/>
          </p:nvSpPr>
          <p:spPr>
            <a:xfrm>
              <a:off x="9812865" y="778875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0.5</a:t>
              </a:r>
            </a:p>
          </p:txBody>
        </p:sp>
        <p:grpSp>
          <p:nvGrpSpPr>
            <p:cNvPr id="76" name="Graphic 90">
              <a:extLst>
                <a:ext uri="{FF2B5EF4-FFF2-40B4-BE49-F238E27FC236}">
                  <a16:creationId xmlns:a16="http://schemas.microsoft.com/office/drawing/2014/main" id="{2339C871-F95B-CCA4-2CDD-57E932B5B673}"/>
                </a:ext>
              </a:extLst>
            </p:cNvPr>
            <p:cNvGrpSpPr/>
            <p:nvPr/>
          </p:nvGrpSpPr>
          <p:grpSpPr>
            <a:xfrm>
              <a:off x="11534659" y="4261721"/>
              <a:ext cx="14373" cy="3451756"/>
              <a:chOff x="11534659" y="4261721"/>
              <a:chExt cx="14373" cy="3451756"/>
            </a:xfrm>
          </p:grpSpPr>
          <p:sp>
            <p:nvSpPr>
              <p:cNvPr id="91" name="Freeform 90">
                <a:extLst>
                  <a:ext uri="{FF2B5EF4-FFF2-40B4-BE49-F238E27FC236}">
                    <a16:creationId xmlns:a16="http://schemas.microsoft.com/office/drawing/2014/main" id="{0F47F2B5-DD0D-E1F9-83F5-A7F07BA78A24}"/>
                  </a:ext>
                </a:extLst>
              </p:cNvPr>
              <p:cNvSpPr/>
              <p:nvPr/>
            </p:nvSpPr>
            <p:spPr>
              <a:xfrm>
                <a:off x="11534659" y="7643726"/>
                <a:ext cx="14373" cy="69751"/>
              </a:xfrm>
              <a:custGeom>
                <a:avLst/>
                <a:gdLst>
                  <a:gd name="connsiteX0" fmla="*/ 0 w 14373"/>
                  <a:gd name="connsiteY0" fmla="*/ 0 h 69751"/>
                  <a:gd name="connsiteX1" fmla="*/ 0 w 14373"/>
                  <a:gd name="connsiteY1" fmla="*/ 69751 h 69751"/>
                </a:gdLst>
                <a:ahLst/>
                <a:cxnLst>
                  <a:cxn ang="0">
                    <a:pos x="connsiteX0" y="connsiteY0"/>
                  </a:cxn>
                  <a:cxn ang="0">
                    <a:pos x="connsiteX1" y="connsiteY1"/>
                  </a:cxn>
                </a:cxnLst>
                <a:rect l="l" t="t" r="r" b="b"/>
                <a:pathLst>
                  <a:path w="14373" h="69751">
                    <a:moveTo>
                      <a:pt x="0" y="0"/>
                    </a:moveTo>
                    <a:lnTo>
                      <a:pt x="0" y="69751"/>
                    </a:lnTo>
                  </a:path>
                </a:pathLst>
              </a:custGeom>
              <a:ln w="28721" cap="flat">
                <a:solidFill>
                  <a:srgbClr val="1D1D1B"/>
                </a:solid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5F9480CC-AF05-366F-B969-FAE0DC5B8826}"/>
                  </a:ext>
                </a:extLst>
              </p:cNvPr>
              <p:cNvSpPr/>
              <p:nvPr/>
            </p:nvSpPr>
            <p:spPr>
              <a:xfrm>
                <a:off x="11534659" y="4261721"/>
                <a:ext cx="14373" cy="3382004"/>
              </a:xfrm>
              <a:custGeom>
                <a:avLst/>
                <a:gdLst>
                  <a:gd name="connsiteX0" fmla="*/ 0 w 14373"/>
                  <a:gd name="connsiteY0" fmla="*/ 0 h 3382004"/>
                  <a:gd name="connsiteX1" fmla="*/ 0 w 14373"/>
                  <a:gd name="connsiteY1" fmla="*/ 3382005 h 3382004"/>
                </a:gdLst>
                <a:ahLst/>
                <a:cxnLst>
                  <a:cxn ang="0">
                    <a:pos x="connsiteX0" y="connsiteY0"/>
                  </a:cxn>
                  <a:cxn ang="0">
                    <a:pos x="connsiteX1" y="connsiteY1"/>
                  </a:cxn>
                </a:cxnLst>
                <a:rect l="l" t="t" r="r" b="b"/>
                <a:pathLst>
                  <a:path w="14373" h="3382004">
                    <a:moveTo>
                      <a:pt x="0" y="0"/>
                    </a:moveTo>
                    <a:lnTo>
                      <a:pt x="0" y="3382005"/>
                    </a:lnTo>
                  </a:path>
                </a:pathLst>
              </a:custGeom>
              <a:ln w="28721" cap="flat">
                <a:solidFill>
                  <a:srgbClr val="D9D9D9"/>
                </a:solidFill>
                <a:prstDash val="solid"/>
                <a:miter/>
              </a:ln>
            </p:spPr>
            <p:txBody>
              <a:bodyPr rtlCol="0" anchor="ctr"/>
              <a:lstStyle/>
              <a:p>
                <a:endParaRPr lang="en-US"/>
              </a:p>
            </p:txBody>
          </p:sp>
        </p:grpSp>
        <p:sp>
          <p:nvSpPr>
            <p:cNvPr id="77" name="TextBox 76">
              <a:extLst>
                <a:ext uri="{FF2B5EF4-FFF2-40B4-BE49-F238E27FC236}">
                  <a16:creationId xmlns:a16="http://schemas.microsoft.com/office/drawing/2014/main" id="{8C1C0264-77B8-BA16-6B20-F8A26DB8A397}"/>
                </a:ext>
              </a:extLst>
            </p:cNvPr>
            <p:cNvSpPr txBox="1"/>
            <p:nvPr/>
          </p:nvSpPr>
          <p:spPr>
            <a:xfrm>
              <a:off x="11298228" y="7787604"/>
              <a:ext cx="514885" cy="369332"/>
            </a:xfrm>
            <a:prstGeom prst="rect">
              <a:avLst/>
            </a:prstGeom>
            <a:noFill/>
          </p:spPr>
          <p:txBody>
            <a:bodyPr wrap="none" rtlCol="0">
              <a:spAutoFit/>
            </a:bodyPr>
            <a:lstStyle/>
            <a:p>
              <a:pPr algn="l"/>
              <a:r>
                <a:rPr lang="en-US" spc="25" baseline="0">
                  <a:ln/>
                  <a:solidFill>
                    <a:srgbClr val="000000"/>
                  </a:solidFill>
                  <a:latin typeface="Arial"/>
                  <a:cs typeface="Arial"/>
                  <a:sym typeface="Arial"/>
                  <a:rtl val="0"/>
                </a:rPr>
                <a:t>0.6</a:t>
              </a:r>
            </a:p>
          </p:txBody>
        </p:sp>
        <p:sp>
          <p:nvSpPr>
            <p:cNvPr id="78" name="TextBox 77">
              <a:extLst>
                <a:ext uri="{FF2B5EF4-FFF2-40B4-BE49-F238E27FC236}">
                  <a16:creationId xmlns:a16="http://schemas.microsoft.com/office/drawing/2014/main" id="{8A2A26BB-6E08-5AAB-4FE8-7934B2121A6A}"/>
                </a:ext>
              </a:extLst>
            </p:cNvPr>
            <p:cNvSpPr txBox="1"/>
            <p:nvPr/>
          </p:nvSpPr>
          <p:spPr>
            <a:xfrm rot="16200000">
              <a:off x="3206391" y="6143634"/>
              <a:ext cx="184731" cy="284052"/>
            </a:xfrm>
            <a:prstGeom prst="rect">
              <a:avLst/>
            </a:prstGeom>
            <a:noFill/>
          </p:spPr>
          <p:txBody>
            <a:bodyPr wrap="none" rtlCol="0">
              <a:spAutoFit/>
            </a:bodyPr>
            <a:lstStyle/>
            <a:p>
              <a:pPr algn="l"/>
              <a:endParaRPr lang="en-US" sz="1246" spc="-63" baseline="0">
                <a:ln/>
                <a:solidFill>
                  <a:srgbClr val="000000"/>
                </a:solidFill>
                <a:latin typeface="Arial"/>
                <a:cs typeface="Arial"/>
                <a:sym typeface="Arial"/>
                <a:rtl val="0"/>
              </a:endParaRPr>
            </a:p>
          </p:txBody>
        </p:sp>
        <p:sp>
          <p:nvSpPr>
            <p:cNvPr id="79" name="TextBox 78">
              <a:extLst>
                <a:ext uri="{FF2B5EF4-FFF2-40B4-BE49-F238E27FC236}">
                  <a16:creationId xmlns:a16="http://schemas.microsoft.com/office/drawing/2014/main" id="{9470D89A-3EA7-9D8B-DEA9-202996448AF8}"/>
                </a:ext>
              </a:extLst>
            </p:cNvPr>
            <p:cNvSpPr txBox="1"/>
            <p:nvPr/>
          </p:nvSpPr>
          <p:spPr>
            <a:xfrm rot="16200000">
              <a:off x="3206392" y="5688642"/>
              <a:ext cx="184731" cy="284052"/>
            </a:xfrm>
            <a:prstGeom prst="rect">
              <a:avLst/>
            </a:prstGeom>
            <a:noFill/>
          </p:spPr>
          <p:txBody>
            <a:bodyPr wrap="none" rtlCol="0">
              <a:spAutoFit/>
            </a:bodyPr>
            <a:lstStyle/>
            <a:p>
              <a:pPr algn="l"/>
              <a:endParaRPr lang="en-US" sz="1246" spc="25" baseline="0">
                <a:ln/>
                <a:solidFill>
                  <a:srgbClr val="000000"/>
                </a:solidFill>
                <a:latin typeface="Arial"/>
                <a:cs typeface="Arial"/>
                <a:sym typeface="Arial"/>
                <a:rtl val="0"/>
              </a:endParaRPr>
            </a:p>
          </p:txBody>
        </p:sp>
        <p:sp>
          <p:nvSpPr>
            <p:cNvPr id="80" name="Freeform 79">
              <a:extLst>
                <a:ext uri="{FF2B5EF4-FFF2-40B4-BE49-F238E27FC236}">
                  <a16:creationId xmlns:a16="http://schemas.microsoft.com/office/drawing/2014/main" id="{5708CAA1-240B-6BFB-7272-67DBAFE2DD6B}"/>
                </a:ext>
              </a:extLst>
            </p:cNvPr>
            <p:cNvSpPr/>
            <p:nvPr/>
          </p:nvSpPr>
          <p:spPr>
            <a:xfrm>
              <a:off x="4096059" y="4261721"/>
              <a:ext cx="7438600" cy="3383442"/>
            </a:xfrm>
            <a:custGeom>
              <a:avLst/>
              <a:gdLst>
                <a:gd name="connsiteX0" fmla="*/ 0 w 7438600"/>
                <a:gd name="connsiteY0" fmla="*/ 0 h 3383442"/>
                <a:gd name="connsiteX1" fmla="*/ 0 w 7438600"/>
                <a:gd name="connsiteY1" fmla="*/ 3383443 h 3383442"/>
                <a:gd name="connsiteX2" fmla="*/ 7438601 w 7438600"/>
                <a:gd name="connsiteY2" fmla="*/ 3383443 h 3383442"/>
                <a:gd name="connsiteX3" fmla="*/ 7438601 w 7438600"/>
                <a:gd name="connsiteY3" fmla="*/ 0 h 3383442"/>
              </a:gdLst>
              <a:ahLst/>
              <a:cxnLst>
                <a:cxn ang="0">
                  <a:pos x="connsiteX0" y="connsiteY0"/>
                </a:cxn>
                <a:cxn ang="0">
                  <a:pos x="connsiteX1" y="connsiteY1"/>
                </a:cxn>
                <a:cxn ang="0">
                  <a:pos x="connsiteX2" y="connsiteY2"/>
                </a:cxn>
                <a:cxn ang="0">
                  <a:pos x="connsiteX3" y="connsiteY3"/>
                </a:cxn>
              </a:cxnLst>
              <a:rect l="l" t="t" r="r" b="b"/>
              <a:pathLst>
                <a:path w="7438600" h="3383442">
                  <a:moveTo>
                    <a:pt x="0" y="0"/>
                  </a:moveTo>
                  <a:lnTo>
                    <a:pt x="0" y="3383443"/>
                  </a:lnTo>
                  <a:lnTo>
                    <a:pt x="7438601" y="3383443"/>
                  </a:lnTo>
                  <a:lnTo>
                    <a:pt x="7438601" y="0"/>
                  </a:lnTo>
                </a:path>
              </a:pathLst>
            </a:custGeom>
            <a:noFill/>
            <a:ln w="25400" cap="flat">
              <a:solidFill>
                <a:srgbClr val="000000"/>
              </a:solidFill>
              <a:prstDash val="solid"/>
              <a:miter/>
            </a:ln>
          </p:spPr>
          <p:txBody>
            <a:bodyPr rtlCol="0" anchor="ctr"/>
            <a:lstStyle/>
            <a:p>
              <a:endParaRPr lang="en-US"/>
            </a:p>
          </p:txBody>
        </p:sp>
        <p:sp>
          <p:nvSpPr>
            <p:cNvPr id="81" name="TextBox 80">
              <a:extLst>
                <a:ext uri="{FF2B5EF4-FFF2-40B4-BE49-F238E27FC236}">
                  <a16:creationId xmlns:a16="http://schemas.microsoft.com/office/drawing/2014/main" id="{B9B5553B-97F8-5AB9-9B54-B72AF7761EEE}"/>
                </a:ext>
              </a:extLst>
            </p:cNvPr>
            <p:cNvSpPr txBox="1"/>
            <p:nvPr/>
          </p:nvSpPr>
          <p:spPr>
            <a:xfrm>
              <a:off x="3119352" y="3634548"/>
              <a:ext cx="184731" cy="283924"/>
            </a:xfrm>
            <a:prstGeom prst="rect">
              <a:avLst/>
            </a:prstGeom>
            <a:noFill/>
          </p:spPr>
          <p:txBody>
            <a:bodyPr wrap="none" rtlCol="0">
              <a:spAutoFit/>
            </a:bodyPr>
            <a:lstStyle/>
            <a:p>
              <a:pPr algn="l"/>
              <a:endParaRPr lang="en-US" sz="1245" spc="-63" baseline="0">
                <a:ln/>
                <a:solidFill>
                  <a:srgbClr val="000000"/>
                </a:solidFill>
                <a:latin typeface="Arial"/>
                <a:cs typeface="Arial"/>
                <a:sym typeface="Arial"/>
                <a:rtl val="0"/>
              </a:endParaRPr>
            </a:p>
          </p:txBody>
        </p:sp>
        <p:sp>
          <p:nvSpPr>
            <p:cNvPr id="82" name="TextBox 81">
              <a:extLst>
                <a:ext uri="{FF2B5EF4-FFF2-40B4-BE49-F238E27FC236}">
                  <a16:creationId xmlns:a16="http://schemas.microsoft.com/office/drawing/2014/main" id="{CA2FC432-74FA-958B-EF82-70C08F6D5B36}"/>
                </a:ext>
              </a:extLst>
            </p:cNvPr>
            <p:cNvSpPr txBox="1"/>
            <p:nvPr/>
          </p:nvSpPr>
          <p:spPr>
            <a:xfrm>
              <a:off x="4148498" y="3634548"/>
              <a:ext cx="184731" cy="283924"/>
            </a:xfrm>
            <a:prstGeom prst="rect">
              <a:avLst/>
            </a:prstGeom>
            <a:noFill/>
          </p:spPr>
          <p:txBody>
            <a:bodyPr wrap="none" rtlCol="0">
              <a:spAutoFit/>
            </a:bodyPr>
            <a:lstStyle/>
            <a:p>
              <a:pPr algn="l"/>
              <a:endParaRPr lang="en-US" sz="1245" spc="-63" baseline="0">
                <a:ln/>
                <a:solidFill>
                  <a:srgbClr val="000000"/>
                </a:solidFill>
                <a:latin typeface="Arial"/>
                <a:cs typeface="Arial"/>
                <a:sym typeface="Arial"/>
                <a:rtl val="0"/>
              </a:endParaRPr>
            </a:p>
          </p:txBody>
        </p:sp>
        <p:sp>
          <p:nvSpPr>
            <p:cNvPr id="83" name="TextBox 82">
              <a:extLst>
                <a:ext uri="{FF2B5EF4-FFF2-40B4-BE49-F238E27FC236}">
                  <a16:creationId xmlns:a16="http://schemas.microsoft.com/office/drawing/2014/main" id="{E29FD610-A5DB-0AA7-8EF6-2E2A49DF239B}"/>
                </a:ext>
              </a:extLst>
            </p:cNvPr>
            <p:cNvSpPr txBox="1"/>
            <p:nvPr/>
          </p:nvSpPr>
          <p:spPr>
            <a:xfrm>
              <a:off x="7250167" y="7922889"/>
              <a:ext cx="184731" cy="283924"/>
            </a:xfrm>
            <a:prstGeom prst="rect">
              <a:avLst/>
            </a:prstGeom>
            <a:noFill/>
          </p:spPr>
          <p:txBody>
            <a:bodyPr wrap="none" rtlCol="0">
              <a:spAutoFit/>
            </a:bodyPr>
            <a:lstStyle/>
            <a:p>
              <a:pPr algn="l"/>
              <a:endParaRPr lang="en-US" sz="1245" spc="25" baseline="0">
                <a:ln/>
                <a:solidFill>
                  <a:srgbClr val="000000"/>
                </a:solidFill>
                <a:latin typeface="Arial"/>
                <a:cs typeface="Arial"/>
                <a:sym typeface="Arial"/>
                <a:rtl val="0"/>
              </a:endParaRPr>
            </a:p>
          </p:txBody>
        </p:sp>
        <p:sp>
          <p:nvSpPr>
            <p:cNvPr id="84" name="TextBox 83">
              <a:extLst>
                <a:ext uri="{FF2B5EF4-FFF2-40B4-BE49-F238E27FC236}">
                  <a16:creationId xmlns:a16="http://schemas.microsoft.com/office/drawing/2014/main" id="{5F15A1C4-E6B1-6DC6-797E-39EB4C3904A8}"/>
                </a:ext>
              </a:extLst>
            </p:cNvPr>
            <p:cNvSpPr txBox="1"/>
            <p:nvPr/>
          </p:nvSpPr>
          <p:spPr>
            <a:xfrm>
              <a:off x="3484993" y="4101091"/>
              <a:ext cx="514885" cy="369332"/>
            </a:xfrm>
            <a:prstGeom prst="rect">
              <a:avLst/>
            </a:prstGeom>
            <a:noFill/>
          </p:spPr>
          <p:txBody>
            <a:bodyPr wrap="none" rtlCol="0">
              <a:spAutoFit/>
            </a:bodyPr>
            <a:lstStyle/>
            <a:p>
              <a:pPr algn="l"/>
              <a:r>
                <a:rPr lang="en-US" spc="25" baseline="0">
                  <a:ln/>
                  <a:latin typeface="Arial"/>
                  <a:cs typeface="Arial"/>
                  <a:sym typeface="Arial"/>
                  <a:rtl val="0"/>
                </a:rPr>
                <a:t>0.5</a:t>
              </a:r>
            </a:p>
          </p:txBody>
        </p:sp>
        <p:sp>
          <p:nvSpPr>
            <p:cNvPr id="85" name="TextBox 84">
              <a:extLst>
                <a:ext uri="{FF2B5EF4-FFF2-40B4-BE49-F238E27FC236}">
                  <a16:creationId xmlns:a16="http://schemas.microsoft.com/office/drawing/2014/main" id="{9774BEAC-7227-F9FB-E0AF-8867DED85C4E}"/>
                </a:ext>
              </a:extLst>
            </p:cNvPr>
            <p:cNvSpPr txBox="1"/>
            <p:nvPr/>
          </p:nvSpPr>
          <p:spPr>
            <a:xfrm>
              <a:off x="3484993" y="4763657"/>
              <a:ext cx="514885" cy="369332"/>
            </a:xfrm>
            <a:prstGeom prst="rect">
              <a:avLst/>
            </a:prstGeom>
            <a:noFill/>
          </p:spPr>
          <p:txBody>
            <a:bodyPr wrap="none" rtlCol="0">
              <a:spAutoFit/>
            </a:bodyPr>
            <a:lstStyle/>
            <a:p>
              <a:pPr algn="l"/>
              <a:r>
                <a:rPr lang="en-US" spc="25" baseline="0">
                  <a:ln/>
                  <a:latin typeface="Arial"/>
                  <a:cs typeface="Arial"/>
                  <a:sym typeface="Arial"/>
                  <a:rtl val="0"/>
                </a:rPr>
                <a:t>0.4</a:t>
              </a:r>
            </a:p>
          </p:txBody>
        </p:sp>
        <p:sp>
          <p:nvSpPr>
            <p:cNvPr id="86" name="TextBox 85">
              <a:extLst>
                <a:ext uri="{FF2B5EF4-FFF2-40B4-BE49-F238E27FC236}">
                  <a16:creationId xmlns:a16="http://schemas.microsoft.com/office/drawing/2014/main" id="{EA8540A2-83C4-2748-E657-734D39165127}"/>
                </a:ext>
              </a:extLst>
            </p:cNvPr>
            <p:cNvSpPr txBox="1"/>
            <p:nvPr/>
          </p:nvSpPr>
          <p:spPr>
            <a:xfrm>
              <a:off x="3484993" y="5445206"/>
              <a:ext cx="514885" cy="369332"/>
            </a:xfrm>
            <a:prstGeom prst="rect">
              <a:avLst/>
            </a:prstGeom>
            <a:noFill/>
          </p:spPr>
          <p:txBody>
            <a:bodyPr wrap="none" rtlCol="0">
              <a:spAutoFit/>
            </a:bodyPr>
            <a:lstStyle/>
            <a:p>
              <a:pPr algn="l"/>
              <a:r>
                <a:rPr lang="en-US" spc="25" baseline="0">
                  <a:ln/>
                  <a:latin typeface="Arial"/>
                  <a:cs typeface="Arial"/>
                  <a:sym typeface="Arial"/>
                  <a:rtl val="0"/>
                </a:rPr>
                <a:t>0.3</a:t>
              </a:r>
            </a:p>
          </p:txBody>
        </p:sp>
        <p:sp>
          <p:nvSpPr>
            <p:cNvPr id="87" name="TextBox 86">
              <a:extLst>
                <a:ext uri="{FF2B5EF4-FFF2-40B4-BE49-F238E27FC236}">
                  <a16:creationId xmlns:a16="http://schemas.microsoft.com/office/drawing/2014/main" id="{DF41E231-865E-F243-C131-5CAD2D26F0E9}"/>
                </a:ext>
              </a:extLst>
            </p:cNvPr>
            <p:cNvSpPr txBox="1"/>
            <p:nvPr/>
          </p:nvSpPr>
          <p:spPr>
            <a:xfrm>
              <a:off x="3484993" y="6117839"/>
              <a:ext cx="514885" cy="369332"/>
            </a:xfrm>
            <a:prstGeom prst="rect">
              <a:avLst/>
            </a:prstGeom>
            <a:noFill/>
          </p:spPr>
          <p:txBody>
            <a:bodyPr wrap="none" rtlCol="0">
              <a:spAutoFit/>
            </a:bodyPr>
            <a:lstStyle/>
            <a:p>
              <a:pPr algn="l"/>
              <a:r>
                <a:rPr lang="en-US" spc="25" baseline="0">
                  <a:ln/>
                  <a:latin typeface="Arial"/>
                  <a:cs typeface="Arial"/>
                  <a:sym typeface="Arial"/>
                  <a:rtl val="0"/>
                </a:rPr>
                <a:t>0.2</a:t>
              </a:r>
            </a:p>
          </p:txBody>
        </p:sp>
        <p:sp>
          <p:nvSpPr>
            <p:cNvPr id="88" name="TextBox 87">
              <a:extLst>
                <a:ext uri="{FF2B5EF4-FFF2-40B4-BE49-F238E27FC236}">
                  <a16:creationId xmlns:a16="http://schemas.microsoft.com/office/drawing/2014/main" id="{831CF360-7ABB-F38A-6756-A1AFF41622B8}"/>
                </a:ext>
              </a:extLst>
            </p:cNvPr>
            <p:cNvSpPr txBox="1"/>
            <p:nvPr/>
          </p:nvSpPr>
          <p:spPr>
            <a:xfrm>
              <a:off x="3484993" y="6793636"/>
              <a:ext cx="514885" cy="369332"/>
            </a:xfrm>
            <a:prstGeom prst="rect">
              <a:avLst/>
            </a:prstGeom>
            <a:noFill/>
          </p:spPr>
          <p:txBody>
            <a:bodyPr wrap="none" rtlCol="0">
              <a:spAutoFit/>
            </a:bodyPr>
            <a:lstStyle/>
            <a:p>
              <a:pPr algn="l"/>
              <a:r>
                <a:rPr lang="en-US" spc="25" baseline="0">
                  <a:ln/>
                  <a:latin typeface="Arial"/>
                  <a:cs typeface="Arial"/>
                  <a:sym typeface="Arial"/>
                  <a:rtl val="0"/>
                </a:rPr>
                <a:t>0.1</a:t>
              </a:r>
            </a:p>
          </p:txBody>
        </p:sp>
        <p:sp>
          <p:nvSpPr>
            <p:cNvPr id="89" name="TextBox 88">
              <a:extLst>
                <a:ext uri="{FF2B5EF4-FFF2-40B4-BE49-F238E27FC236}">
                  <a16:creationId xmlns:a16="http://schemas.microsoft.com/office/drawing/2014/main" id="{325BB26D-71E4-FDC4-BAE1-FC69EDD65D5B}"/>
                </a:ext>
              </a:extLst>
            </p:cNvPr>
            <p:cNvSpPr txBox="1"/>
            <p:nvPr/>
          </p:nvSpPr>
          <p:spPr>
            <a:xfrm>
              <a:off x="3484993" y="7470009"/>
              <a:ext cx="514885" cy="369332"/>
            </a:xfrm>
            <a:prstGeom prst="rect">
              <a:avLst/>
            </a:prstGeom>
            <a:noFill/>
          </p:spPr>
          <p:txBody>
            <a:bodyPr wrap="none" rtlCol="0">
              <a:spAutoFit/>
            </a:bodyPr>
            <a:lstStyle/>
            <a:p>
              <a:pPr algn="l"/>
              <a:r>
                <a:rPr lang="en-US" spc="25" baseline="0">
                  <a:ln/>
                  <a:latin typeface="Arial"/>
                  <a:cs typeface="Arial"/>
                  <a:sym typeface="Arial"/>
                  <a:rtl val="0"/>
                </a:rPr>
                <a:t>0.0</a:t>
              </a:r>
            </a:p>
          </p:txBody>
        </p:sp>
        <p:sp>
          <p:nvSpPr>
            <p:cNvPr id="90" name="Freeform 89">
              <a:extLst>
                <a:ext uri="{FF2B5EF4-FFF2-40B4-BE49-F238E27FC236}">
                  <a16:creationId xmlns:a16="http://schemas.microsoft.com/office/drawing/2014/main" id="{0F13159E-75AD-91CA-E29F-ED11C0018081}"/>
                </a:ext>
              </a:extLst>
            </p:cNvPr>
            <p:cNvSpPr/>
            <p:nvPr/>
          </p:nvSpPr>
          <p:spPr>
            <a:xfrm>
              <a:off x="4096059" y="4424378"/>
              <a:ext cx="7438600" cy="2545851"/>
            </a:xfrm>
            <a:custGeom>
              <a:avLst/>
              <a:gdLst>
                <a:gd name="connsiteX0" fmla="*/ 0 w 7438600"/>
                <a:gd name="connsiteY0" fmla="*/ 2545852 h 2545851"/>
                <a:gd name="connsiteX1" fmla="*/ 7438601 w 7438600"/>
                <a:gd name="connsiteY1" fmla="*/ 0 h 2545851"/>
              </a:gdLst>
              <a:ahLst/>
              <a:cxnLst>
                <a:cxn ang="0">
                  <a:pos x="connsiteX0" y="connsiteY0"/>
                </a:cxn>
                <a:cxn ang="0">
                  <a:pos x="connsiteX1" y="connsiteY1"/>
                </a:cxn>
              </a:cxnLst>
              <a:rect l="l" t="t" r="r" b="b"/>
              <a:pathLst>
                <a:path w="7438600" h="2545851">
                  <a:moveTo>
                    <a:pt x="0" y="2545852"/>
                  </a:moveTo>
                  <a:lnTo>
                    <a:pt x="7438601" y="0"/>
                  </a:lnTo>
                </a:path>
              </a:pathLst>
            </a:custGeom>
            <a:ln w="28721" cap="flat">
              <a:solidFill>
                <a:srgbClr val="ED005A"/>
              </a:solidFill>
              <a:prstDash val="solid"/>
              <a:miter/>
            </a:ln>
          </p:spPr>
          <p:txBody>
            <a:bodyPr rtlCol="0" anchor="ctr"/>
            <a:lstStyle/>
            <a:p>
              <a:endParaRPr lang="en-US"/>
            </a:p>
          </p:txBody>
        </p:sp>
      </p:grpSp>
      <p:sp>
        <p:nvSpPr>
          <p:cNvPr id="103" name="Rectangle 102">
            <a:extLst>
              <a:ext uri="{FF2B5EF4-FFF2-40B4-BE49-F238E27FC236}">
                <a16:creationId xmlns:a16="http://schemas.microsoft.com/office/drawing/2014/main" id="{6DB19850-0AFD-F157-09D6-47DB64865D17}"/>
              </a:ext>
            </a:extLst>
          </p:cNvPr>
          <p:cNvSpPr/>
          <p:nvPr/>
        </p:nvSpPr>
        <p:spPr>
          <a:xfrm>
            <a:off x="6017143" y="3292858"/>
            <a:ext cx="3325258"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Torque (Nm) v Current (A) </a:t>
            </a:r>
          </a:p>
        </p:txBody>
      </p:sp>
      <p:sp>
        <p:nvSpPr>
          <p:cNvPr id="104" name="Rectangle 103">
            <a:extLst>
              <a:ext uri="{FF2B5EF4-FFF2-40B4-BE49-F238E27FC236}">
                <a16:creationId xmlns:a16="http://schemas.microsoft.com/office/drawing/2014/main" id="{FBAC8073-E718-0784-C17E-C2F71BE1202B}"/>
              </a:ext>
            </a:extLst>
          </p:cNvPr>
          <p:cNvSpPr/>
          <p:nvPr/>
        </p:nvSpPr>
        <p:spPr>
          <a:xfrm rot="16200000">
            <a:off x="4913464" y="5497100"/>
            <a:ext cx="1546713"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Torque (Nm)</a:t>
            </a:r>
          </a:p>
        </p:txBody>
      </p:sp>
      <p:sp>
        <p:nvSpPr>
          <p:cNvPr id="105" name="Rectangle 104">
            <a:extLst>
              <a:ext uri="{FF2B5EF4-FFF2-40B4-BE49-F238E27FC236}">
                <a16:creationId xmlns:a16="http://schemas.microsoft.com/office/drawing/2014/main" id="{DD998810-DE75-C822-9E8F-02BDE2402A1E}"/>
              </a:ext>
            </a:extLst>
          </p:cNvPr>
          <p:cNvSpPr/>
          <p:nvPr/>
        </p:nvSpPr>
        <p:spPr>
          <a:xfrm>
            <a:off x="9791359" y="7856182"/>
            <a:ext cx="1426238"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1" i="0" u="none" strike="noStrike" cap="none">
                <a:solidFill>
                  <a:srgbClr val="000000"/>
                </a:solidFill>
                <a:latin typeface="Arial"/>
                <a:ea typeface="Arial"/>
                <a:cs typeface="Arial"/>
                <a:sym typeface="Arial"/>
              </a:rPr>
              <a:t>Current (A)</a:t>
            </a:r>
          </a:p>
        </p:txBody>
      </p:sp>
      <p:sp>
        <p:nvSpPr>
          <p:cNvPr id="107" name="TextBox 106">
            <a:extLst>
              <a:ext uri="{FF2B5EF4-FFF2-40B4-BE49-F238E27FC236}">
                <a16:creationId xmlns:a16="http://schemas.microsoft.com/office/drawing/2014/main" id="{95294A08-0931-C26C-F61F-54D25215165D}"/>
              </a:ext>
            </a:extLst>
          </p:cNvPr>
          <p:cNvSpPr txBox="1"/>
          <p:nvPr/>
        </p:nvSpPr>
        <p:spPr>
          <a:xfrm>
            <a:off x="438088" y="3291470"/>
            <a:ext cx="5285808" cy="3416320"/>
          </a:xfrm>
          <a:prstGeom prst="rect">
            <a:avLst/>
          </a:prstGeom>
          <a:noFill/>
        </p:spPr>
        <p:txBody>
          <a:bodyPr wrap="square">
            <a:spAutoFit/>
          </a:bodyPr>
          <a:lstStyle/>
          <a:p>
            <a:pPr>
              <a:spcBef>
                <a:spcPts val="0"/>
              </a:spcBef>
            </a:pPr>
            <a:r>
              <a:rPr lang="en-GB">
                <a:latin typeface="Arial" panose="020B0604020202020204" pitchFamily="34" charset="0"/>
                <a:cs typeface="Arial" panose="020B0604020202020204" pitchFamily="34" charset="0"/>
              </a:rPr>
              <a:t>Remember that in a shunt-wound motor</a:t>
            </a:r>
          </a:p>
          <a:p>
            <a:pPr>
              <a:lnSpc>
                <a:spcPct val="100000"/>
              </a:lnSpc>
              <a:spcBef>
                <a:spcPts val="0"/>
              </a:spcBef>
            </a:pPr>
            <a:endParaRPr lang="en-GB">
              <a:solidFill>
                <a:schemeClr val="dk1"/>
              </a:solidFill>
              <a:latin typeface="Arial" panose="020B0604020202020204" pitchFamily="34" charset="0"/>
              <a:cs typeface="Arial" panose="020B0604020202020204" pitchFamily="34" charset="0"/>
            </a:endParaRPr>
          </a:p>
          <a:p>
            <a:pPr>
              <a:lnSpc>
                <a:spcPct val="100000"/>
              </a:lnSpc>
              <a:spcBef>
                <a:spcPts val="0"/>
              </a:spcBef>
            </a:pPr>
            <a:r>
              <a:rPr lang="en-GB">
                <a:solidFill>
                  <a:schemeClr val="dk1"/>
                </a:solidFill>
                <a:latin typeface="Arial" panose="020B0604020202020204" pitchFamily="34" charset="0"/>
                <a:cs typeface="Arial" panose="020B0604020202020204" pitchFamily="34" charset="0"/>
              </a:rPr>
              <a:t>V = E + </a:t>
            </a:r>
            <a:r>
              <a:rPr lang="en-GB" err="1">
                <a:solidFill>
                  <a:schemeClr val="dk1"/>
                </a:solidFill>
                <a:latin typeface="Arial" panose="020B0604020202020204" pitchFamily="34" charset="0"/>
                <a:cs typeface="Arial" panose="020B0604020202020204" pitchFamily="34" charset="0"/>
              </a:rPr>
              <a:t>I</a:t>
            </a:r>
            <a:r>
              <a:rPr lang="en-GB" baseline="-25000" err="1">
                <a:solidFill>
                  <a:schemeClr val="dk1"/>
                </a:solidFill>
                <a:latin typeface="Arial" panose="020B0604020202020204" pitchFamily="34" charset="0"/>
                <a:cs typeface="Arial" panose="020B0604020202020204" pitchFamily="34" charset="0"/>
              </a:rPr>
              <a:t>a</a:t>
            </a:r>
            <a:r>
              <a:rPr lang="en-GB" err="1">
                <a:solidFill>
                  <a:schemeClr val="dk1"/>
                </a:solidFill>
                <a:latin typeface="Arial" panose="020B0604020202020204" pitchFamily="34" charset="0"/>
                <a:cs typeface="Arial" panose="020B0604020202020204" pitchFamily="34" charset="0"/>
              </a:rPr>
              <a:t>R</a:t>
            </a:r>
            <a:r>
              <a:rPr lang="en-GB" baseline="-25000" err="1">
                <a:solidFill>
                  <a:schemeClr val="dk1"/>
                </a:solidFill>
                <a:latin typeface="Arial" panose="020B0604020202020204" pitchFamily="34" charset="0"/>
                <a:cs typeface="Arial" panose="020B0604020202020204" pitchFamily="34" charset="0"/>
              </a:rPr>
              <a:t>a</a:t>
            </a:r>
            <a:endParaRPr lang="en-GB">
              <a:solidFill>
                <a:schemeClr val="dk1"/>
              </a:solidFill>
              <a:latin typeface="Arial" panose="020B0604020202020204" pitchFamily="34" charset="0"/>
              <a:cs typeface="Arial" panose="020B0604020202020204" pitchFamily="34" charset="0"/>
            </a:endParaRPr>
          </a:p>
          <a:p>
            <a:pPr>
              <a:lnSpc>
                <a:spcPct val="100000"/>
              </a:lnSpc>
              <a:spcBef>
                <a:spcPts val="0"/>
              </a:spcBef>
            </a:pPr>
            <a:endParaRPr lang="en-GB">
              <a:solidFill>
                <a:schemeClr val="dk1"/>
              </a:solidFill>
              <a:latin typeface="Arial" panose="020B0604020202020204" pitchFamily="34" charset="0"/>
              <a:cs typeface="Arial" panose="020B0604020202020204" pitchFamily="34" charset="0"/>
            </a:endParaRPr>
          </a:p>
          <a:p>
            <a:pPr>
              <a:lnSpc>
                <a:spcPct val="100000"/>
              </a:lnSpc>
              <a:spcBef>
                <a:spcPts val="0"/>
              </a:spcBef>
            </a:pPr>
            <a:r>
              <a:rPr lang="en-GB">
                <a:solidFill>
                  <a:schemeClr val="dk1"/>
                </a:solidFill>
                <a:latin typeface="Arial" panose="020B0604020202020204" pitchFamily="34" charset="0"/>
                <a:cs typeface="Arial" panose="020B0604020202020204" pitchFamily="34" charset="0"/>
              </a:rPr>
              <a:t>Since P = VI the mechanical power P = </a:t>
            </a:r>
            <a:r>
              <a:rPr lang="en-GB" err="1">
                <a:solidFill>
                  <a:schemeClr val="dk1"/>
                </a:solidFill>
                <a:latin typeface="Arial" panose="020B0604020202020204" pitchFamily="34" charset="0"/>
                <a:cs typeface="Arial" panose="020B0604020202020204" pitchFamily="34" charset="0"/>
              </a:rPr>
              <a:t>EI</a:t>
            </a:r>
            <a:r>
              <a:rPr lang="en-GB" baseline="-25000" err="1">
                <a:solidFill>
                  <a:schemeClr val="dk1"/>
                </a:solidFill>
                <a:latin typeface="Arial" panose="020B0604020202020204" pitchFamily="34" charset="0"/>
                <a:cs typeface="Arial" panose="020B0604020202020204" pitchFamily="34" charset="0"/>
              </a:rPr>
              <a:t>a</a:t>
            </a:r>
            <a:endParaRPr lang="en-GB">
              <a:solidFill>
                <a:schemeClr val="dk1"/>
              </a:solidFill>
              <a:latin typeface="Arial" panose="020B0604020202020204" pitchFamily="34" charset="0"/>
              <a:cs typeface="Arial" panose="020B0604020202020204" pitchFamily="34" charset="0"/>
            </a:endParaRPr>
          </a:p>
          <a:p>
            <a:pPr>
              <a:lnSpc>
                <a:spcPct val="100000"/>
              </a:lnSpc>
              <a:spcBef>
                <a:spcPts val="0"/>
              </a:spcBef>
            </a:pPr>
            <a:endParaRPr lang="en-GB">
              <a:solidFill>
                <a:schemeClr val="dk1"/>
              </a:solidFill>
              <a:latin typeface="Arial" panose="020B0604020202020204" pitchFamily="34" charset="0"/>
              <a:cs typeface="Arial" panose="020B0604020202020204" pitchFamily="34" charset="0"/>
            </a:endParaRPr>
          </a:p>
          <a:p>
            <a:pPr>
              <a:lnSpc>
                <a:spcPct val="100000"/>
              </a:lnSpc>
              <a:spcBef>
                <a:spcPts val="0"/>
              </a:spcBef>
            </a:pPr>
            <a:r>
              <a:rPr lang="en-GB">
                <a:solidFill>
                  <a:schemeClr val="dk1"/>
                </a:solidFill>
                <a:latin typeface="Arial" panose="020B0604020202020204" pitchFamily="34" charset="0"/>
                <a:cs typeface="Arial" panose="020B0604020202020204" pitchFamily="34" charset="0"/>
              </a:rPr>
              <a:t>We also know that P = </a:t>
            </a:r>
            <a:r>
              <a:rPr lang="en-GB">
                <a:latin typeface="Arial" panose="020B0604020202020204" pitchFamily="34" charset="0"/>
                <a:cs typeface="Arial" panose="020B0604020202020204" pitchFamily="34" charset="0"/>
              </a:rPr>
              <a:t>𝞽</a:t>
            </a:r>
            <a:r>
              <a:rPr lang="el-GR">
                <a:latin typeface="Arial" panose="020B0604020202020204" pitchFamily="34" charset="0"/>
                <a:cs typeface="Arial" panose="020B0604020202020204" pitchFamily="34" charset="0"/>
              </a:rPr>
              <a:t>ω</a:t>
            </a:r>
          </a:p>
          <a:p>
            <a:pPr>
              <a:lnSpc>
                <a:spcPct val="100000"/>
              </a:lnSpc>
              <a:spcBef>
                <a:spcPts val="0"/>
              </a:spcBef>
            </a:pPr>
            <a:endParaRPr lang="el-GR">
              <a:latin typeface="Arial" panose="020B0604020202020204" pitchFamily="34" charset="0"/>
              <a:cs typeface="Arial" panose="020B0604020202020204" pitchFamily="34" charset="0"/>
            </a:endParaRPr>
          </a:p>
          <a:p>
            <a:pPr>
              <a:lnSpc>
                <a:spcPct val="100000"/>
              </a:lnSpc>
              <a:spcBef>
                <a:spcPts val="0"/>
              </a:spcBef>
            </a:pPr>
            <a:r>
              <a:rPr lang="en-GB">
                <a:latin typeface="Arial" panose="020B0604020202020204" pitchFamily="34" charset="0"/>
                <a:cs typeface="Arial" panose="020B0604020202020204" pitchFamily="34" charset="0"/>
              </a:rPr>
              <a:t>Hence 𝞽</a:t>
            </a:r>
            <a:r>
              <a:rPr lang="el-GR">
                <a:latin typeface="Arial" panose="020B0604020202020204" pitchFamily="34" charset="0"/>
                <a:cs typeface="Arial" panose="020B0604020202020204" pitchFamily="34" charset="0"/>
              </a:rPr>
              <a:t>ω = </a:t>
            </a:r>
            <a:r>
              <a:rPr lang="en-GB" err="1">
                <a:solidFill>
                  <a:schemeClr val="dk1"/>
                </a:solidFill>
                <a:latin typeface="Arial" panose="020B0604020202020204" pitchFamily="34" charset="0"/>
                <a:cs typeface="Arial" panose="020B0604020202020204" pitchFamily="34" charset="0"/>
              </a:rPr>
              <a:t>EI</a:t>
            </a:r>
            <a:r>
              <a:rPr lang="en-GB" baseline="-25000" err="1">
                <a:solidFill>
                  <a:schemeClr val="dk1"/>
                </a:solidFill>
                <a:latin typeface="Arial" panose="020B0604020202020204" pitchFamily="34" charset="0"/>
                <a:cs typeface="Arial" panose="020B0604020202020204" pitchFamily="34" charset="0"/>
              </a:rPr>
              <a:t>a</a:t>
            </a:r>
            <a:r>
              <a:rPr lang="en-GB">
                <a:solidFill>
                  <a:schemeClr val="dk1"/>
                </a:solidFill>
                <a:latin typeface="Arial" panose="020B0604020202020204" pitchFamily="34" charset="0"/>
                <a:cs typeface="Arial" panose="020B0604020202020204" pitchFamily="34" charset="0"/>
              </a:rPr>
              <a:t>  and so </a:t>
            </a:r>
            <a:r>
              <a:rPr lang="en-GB" b="1">
                <a:latin typeface="Arial" panose="020B0604020202020204" pitchFamily="34" charset="0"/>
                <a:cs typeface="Arial" panose="020B0604020202020204" pitchFamily="34" charset="0"/>
              </a:rPr>
              <a:t>𝞽 = </a:t>
            </a:r>
            <a:r>
              <a:rPr lang="en-GB" b="1" err="1">
                <a:solidFill>
                  <a:schemeClr val="dk1"/>
                </a:solidFill>
                <a:latin typeface="Arial" panose="020B0604020202020204" pitchFamily="34" charset="0"/>
                <a:cs typeface="Arial" panose="020B0604020202020204" pitchFamily="34" charset="0"/>
              </a:rPr>
              <a:t>I</a:t>
            </a:r>
            <a:r>
              <a:rPr lang="en-GB" b="1" baseline="-25000" err="1">
                <a:solidFill>
                  <a:schemeClr val="dk1"/>
                </a:solidFill>
                <a:latin typeface="Arial" panose="020B0604020202020204" pitchFamily="34" charset="0"/>
                <a:cs typeface="Arial" panose="020B0604020202020204" pitchFamily="34" charset="0"/>
              </a:rPr>
              <a:t>a</a:t>
            </a:r>
            <a:r>
              <a:rPr lang="en-GB" b="1">
                <a:solidFill>
                  <a:schemeClr val="dk1"/>
                </a:solidFill>
                <a:latin typeface="Arial" panose="020B0604020202020204" pitchFamily="34" charset="0"/>
                <a:cs typeface="Arial" panose="020B0604020202020204" pitchFamily="34" charset="0"/>
              </a:rPr>
              <a:t> x </a:t>
            </a:r>
            <a:r>
              <a:rPr lang="en-GB" b="1" u="sng">
                <a:solidFill>
                  <a:schemeClr val="dk1"/>
                </a:solidFill>
                <a:latin typeface="Arial" panose="020B0604020202020204" pitchFamily="34" charset="0"/>
                <a:cs typeface="Arial" panose="020B0604020202020204" pitchFamily="34" charset="0"/>
              </a:rPr>
              <a:t>E </a:t>
            </a:r>
            <a:r>
              <a:rPr lang="en-GB" b="1">
                <a:solidFill>
                  <a:schemeClr val="dk1"/>
                </a:solidFill>
                <a:latin typeface="Arial" panose="020B0604020202020204" pitchFamily="34" charset="0"/>
                <a:cs typeface="Arial" panose="020B0604020202020204" pitchFamily="34" charset="0"/>
              </a:rPr>
              <a:t> </a:t>
            </a:r>
            <a:endParaRPr lang="en-GB" b="1">
              <a:latin typeface="Arial" panose="020B0604020202020204" pitchFamily="34" charset="0"/>
              <a:cs typeface="Arial" panose="020B0604020202020204" pitchFamily="34" charset="0"/>
            </a:endParaRPr>
          </a:p>
          <a:p>
            <a:pPr marL="2286000" indent="457200">
              <a:lnSpc>
                <a:spcPct val="100000"/>
              </a:lnSpc>
              <a:spcBef>
                <a:spcPts val="0"/>
              </a:spcBef>
            </a:pPr>
            <a:r>
              <a:rPr lang="en-GB">
                <a:latin typeface="Arial" panose="020B0604020202020204" pitchFamily="34" charset="0"/>
                <a:cs typeface="Arial" panose="020B0604020202020204" pitchFamily="34" charset="0"/>
              </a:rPr>
              <a:t>    	</a:t>
            </a:r>
            <a:r>
              <a:rPr lang="el-GR" b="1">
                <a:latin typeface="Arial" panose="020B0604020202020204" pitchFamily="34" charset="0"/>
                <a:cs typeface="Arial" panose="020B0604020202020204" pitchFamily="34" charset="0"/>
              </a:rPr>
              <a:t>ω</a:t>
            </a:r>
          </a:p>
          <a:p>
            <a:pPr>
              <a:lnSpc>
                <a:spcPct val="100000"/>
              </a:lnSpc>
              <a:spcBef>
                <a:spcPts val="0"/>
              </a:spcBef>
            </a:pPr>
            <a:endParaRPr lang="el-GR">
              <a:latin typeface="Arial" panose="020B0604020202020204" pitchFamily="34" charset="0"/>
              <a:cs typeface="Arial" panose="020B0604020202020204" pitchFamily="34" charset="0"/>
            </a:endParaRPr>
          </a:p>
          <a:p>
            <a:pPr>
              <a:lnSpc>
                <a:spcPct val="100000"/>
              </a:lnSpc>
              <a:spcBef>
                <a:spcPts val="0"/>
              </a:spcBef>
              <a:buClr>
                <a:schemeClr val="dk1"/>
              </a:buClr>
              <a:buSzPts val="1100"/>
              <a:buFont typeface="Arial"/>
              <a:buNone/>
            </a:pPr>
            <a:r>
              <a:rPr lang="en-GB">
                <a:latin typeface="Arial" panose="020B0604020202020204" pitchFamily="34" charset="0"/>
                <a:cs typeface="Arial" panose="020B0604020202020204" pitchFamily="34" charset="0"/>
              </a:rPr>
              <a:t>Torque is proportional to current.</a:t>
            </a:r>
          </a:p>
        </p:txBody>
      </p:sp>
      <p:sp>
        <p:nvSpPr>
          <p:cNvPr id="108" name="Slide Number Placeholder 5">
            <a:extLst>
              <a:ext uri="{FF2B5EF4-FFF2-40B4-BE49-F238E27FC236}">
                <a16:creationId xmlns:a16="http://schemas.microsoft.com/office/drawing/2014/main" id="{82800223-AA46-A1E4-2FCE-7A6795E4A3B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a:solidFill>
                <a:schemeClr val="bg1"/>
              </a:solidFill>
            </a:endParaRPr>
          </a:p>
        </p:txBody>
      </p:sp>
      <p:sp>
        <p:nvSpPr>
          <p:cNvPr id="109" name="Footer Placeholder 3">
            <a:extLst>
              <a:ext uri="{FF2B5EF4-FFF2-40B4-BE49-F238E27FC236}">
                <a16:creationId xmlns:a16="http://schemas.microsoft.com/office/drawing/2014/main" id="{83D1957C-C179-E554-C5BB-95D47670AE4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Tree>
    <p:extLst>
      <p:ext uri="{BB962C8B-B14F-4D97-AF65-F5344CB8AC3E}">
        <p14:creationId xmlns:p14="http://schemas.microsoft.com/office/powerpoint/2010/main" val="271169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900C-9DA1-AAEB-D101-03D162482D60}"/>
              </a:ext>
            </a:extLst>
          </p:cNvPr>
          <p:cNvSpPr>
            <a:spLocks noGrp="1"/>
          </p:cNvSpPr>
          <p:nvPr>
            <p:ph type="title"/>
          </p:nvPr>
        </p:nvSpPr>
        <p:spPr/>
        <p:txBody>
          <a:bodyPr/>
          <a:lstStyle/>
          <a:p>
            <a:r>
              <a:rPr lang="en"/>
              <a:t>Investigating mechanical power</a:t>
            </a:r>
            <a:endParaRPr lang="en-US"/>
          </a:p>
        </p:txBody>
      </p:sp>
      <p:graphicFrame>
        <p:nvGraphicFramePr>
          <p:cNvPr id="4" name="Table 4">
            <a:extLst>
              <a:ext uri="{FF2B5EF4-FFF2-40B4-BE49-F238E27FC236}">
                <a16:creationId xmlns:a16="http://schemas.microsoft.com/office/drawing/2014/main" id="{977A256E-16DA-C043-293D-0E9031230996}"/>
              </a:ext>
            </a:extLst>
          </p:cNvPr>
          <p:cNvGraphicFramePr>
            <a:graphicFrameLocks noGrp="1"/>
          </p:cNvGraphicFramePr>
          <p:nvPr>
            <p:extLst>
              <p:ext uri="{D42A27DB-BD31-4B8C-83A1-F6EECF244321}">
                <p14:modId xmlns:p14="http://schemas.microsoft.com/office/powerpoint/2010/main" val="1293931027"/>
              </p:ext>
            </p:extLst>
          </p:nvPr>
        </p:nvGraphicFramePr>
        <p:xfrm>
          <a:off x="565785" y="2730882"/>
          <a:ext cx="7386484" cy="4967210"/>
        </p:xfrm>
        <a:graphic>
          <a:graphicData uri="http://schemas.openxmlformats.org/drawingml/2006/table">
            <a:tbl>
              <a:tblPr firstRow="1" bandRow="1">
                <a:tableStyleId>{5C22544A-7EE6-4342-B048-85BDC9FD1C3A}</a:tableStyleId>
              </a:tblPr>
              <a:tblGrid>
                <a:gridCol w="1846621">
                  <a:extLst>
                    <a:ext uri="{9D8B030D-6E8A-4147-A177-3AD203B41FA5}">
                      <a16:colId xmlns:a16="http://schemas.microsoft.com/office/drawing/2014/main" val="3576890338"/>
                    </a:ext>
                  </a:extLst>
                </a:gridCol>
                <a:gridCol w="1846621">
                  <a:extLst>
                    <a:ext uri="{9D8B030D-6E8A-4147-A177-3AD203B41FA5}">
                      <a16:colId xmlns:a16="http://schemas.microsoft.com/office/drawing/2014/main" val="3086418860"/>
                    </a:ext>
                  </a:extLst>
                </a:gridCol>
                <a:gridCol w="1846621">
                  <a:extLst>
                    <a:ext uri="{9D8B030D-6E8A-4147-A177-3AD203B41FA5}">
                      <a16:colId xmlns:a16="http://schemas.microsoft.com/office/drawing/2014/main" val="1455642214"/>
                    </a:ext>
                  </a:extLst>
                </a:gridCol>
                <a:gridCol w="1846621">
                  <a:extLst>
                    <a:ext uri="{9D8B030D-6E8A-4147-A177-3AD203B41FA5}">
                      <a16:colId xmlns:a16="http://schemas.microsoft.com/office/drawing/2014/main" val="2930462693"/>
                    </a:ext>
                  </a:extLst>
                </a:gridCol>
              </a:tblGrid>
              <a:tr h="496721">
                <a:tc>
                  <a:txBody>
                    <a:bodyPr/>
                    <a:lstStyle/>
                    <a:p>
                      <a:r>
                        <a:rPr lang="en-US" sz="1800">
                          <a:solidFill>
                            <a:schemeClr val="tx1"/>
                          </a:solidFill>
                          <a:latin typeface="Arial" panose="020B0604020202020204" pitchFamily="34" charset="0"/>
                          <a:cs typeface="Arial" panose="020B0604020202020204" pitchFamily="34" charset="0"/>
                        </a:rPr>
                        <a:t>Radius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solidFill>
                            <a:schemeClr val="tx1"/>
                          </a:solidFill>
                          <a:latin typeface="Arial" panose="020B0604020202020204" pitchFamily="34" charset="0"/>
                          <a:cs typeface="Arial" panose="020B0604020202020204" pitchFamily="34" charset="0"/>
                        </a:rPr>
                        <a:t>Torque (Nm)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solidFill>
                            <a:schemeClr val="tx1"/>
                          </a:solidFill>
                          <a:latin typeface="Arial" panose="020B0604020202020204" pitchFamily="34" charset="0"/>
                          <a:cs typeface="Arial" panose="020B0604020202020204" pitchFamily="34" charset="0"/>
                        </a:rPr>
                        <a:t>Rotation (RPM)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a:solidFill>
                            <a:schemeClr val="tx1"/>
                          </a:solidFill>
                          <a:latin typeface="Arial" panose="020B0604020202020204" pitchFamily="34" charset="0"/>
                          <a:cs typeface="Arial" panose="020B0604020202020204" pitchFamily="34" charset="0"/>
                        </a:rPr>
                        <a:t>Power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2094550"/>
                  </a:ext>
                </a:extLst>
              </a:tr>
              <a:tr h="496721">
                <a:tc>
                  <a:txBody>
                    <a:bodyPr/>
                    <a:lstStyle/>
                    <a:p>
                      <a:r>
                        <a:rPr lang="en-GB" sz="1800">
                          <a:effectLst/>
                          <a:latin typeface="Arial" panose="020B0604020202020204" pitchFamily="34" charset="0"/>
                          <a:cs typeface="Arial" panose="020B0604020202020204" pitchFamily="34"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115.2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2.413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6796674"/>
                  </a:ext>
                </a:extLst>
              </a:tr>
              <a:tr h="496721">
                <a:tc>
                  <a:txBody>
                    <a:bodyPr/>
                    <a:lstStyle/>
                    <a:p>
                      <a:r>
                        <a:rPr lang="en-GB" sz="1800">
                          <a:effectLst/>
                          <a:latin typeface="Arial" panose="020B0604020202020204" pitchFamily="34" charset="0"/>
                          <a:cs typeface="Arial" panose="020B0604020202020204" pitchFamily="34" charset="0"/>
                        </a:rPr>
                        <a:t>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100.8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3.167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6713867"/>
                  </a:ext>
                </a:extLst>
              </a:tr>
              <a:tr h="496721">
                <a:tc>
                  <a:txBody>
                    <a:bodyPr/>
                    <a:lstStyle/>
                    <a:p>
                      <a:r>
                        <a:rPr lang="en-GB" sz="1800">
                          <a:effectLst/>
                          <a:latin typeface="Arial" panose="020B0604020202020204" pitchFamily="34" charset="0"/>
                          <a:cs typeface="Arial" panose="020B0604020202020204" pitchFamily="34"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86.4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569320"/>
                  </a:ext>
                </a:extLst>
              </a:tr>
              <a:tr h="496721">
                <a:tc>
                  <a:txBody>
                    <a:bodyPr/>
                    <a:lstStyle/>
                    <a:p>
                      <a:r>
                        <a:rPr lang="en-GB" sz="1800">
                          <a:effectLst/>
                          <a:latin typeface="Arial" panose="020B0604020202020204" pitchFamily="34" charset="0"/>
                          <a:cs typeface="Arial" panose="020B0604020202020204" pitchFamily="34" charset="0"/>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3.77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55231"/>
                  </a:ext>
                </a:extLst>
              </a:tr>
              <a:tr h="496721">
                <a:tc>
                  <a:txBody>
                    <a:bodyPr/>
                    <a:lstStyle/>
                    <a:p>
                      <a:r>
                        <a:rPr lang="en-GB" sz="1800">
                          <a:effectLst/>
                          <a:latin typeface="Arial" panose="020B0604020202020204" pitchFamily="34" charset="0"/>
                          <a:cs typeface="Arial" panose="020B0604020202020204" pitchFamily="34"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352310"/>
                  </a:ext>
                </a:extLst>
              </a:tr>
              <a:tr h="496721">
                <a:tc>
                  <a:txBody>
                    <a:bodyPr/>
                    <a:lstStyle/>
                    <a:p>
                      <a:r>
                        <a:rPr lang="en-GB" sz="1800">
                          <a:effectLst/>
                          <a:latin typeface="Arial" panose="020B0604020202020204" pitchFamily="34" charset="0"/>
                          <a:cs typeface="Arial" panose="020B0604020202020204" pitchFamily="34" charset="0"/>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3.167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831029"/>
                  </a:ext>
                </a:extLst>
              </a:tr>
              <a:tr h="496721">
                <a:tc>
                  <a:txBody>
                    <a:bodyPr/>
                    <a:lstStyle/>
                    <a:p>
                      <a:r>
                        <a:rPr lang="en-GB" sz="1800">
                          <a:effectLst/>
                          <a:latin typeface="Arial" panose="020B0604020202020204" pitchFamily="34" charset="0"/>
                          <a:cs typeface="Arial" panose="020B0604020202020204" pitchFamily="34"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2.413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730348"/>
                  </a:ext>
                </a:extLst>
              </a:tr>
              <a:tr h="496721">
                <a:tc>
                  <a:txBody>
                    <a:bodyPr/>
                    <a:lstStyle/>
                    <a:p>
                      <a:r>
                        <a:rPr lang="en-GB" sz="1800">
                          <a:effectLst/>
                          <a:latin typeface="Arial" panose="020B0604020202020204" pitchFamily="34" charset="0"/>
                          <a:cs typeface="Arial" panose="020B0604020202020204" pitchFamily="34" charset="0"/>
                        </a:rPr>
                        <a:t>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1.357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307835"/>
                  </a:ext>
                </a:extLst>
              </a:tr>
              <a:tr h="496721">
                <a:tc>
                  <a:txBody>
                    <a:bodyPr/>
                    <a:lstStyle/>
                    <a:p>
                      <a:r>
                        <a:rPr lang="en-GB" sz="1800">
                          <a:effectLst/>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a:effectLst/>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716246"/>
                  </a:ext>
                </a:extLst>
              </a:tr>
            </a:tbl>
          </a:graphicData>
        </a:graphic>
      </p:graphicFrame>
      <p:sp>
        <p:nvSpPr>
          <p:cNvPr id="7" name="Content Placeholder 11">
            <a:extLst>
              <a:ext uri="{FF2B5EF4-FFF2-40B4-BE49-F238E27FC236}">
                <a16:creationId xmlns:a16="http://schemas.microsoft.com/office/drawing/2014/main" id="{9F6EECFC-C2E6-D6B0-CF9D-5167AE6AD2D7}"/>
              </a:ext>
            </a:extLst>
          </p:cNvPr>
          <p:cNvSpPr txBox="1">
            <a:spLocks/>
          </p:cNvSpPr>
          <p:nvPr/>
        </p:nvSpPr>
        <p:spPr>
          <a:xfrm>
            <a:off x="8915906" y="2730882"/>
            <a:ext cx="6775897" cy="4672473"/>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lnSpc>
                <a:spcPct val="100000"/>
              </a:lnSpc>
              <a:spcBef>
                <a:spcPts val="0"/>
              </a:spcBef>
              <a:buSzPct val="70000"/>
              <a:buFont typeface="Arial" panose="020B0604020202020204" pitchFamily="34" charset="0"/>
              <a:buChar char="•"/>
            </a:pPr>
            <a:r>
              <a:rPr lang="en-GB" sz="1800"/>
              <a:t>In the </a:t>
            </a:r>
            <a:r>
              <a:rPr lang="en-GB" sz="1800" b="1"/>
              <a:t>Electrical machines interactive </a:t>
            </a:r>
            <a:br>
              <a:rPr lang="en-GB" sz="1800" b="1"/>
            </a:br>
            <a:r>
              <a:rPr lang="en-GB" sz="1800" b="1"/>
              <a:t>tool</a:t>
            </a:r>
            <a:r>
              <a:rPr lang="en-GB" sz="1800"/>
              <a:t>, verify that </a:t>
            </a:r>
            <a:r>
              <a:rPr lang="en-GB" sz="1800" b="1"/>
              <a:t>P</a:t>
            </a:r>
            <a:r>
              <a:rPr lang="en-GB" sz="1800" b="1" baseline="-25000"/>
              <a:t>out</a:t>
            </a:r>
            <a:r>
              <a:rPr lang="en-GB" sz="1800" b="1"/>
              <a:t> =</a:t>
            </a:r>
            <a:r>
              <a:rPr lang="en-GB" sz="1800"/>
              <a:t> </a:t>
            </a:r>
            <a:r>
              <a:rPr lang="en-GB" sz="2000" b="1" u="sng"/>
              <a:t>𝞽</a:t>
            </a:r>
            <a:r>
              <a:rPr lang="en-GB" sz="1800" b="1" u="sng"/>
              <a:t>2</a:t>
            </a:r>
            <a:r>
              <a:rPr lang="el-GR" sz="1800" b="1" u="sng"/>
              <a:t>π</a:t>
            </a:r>
            <a:r>
              <a:rPr lang="en-GB" sz="1800" b="1" u="sng"/>
              <a:t>N</a:t>
            </a:r>
            <a:r>
              <a:rPr lang="en-GB" sz="1800" b="1"/>
              <a:t> 					</a:t>
            </a:r>
          </a:p>
          <a:p>
            <a:pPr marL="139700">
              <a:lnSpc>
                <a:spcPct val="100000"/>
              </a:lnSpc>
              <a:spcBef>
                <a:spcPts val="0"/>
              </a:spcBef>
              <a:buSzPct val="70000"/>
            </a:pPr>
            <a:r>
              <a:rPr lang="en-GB" sz="1800" b="1"/>
              <a:t>	</a:t>
            </a:r>
          </a:p>
          <a:p>
            <a:pPr marL="457200" indent="-311150">
              <a:lnSpc>
                <a:spcPct val="100000"/>
              </a:lnSpc>
              <a:spcBef>
                <a:spcPts val="0"/>
              </a:spcBef>
              <a:buSzPct val="70000"/>
              <a:buFont typeface="Arial" panose="020B0604020202020204" pitchFamily="34" charset="0"/>
              <a:buChar char="•"/>
            </a:pPr>
            <a:r>
              <a:rPr lang="en-GB" sz="1800"/>
              <a:t>Choose two combinations of radius and mass. Use </a:t>
            </a:r>
            <a:br>
              <a:rPr lang="en-GB" sz="1800"/>
            </a:br>
            <a:r>
              <a:rPr lang="en-GB" sz="1800"/>
              <a:t>the values for torque, rotational speed and mechanical power to verify the relationship. Use </a:t>
            </a:r>
            <a:r>
              <a:rPr lang="el-GR" sz="1800"/>
              <a:t>π = 3.14159.</a:t>
            </a:r>
          </a:p>
          <a:p>
            <a:pPr marL="742950" indent="-285750">
              <a:lnSpc>
                <a:spcPct val="100000"/>
              </a:lnSpc>
              <a:spcBef>
                <a:spcPts val="0"/>
              </a:spcBef>
              <a:buSzPct val="70000"/>
              <a:buFont typeface="Arial" panose="020B0604020202020204" pitchFamily="34" charset="0"/>
              <a:buChar char="•"/>
            </a:pPr>
            <a:endParaRPr lang="el-GR" sz="1800"/>
          </a:p>
          <a:p>
            <a:pPr marL="457200" indent="-311150">
              <a:lnSpc>
                <a:spcPct val="100000"/>
              </a:lnSpc>
              <a:spcBef>
                <a:spcPts val="0"/>
              </a:spcBef>
              <a:buSzPct val="70000"/>
              <a:buFont typeface="Arial" panose="020B0604020202020204" pitchFamily="34" charset="0"/>
              <a:buChar char="•"/>
            </a:pPr>
            <a:r>
              <a:rPr lang="en-GB" sz="1800"/>
              <a:t>The table on the left shows how torque, rotation speed and power change as the radius increases when lifting a mass of 0.2 kg. (Remember that 1 W = 1 Nm/s). Use the power formula above to help you interpret the table and suggest why power increases to a maximum, but then decreases.</a:t>
            </a:r>
          </a:p>
        </p:txBody>
      </p:sp>
      <p:pic>
        <p:nvPicPr>
          <p:cNvPr id="8" name="Graphic 7">
            <a:extLst>
              <a:ext uri="{FF2B5EF4-FFF2-40B4-BE49-F238E27FC236}">
                <a16:creationId xmlns:a16="http://schemas.microsoft.com/office/drawing/2014/main" id="{C114E5B1-1841-63CA-95EB-DF92192853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36615" y="2250049"/>
            <a:ext cx="994826" cy="961665"/>
          </a:xfrm>
          <a:prstGeom prst="rect">
            <a:avLst/>
          </a:prstGeom>
        </p:spPr>
      </p:pic>
      <p:sp>
        <p:nvSpPr>
          <p:cNvPr id="10" name="TextBox 9">
            <a:extLst>
              <a:ext uri="{FF2B5EF4-FFF2-40B4-BE49-F238E27FC236}">
                <a16:creationId xmlns:a16="http://schemas.microsoft.com/office/drawing/2014/main" id="{6EC87F71-79B7-B2A7-278A-D94DE59F1B67}"/>
              </a:ext>
            </a:extLst>
          </p:cNvPr>
          <p:cNvSpPr txBox="1"/>
          <p:nvPr/>
        </p:nvSpPr>
        <p:spPr>
          <a:xfrm>
            <a:off x="12117844" y="3583889"/>
            <a:ext cx="8136610" cy="369332"/>
          </a:xfrm>
          <a:prstGeom prst="rect">
            <a:avLst/>
          </a:prstGeom>
          <a:noFill/>
        </p:spPr>
        <p:txBody>
          <a:bodyPr wrap="square">
            <a:spAutoFit/>
          </a:bodyPr>
          <a:lstStyle/>
          <a:p>
            <a:r>
              <a:rPr lang="en-GB" sz="1800" b="1"/>
              <a:t>60</a:t>
            </a:r>
            <a:endParaRPr lang="en-US"/>
          </a:p>
        </p:txBody>
      </p:sp>
      <p:sp>
        <p:nvSpPr>
          <p:cNvPr id="11" name="Content Placeholder 11">
            <a:extLst>
              <a:ext uri="{FF2B5EF4-FFF2-40B4-BE49-F238E27FC236}">
                <a16:creationId xmlns:a16="http://schemas.microsoft.com/office/drawing/2014/main" id="{4C4C59F7-AF8D-717B-E231-C40C0DCEC761}"/>
              </a:ext>
            </a:extLst>
          </p:cNvPr>
          <p:cNvSpPr txBox="1">
            <a:spLocks/>
          </p:cNvSpPr>
          <p:nvPr/>
        </p:nvSpPr>
        <p:spPr>
          <a:xfrm>
            <a:off x="565785" y="2737408"/>
            <a:ext cx="7386482" cy="4960684"/>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lnSpc>
                <a:spcPct val="100000"/>
              </a:lnSpc>
              <a:spcBef>
                <a:spcPts val="0"/>
              </a:spcBef>
              <a:buSzPct val="70000"/>
              <a:buFont typeface="Arial" panose="020B0604020202020204" pitchFamily="34" charset="0"/>
              <a:buChar char="•"/>
            </a:pPr>
            <a:endParaRPr lang="en-GB" sz="1800"/>
          </a:p>
        </p:txBody>
      </p:sp>
      <p:sp>
        <p:nvSpPr>
          <p:cNvPr id="13" name="Slide Number Placeholder 5">
            <a:extLst>
              <a:ext uri="{FF2B5EF4-FFF2-40B4-BE49-F238E27FC236}">
                <a16:creationId xmlns:a16="http://schemas.microsoft.com/office/drawing/2014/main" id="{7B41B7AD-5829-6650-10D7-98002437BD9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a:solidFill>
                <a:schemeClr val="bg1"/>
              </a:solidFill>
            </a:endParaRPr>
          </a:p>
        </p:txBody>
      </p:sp>
      <p:sp>
        <p:nvSpPr>
          <p:cNvPr id="14" name="Footer Placeholder 3">
            <a:extLst>
              <a:ext uri="{FF2B5EF4-FFF2-40B4-BE49-F238E27FC236}">
                <a16:creationId xmlns:a16="http://schemas.microsoft.com/office/drawing/2014/main" id="{0C1E7590-BB38-FB27-1B47-6CFB4D57C51B}"/>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pic>
        <p:nvPicPr>
          <p:cNvPr id="18" name="Graphic 17">
            <a:extLst>
              <a:ext uri="{FF2B5EF4-FFF2-40B4-BE49-F238E27FC236}">
                <a16:creationId xmlns:a16="http://schemas.microsoft.com/office/drawing/2014/main" id="{E3A383DB-ED8B-6B4D-C89B-DB44EA6F3B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4747" y="283507"/>
            <a:ext cx="962800" cy="930163"/>
          </a:xfrm>
          <a:prstGeom prst="rect">
            <a:avLst/>
          </a:prstGeom>
        </p:spPr>
      </p:pic>
      <p:pic>
        <p:nvPicPr>
          <p:cNvPr id="20" name="Graphic 19">
            <a:extLst>
              <a:ext uri="{FF2B5EF4-FFF2-40B4-BE49-F238E27FC236}">
                <a16:creationId xmlns:a16="http://schemas.microsoft.com/office/drawing/2014/main" id="{71AD16F0-0798-6656-5EDD-38346626C5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83239" y="293491"/>
            <a:ext cx="962799" cy="930162"/>
          </a:xfrm>
          <a:prstGeom prst="rect">
            <a:avLst/>
          </a:prstGeom>
        </p:spPr>
      </p:pic>
    </p:spTree>
    <p:extLst>
      <p:ext uri="{BB962C8B-B14F-4D97-AF65-F5344CB8AC3E}">
        <p14:creationId xmlns:p14="http://schemas.microsoft.com/office/powerpoint/2010/main" val="391563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7379-9C1D-3FDD-CF41-C532EC810EC5}"/>
              </a:ext>
            </a:extLst>
          </p:cNvPr>
          <p:cNvSpPr>
            <a:spLocks noGrp="1"/>
          </p:cNvSpPr>
          <p:nvPr>
            <p:ph type="title"/>
          </p:nvPr>
        </p:nvSpPr>
        <p:spPr/>
        <p:txBody>
          <a:bodyPr/>
          <a:lstStyle/>
          <a:p>
            <a:r>
              <a:rPr lang="en"/>
              <a:t>Investigating mechanical power – answers </a:t>
            </a:r>
            <a:endParaRPr lang="en-US"/>
          </a:p>
        </p:txBody>
      </p:sp>
      <p:sp>
        <p:nvSpPr>
          <p:cNvPr id="9" name="Rectangle 8">
            <a:extLst>
              <a:ext uri="{FF2B5EF4-FFF2-40B4-BE49-F238E27FC236}">
                <a16:creationId xmlns:a16="http://schemas.microsoft.com/office/drawing/2014/main" id="{1DF0385C-966A-AAA1-BFCD-D398E420987B}"/>
              </a:ext>
            </a:extLst>
          </p:cNvPr>
          <p:cNvSpPr/>
          <p:nvPr/>
        </p:nvSpPr>
        <p:spPr>
          <a:xfrm>
            <a:off x="411857" y="2305771"/>
            <a:ext cx="12068009"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Arial"/>
                <a:ea typeface="Arial"/>
                <a:cs typeface="Arial"/>
                <a:sym typeface="Arial"/>
              </a:rPr>
              <a:t>The mechanical power output is proportional to rotational speed x torque.</a:t>
            </a:r>
          </a:p>
        </p:txBody>
      </p:sp>
      <p:sp>
        <p:nvSpPr>
          <p:cNvPr id="10" name="Google Shape;262;p17">
            <a:extLst>
              <a:ext uri="{FF2B5EF4-FFF2-40B4-BE49-F238E27FC236}">
                <a16:creationId xmlns:a16="http://schemas.microsoft.com/office/drawing/2014/main" id="{9BFBE86D-D04C-5951-14EB-4E6E82A44B77}"/>
              </a:ext>
            </a:extLst>
          </p:cNvPr>
          <p:cNvSpPr txBox="1"/>
          <p:nvPr/>
        </p:nvSpPr>
        <p:spPr>
          <a:xfrm>
            <a:off x="444645" y="2847789"/>
            <a:ext cx="5956844"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1" i="0" u="none" strike="noStrike" cap="none">
                <a:solidFill>
                  <a:srgbClr val="000000"/>
                </a:solidFill>
                <a:latin typeface="Arial"/>
                <a:ea typeface="Arial"/>
                <a:cs typeface="Arial"/>
                <a:sym typeface="Arial"/>
              </a:rPr>
              <a:t>Rotational speed </a:t>
            </a:r>
            <a:r>
              <a:rPr lang="en" b="0" i="0" u="none" strike="noStrike" cap="none">
                <a:solidFill>
                  <a:srgbClr val="000000"/>
                </a:solidFill>
                <a:latin typeface="Arial"/>
                <a:ea typeface="Arial"/>
                <a:cs typeface="Arial"/>
                <a:sym typeface="Arial"/>
              </a:rPr>
              <a:t>is inversely proportional to the </a:t>
            </a:r>
            <a:r>
              <a:rPr lang="en" b="1" i="0" u="none" strike="noStrike" cap="none">
                <a:solidFill>
                  <a:srgbClr val="000000"/>
                </a:solidFill>
                <a:latin typeface="Arial"/>
                <a:ea typeface="Arial"/>
                <a:cs typeface="Arial"/>
                <a:sym typeface="Arial"/>
              </a:rPr>
              <a:t>radius:</a:t>
            </a:r>
            <a:endParaRPr b="1" i="0" u="none" strike="noStrike" cap="none">
              <a:solidFill>
                <a:srgbClr val="000000"/>
              </a:solidFill>
              <a:latin typeface="Arial"/>
              <a:ea typeface="Arial"/>
              <a:cs typeface="Arial"/>
              <a:sym typeface="Arial"/>
            </a:endParaRPr>
          </a:p>
        </p:txBody>
      </p:sp>
      <p:sp>
        <p:nvSpPr>
          <p:cNvPr id="11" name="Google Shape;263;p17">
            <a:extLst>
              <a:ext uri="{FF2B5EF4-FFF2-40B4-BE49-F238E27FC236}">
                <a16:creationId xmlns:a16="http://schemas.microsoft.com/office/drawing/2014/main" id="{BE1F9CBA-4B45-FDEA-7873-A128B1C1284F}"/>
              </a:ext>
            </a:extLst>
          </p:cNvPr>
          <p:cNvSpPr txBox="1"/>
          <p:nvPr/>
        </p:nvSpPr>
        <p:spPr>
          <a:xfrm>
            <a:off x="7046648" y="2839449"/>
            <a:ext cx="482113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0" i="0" u="none" strike="noStrike" cap="none">
                <a:solidFill>
                  <a:srgbClr val="000000"/>
                </a:solidFill>
                <a:latin typeface="Arial"/>
                <a:ea typeface="Arial"/>
                <a:cs typeface="Arial"/>
                <a:sym typeface="Arial"/>
              </a:rPr>
              <a:t>… while </a:t>
            </a:r>
            <a:r>
              <a:rPr lang="en" b="1" i="0" u="none" strike="noStrike" cap="none">
                <a:solidFill>
                  <a:srgbClr val="000000"/>
                </a:solidFill>
                <a:latin typeface="Arial"/>
                <a:ea typeface="Arial"/>
                <a:cs typeface="Arial"/>
                <a:sym typeface="Arial"/>
              </a:rPr>
              <a:t>torque</a:t>
            </a:r>
            <a:r>
              <a:rPr lang="en" b="0" i="0" u="none" strike="noStrike" cap="none">
                <a:solidFill>
                  <a:srgbClr val="000000"/>
                </a:solidFill>
                <a:latin typeface="Arial"/>
                <a:ea typeface="Arial"/>
                <a:cs typeface="Arial"/>
                <a:sym typeface="Arial"/>
              </a:rPr>
              <a:t> is proportional to the </a:t>
            </a:r>
            <a:r>
              <a:rPr lang="en" b="1" i="0" u="none" strike="noStrike" cap="none">
                <a:solidFill>
                  <a:srgbClr val="000000"/>
                </a:solidFill>
                <a:latin typeface="Arial"/>
                <a:ea typeface="Arial"/>
                <a:cs typeface="Arial"/>
                <a:sym typeface="Arial"/>
              </a:rPr>
              <a:t>radius</a:t>
            </a:r>
            <a:r>
              <a:rPr lang="en" b="0" i="0" u="none" strike="noStrike" cap="none">
                <a:solidFill>
                  <a:srgbClr val="000000"/>
                </a:solidFill>
                <a:latin typeface="Arial"/>
                <a:ea typeface="Arial"/>
                <a:cs typeface="Arial"/>
                <a:sym typeface="Arial"/>
              </a:rPr>
              <a:t>:</a:t>
            </a:r>
            <a:endParaRPr b="0" i="0" u="none" strike="noStrike" cap="none">
              <a:solidFill>
                <a:srgbClr val="000000"/>
              </a:solidFill>
              <a:latin typeface="Arial"/>
              <a:ea typeface="Arial"/>
              <a:cs typeface="Arial"/>
              <a:sym typeface="Arial"/>
            </a:endParaRPr>
          </a:p>
        </p:txBody>
      </p:sp>
      <p:sp>
        <p:nvSpPr>
          <p:cNvPr id="12" name="Google Shape;264;p17">
            <a:extLst>
              <a:ext uri="{FF2B5EF4-FFF2-40B4-BE49-F238E27FC236}">
                <a16:creationId xmlns:a16="http://schemas.microsoft.com/office/drawing/2014/main" id="{C5BFEB80-CB7B-8945-587C-633D1E9E9FBB}"/>
              </a:ext>
            </a:extLst>
          </p:cNvPr>
          <p:cNvSpPr txBox="1"/>
          <p:nvPr/>
        </p:nvSpPr>
        <p:spPr>
          <a:xfrm>
            <a:off x="1811364" y="6568130"/>
            <a:ext cx="3512154"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0" i="0" u="none" strike="noStrike" cap="none">
                <a:solidFill>
                  <a:srgbClr val="000000"/>
                </a:solidFill>
                <a:latin typeface="Arial"/>
                <a:ea typeface="Arial"/>
                <a:cs typeface="Arial"/>
                <a:sym typeface="Arial"/>
              </a:rPr>
              <a:t>… and when torque and rotational speed are multiplied within the power formula, this has the result of creating a curve for power output against radius:</a:t>
            </a:r>
            <a:endParaRPr b="0" i="0" u="none" strike="noStrike" cap="none">
              <a:solidFill>
                <a:srgbClr val="000000"/>
              </a:solidFill>
              <a:latin typeface="Arial"/>
              <a:ea typeface="Arial"/>
              <a:cs typeface="Arial"/>
              <a:sym typeface="Arial"/>
            </a:endParaRPr>
          </a:p>
        </p:txBody>
      </p:sp>
      <p:sp>
        <p:nvSpPr>
          <p:cNvPr id="118" name="TextBox 117">
            <a:extLst>
              <a:ext uri="{FF2B5EF4-FFF2-40B4-BE49-F238E27FC236}">
                <a16:creationId xmlns:a16="http://schemas.microsoft.com/office/drawing/2014/main" id="{0AC87E17-4E38-96CD-CB59-7C3BBE60CF5A}"/>
              </a:ext>
            </a:extLst>
          </p:cNvPr>
          <p:cNvSpPr txBox="1"/>
          <p:nvPr/>
        </p:nvSpPr>
        <p:spPr>
          <a:xfrm>
            <a:off x="12560886" y="2561732"/>
            <a:ext cx="3184460" cy="4955203"/>
          </a:xfrm>
          <a:prstGeom prst="rect">
            <a:avLst/>
          </a:prstGeom>
          <a:noFill/>
        </p:spPr>
        <p:txBody>
          <a:bodyPr wrap="square">
            <a:spAutoFit/>
          </a:bodyPr>
          <a:lstStyle/>
          <a:p>
            <a:pPr marL="0" marR="0" lvl="0" indent="0" algn="l" rtl="0">
              <a:lnSpc>
                <a:spcPct val="100000"/>
              </a:lnSpc>
              <a:spcBef>
                <a:spcPts val="0"/>
              </a:spcBef>
              <a:spcAft>
                <a:spcPts val="1200"/>
              </a:spcAft>
              <a:buClr>
                <a:srgbClr val="000000"/>
              </a:buClr>
              <a:buSzPts val="1300"/>
              <a:buFont typeface="Arial"/>
              <a:buNone/>
            </a:pPr>
            <a:r>
              <a:rPr lang="en-GB" sz="1800" b="0" i="0" u="none" strike="noStrike" cap="none">
                <a:solidFill>
                  <a:srgbClr val="000000"/>
                </a:solidFill>
                <a:latin typeface="Arial"/>
                <a:ea typeface="Arial"/>
                <a:cs typeface="Arial"/>
                <a:sym typeface="Arial"/>
              </a:rPr>
              <a:t>For a fixed mass,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increasing the radius increases the load on the motor. Hence the power of the motor first increases with load before decreasing after maximum power is reached.</a:t>
            </a:r>
          </a:p>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a:solidFill>
                  <a:srgbClr val="000000"/>
                </a:solidFill>
                <a:latin typeface="Arial"/>
                <a:ea typeface="Arial"/>
                <a:cs typeface="Arial"/>
                <a:sym typeface="Arial"/>
              </a:rPr>
              <a:t>How else could you verify this using the </a:t>
            </a:r>
            <a:r>
              <a:rPr lang="en-GB" sz="1800" b="1" i="0" u="none" strike="noStrike" cap="none">
                <a:solidFill>
                  <a:srgbClr val="000000"/>
                </a:solidFill>
                <a:latin typeface="Arial"/>
                <a:ea typeface="Arial"/>
                <a:cs typeface="Arial"/>
                <a:sym typeface="Arial"/>
              </a:rPr>
              <a:t>Electrical machines interactive tool</a:t>
            </a:r>
            <a:r>
              <a:rPr lang="en-GB" sz="1800" b="0" i="0" u="none" strike="noStrike" cap="none">
                <a:solidFill>
                  <a:srgbClr val="000000"/>
                </a:solidFill>
                <a:latin typeface="Arial"/>
                <a:ea typeface="Arial"/>
                <a:cs typeface="Arial"/>
                <a:sym typeface="Arial"/>
              </a:rPr>
              <a:t>?</a:t>
            </a:r>
            <a:br>
              <a:rPr lang="en-GB" sz="1800" b="0" i="0" u="none" strike="noStrike" cap="none">
                <a:solidFill>
                  <a:srgbClr val="000000"/>
                </a:solidFill>
                <a:latin typeface="Arial"/>
                <a:ea typeface="Arial"/>
                <a:cs typeface="Arial"/>
                <a:sym typeface="Arial"/>
              </a:rPr>
            </a:br>
            <a:endParaRPr lang="en-GB" sz="1800" b="0" i="0" u="none" strike="noStrike" cap="none">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a:solidFill>
                  <a:srgbClr val="000000"/>
                </a:solidFill>
                <a:latin typeface="Arial"/>
                <a:ea typeface="Arial"/>
                <a:cs typeface="Arial"/>
                <a:sym typeface="Arial"/>
              </a:rPr>
              <a:t>What practical considerations do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you think this power output curve raises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for an engineer?</a:t>
            </a:r>
          </a:p>
        </p:txBody>
      </p:sp>
      <p:sp>
        <p:nvSpPr>
          <p:cNvPr id="119" name="Content Placeholder 11">
            <a:extLst>
              <a:ext uri="{FF2B5EF4-FFF2-40B4-BE49-F238E27FC236}">
                <a16:creationId xmlns:a16="http://schemas.microsoft.com/office/drawing/2014/main" id="{A8060BCF-C1F7-366E-8FE6-5E9426D7101C}"/>
              </a:ext>
            </a:extLst>
          </p:cNvPr>
          <p:cNvSpPr txBox="1">
            <a:spLocks/>
          </p:cNvSpPr>
          <p:nvPr/>
        </p:nvSpPr>
        <p:spPr>
          <a:xfrm>
            <a:off x="12305670" y="2305992"/>
            <a:ext cx="3442704" cy="5392100"/>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7500">
              <a:lnSpc>
                <a:spcPct val="100000"/>
              </a:lnSpc>
              <a:spcBef>
                <a:spcPts val="0"/>
              </a:spcBef>
              <a:buSzPct val="70000"/>
              <a:buFont typeface="Arial" panose="020B0604020202020204" pitchFamily="34" charset="0"/>
              <a:buChar char="•"/>
            </a:pPr>
            <a:endParaRPr lang="en-GB" sz="1800"/>
          </a:p>
        </p:txBody>
      </p:sp>
      <p:pic>
        <p:nvPicPr>
          <p:cNvPr id="120" name="Graphic 119">
            <a:extLst>
              <a:ext uri="{FF2B5EF4-FFF2-40B4-BE49-F238E27FC236}">
                <a16:creationId xmlns:a16="http://schemas.microsoft.com/office/drawing/2014/main" id="{0AB70794-2728-2E1B-00FC-20DFE0ECC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09019" y="1799540"/>
            <a:ext cx="994826" cy="961665"/>
          </a:xfrm>
          <a:prstGeom prst="rect">
            <a:avLst/>
          </a:prstGeom>
        </p:spPr>
      </p:pic>
      <p:sp>
        <p:nvSpPr>
          <p:cNvPr id="121" name="Slide Number Placeholder 5">
            <a:extLst>
              <a:ext uri="{FF2B5EF4-FFF2-40B4-BE49-F238E27FC236}">
                <a16:creationId xmlns:a16="http://schemas.microsoft.com/office/drawing/2014/main" id="{87FB8731-7DF5-13BC-A320-F0D1EAC42C0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18</a:t>
            </a:fld>
            <a:endParaRPr lang="en-US" b="0">
              <a:solidFill>
                <a:schemeClr val="bg1"/>
              </a:solidFill>
            </a:endParaRPr>
          </a:p>
        </p:txBody>
      </p:sp>
      <p:sp>
        <p:nvSpPr>
          <p:cNvPr id="122" name="Footer Placeholder 3">
            <a:extLst>
              <a:ext uri="{FF2B5EF4-FFF2-40B4-BE49-F238E27FC236}">
                <a16:creationId xmlns:a16="http://schemas.microsoft.com/office/drawing/2014/main" id="{9F899108-1D83-B941-D892-DA8700105060}"/>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129" name="Google Shape;264;p17">
            <a:extLst>
              <a:ext uri="{FF2B5EF4-FFF2-40B4-BE49-F238E27FC236}">
                <a16:creationId xmlns:a16="http://schemas.microsoft.com/office/drawing/2014/main" id="{AA156793-3C48-8CCB-5D75-418CBBC4FC76}"/>
              </a:ext>
            </a:extLst>
          </p:cNvPr>
          <p:cNvSpPr txBox="1"/>
          <p:nvPr/>
        </p:nvSpPr>
        <p:spPr>
          <a:xfrm>
            <a:off x="2857250" y="5761933"/>
            <a:ext cx="1168330"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i="0" u="none" strike="noStrike" cap="none">
                <a:solidFill>
                  <a:srgbClr val="000000"/>
                </a:solidFill>
                <a:latin typeface="Arial"/>
                <a:ea typeface="Arial"/>
                <a:cs typeface="Arial"/>
                <a:sym typeface="Arial"/>
              </a:rPr>
              <a:t>Radius (m)</a:t>
            </a:r>
            <a:endParaRPr sz="1500" b="1" i="0" u="none" strike="noStrike" cap="none">
              <a:solidFill>
                <a:srgbClr val="000000"/>
              </a:solidFill>
              <a:latin typeface="Arial"/>
              <a:ea typeface="Arial"/>
              <a:cs typeface="Arial"/>
              <a:sym typeface="Arial"/>
            </a:endParaRPr>
          </a:p>
        </p:txBody>
      </p:sp>
      <p:sp>
        <p:nvSpPr>
          <p:cNvPr id="131" name="Google Shape;264;p17">
            <a:extLst>
              <a:ext uri="{FF2B5EF4-FFF2-40B4-BE49-F238E27FC236}">
                <a16:creationId xmlns:a16="http://schemas.microsoft.com/office/drawing/2014/main" id="{FB2415D0-7C78-60EA-B947-524B49C7E021}"/>
              </a:ext>
            </a:extLst>
          </p:cNvPr>
          <p:cNvSpPr txBox="1"/>
          <p:nvPr/>
        </p:nvSpPr>
        <p:spPr>
          <a:xfrm rot="16200000">
            <a:off x="-127992" y="4198106"/>
            <a:ext cx="1764096"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i="0" u="none" strike="noStrike" cap="none">
                <a:solidFill>
                  <a:srgbClr val="000000"/>
                </a:solidFill>
                <a:latin typeface="Arial"/>
                <a:ea typeface="Arial"/>
                <a:cs typeface="Arial"/>
                <a:sym typeface="Arial"/>
              </a:rPr>
              <a:t>Rotation (RPM)</a:t>
            </a:r>
            <a:endParaRPr sz="1500" b="1" i="0" u="none" strike="noStrike" cap="none">
              <a:solidFill>
                <a:srgbClr val="000000"/>
              </a:solidFill>
              <a:latin typeface="Arial"/>
              <a:ea typeface="Arial"/>
              <a:cs typeface="Arial"/>
              <a:sym typeface="Arial"/>
            </a:endParaRPr>
          </a:p>
        </p:txBody>
      </p:sp>
      <p:sp>
        <p:nvSpPr>
          <p:cNvPr id="132" name="Google Shape;264;p17">
            <a:extLst>
              <a:ext uri="{FF2B5EF4-FFF2-40B4-BE49-F238E27FC236}">
                <a16:creationId xmlns:a16="http://schemas.microsoft.com/office/drawing/2014/main" id="{0DD6259D-BFD6-9141-3228-919D5B0B6FD2}"/>
              </a:ext>
            </a:extLst>
          </p:cNvPr>
          <p:cNvSpPr txBox="1"/>
          <p:nvPr/>
        </p:nvSpPr>
        <p:spPr>
          <a:xfrm rot="16200000">
            <a:off x="5838955" y="4140311"/>
            <a:ext cx="1764095"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i="0" u="none" strike="noStrike" cap="none">
                <a:solidFill>
                  <a:srgbClr val="000000"/>
                </a:solidFill>
                <a:latin typeface="Arial"/>
                <a:ea typeface="Arial"/>
                <a:cs typeface="Arial"/>
                <a:sym typeface="Arial"/>
              </a:rPr>
              <a:t>Torque (Nm)</a:t>
            </a:r>
            <a:endParaRPr sz="1500" b="1" i="0" u="none" strike="noStrike" cap="none">
              <a:solidFill>
                <a:srgbClr val="000000"/>
              </a:solidFill>
              <a:latin typeface="Arial"/>
              <a:ea typeface="Arial"/>
              <a:cs typeface="Arial"/>
              <a:sym typeface="Arial"/>
            </a:endParaRPr>
          </a:p>
        </p:txBody>
      </p:sp>
      <p:grpSp>
        <p:nvGrpSpPr>
          <p:cNvPr id="137" name="Graphic 124">
            <a:extLst>
              <a:ext uri="{FF2B5EF4-FFF2-40B4-BE49-F238E27FC236}">
                <a16:creationId xmlns:a16="http://schemas.microsoft.com/office/drawing/2014/main" id="{923E7437-180B-99AD-80F1-B9BCCA7EBC47}"/>
              </a:ext>
            </a:extLst>
          </p:cNvPr>
          <p:cNvGrpSpPr/>
          <p:nvPr/>
        </p:nvGrpSpPr>
        <p:grpSpPr>
          <a:xfrm>
            <a:off x="6909225" y="3330444"/>
            <a:ext cx="4924303" cy="2450186"/>
            <a:chOff x="931156" y="3475463"/>
            <a:chExt cx="4924303" cy="2450186"/>
          </a:xfrm>
        </p:grpSpPr>
        <p:sp>
          <p:nvSpPr>
            <p:cNvPr id="138" name="Freeform 137">
              <a:extLst>
                <a:ext uri="{FF2B5EF4-FFF2-40B4-BE49-F238E27FC236}">
                  <a16:creationId xmlns:a16="http://schemas.microsoft.com/office/drawing/2014/main" id="{43513C4A-4950-62D2-1B34-CE22CC4C0369}"/>
                </a:ext>
              </a:extLst>
            </p:cNvPr>
            <p:cNvSpPr/>
            <p:nvPr/>
          </p:nvSpPr>
          <p:spPr>
            <a:xfrm>
              <a:off x="1517877" y="5078719"/>
              <a:ext cx="35168" cy="7262"/>
            </a:xfrm>
            <a:custGeom>
              <a:avLst/>
              <a:gdLst>
                <a:gd name="connsiteX0" fmla="*/ 35169 w 35168"/>
                <a:gd name="connsiteY0" fmla="*/ 0 h 7262"/>
                <a:gd name="connsiteX1" fmla="*/ 0 w 35168"/>
                <a:gd name="connsiteY1" fmla="*/ 0 h 7262"/>
              </a:gdLst>
              <a:ahLst/>
              <a:cxnLst>
                <a:cxn ang="0">
                  <a:pos x="connsiteX0" y="connsiteY0"/>
                </a:cxn>
                <a:cxn ang="0">
                  <a:pos x="connsiteX1" y="connsiteY1"/>
                </a:cxn>
              </a:cxnLst>
              <a:rect l="l" t="t" r="r" b="b"/>
              <a:pathLst>
                <a:path w="35168" h="7262">
                  <a:moveTo>
                    <a:pt x="35169" y="0"/>
                  </a:moveTo>
                  <a:lnTo>
                    <a:pt x="0" y="0"/>
                  </a:lnTo>
                </a:path>
              </a:pathLst>
            </a:custGeom>
            <a:ln w="14479" cap="flat">
              <a:solidFill>
                <a:srgbClr val="1D1D1B"/>
              </a:solid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8BE181F-8098-D4E8-CC87-4C1715DC3D9D}"/>
                </a:ext>
              </a:extLst>
            </p:cNvPr>
            <p:cNvSpPr/>
            <p:nvPr/>
          </p:nvSpPr>
          <p:spPr>
            <a:xfrm>
              <a:off x="1553046" y="5078719"/>
              <a:ext cx="4020958" cy="7262"/>
            </a:xfrm>
            <a:custGeom>
              <a:avLst/>
              <a:gdLst>
                <a:gd name="connsiteX0" fmla="*/ 4020959 w 4020958"/>
                <a:gd name="connsiteY0" fmla="*/ 0 h 7262"/>
                <a:gd name="connsiteX1" fmla="*/ 0 w 4020958"/>
                <a:gd name="connsiteY1" fmla="*/ 0 h 7262"/>
              </a:gdLst>
              <a:ahLst/>
              <a:cxnLst>
                <a:cxn ang="0">
                  <a:pos x="connsiteX0" y="connsiteY0"/>
                </a:cxn>
                <a:cxn ang="0">
                  <a:pos x="connsiteX1" y="connsiteY1"/>
                </a:cxn>
              </a:cxnLst>
              <a:rect l="l" t="t" r="r" b="b"/>
              <a:pathLst>
                <a:path w="4020958" h="7262">
                  <a:moveTo>
                    <a:pt x="4020959" y="0"/>
                  </a:moveTo>
                  <a:lnTo>
                    <a:pt x="0" y="0"/>
                  </a:lnTo>
                </a:path>
              </a:pathLst>
            </a:custGeom>
            <a:ln w="8398" cap="flat">
              <a:solidFill>
                <a:srgbClr val="D9D9D9"/>
              </a:solid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2C1AB7-4C7E-6DDA-2DD0-9638AC5C8D90}"/>
                </a:ext>
              </a:extLst>
            </p:cNvPr>
            <p:cNvSpPr/>
            <p:nvPr/>
          </p:nvSpPr>
          <p:spPr>
            <a:xfrm>
              <a:off x="1553046" y="4579828"/>
              <a:ext cx="4020958" cy="7262"/>
            </a:xfrm>
            <a:custGeom>
              <a:avLst/>
              <a:gdLst>
                <a:gd name="connsiteX0" fmla="*/ 4020959 w 4020958"/>
                <a:gd name="connsiteY0" fmla="*/ 0 h 7262"/>
                <a:gd name="connsiteX1" fmla="*/ 0 w 4020958"/>
                <a:gd name="connsiteY1" fmla="*/ 0 h 7262"/>
              </a:gdLst>
              <a:ahLst/>
              <a:cxnLst>
                <a:cxn ang="0">
                  <a:pos x="connsiteX0" y="connsiteY0"/>
                </a:cxn>
                <a:cxn ang="0">
                  <a:pos x="connsiteX1" y="connsiteY1"/>
                </a:cxn>
              </a:cxnLst>
              <a:rect l="l" t="t" r="r" b="b"/>
              <a:pathLst>
                <a:path w="4020958" h="7262">
                  <a:moveTo>
                    <a:pt x="4020959" y="0"/>
                  </a:moveTo>
                  <a:lnTo>
                    <a:pt x="0" y="0"/>
                  </a:lnTo>
                </a:path>
              </a:pathLst>
            </a:custGeom>
            <a:ln w="8398" cap="flat">
              <a:solidFill>
                <a:srgbClr val="D9D9D9"/>
              </a:solid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D86167A7-20F3-C2E3-51B1-73422A53695E}"/>
                </a:ext>
              </a:extLst>
            </p:cNvPr>
            <p:cNvSpPr/>
            <p:nvPr/>
          </p:nvSpPr>
          <p:spPr>
            <a:xfrm>
              <a:off x="1517877" y="4579828"/>
              <a:ext cx="35168" cy="7262"/>
            </a:xfrm>
            <a:custGeom>
              <a:avLst/>
              <a:gdLst>
                <a:gd name="connsiteX0" fmla="*/ 35169 w 35168"/>
                <a:gd name="connsiteY0" fmla="*/ 0 h 7262"/>
                <a:gd name="connsiteX1" fmla="*/ 0 w 35168"/>
                <a:gd name="connsiteY1" fmla="*/ 0 h 7262"/>
              </a:gdLst>
              <a:ahLst/>
              <a:cxnLst>
                <a:cxn ang="0">
                  <a:pos x="connsiteX0" y="connsiteY0"/>
                </a:cxn>
                <a:cxn ang="0">
                  <a:pos x="connsiteX1" y="connsiteY1"/>
                </a:cxn>
              </a:cxnLst>
              <a:rect l="l" t="t" r="r" b="b"/>
              <a:pathLst>
                <a:path w="35168" h="7262">
                  <a:moveTo>
                    <a:pt x="35169" y="0"/>
                  </a:moveTo>
                  <a:lnTo>
                    <a:pt x="0" y="0"/>
                  </a:lnTo>
                </a:path>
              </a:pathLst>
            </a:custGeom>
            <a:ln w="14479" cap="flat">
              <a:solidFill>
                <a:srgbClr val="1D1D1B"/>
              </a:solid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C1A03EA-7768-5BD0-DDBA-2AE86F8093C1}"/>
                </a:ext>
              </a:extLst>
            </p:cNvPr>
            <p:cNvSpPr/>
            <p:nvPr/>
          </p:nvSpPr>
          <p:spPr>
            <a:xfrm>
              <a:off x="1517877" y="4080937"/>
              <a:ext cx="35168" cy="7262"/>
            </a:xfrm>
            <a:custGeom>
              <a:avLst/>
              <a:gdLst>
                <a:gd name="connsiteX0" fmla="*/ 35169 w 35168"/>
                <a:gd name="connsiteY0" fmla="*/ 0 h 7262"/>
                <a:gd name="connsiteX1" fmla="*/ 0 w 35168"/>
                <a:gd name="connsiteY1" fmla="*/ 0 h 7262"/>
              </a:gdLst>
              <a:ahLst/>
              <a:cxnLst>
                <a:cxn ang="0">
                  <a:pos x="connsiteX0" y="connsiteY0"/>
                </a:cxn>
                <a:cxn ang="0">
                  <a:pos x="connsiteX1" y="connsiteY1"/>
                </a:cxn>
              </a:cxnLst>
              <a:rect l="l" t="t" r="r" b="b"/>
              <a:pathLst>
                <a:path w="35168" h="7262">
                  <a:moveTo>
                    <a:pt x="35169" y="0"/>
                  </a:moveTo>
                  <a:lnTo>
                    <a:pt x="0" y="0"/>
                  </a:lnTo>
                </a:path>
              </a:pathLst>
            </a:custGeom>
            <a:ln w="14479" cap="flat">
              <a:solidFill>
                <a:srgbClr val="1D1D1B"/>
              </a:solid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42B9EA2E-736F-27AA-B9C2-C960103B1477}"/>
                </a:ext>
              </a:extLst>
            </p:cNvPr>
            <p:cNvSpPr/>
            <p:nvPr/>
          </p:nvSpPr>
          <p:spPr>
            <a:xfrm>
              <a:off x="1553046" y="4080937"/>
              <a:ext cx="4020958" cy="7262"/>
            </a:xfrm>
            <a:custGeom>
              <a:avLst/>
              <a:gdLst>
                <a:gd name="connsiteX0" fmla="*/ 4020959 w 4020958"/>
                <a:gd name="connsiteY0" fmla="*/ 0 h 7262"/>
                <a:gd name="connsiteX1" fmla="*/ 0 w 4020958"/>
                <a:gd name="connsiteY1" fmla="*/ 0 h 7262"/>
              </a:gdLst>
              <a:ahLst/>
              <a:cxnLst>
                <a:cxn ang="0">
                  <a:pos x="connsiteX0" y="connsiteY0"/>
                </a:cxn>
                <a:cxn ang="0">
                  <a:pos x="connsiteX1" y="connsiteY1"/>
                </a:cxn>
              </a:cxnLst>
              <a:rect l="l" t="t" r="r" b="b"/>
              <a:pathLst>
                <a:path w="4020958" h="7262">
                  <a:moveTo>
                    <a:pt x="4020959" y="0"/>
                  </a:moveTo>
                  <a:lnTo>
                    <a:pt x="0" y="0"/>
                  </a:lnTo>
                </a:path>
              </a:pathLst>
            </a:custGeom>
            <a:ln w="7529" cap="flat">
              <a:solidFill>
                <a:srgbClr val="D9D9D9"/>
              </a:solid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F75A9B1B-6B96-BEC4-8C61-4F0B757D804A}"/>
                </a:ext>
              </a:extLst>
            </p:cNvPr>
            <p:cNvSpPr/>
            <p:nvPr/>
          </p:nvSpPr>
          <p:spPr>
            <a:xfrm>
              <a:off x="1503375" y="3619596"/>
              <a:ext cx="49671" cy="7262"/>
            </a:xfrm>
            <a:custGeom>
              <a:avLst/>
              <a:gdLst>
                <a:gd name="connsiteX0" fmla="*/ 49671 w 49671"/>
                <a:gd name="connsiteY0" fmla="*/ 0 h 7262"/>
                <a:gd name="connsiteX1" fmla="*/ 0 w 49671"/>
                <a:gd name="connsiteY1" fmla="*/ 0 h 7262"/>
              </a:gdLst>
              <a:ahLst/>
              <a:cxnLst>
                <a:cxn ang="0">
                  <a:pos x="connsiteX0" y="connsiteY0"/>
                </a:cxn>
                <a:cxn ang="0">
                  <a:pos x="connsiteX1" y="connsiteY1"/>
                </a:cxn>
              </a:cxnLst>
              <a:rect l="l" t="t" r="r" b="b"/>
              <a:pathLst>
                <a:path w="49671" h="7262">
                  <a:moveTo>
                    <a:pt x="49671" y="0"/>
                  </a:moveTo>
                  <a:lnTo>
                    <a:pt x="0" y="0"/>
                  </a:lnTo>
                </a:path>
              </a:pathLst>
            </a:custGeom>
            <a:ln w="14479" cap="flat">
              <a:solidFill>
                <a:srgbClr val="1D1D1B"/>
              </a:solid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06AEC2A-7315-8318-C992-A369B94B3FA0}"/>
                </a:ext>
              </a:extLst>
            </p:cNvPr>
            <p:cNvSpPr/>
            <p:nvPr/>
          </p:nvSpPr>
          <p:spPr>
            <a:xfrm>
              <a:off x="1553046" y="3615456"/>
              <a:ext cx="4020958" cy="7262"/>
            </a:xfrm>
            <a:custGeom>
              <a:avLst/>
              <a:gdLst>
                <a:gd name="connsiteX0" fmla="*/ 4020959 w 4020958"/>
                <a:gd name="connsiteY0" fmla="*/ 0 h 7262"/>
                <a:gd name="connsiteX1" fmla="*/ 0 w 4020958"/>
                <a:gd name="connsiteY1" fmla="*/ 0 h 7262"/>
              </a:gdLst>
              <a:ahLst/>
              <a:cxnLst>
                <a:cxn ang="0">
                  <a:pos x="connsiteX0" y="connsiteY0"/>
                </a:cxn>
                <a:cxn ang="0">
                  <a:pos x="connsiteX1" y="connsiteY1"/>
                </a:cxn>
              </a:cxnLst>
              <a:rect l="l" t="t" r="r" b="b"/>
              <a:pathLst>
                <a:path w="4020958" h="7262">
                  <a:moveTo>
                    <a:pt x="4020959" y="0"/>
                  </a:moveTo>
                  <a:lnTo>
                    <a:pt x="0" y="0"/>
                  </a:lnTo>
                </a:path>
              </a:pathLst>
            </a:custGeom>
            <a:ln w="7746" cap="flat">
              <a:solidFill>
                <a:srgbClr val="D9D9D9"/>
              </a:solid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CB545C88-9184-6191-11DD-57CB4F4C18AD}"/>
                </a:ext>
              </a:extLst>
            </p:cNvPr>
            <p:cNvSpPr/>
            <p:nvPr/>
          </p:nvSpPr>
          <p:spPr>
            <a:xfrm>
              <a:off x="1517877" y="5578337"/>
              <a:ext cx="35168" cy="7262"/>
            </a:xfrm>
            <a:custGeom>
              <a:avLst/>
              <a:gdLst>
                <a:gd name="connsiteX0" fmla="*/ 35169 w 35168"/>
                <a:gd name="connsiteY0" fmla="*/ 0 h 7262"/>
                <a:gd name="connsiteX1" fmla="*/ 0 w 35168"/>
                <a:gd name="connsiteY1" fmla="*/ 0 h 7262"/>
              </a:gdLst>
              <a:ahLst/>
              <a:cxnLst>
                <a:cxn ang="0">
                  <a:pos x="connsiteX0" y="connsiteY0"/>
                </a:cxn>
                <a:cxn ang="0">
                  <a:pos x="connsiteX1" y="connsiteY1"/>
                </a:cxn>
              </a:cxnLst>
              <a:rect l="l" t="t" r="r" b="b"/>
              <a:pathLst>
                <a:path w="35168" h="7262">
                  <a:moveTo>
                    <a:pt x="35169" y="0"/>
                  </a:moveTo>
                  <a:lnTo>
                    <a:pt x="0" y="0"/>
                  </a:lnTo>
                </a:path>
              </a:pathLst>
            </a:custGeom>
            <a:ln w="14479" cap="flat">
              <a:solidFill>
                <a:srgbClr val="1D1D1B"/>
              </a:solid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63C4A9C-5105-BE54-3B81-B10C8D145225}"/>
                </a:ext>
              </a:extLst>
            </p:cNvPr>
            <p:cNvSpPr/>
            <p:nvPr/>
          </p:nvSpPr>
          <p:spPr>
            <a:xfrm>
              <a:off x="1553046"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14479" cap="flat">
              <a:solidFill>
                <a:srgbClr val="1D1D1B"/>
              </a:solid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4B1B2688-B916-8585-93C4-68715ABBF04A}"/>
                </a:ext>
              </a:extLst>
            </p:cNvPr>
            <p:cNvSpPr/>
            <p:nvPr/>
          </p:nvSpPr>
          <p:spPr>
            <a:xfrm>
              <a:off x="1553046" y="3869659"/>
              <a:ext cx="7251" cy="1707952"/>
            </a:xfrm>
            <a:custGeom>
              <a:avLst/>
              <a:gdLst>
                <a:gd name="connsiteX0" fmla="*/ 0 w 7251"/>
                <a:gd name="connsiteY0" fmla="*/ 0 h 1707952"/>
                <a:gd name="connsiteX1" fmla="*/ 0 w 7251"/>
                <a:gd name="connsiteY1" fmla="*/ 1707952 h 1707952"/>
              </a:gdLst>
              <a:ahLst/>
              <a:cxnLst>
                <a:cxn ang="0">
                  <a:pos x="connsiteX0" y="connsiteY0"/>
                </a:cxn>
                <a:cxn ang="0">
                  <a:pos x="connsiteX1" y="connsiteY1"/>
                </a:cxn>
              </a:cxnLst>
              <a:rect l="l" t="t" r="r" b="b"/>
              <a:pathLst>
                <a:path w="7251" h="1707952">
                  <a:moveTo>
                    <a:pt x="0" y="0"/>
                  </a:moveTo>
                  <a:lnTo>
                    <a:pt x="0" y="1707952"/>
                  </a:lnTo>
                </a:path>
              </a:pathLst>
            </a:custGeom>
            <a:ln w="14479" cap="flat">
              <a:solidFill>
                <a:srgbClr val="D9D9D9"/>
              </a:solidFill>
              <a:prstDash val="solid"/>
              <a:miter/>
            </a:ln>
          </p:spPr>
          <p:txBody>
            <a:bodyPr rtlCol="0" anchor="ctr"/>
            <a:lstStyle/>
            <a:p>
              <a:endParaRPr lang="en-US"/>
            </a:p>
          </p:txBody>
        </p:sp>
        <p:sp>
          <p:nvSpPr>
            <p:cNvPr id="149" name="TextBox 148">
              <a:extLst>
                <a:ext uri="{FF2B5EF4-FFF2-40B4-BE49-F238E27FC236}">
                  <a16:creationId xmlns:a16="http://schemas.microsoft.com/office/drawing/2014/main" id="{6E7B8F36-DF6D-E1CA-A17D-A84C1FFF9CA7}"/>
                </a:ext>
              </a:extLst>
            </p:cNvPr>
            <p:cNvSpPr txBox="1"/>
            <p:nvPr/>
          </p:nvSpPr>
          <p:spPr>
            <a:xfrm>
              <a:off x="1368282" y="560248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0.1</a:t>
              </a:r>
            </a:p>
          </p:txBody>
        </p:sp>
        <p:sp>
          <p:nvSpPr>
            <p:cNvPr id="150" name="Freeform 149">
              <a:extLst>
                <a:ext uri="{FF2B5EF4-FFF2-40B4-BE49-F238E27FC236}">
                  <a16:creationId xmlns:a16="http://schemas.microsoft.com/office/drawing/2014/main" id="{E5D67B16-D90A-2638-1686-0907206316D0}"/>
                </a:ext>
              </a:extLst>
            </p:cNvPr>
            <p:cNvSpPr/>
            <p:nvPr/>
          </p:nvSpPr>
          <p:spPr>
            <a:xfrm>
              <a:off x="2539360"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14479" cap="flat">
              <a:solidFill>
                <a:srgbClr val="1D1D1B"/>
              </a:solid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A8EB5ED9-9DF0-B607-60AA-58188E34D070}"/>
                </a:ext>
              </a:extLst>
            </p:cNvPr>
            <p:cNvSpPr/>
            <p:nvPr/>
          </p:nvSpPr>
          <p:spPr>
            <a:xfrm>
              <a:off x="2539360" y="3619596"/>
              <a:ext cx="7251" cy="1958014"/>
            </a:xfrm>
            <a:custGeom>
              <a:avLst/>
              <a:gdLst>
                <a:gd name="connsiteX0" fmla="*/ 0 w 7251"/>
                <a:gd name="connsiteY0" fmla="*/ 0 h 1958014"/>
                <a:gd name="connsiteX1" fmla="*/ 0 w 7251"/>
                <a:gd name="connsiteY1" fmla="*/ 1958015 h 1958014"/>
              </a:gdLst>
              <a:ahLst/>
              <a:cxnLst>
                <a:cxn ang="0">
                  <a:pos x="connsiteX0" y="connsiteY0"/>
                </a:cxn>
                <a:cxn ang="0">
                  <a:pos x="connsiteX1" y="connsiteY1"/>
                </a:cxn>
              </a:cxnLst>
              <a:rect l="l" t="t" r="r" b="b"/>
              <a:pathLst>
                <a:path w="7251" h="1958014">
                  <a:moveTo>
                    <a:pt x="0" y="0"/>
                  </a:moveTo>
                  <a:lnTo>
                    <a:pt x="0" y="1958015"/>
                  </a:lnTo>
                </a:path>
              </a:pathLst>
            </a:custGeom>
            <a:ln w="7746" cap="flat">
              <a:solidFill>
                <a:srgbClr val="D9D9D9"/>
              </a:solidFill>
              <a:prstDash val="solid"/>
              <a:miter/>
            </a:ln>
          </p:spPr>
          <p:txBody>
            <a:bodyPr rtlCol="0" anchor="ctr"/>
            <a:lstStyle/>
            <a:p>
              <a:endParaRPr lang="en-US"/>
            </a:p>
          </p:txBody>
        </p:sp>
        <p:sp>
          <p:nvSpPr>
            <p:cNvPr id="152" name="TextBox 151">
              <a:extLst>
                <a:ext uri="{FF2B5EF4-FFF2-40B4-BE49-F238E27FC236}">
                  <a16:creationId xmlns:a16="http://schemas.microsoft.com/office/drawing/2014/main" id="{B9D0F3C4-124F-9F47-C143-73FA7D436CCC}"/>
                </a:ext>
              </a:extLst>
            </p:cNvPr>
            <p:cNvSpPr txBox="1"/>
            <p:nvPr/>
          </p:nvSpPr>
          <p:spPr>
            <a:xfrm>
              <a:off x="2354596" y="560248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0.2</a:t>
              </a:r>
            </a:p>
          </p:txBody>
        </p:sp>
        <p:sp>
          <p:nvSpPr>
            <p:cNvPr id="153" name="Freeform 152">
              <a:extLst>
                <a:ext uri="{FF2B5EF4-FFF2-40B4-BE49-F238E27FC236}">
                  <a16:creationId xmlns:a16="http://schemas.microsoft.com/office/drawing/2014/main" id="{7E4BA9A7-65AE-2DB3-E094-BE6A8A82FCA5}"/>
                </a:ext>
              </a:extLst>
            </p:cNvPr>
            <p:cNvSpPr/>
            <p:nvPr/>
          </p:nvSpPr>
          <p:spPr>
            <a:xfrm>
              <a:off x="3550328"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14479" cap="flat">
              <a:solidFill>
                <a:srgbClr val="1D1D1B"/>
              </a:solid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EA370BAB-9404-3E66-8A2B-99BA4094FD0B}"/>
                </a:ext>
              </a:extLst>
            </p:cNvPr>
            <p:cNvSpPr/>
            <p:nvPr/>
          </p:nvSpPr>
          <p:spPr>
            <a:xfrm>
              <a:off x="3550328" y="3619596"/>
              <a:ext cx="7251" cy="1958014"/>
            </a:xfrm>
            <a:custGeom>
              <a:avLst/>
              <a:gdLst>
                <a:gd name="connsiteX0" fmla="*/ 0 w 7251"/>
                <a:gd name="connsiteY0" fmla="*/ 0 h 1958014"/>
                <a:gd name="connsiteX1" fmla="*/ 0 w 7251"/>
                <a:gd name="connsiteY1" fmla="*/ 1958015 h 1958014"/>
              </a:gdLst>
              <a:ahLst/>
              <a:cxnLst>
                <a:cxn ang="0">
                  <a:pos x="connsiteX0" y="connsiteY0"/>
                </a:cxn>
                <a:cxn ang="0">
                  <a:pos x="connsiteX1" y="connsiteY1"/>
                </a:cxn>
              </a:cxnLst>
              <a:rect l="l" t="t" r="r" b="b"/>
              <a:pathLst>
                <a:path w="7251" h="1958014">
                  <a:moveTo>
                    <a:pt x="0" y="0"/>
                  </a:moveTo>
                  <a:lnTo>
                    <a:pt x="0" y="1958015"/>
                  </a:lnTo>
                </a:path>
              </a:pathLst>
            </a:custGeom>
            <a:ln w="7746" cap="flat">
              <a:solidFill>
                <a:srgbClr val="D9D9D9"/>
              </a:solidFill>
              <a:prstDash val="solid"/>
              <a:miter/>
            </a:ln>
          </p:spPr>
          <p:txBody>
            <a:bodyPr rtlCol="0" anchor="ctr"/>
            <a:lstStyle/>
            <a:p>
              <a:endParaRPr lang="en-US"/>
            </a:p>
          </p:txBody>
        </p:sp>
        <p:sp>
          <p:nvSpPr>
            <p:cNvPr id="155" name="TextBox 154">
              <a:extLst>
                <a:ext uri="{FF2B5EF4-FFF2-40B4-BE49-F238E27FC236}">
                  <a16:creationId xmlns:a16="http://schemas.microsoft.com/office/drawing/2014/main" id="{C27DADA2-2E8A-032E-1DC2-8D81BBBAD1CA}"/>
                </a:ext>
              </a:extLst>
            </p:cNvPr>
            <p:cNvSpPr txBox="1"/>
            <p:nvPr/>
          </p:nvSpPr>
          <p:spPr>
            <a:xfrm>
              <a:off x="3365564" y="560248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0.3</a:t>
              </a:r>
            </a:p>
          </p:txBody>
        </p:sp>
        <p:sp>
          <p:nvSpPr>
            <p:cNvPr id="156" name="Freeform 155">
              <a:extLst>
                <a:ext uri="{FF2B5EF4-FFF2-40B4-BE49-F238E27FC236}">
                  <a16:creationId xmlns:a16="http://schemas.microsoft.com/office/drawing/2014/main" id="{749E16EE-2B0C-36BF-F08D-E4BCC47A25CC}"/>
                </a:ext>
              </a:extLst>
            </p:cNvPr>
            <p:cNvSpPr/>
            <p:nvPr/>
          </p:nvSpPr>
          <p:spPr>
            <a:xfrm>
              <a:off x="4562166"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14479" cap="flat">
              <a:solidFill>
                <a:srgbClr val="1D1D1B"/>
              </a:solidFill>
              <a:prstDash val="solid"/>
              <a:miter/>
            </a:ln>
          </p:spPr>
          <p:txBody>
            <a:bodyPr rtlCol="0" anchor="ctr"/>
            <a:lstStyle/>
            <a:p>
              <a:endParaRPr lang="en-US"/>
            </a:p>
          </p:txBody>
        </p:sp>
        <p:sp>
          <p:nvSpPr>
            <p:cNvPr id="157" name="TextBox 156">
              <a:extLst>
                <a:ext uri="{FF2B5EF4-FFF2-40B4-BE49-F238E27FC236}">
                  <a16:creationId xmlns:a16="http://schemas.microsoft.com/office/drawing/2014/main" id="{4A20CC28-6AD2-7744-34F8-F88629D1865F}"/>
                </a:ext>
              </a:extLst>
            </p:cNvPr>
            <p:cNvSpPr txBox="1"/>
            <p:nvPr/>
          </p:nvSpPr>
          <p:spPr>
            <a:xfrm>
              <a:off x="4365656" y="560248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0.4</a:t>
              </a:r>
            </a:p>
          </p:txBody>
        </p:sp>
        <p:sp>
          <p:nvSpPr>
            <p:cNvPr id="158" name="Freeform 157">
              <a:extLst>
                <a:ext uri="{FF2B5EF4-FFF2-40B4-BE49-F238E27FC236}">
                  <a16:creationId xmlns:a16="http://schemas.microsoft.com/office/drawing/2014/main" id="{D93D28EE-107A-60AD-5688-8C157B295563}"/>
                </a:ext>
              </a:extLst>
            </p:cNvPr>
            <p:cNvSpPr/>
            <p:nvPr/>
          </p:nvSpPr>
          <p:spPr>
            <a:xfrm>
              <a:off x="4550419"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8108" cap="flat">
              <a:solidFill>
                <a:srgbClr val="1D1D1B"/>
              </a:solid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103421C9-7EA9-A7FE-A2CF-508390F0F4CD}"/>
                </a:ext>
              </a:extLst>
            </p:cNvPr>
            <p:cNvSpPr/>
            <p:nvPr/>
          </p:nvSpPr>
          <p:spPr>
            <a:xfrm>
              <a:off x="4550419" y="3619596"/>
              <a:ext cx="7251" cy="1958014"/>
            </a:xfrm>
            <a:custGeom>
              <a:avLst/>
              <a:gdLst>
                <a:gd name="connsiteX0" fmla="*/ 0 w 7251"/>
                <a:gd name="connsiteY0" fmla="*/ 0 h 1958014"/>
                <a:gd name="connsiteX1" fmla="*/ 0 w 7251"/>
                <a:gd name="connsiteY1" fmla="*/ 1958015 h 1958014"/>
              </a:gdLst>
              <a:ahLst/>
              <a:cxnLst>
                <a:cxn ang="0">
                  <a:pos x="connsiteX0" y="connsiteY0"/>
                </a:cxn>
                <a:cxn ang="0">
                  <a:pos x="connsiteX1" y="connsiteY1"/>
                </a:cxn>
              </a:cxnLst>
              <a:rect l="l" t="t" r="r" b="b"/>
              <a:pathLst>
                <a:path w="7251" h="1958014">
                  <a:moveTo>
                    <a:pt x="0" y="0"/>
                  </a:moveTo>
                  <a:lnTo>
                    <a:pt x="0" y="1958015"/>
                  </a:lnTo>
                </a:path>
              </a:pathLst>
            </a:custGeom>
            <a:ln w="7746" cap="flat">
              <a:solidFill>
                <a:srgbClr val="D9D9D9"/>
              </a:solidFill>
              <a:prstDash val="solid"/>
              <a:miter/>
            </a:ln>
          </p:spPr>
          <p:txBody>
            <a:bodyPr rtlCol="0" anchor="ctr"/>
            <a:lstStyle/>
            <a:p>
              <a:endParaRPr lang="en-US"/>
            </a:p>
          </p:txBody>
        </p:sp>
        <p:sp>
          <p:nvSpPr>
            <p:cNvPr id="160" name="TextBox 159">
              <a:extLst>
                <a:ext uri="{FF2B5EF4-FFF2-40B4-BE49-F238E27FC236}">
                  <a16:creationId xmlns:a16="http://schemas.microsoft.com/office/drawing/2014/main" id="{E09C50D1-1D45-EF08-98D1-17134C9B9E57}"/>
                </a:ext>
              </a:extLst>
            </p:cNvPr>
            <p:cNvSpPr txBox="1"/>
            <p:nvPr/>
          </p:nvSpPr>
          <p:spPr>
            <a:xfrm>
              <a:off x="5389241" y="560248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0.5</a:t>
              </a:r>
            </a:p>
          </p:txBody>
        </p:sp>
        <p:sp>
          <p:nvSpPr>
            <p:cNvPr id="161" name="Freeform 160">
              <a:extLst>
                <a:ext uri="{FF2B5EF4-FFF2-40B4-BE49-F238E27FC236}">
                  <a16:creationId xmlns:a16="http://schemas.microsoft.com/office/drawing/2014/main" id="{AB5F61A5-EB5A-7081-6C31-0D0F70C95B9A}"/>
                </a:ext>
              </a:extLst>
            </p:cNvPr>
            <p:cNvSpPr/>
            <p:nvPr/>
          </p:nvSpPr>
          <p:spPr>
            <a:xfrm>
              <a:off x="5574004" y="5577611"/>
              <a:ext cx="7251" cy="35225"/>
            </a:xfrm>
            <a:custGeom>
              <a:avLst/>
              <a:gdLst>
                <a:gd name="connsiteX0" fmla="*/ 0 w 7251"/>
                <a:gd name="connsiteY0" fmla="*/ 0 h 35225"/>
                <a:gd name="connsiteX1" fmla="*/ 0 w 7251"/>
                <a:gd name="connsiteY1" fmla="*/ 35225 h 35225"/>
              </a:gdLst>
              <a:ahLst/>
              <a:cxnLst>
                <a:cxn ang="0">
                  <a:pos x="connsiteX0" y="connsiteY0"/>
                </a:cxn>
                <a:cxn ang="0">
                  <a:pos x="connsiteX1" y="connsiteY1"/>
                </a:cxn>
              </a:cxnLst>
              <a:rect l="l" t="t" r="r" b="b"/>
              <a:pathLst>
                <a:path w="7251" h="35225">
                  <a:moveTo>
                    <a:pt x="0" y="0"/>
                  </a:moveTo>
                  <a:lnTo>
                    <a:pt x="0" y="35225"/>
                  </a:lnTo>
                </a:path>
              </a:pathLst>
            </a:custGeom>
            <a:ln w="14479" cap="flat">
              <a:solidFill>
                <a:srgbClr val="1D1D1B"/>
              </a:solid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D4F5E9D-7360-34D1-30F0-30179C1D8619}"/>
                </a:ext>
              </a:extLst>
            </p:cNvPr>
            <p:cNvSpPr/>
            <p:nvPr/>
          </p:nvSpPr>
          <p:spPr>
            <a:xfrm>
              <a:off x="5574004" y="3619596"/>
              <a:ext cx="7251" cy="1958014"/>
            </a:xfrm>
            <a:custGeom>
              <a:avLst/>
              <a:gdLst>
                <a:gd name="connsiteX0" fmla="*/ 0 w 7251"/>
                <a:gd name="connsiteY0" fmla="*/ 0 h 1958014"/>
                <a:gd name="connsiteX1" fmla="*/ 0 w 7251"/>
                <a:gd name="connsiteY1" fmla="*/ 1958015 h 1958014"/>
              </a:gdLst>
              <a:ahLst/>
              <a:cxnLst>
                <a:cxn ang="0">
                  <a:pos x="connsiteX0" y="connsiteY0"/>
                </a:cxn>
                <a:cxn ang="0">
                  <a:pos x="connsiteX1" y="connsiteY1"/>
                </a:cxn>
              </a:cxnLst>
              <a:rect l="l" t="t" r="r" b="b"/>
              <a:pathLst>
                <a:path w="7251" h="1958014">
                  <a:moveTo>
                    <a:pt x="0" y="0"/>
                  </a:moveTo>
                  <a:lnTo>
                    <a:pt x="0" y="1958015"/>
                  </a:lnTo>
                </a:path>
              </a:pathLst>
            </a:custGeom>
            <a:ln w="14479" cap="flat">
              <a:solidFill>
                <a:srgbClr val="D9D9D9"/>
              </a:solid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1E36EEC1-7538-32AD-79FF-89C814292630}"/>
                </a:ext>
              </a:extLst>
            </p:cNvPr>
            <p:cNvSpPr/>
            <p:nvPr/>
          </p:nvSpPr>
          <p:spPr>
            <a:xfrm>
              <a:off x="1553046" y="3615456"/>
              <a:ext cx="4020958" cy="1962881"/>
            </a:xfrm>
            <a:custGeom>
              <a:avLst/>
              <a:gdLst>
                <a:gd name="connsiteX0" fmla="*/ 0 w 4020958"/>
                <a:gd name="connsiteY0" fmla="*/ 0 h 1962881"/>
                <a:gd name="connsiteX1" fmla="*/ 0 w 4020958"/>
                <a:gd name="connsiteY1" fmla="*/ 1962881 h 1962881"/>
                <a:gd name="connsiteX2" fmla="*/ 4020959 w 4020958"/>
                <a:gd name="connsiteY2" fmla="*/ 1962881 h 1962881"/>
              </a:gdLst>
              <a:ahLst/>
              <a:cxnLst>
                <a:cxn ang="0">
                  <a:pos x="connsiteX0" y="connsiteY0"/>
                </a:cxn>
                <a:cxn ang="0">
                  <a:pos x="connsiteX1" y="connsiteY1"/>
                </a:cxn>
                <a:cxn ang="0">
                  <a:pos x="connsiteX2" y="connsiteY2"/>
                </a:cxn>
              </a:cxnLst>
              <a:rect l="l" t="t" r="r" b="b"/>
              <a:pathLst>
                <a:path w="4020958" h="1962881">
                  <a:moveTo>
                    <a:pt x="0" y="0"/>
                  </a:moveTo>
                  <a:lnTo>
                    <a:pt x="0" y="1962881"/>
                  </a:lnTo>
                  <a:lnTo>
                    <a:pt x="4020959" y="1962881"/>
                  </a:lnTo>
                </a:path>
              </a:pathLst>
            </a:custGeom>
            <a:noFill/>
            <a:ln w="14479" cap="flat">
              <a:solidFill>
                <a:srgbClr val="000000"/>
              </a:solidFill>
              <a:prstDash val="solid"/>
              <a:miter/>
            </a:ln>
          </p:spPr>
          <p:txBody>
            <a:bodyPr rtlCol="0" anchor="ctr"/>
            <a:lstStyle/>
            <a:p>
              <a:endParaRPr lang="en-US"/>
            </a:p>
          </p:txBody>
        </p:sp>
        <p:sp>
          <p:nvSpPr>
            <p:cNvPr id="164" name="TextBox 163">
              <a:extLst>
                <a:ext uri="{FF2B5EF4-FFF2-40B4-BE49-F238E27FC236}">
                  <a16:creationId xmlns:a16="http://schemas.microsoft.com/office/drawing/2014/main" id="{09DDD27E-E2E2-4CA2-6612-B9BA9D6AA5C6}"/>
                </a:ext>
              </a:extLst>
            </p:cNvPr>
            <p:cNvSpPr txBox="1"/>
            <p:nvPr/>
          </p:nvSpPr>
          <p:spPr>
            <a:xfrm>
              <a:off x="931156" y="3475463"/>
              <a:ext cx="578235"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1.00</a:t>
              </a:r>
            </a:p>
          </p:txBody>
        </p:sp>
        <p:sp>
          <p:nvSpPr>
            <p:cNvPr id="165" name="TextBox 164">
              <a:extLst>
                <a:ext uri="{FF2B5EF4-FFF2-40B4-BE49-F238E27FC236}">
                  <a16:creationId xmlns:a16="http://schemas.microsoft.com/office/drawing/2014/main" id="{DB30451A-D38A-E1BC-5DE4-6B26CF3E9491}"/>
                </a:ext>
              </a:extLst>
            </p:cNvPr>
            <p:cNvSpPr txBox="1"/>
            <p:nvPr/>
          </p:nvSpPr>
          <p:spPr>
            <a:xfrm>
              <a:off x="956245" y="3946610"/>
              <a:ext cx="578235"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0.75</a:t>
              </a:r>
            </a:p>
          </p:txBody>
        </p:sp>
        <p:sp>
          <p:nvSpPr>
            <p:cNvPr id="166" name="TextBox 165">
              <a:extLst>
                <a:ext uri="{FF2B5EF4-FFF2-40B4-BE49-F238E27FC236}">
                  <a16:creationId xmlns:a16="http://schemas.microsoft.com/office/drawing/2014/main" id="{BA3E9DB9-B1F7-75F4-ED4B-5582715C33A6}"/>
                </a:ext>
              </a:extLst>
            </p:cNvPr>
            <p:cNvSpPr txBox="1"/>
            <p:nvPr/>
          </p:nvSpPr>
          <p:spPr>
            <a:xfrm>
              <a:off x="956245" y="4436640"/>
              <a:ext cx="578235"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0.50</a:t>
              </a:r>
            </a:p>
          </p:txBody>
        </p:sp>
        <p:sp>
          <p:nvSpPr>
            <p:cNvPr id="167" name="TextBox 166">
              <a:extLst>
                <a:ext uri="{FF2B5EF4-FFF2-40B4-BE49-F238E27FC236}">
                  <a16:creationId xmlns:a16="http://schemas.microsoft.com/office/drawing/2014/main" id="{FF30BA09-A5FF-486C-AD55-B9EF0B83B3CF}"/>
                </a:ext>
              </a:extLst>
            </p:cNvPr>
            <p:cNvSpPr txBox="1"/>
            <p:nvPr/>
          </p:nvSpPr>
          <p:spPr>
            <a:xfrm>
              <a:off x="976403" y="4946207"/>
              <a:ext cx="559769" cy="323165"/>
            </a:xfrm>
            <a:prstGeom prst="rect">
              <a:avLst/>
            </a:prstGeom>
            <a:noFill/>
          </p:spPr>
          <p:txBody>
            <a:bodyPr wrap="none" rtlCol="0">
              <a:spAutoFit/>
            </a:bodyPr>
            <a:lstStyle/>
            <a:p>
              <a:pPr algn="l"/>
              <a:r>
                <a:rPr lang="en-US" sz="1500" spc="0" baseline="0">
                  <a:ln/>
                  <a:solidFill>
                    <a:srgbClr val="000000"/>
                  </a:solidFill>
                  <a:latin typeface="Arial"/>
                  <a:cs typeface="Arial"/>
                  <a:sym typeface="Arial"/>
                  <a:rtl val="0"/>
                </a:rPr>
                <a:t>0.25</a:t>
              </a:r>
            </a:p>
          </p:txBody>
        </p:sp>
        <p:sp>
          <p:nvSpPr>
            <p:cNvPr id="168" name="TextBox 167">
              <a:extLst>
                <a:ext uri="{FF2B5EF4-FFF2-40B4-BE49-F238E27FC236}">
                  <a16:creationId xmlns:a16="http://schemas.microsoft.com/office/drawing/2014/main" id="{390594A5-B4EB-3665-C905-360FF9D2302B}"/>
                </a:ext>
              </a:extLst>
            </p:cNvPr>
            <p:cNvSpPr txBox="1"/>
            <p:nvPr/>
          </p:nvSpPr>
          <p:spPr>
            <a:xfrm>
              <a:off x="1013602" y="5441394"/>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0.0</a:t>
              </a:r>
            </a:p>
          </p:txBody>
        </p:sp>
        <p:sp>
          <p:nvSpPr>
            <p:cNvPr id="169" name="Freeform 168">
              <a:extLst>
                <a:ext uri="{FF2B5EF4-FFF2-40B4-BE49-F238E27FC236}">
                  <a16:creationId xmlns:a16="http://schemas.microsoft.com/office/drawing/2014/main" id="{0278029F-6777-1CEF-B5B4-574E0C1F030C}"/>
                </a:ext>
              </a:extLst>
            </p:cNvPr>
            <p:cNvSpPr/>
            <p:nvPr/>
          </p:nvSpPr>
          <p:spPr>
            <a:xfrm>
              <a:off x="1568129" y="3619596"/>
              <a:ext cx="3998624" cy="1568721"/>
            </a:xfrm>
            <a:custGeom>
              <a:avLst/>
              <a:gdLst>
                <a:gd name="connsiteX0" fmla="*/ 0 w 3998624"/>
                <a:gd name="connsiteY0" fmla="*/ 1568722 h 1568721"/>
                <a:gd name="connsiteX1" fmla="*/ 3998625 w 3998624"/>
                <a:gd name="connsiteY1" fmla="*/ 0 h 1568721"/>
              </a:gdLst>
              <a:ahLst/>
              <a:cxnLst>
                <a:cxn ang="0">
                  <a:pos x="connsiteX0" y="connsiteY0"/>
                </a:cxn>
                <a:cxn ang="0">
                  <a:pos x="connsiteX1" y="connsiteY1"/>
                </a:cxn>
              </a:cxnLst>
              <a:rect l="l" t="t" r="r" b="b"/>
              <a:pathLst>
                <a:path w="3998624" h="1568721">
                  <a:moveTo>
                    <a:pt x="0" y="1568722"/>
                  </a:moveTo>
                  <a:lnTo>
                    <a:pt x="3998625" y="0"/>
                  </a:lnTo>
                </a:path>
              </a:pathLst>
            </a:custGeom>
            <a:ln w="14479" cap="flat">
              <a:solidFill>
                <a:srgbClr val="C7345D"/>
              </a:solidFill>
              <a:prstDash val="solid"/>
              <a:miter/>
            </a:ln>
          </p:spPr>
          <p:txBody>
            <a:bodyPr rtlCol="0" anchor="ctr"/>
            <a:lstStyle/>
            <a:p>
              <a:endParaRPr lang="en-US"/>
            </a:p>
          </p:txBody>
        </p:sp>
      </p:grpSp>
      <p:grpSp>
        <p:nvGrpSpPr>
          <p:cNvPr id="170" name="Graphic 45">
            <a:extLst>
              <a:ext uri="{FF2B5EF4-FFF2-40B4-BE49-F238E27FC236}">
                <a16:creationId xmlns:a16="http://schemas.microsoft.com/office/drawing/2014/main" id="{9DF4C770-502A-5B14-523A-FE42607CCA32}"/>
              </a:ext>
            </a:extLst>
          </p:cNvPr>
          <p:cNvGrpSpPr/>
          <p:nvPr/>
        </p:nvGrpSpPr>
        <p:grpSpPr>
          <a:xfrm>
            <a:off x="907881" y="3347021"/>
            <a:ext cx="4883065" cy="2414433"/>
            <a:chOff x="6872364" y="3590740"/>
            <a:chExt cx="4883065" cy="2414433"/>
          </a:xfrm>
        </p:grpSpPr>
        <p:sp>
          <p:nvSpPr>
            <p:cNvPr id="171" name="Freeform 170">
              <a:extLst>
                <a:ext uri="{FF2B5EF4-FFF2-40B4-BE49-F238E27FC236}">
                  <a16:creationId xmlns:a16="http://schemas.microsoft.com/office/drawing/2014/main" id="{FB5AD21A-49C6-39A1-25A0-274DC2A48724}"/>
                </a:ext>
              </a:extLst>
            </p:cNvPr>
            <p:cNvSpPr/>
            <p:nvPr/>
          </p:nvSpPr>
          <p:spPr>
            <a:xfrm>
              <a:off x="7415766" y="5296076"/>
              <a:ext cx="35186" cy="7255"/>
            </a:xfrm>
            <a:custGeom>
              <a:avLst/>
              <a:gdLst>
                <a:gd name="connsiteX0" fmla="*/ 35187 w 35186"/>
                <a:gd name="connsiteY0" fmla="*/ 0 h 7255"/>
                <a:gd name="connsiteX1" fmla="*/ 0 w 35186"/>
                <a:gd name="connsiteY1" fmla="*/ 0 h 7255"/>
              </a:gdLst>
              <a:ahLst/>
              <a:cxnLst>
                <a:cxn ang="0">
                  <a:pos x="connsiteX0" y="connsiteY0"/>
                </a:cxn>
                <a:cxn ang="0">
                  <a:pos x="connsiteX1" y="connsiteY1"/>
                </a:cxn>
              </a:cxnLst>
              <a:rect l="l" t="t" r="r" b="b"/>
              <a:pathLst>
                <a:path w="35186" h="7255">
                  <a:moveTo>
                    <a:pt x="3518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2" name="Freeform 171">
              <a:extLst>
                <a:ext uri="{FF2B5EF4-FFF2-40B4-BE49-F238E27FC236}">
                  <a16:creationId xmlns:a16="http://schemas.microsoft.com/office/drawing/2014/main" id="{327308D4-613C-3496-9F4B-4575640731CE}"/>
                </a:ext>
              </a:extLst>
            </p:cNvPr>
            <p:cNvSpPr/>
            <p:nvPr/>
          </p:nvSpPr>
          <p:spPr>
            <a:xfrm>
              <a:off x="7450953" y="5301808"/>
              <a:ext cx="4023070" cy="7255"/>
            </a:xfrm>
            <a:custGeom>
              <a:avLst/>
              <a:gdLst>
                <a:gd name="connsiteX0" fmla="*/ 4023071 w 4023070"/>
                <a:gd name="connsiteY0" fmla="*/ 0 h 7255"/>
                <a:gd name="connsiteX1" fmla="*/ 0 w 4023070"/>
                <a:gd name="connsiteY1" fmla="*/ 0 h 7255"/>
              </a:gdLst>
              <a:ahLst/>
              <a:cxnLst>
                <a:cxn ang="0">
                  <a:pos x="connsiteX0" y="connsiteY0"/>
                </a:cxn>
                <a:cxn ang="0">
                  <a:pos x="connsiteX1" y="connsiteY1"/>
                </a:cxn>
              </a:cxnLst>
              <a:rect l="l" t="t" r="r" b="b"/>
              <a:pathLst>
                <a:path w="4023070" h="7255">
                  <a:moveTo>
                    <a:pt x="4023071" y="0"/>
                  </a:moveTo>
                  <a:lnTo>
                    <a:pt x="0" y="0"/>
                  </a:lnTo>
                </a:path>
              </a:pathLst>
            </a:custGeom>
            <a:ln w="8404"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3" name="Freeform 172">
              <a:extLst>
                <a:ext uri="{FF2B5EF4-FFF2-40B4-BE49-F238E27FC236}">
                  <a16:creationId xmlns:a16="http://schemas.microsoft.com/office/drawing/2014/main" id="{8872E8B7-4906-6FEF-5338-E224569425EA}"/>
                </a:ext>
              </a:extLst>
            </p:cNvPr>
            <p:cNvSpPr/>
            <p:nvPr/>
          </p:nvSpPr>
          <p:spPr>
            <a:xfrm>
              <a:off x="7415766" y="4900743"/>
              <a:ext cx="35186" cy="7255"/>
            </a:xfrm>
            <a:custGeom>
              <a:avLst/>
              <a:gdLst>
                <a:gd name="connsiteX0" fmla="*/ 35187 w 35186"/>
                <a:gd name="connsiteY0" fmla="*/ 0 h 7255"/>
                <a:gd name="connsiteX1" fmla="*/ 0 w 35186"/>
                <a:gd name="connsiteY1" fmla="*/ 0 h 7255"/>
              </a:gdLst>
              <a:ahLst/>
              <a:cxnLst>
                <a:cxn ang="0">
                  <a:pos x="connsiteX0" y="connsiteY0"/>
                </a:cxn>
                <a:cxn ang="0">
                  <a:pos x="connsiteX1" y="connsiteY1"/>
                </a:cxn>
              </a:cxnLst>
              <a:rect l="l" t="t" r="r" b="b"/>
              <a:pathLst>
                <a:path w="35186" h="7255">
                  <a:moveTo>
                    <a:pt x="3518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4" name="Freeform 173">
              <a:extLst>
                <a:ext uri="{FF2B5EF4-FFF2-40B4-BE49-F238E27FC236}">
                  <a16:creationId xmlns:a16="http://schemas.microsoft.com/office/drawing/2014/main" id="{9CE25974-2779-537C-2353-8ACE1A232A1D}"/>
                </a:ext>
              </a:extLst>
            </p:cNvPr>
            <p:cNvSpPr/>
            <p:nvPr/>
          </p:nvSpPr>
          <p:spPr>
            <a:xfrm>
              <a:off x="7450953" y="4900743"/>
              <a:ext cx="4023070" cy="7255"/>
            </a:xfrm>
            <a:custGeom>
              <a:avLst/>
              <a:gdLst>
                <a:gd name="connsiteX0" fmla="*/ 4023071 w 4023070"/>
                <a:gd name="connsiteY0" fmla="*/ 0 h 7255"/>
                <a:gd name="connsiteX1" fmla="*/ 0 w 4023070"/>
                <a:gd name="connsiteY1" fmla="*/ 0 h 7255"/>
              </a:gdLst>
              <a:ahLst/>
              <a:cxnLst>
                <a:cxn ang="0">
                  <a:pos x="connsiteX0" y="connsiteY0"/>
                </a:cxn>
                <a:cxn ang="0">
                  <a:pos x="connsiteX1" y="connsiteY1"/>
                </a:cxn>
              </a:cxnLst>
              <a:rect l="l" t="t" r="r" b="b"/>
              <a:pathLst>
                <a:path w="4023070" h="7255">
                  <a:moveTo>
                    <a:pt x="4023071" y="0"/>
                  </a:moveTo>
                  <a:lnTo>
                    <a:pt x="0" y="0"/>
                  </a:lnTo>
                </a:path>
              </a:pathLst>
            </a:custGeom>
            <a:ln w="8404"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5" name="Freeform 174">
              <a:extLst>
                <a:ext uri="{FF2B5EF4-FFF2-40B4-BE49-F238E27FC236}">
                  <a16:creationId xmlns:a16="http://schemas.microsoft.com/office/drawing/2014/main" id="{AFE4671A-A51E-5314-C8E0-9962C64AAB56}"/>
                </a:ext>
              </a:extLst>
            </p:cNvPr>
            <p:cNvSpPr/>
            <p:nvPr/>
          </p:nvSpPr>
          <p:spPr>
            <a:xfrm>
              <a:off x="7415766" y="4514914"/>
              <a:ext cx="35186" cy="7255"/>
            </a:xfrm>
            <a:custGeom>
              <a:avLst/>
              <a:gdLst>
                <a:gd name="connsiteX0" fmla="*/ 35187 w 35186"/>
                <a:gd name="connsiteY0" fmla="*/ 0 h 7255"/>
                <a:gd name="connsiteX1" fmla="*/ 0 w 35186"/>
                <a:gd name="connsiteY1" fmla="*/ 0 h 7255"/>
              </a:gdLst>
              <a:ahLst/>
              <a:cxnLst>
                <a:cxn ang="0">
                  <a:pos x="connsiteX0" y="connsiteY0"/>
                </a:cxn>
                <a:cxn ang="0">
                  <a:pos x="connsiteX1" y="connsiteY1"/>
                </a:cxn>
              </a:cxnLst>
              <a:rect l="l" t="t" r="r" b="b"/>
              <a:pathLst>
                <a:path w="35186" h="7255">
                  <a:moveTo>
                    <a:pt x="3518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6" name="Freeform 175">
              <a:extLst>
                <a:ext uri="{FF2B5EF4-FFF2-40B4-BE49-F238E27FC236}">
                  <a16:creationId xmlns:a16="http://schemas.microsoft.com/office/drawing/2014/main" id="{95B3A8EF-694C-61FC-0CD7-69136A920F8C}"/>
                </a:ext>
              </a:extLst>
            </p:cNvPr>
            <p:cNvSpPr/>
            <p:nvPr/>
          </p:nvSpPr>
          <p:spPr>
            <a:xfrm>
              <a:off x="7450953" y="4514914"/>
              <a:ext cx="4023070" cy="7255"/>
            </a:xfrm>
            <a:custGeom>
              <a:avLst/>
              <a:gdLst>
                <a:gd name="connsiteX0" fmla="*/ 4023071 w 4023070"/>
                <a:gd name="connsiteY0" fmla="*/ 0 h 7255"/>
                <a:gd name="connsiteX1" fmla="*/ 0 w 4023070"/>
                <a:gd name="connsiteY1" fmla="*/ 0 h 7255"/>
              </a:gdLst>
              <a:ahLst/>
              <a:cxnLst>
                <a:cxn ang="0">
                  <a:pos x="connsiteX0" y="connsiteY0"/>
                </a:cxn>
                <a:cxn ang="0">
                  <a:pos x="connsiteX1" y="connsiteY1"/>
                </a:cxn>
              </a:cxnLst>
              <a:rect l="l" t="t" r="r" b="b"/>
              <a:pathLst>
                <a:path w="4023070" h="7255">
                  <a:moveTo>
                    <a:pt x="4023071" y="0"/>
                  </a:moveTo>
                  <a:lnTo>
                    <a:pt x="0" y="0"/>
                  </a:lnTo>
                </a:path>
              </a:pathLst>
            </a:custGeom>
            <a:ln w="7534"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7" name="Freeform 176">
              <a:extLst>
                <a:ext uri="{FF2B5EF4-FFF2-40B4-BE49-F238E27FC236}">
                  <a16:creationId xmlns:a16="http://schemas.microsoft.com/office/drawing/2014/main" id="{CF915DEC-E310-DD84-D787-95EFF12A57E0}"/>
                </a:ext>
              </a:extLst>
            </p:cNvPr>
            <p:cNvSpPr/>
            <p:nvPr/>
          </p:nvSpPr>
          <p:spPr>
            <a:xfrm>
              <a:off x="7415766" y="4119145"/>
              <a:ext cx="35186" cy="7255"/>
            </a:xfrm>
            <a:custGeom>
              <a:avLst/>
              <a:gdLst>
                <a:gd name="connsiteX0" fmla="*/ 35187 w 35186"/>
                <a:gd name="connsiteY0" fmla="*/ 0 h 7255"/>
                <a:gd name="connsiteX1" fmla="*/ 0 w 35186"/>
                <a:gd name="connsiteY1" fmla="*/ 0 h 7255"/>
              </a:gdLst>
              <a:ahLst/>
              <a:cxnLst>
                <a:cxn ang="0">
                  <a:pos x="connsiteX0" y="connsiteY0"/>
                </a:cxn>
                <a:cxn ang="0">
                  <a:pos x="connsiteX1" y="connsiteY1"/>
                </a:cxn>
              </a:cxnLst>
              <a:rect l="l" t="t" r="r" b="b"/>
              <a:pathLst>
                <a:path w="35186" h="7255">
                  <a:moveTo>
                    <a:pt x="3518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8" name="Freeform 177">
              <a:extLst>
                <a:ext uri="{FF2B5EF4-FFF2-40B4-BE49-F238E27FC236}">
                  <a16:creationId xmlns:a16="http://schemas.microsoft.com/office/drawing/2014/main" id="{E080A8F5-73FE-8C47-4BFC-1090148595CE}"/>
                </a:ext>
              </a:extLst>
            </p:cNvPr>
            <p:cNvSpPr/>
            <p:nvPr/>
          </p:nvSpPr>
          <p:spPr>
            <a:xfrm>
              <a:off x="7450953" y="4119145"/>
              <a:ext cx="4023070" cy="7255"/>
            </a:xfrm>
            <a:custGeom>
              <a:avLst/>
              <a:gdLst>
                <a:gd name="connsiteX0" fmla="*/ 4023071 w 4023070"/>
                <a:gd name="connsiteY0" fmla="*/ 0 h 7255"/>
                <a:gd name="connsiteX1" fmla="*/ 0 w 4023070"/>
                <a:gd name="connsiteY1" fmla="*/ 0 h 7255"/>
              </a:gdLst>
              <a:ahLst/>
              <a:cxnLst>
                <a:cxn ang="0">
                  <a:pos x="connsiteX0" y="connsiteY0"/>
                </a:cxn>
                <a:cxn ang="0">
                  <a:pos x="connsiteX1" y="connsiteY1"/>
                </a:cxn>
              </a:cxnLst>
              <a:rect l="l" t="t" r="r" b="b"/>
              <a:pathLst>
                <a:path w="4023070" h="7255">
                  <a:moveTo>
                    <a:pt x="4023071" y="0"/>
                  </a:moveTo>
                  <a:lnTo>
                    <a:pt x="0" y="0"/>
                  </a:lnTo>
                </a:path>
              </a:pathLst>
            </a:custGeom>
            <a:ln w="7534"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79" name="Freeform 178">
              <a:extLst>
                <a:ext uri="{FF2B5EF4-FFF2-40B4-BE49-F238E27FC236}">
                  <a16:creationId xmlns:a16="http://schemas.microsoft.com/office/drawing/2014/main" id="{7F0042D5-489F-4BAA-3B5C-B87E503E4520}"/>
                </a:ext>
              </a:extLst>
            </p:cNvPr>
            <p:cNvSpPr/>
            <p:nvPr/>
          </p:nvSpPr>
          <p:spPr>
            <a:xfrm>
              <a:off x="7401255" y="3723449"/>
              <a:ext cx="49697" cy="7255"/>
            </a:xfrm>
            <a:custGeom>
              <a:avLst/>
              <a:gdLst>
                <a:gd name="connsiteX0" fmla="*/ 49697 w 49697"/>
                <a:gd name="connsiteY0" fmla="*/ 0 h 7255"/>
                <a:gd name="connsiteX1" fmla="*/ 0 w 49697"/>
                <a:gd name="connsiteY1" fmla="*/ 0 h 7255"/>
              </a:gdLst>
              <a:ahLst/>
              <a:cxnLst>
                <a:cxn ang="0">
                  <a:pos x="connsiteX0" y="connsiteY0"/>
                </a:cxn>
                <a:cxn ang="0">
                  <a:pos x="connsiteX1" y="connsiteY1"/>
                </a:cxn>
              </a:cxnLst>
              <a:rect l="l" t="t" r="r" b="b"/>
              <a:pathLst>
                <a:path w="49697" h="7255">
                  <a:moveTo>
                    <a:pt x="4969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0" name="Freeform 179">
              <a:extLst>
                <a:ext uri="{FF2B5EF4-FFF2-40B4-BE49-F238E27FC236}">
                  <a16:creationId xmlns:a16="http://schemas.microsoft.com/office/drawing/2014/main" id="{41E68350-E182-388A-AEAA-4DB7D131E1C8}"/>
                </a:ext>
              </a:extLst>
            </p:cNvPr>
            <p:cNvSpPr/>
            <p:nvPr/>
          </p:nvSpPr>
          <p:spPr>
            <a:xfrm>
              <a:off x="7450953" y="3723449"/>
              <a:ext cx="4023070" cy="7255"/>
            </a:xfrm>
            <a:custGeom>
              <a:avLst/>
              <a:gdLst>
                <a:gd name="connsiteX0" fmla="*/ 4023071 w 4023070"/>
                <a:gd name="connsiteY0" fmla="*/ 0 h 7255"/>
                <a:gd name="connsiteX1" fmla="*/ 0 w 4023070"/>
                <a:gd name="connsiteY1" fmla="*/ 0 h 7255"/>
              </a:gdLst>
              <a:ahLst/>
              <a:cxnLst>
                <a:cxn ang="0">
                  <a:pos x="connsiteX0" y="connsiteY0"/>
                </a:cxn>
                <a:cxn ang="0">
                  <a:pos x="connsiteX1" y="connsiteY1"/>
                </a:cxn>
              </a:cxnLst>
              <a:rect l="l" t="t" r="r" b="b"/>
              <a:pathLst>
                <a:path w="4023070" h="7255">
                  <a:moveTo>
                    <a:pt x="4023071" y="0"/>
                  </a:moveTo>
                  <a:lnTo>
                    <a:pt x="0" y="0"/>
                  </a:lnTo>
                </a:path>
              </a:pathLst>
            </a:custGeom>
            <a:ln w="7752"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1" name="Freeform 180">
              <a:extLst>
                <a:ext uri="{FF2B5EF4-FFF2-40B4-BE49-F238E27FC236}">
                  <a16:creationId xmlns:a16="http://schemas.microsoft.com/office/drawing/2014/main" id="{57A1298E-6815-E0A4-0FF9-C2189061259F}"/>
                </a:ext>
              </a:extLst>
            </p:cNvPr>
            <p:cNvSpPr/>
            <p:nvPr/>
          </p:nvSpPr>
          <p:spPr>
            <a:xfrm>
              <a:off x="7415766" y="5680091"/>
              <a:ext cx="35186" cy="7255"/>
            </a:xfrm>
            <a:custGeom>
              <a:avLst/>
              <a:gdLst>
                <a:gd name="connsiteX0" fmla="*/ 35187 w 35186"/>
                <a:gd name="connsiteY0" fmla="*/ 0 h 7255"/>
                <a:gd name="connsiteX1" fmla="*/ 0 w 35186"/>
                <a:gd name="connsiteY1" fmla="*/ 0 h 7255"/>
              </a:gdLst>
              <a:ahLst/>
              <a:cxnLst>
                <a:cxn ang="0">
                  <a:pos x="connsiteX0" y="connsiteY0"/>
                </a:cxn>
                <a:cxn ang="0">
                  <a:pos x="connsiteX1" y="connsiteY1"/>
                </a:cxn>
              </a:cxnLst>
              <a:rect l="l" t="t" r="r" b="b"/>
              <a:pathLst>
                <a:path w="35186" h="7255">
                  <a:moveTo>
                    <a:pt x="35187" y="0"/>
                  </a:moveTo>
                  <a:lnTo>
                    <a:pt x="0" y="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2" name="Freeform 181">
              <a:extLst>
                <a:ext uri="{FF2B5EF4-FFF2-40B4-BE49-F238E27FC236}">
                  <a16:creationId xmlns:a16="http://schemas.microsoft.com/office/drawing/2014/main" id="{26DEBF38-BB59-0B3E-504D-5A22553F26F1}"/>
                </a:ext>
              </a:extLst>
            </p:cNvPr>
            <p:cNvSpPr/>
            <p:nvPr/>
          </p:nvSpPr>
          <p:spPr>
            <a:xfrm>
              <a:off x="7450953"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3" name="Freeform 182">
              <a:extLst>
                <a:ext uri="{FF2B5EF4-FFF2-40B4-BE49-F238E27FC236}">
                  <a16:creationId xmlns:a16="http://schemas.microsoft.com/office/drawing/2014/main" id="{A9531099-A8E8-9300-53C3-4D5E08B83BD1}"/>
                </a:ext>
              </a:extLst>
            </p:cNvPr>
            <p:cNvSpPr/>
            <p:nvPr/>
          </p:nvSpPr>
          <p:spPr>
            <a:xfrm>
              <a:off x="7450953" y="3973244"/>
              <a:ext cx="7255" cy="1706048"/>
            </a:xfrm>
            <a:custGeom>
              <a:avLst/>
              <a:gdLst>
                <a:gd name="connsiteX0" fmla="*/ 0 w 7255"/>
                <a:gd name="connsiteY0" fmla="*/ 0 h 1706048"/>
                <a:gd name="connsiteX1" fmla="*/ 0 w 7255"/>
                <a:gd name="connsiteY1" fmla="*/ 1706049 h 1706048"/>
              </a:gdLst>
              <a:ahLst/>
              <a:cxnLst>
                <a:cxn ang="0">
                  <a:pos x="connsiteX0" y="connsiteY0"/>
                </a:cxn>
                <a:cxn ang="0">
                  <a:pos x="connsiteX1" y="connsiteY1"/>
                </a:cxn>
              </a:cxnLst>
              <a:rect l="l" t="t" r="r" b="b"/>
              <a:pathLst>
                <a:path w="7255" h="1706048">
                  <a:moveTo>
                    <a:pt x="0" y="0"/>
                  </a:moveTo>
                  <a:lnTo>
                    <a:pt x="0" y="1706049"/>
                  </a:lnTo>
                </a:path>
              </a:pathLst>
            </a:custGeom>
            <a:ln w="14489"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17BFD2AC-8BD0-AFD7-DB06-AFFB07AF57D1}"/>
                </a:ext>
              </a:extLst>
            </p:cNvPr>
            <p:cNvSpPr txBox="1"/>
            <p:nvPr/>
          </p:nvSpPr>
          <p:spPr>
            <a:xfrm>
              <a:off x="7266140" y="5682008"/>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0.1</a:t>
              </a:r>
            </a:p>
          </p:txBody>
        </p:sp>
        <p:sp>
          <p:nvSpPr>
            <p:cNvPr id="185" name="Freeform 184">
              <a:extLst>
                <a:ext uri="{FF2B5EF4-FFF2-40B4-BE49-F238E27FC236}">
                  <a16:creationId xmlns:a16="http://schemas.microsoft.com/office/drawing/2014/main" id="{FE237774-D29D-B5DE-6ECD-D4C9528F960A}"/>
                </a:ext>
              </a:extLst>
            </p:cNvPr>
            <p:cNvSpPr/>
            <p:nvPr/>
          </p:nvSpPr>
          <p:spPr>
            <a:xfrm>
              <a:off x="8437784"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6" name="Freeform 185">
              <a:extLst>
                <a:ext uri="{FF2B5EF4-FFF2-40B4-BE49-F238E27FC236}">
                  <a16:creationId xmlns:a16="http://schemas.microsoft.com/office/drawing/2014/main" id="{8F0F01EB-E4BC-E9A6-0ED9-8DCE8C343648}"/>
                </a:ext>
              </a:extLst>
            </p:cNvPr>
            <p:cNvSpPr/>
            <p:nvPr/>
          </p:nvSpPr>
          <p:spPr>
            <a:xfrm>
              <a:off x="8437784" y="3723449"/>
              <a:ext cx="7255" cy="1955843"/>
            </a:xfrm>
            <a:custGeom>
              <a:avLst/>
              <a:gdLst>
                <a:gd name="connsiteX0" fmla="*/ 0 w 7255"/>
                <a:gd name="connsiteY0" fmla="*/ 0 h 1955843"/>
                <a:gd name="connsiteX1" fmla="*/ 0 w 7255"/>
                <a:gd name="connsiteY1" fmla="*/ 1955844 h 1955843"/>
              </a:gdLst>
              <a:ahLst/>
              <a:cxnLst>
                <a:cxn ang="0">
                  <a:pos x="connsiteX0" y="connsiteY0"/>
                </a:cxn>
                <a:cxn ang="0">
                  <a:pos x="connsiteX1" y="connsiteY1"/>
                </a:cxn>
              </a:cxnLst>
              <a:rect l="l" t="t" r="r" b="b"/>
              <a:pathLst>
                <a:path w="7255" h="1955843">
                  <a:moveTo>
                    <a:pt x="0" y="0"/>
                  </a:moveTo>
                  <a:lnTo>
                    <a:pt x="0" y="1955844"/>
                  </a:lnTo>
                </a:path>
              </a:pathLst>
            </a:custGeom>
            <a:ln w="7752"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AAF165EA-3ECE-2453-7660-378D5A6D22EC}"/>
                </a:ext>
              </a:extLst>
            </p:cNvPr>
            <p:cNvSpPr txBox="1"/>
            <p:nvPr/>
          </p:nvSpPr>
          <p:spPr>
            <a:xfrm>
              <a:off x="8252899" y="5682008"/>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0.2</a:t>
              </a:r>
            </a:p>
          </p:txBody>
        </p:sp>
        <p:sp>
          <p:nvSpPr>
            <p:cNvPr id="188" name="Freeform 187">
              <a:extLst>
                <a:ext uri="{FF2B5EF4-FFF2-40B4-BE49-F238E27FC236}">
                  <a16:creationId xmlns:a16="http://schemas.microsoft.com/office/drawing/2014/main" id="{2A053D37-DBEC-2FB0-692C-6EA6A6564DE3}"/>
                </a:ext>
              </a:extLst>
            </p:cNvPr>
            <p:cNvSpPr/>
            <p:nvPr/>
          </p:nvSpPr>
          <p:spPr>
            <a:xfrm>
              <a:off x="9449284"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89" name="Freeform 188">
              <a:extLst>
                <a:ext uri="{FF2B5EF4-FFF2-40B4-BE49-F238E27FC236}">
                  <a16:creationId xmlns:a16="http://schemas.microsoft.com/office/drawing/2014/main" id="{60E65931-BCA3-F27E-CE69-20ACA3497702}"/>
                </a:ext>
              </a:extLst>
            </p:cNvPr>
            <p:cNvSpPr/>
            <p:nvPr/>
          </p:nvSpPr>
          <p:spPr>
            <a:xfrm>
              <a:off x="9449284" y="3723449"/>
              <a:ext cx="7255" cy="1955843"/>
            </a:xfrm>
            <a:custGeom>
              <a:avLst/>
              <a:gdLst>
                <a:gd name="connsiteX0" fmla="*/ 0 w 7255"/>
                <a:gd name="connsiteY0" fmla="*/ 0 h 1955843"/>
                <a:gd name="connsiteX1" fmla="*/ 0 w 7255"/>
                <a:gd name="connsiteY1" fmla="*/ 1955844 h 1955843"/>
              </a:gdLst>
              <a:ahLst/>
              <a:cxnLst>
                <a:cxn ang="0">
                  <a:pos x="connsiteX0" y="connsiteY0"/>
                </a:cxn>
                <a:cxn ang="0">
                  <a:pos x="connsiteX1" y="connsiteY1"/>
                </a:cxn>
              </a:cxnLst>
              <a:rect l="l" t="t" r="r" b="b"/>
              <a:pathLst>
                <a:path w="7255" h="1955843">
                  <a:moveTo>
                    <a:pt x="0" y="0"/>
                  </a:moveTo>
                  <a:lnTo>
                    <a:pt x="0" y="1955844"/>
                  </a:lnTo>
                </a:path>
              </a:pathLst>
            </a:custGeom>
            <a:ln w="7752"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0060D3CE-2E51-3351-0822-DEECB2984190}"/>
                </a:ext>
              </a:extLst>
            </p:cNvPr>
            <p:cNvSpPr txBox="1"/>
            <p:nvPr/>
          </p:nvSpPr>
          <p:spPr>
            <a:xfrm>
              <a:off x="9264471" y="5682008"/>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0.3</a:t>
              </a:r>
            </a:p>
          </p:txBody>
        </p:sp>
        <p:sp>
          <p:nvSpPr>
            <p:cNvPr id="191" name="Freeform 190">
              <a:extLst>
                <a:ext uri="{FF2B5EF4-FFF2-40B4-BE49-F238E27FC236}">
                  <a16:creationId xmlns:a16="http://schemas.microsoft.com/office/drawing/2014/main" id="{755B7C7C-F1BF-066B-8A21-A4BE8EC09A35}"/>
                </a:ext>
              </a:extLst>
            </p:cNvPr>
            <p:cNvSpPr/>
            <p:nvPr/>
          </p:nvSpPr>
          <p:spPr>
            <a:xfrm>
              <a:off x="10461653"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E56335C4-DDC5-C529-D407-CAA46CF82D03}"/>
                </a:ext>
              </a:extLst>
            </p:cNvPr>
            <p:cNvSpPr txBox="1"/>
            <p:nvPr/>
          </p:nvSpPr>
          <p:spPr>
            <a:xfrm>
              <a:off x="10265088" y="5682008"/>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0.4</a:t>
              </a:r>
            </a:p>
          </p:txBody>
        </p:sp>
        <p:sp>
          <p:nvSpPr>
            <p:cNvPr id="193" name="Freeform 192">
              <a:extLst>
                <a:ext uri="{FF2B5EF4-FFF2-40B4-BE49-F238E27FC236}">
                  <a16:creationId xmlns:a16="http://schemas.microsoft.com/office/drawing/2014/main" id="{7AC5DA1E-BDD6-B395-DAD2-43EDCE69CABC}"/>
                </a:ext>
              </a:extLst>
            </p:cNvPr>
            <p:cNvSpPr/>
            <p:nvPr/>
          </p:nvSpPr>
          <p:spPr>
            <a:xfrm>
              <a:off x="10449900"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8114"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4" name="Freeform 193">
              <a:extLst>
                <a:ext uri="{FF2B5EF4-FFF2-40B4-BE49-F238E27FC236}">
                  <a16:creationId xmlns:a16="http://schemas.microsoft.com/office/drawing/2014/main" id="{24ED29D1-4519-9E50-9292-D2A340930032}"/>
                </a:ext>
              </a:extLst>
            </p:cNvPr>
            <p:cNvSpPr/>
            <p:nvPr/>
          </p:nvSpPr>
          <p:spPr>
            <a:xfrm>
              <a:off x="10449900" y="3723449"/>
              <a:ext cx="7255" cy="1955843"/>
            </a:xfrm>
            <a:custGeom>
              <a:avLst/>
              <a:gdLst>
                <a:gd name="connsiteX0" fmla="*/ 0 w 7255"/>
                <a:gd name="connsiteY0" fmla="*/ 0 h 1955843"/>
                <a:gd name="connsiteX1" fmla="*/ 0 w 7255"/>
                <a:gd name="connsiteY1" fmla="*/ 1955844 h 1955843"/>
              </a:gdLst>
              <a:ahLst/>
              <a:cxnLst>
                <a:cxn ang="0">
                  <a:pos x="connsiteX0" y="connsiteY0"/>
                </a:cxn>
                <a:cxn ang="0">
                  <a:pos x="connsiteX1" y="connsiteY1"/>
                </a:cxn>
              </a:cxnLst>
              <a:rect l="l" t="t" r="r" b="b"/>
              <a:pathLst>
                <a:path w="7255" h="1955843">
                  <a:moveTo>
                    <a:pt x="0" y="0"/>
                  </a:moveTo>
                  <a:lnTo>
                    <a:pt x="0" y="1955844"/>
                  </a:lnTo>
                </a:path>
              </a:pathLst>
            </a:custGeom>
            <a:ln w="7752"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B8D23E0B-591A-6212-5DFD-21048068277F}"/>
                </a:ext>
              </a:extLst>
            </p:cNvPr>
            <p:cNvSpPr txBox="1"/>
            <p:nvPr/>
          </p:nvSpPr>
          <p:spPr>
            <a:xfrm>
              <a:off x="11289211" y="5682008"/>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0.5</a:t>
              </a:r>
            </a:p>
          </p:txBody>
        </p:sp>
        <p:sp>
          <p:nvSpPr>
            <p:cNvPr id="196" name="Freeform 195">
              <a:extLst>
                <a:ext uri="{FF2B5EF4-FFF2-40B4-BE49-F238E27FC236}">
                  <a16:creationId xmlns:a16="http://schemas.microsoft.com/office/drawing/2014/main" id="{8E65ABF7-FF74-4168-851E-3EE54BAE94D9}"/>
                </a:ext>
              </a:extLst>
            </p:cNvPr>
            <p:cNvSpPr/>
            <p:nvPr/>
          </p:nvSpPr>
          <p:spPr>
            <a:xfrm>
              <a:off x="11474023" y="5679293"/>
              <a:ext cx="7255" cy="35260"/>
            </a:xfrm>
            <a:custGeom>
              <a:avLst/>
              <a:gdLst>
                <a:gd name="connsiteX0" fmla="*/ 0 w 7255"/>
                <a:gd name="connsiteY0" fmla="*/ 0 h 35260"/>
                <a:gd name="connsiteX1" fmla="*/ 0 w 7255"/>
                <a:gd name="connsiteY1" fmla="*/ 35260 h 35260"/>
              </a:gdLst>
              <a:ahLst/>
              <a:cxnLst>
                <a:cxn ang="0">
                  <a:pos x="connsiteX0" y="connsiteY0"/>
                </a:cxn>
                <a:cxn ang="0">
                  <a:pos x="connsiteX1" y="connsiteY1"/>
                </a:cxn>
              </a:cxnLst>
              <a:rect l="l" t="t" r="r" b="b"/>
              <a:pathLst>
                <a:path w="7255" h="35260">
                  <a:moveTo>
                    <a:pt x="0" y="0"/>
                  </a:moveTo>
                  <a:lnTo>
                    <a:pt x="0" y="35260"/>
                  </a:lnTo>
                </a:path>
              </a:pathLst>
            </a:custGeom>
            <a:ln w="14489" cap="flat">
              <a:solidFill>
                <a:srgbClr val="1D1D1B"/>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7" name="Freeform 196">
              <a:extLst>
                <a:ext uri="{FF2B5EF4-FFF2-40B4-BE49-F238E27FC236}">
                  <a16:creationId xmlns:a16="http://schemas.microsoft.com/office/drawing/2014/main" id="{2A595B60-77C6-E04E-E7F3-809537F78EE1}"/>
                </a:ext>
              </a:extLst>
            </p:cNvPr>
            <p:cNvSpPr/>
            <p:nvPr/>
          </p:nvSpPr>
          <p:spPr>
            <a:xfrm>
              <a:off x="11474023" y="3723449"/>
              <a:ext cx="7255" cy="1955843"/>
            </a:xfrm>
            <a:custGeom>
              <a:avLst/>
              <a:gdLst>
                <a:gd name="connsiteX0" fmla="*/ 0 w 7255"/>
                <a:gd name="connsiteY0" fmla="*/ 0 h 1955843"/>
                <a:gd name="connsiteX1" fmla="*/ 0 w 7255"/>
                <a:gd name="connsiteY1" fmla="*/ 1955844 h 1955843"/>
              </a:gdLst>
              <a:ahLst/>
              <a:cxnLst>
                <a:cxn ang="0">
                  <a:pos x="connsiteX0" y="connsiteY0"/>
                </a:cxn>
                <a:cxn ang="0">
                  <a:pos x="connsiteX1" y="connsiteY1"/>
                </a:cxn>
              </a:cxnLst>
              <a:rect l="l" t="t" r="r" b="b"/>
              <a:pathLst>
                <a:path w="7255" h="1955843">
                  <a:moveTo>
                    <a:pt x="0" y="0"/>
                  </a:moveTo>
                  <a:lnTo>
                    <a:pt x="0" y="1955844"/>
                  </a:lnTo>
                </a:path>
              </a:pathLst>
            </a:custGeom>
            <a:ln w="14489" cap="flat">
              <a:solidFill>
                <a:srgbClr val="D9D9D9"/>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8" name="Freeform 197">
              <a:extLst>
                <a:ext uri="{FF2B5EF4-FFF2-40B4-BE49-F238E27FC236}">
                  <a16:creationId xmlns:a16="http://schemas.microsoft.com/office/drawing/2014/main" id="{928DCDF4-38E5-EB17-0377-2D728A4E933A}"/>
                </a:ext>
              </a:extLst>
            </p:cNvPr>
            <p:cNvSpPr/>
            <p:nvPr/>
          </p:nvSpPr>
          <p:spPr>
            <a:xfrm>
              <a:off x="7450953" y="3719314"/>
              <a:ext cx="4023070" cy="1960777"/>
            </a:xfrm>
            <a:custGeom>
              <a:avLst/>
              <a:gdLst>
                <a:gd name="connsiteX0" fmla="*/ 0 w 4023070"/>
                <a:gd name="connsiteY0" fmla="*/ 0 h 1960777"/>
                <a:gd name="connsiteX1" fmla="*/ 0 w 4023070"/>
                <a:gd name="connsiteY1" fmla="*/ 1960777 h 1960777"/>
                <a:gd name="connsiteX2" fmla="*/ 4023071 w 4023070"/>
                <a:gd name="connsiteY2" fmla="*/ 1960777 h 1960777"/>
              </a:gdLst>
              <a:ahLst/>
              <a:cxnLst>
                <a:cxn ang="0">
                  <a:pos x="connsiteX0" y="connsiteY0"/>
                </a:cxn>
                <a:cxn ang="0">
                  <a:pos x="connsiteX1" y="connsiteY1"/>
                </a:cxn>
                <a:cxn ang="0">
                  <a:pos x="connsiteX2" y="connsiteY2"/>
                </a:cxn>
              </a:cxnLst>
              <a:rect l="l" t="t" r="r" b="b"/>
              <a:pathLst>
                <a:path w="4023070" h="1960777">
                  <a:moveTo>
                    <a:pt x="0" y="0"/>
                  </a:moveTo>
                  <a:lnTo>
                    <a:pt x="0" y="1960777"/>
                  </a:lnTo>
                  <a:lnTo>
                    <a:pt x="4023071" y="1960777"/>
                  </a:lnTo>
                </a:path>
              </a:pathLst>
            </a:custGeom>
            <a:noFill/>
            <a:ln w="14489" cap="flat">
              <a:solidFill>
                <a:srgbClr val="000000"/>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55F6A1C8-9D98-DE2C-F60B-EF62D9144993}"/>
                </a:ext>
              </a:extLst>
            </p:cNvPr>
            <p:cNvSpPr txBox="1"/>
            <p:nvPr/>
          </p:nvSpPr>
          <p:spPr>
            <a:xfrm>
              <a:off x="6872364" y="3590740"/>
              <a:ext cx="520720"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125</a:t>
              </a:r>
            </a:p>
          </p:txBody>
        </p:sp>
        <p:sp>
          <p:nvSpPr>
            <p:cNvPr id="200" name="TextBox 199">
              <a:extLst>
                <a:ext uri="{FF2B5EF4-FFF2-40B4-BE49-F238E27FC236}">
                  <a16:creationId xmlns:a16="http://schemas.microsoft.com/office/drawing/2014/main" id="{3967C19F-8049-1C00-C5C2-F3D7408186DC}"/>
                </a:ext>
              </a:extLst>
            </p:cNvPr>
            <p:cNvSpPr txBox="1"/>
            <p:nvPr/>
          </p:nvSpPr>
          <p:spPr>
            <a:xfrm>
              <a:off x="6872364" y="3981938"/>
              <a:ext cx="520720"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100</a:t>
              </a:r>
            </a:p>
          </p:txBody>
        </p:sp>
        <p:sp>
          <p:nvSpPr>
            <p:cNvPr id="201" name="TextBox 200">
              <a:extLst>
                <a:ext uri="{FF2B5EF4-FFF2-40B4-BE49-F238E27FC236}">
                  <a16:creationId xmlns:a16="http://schemas.microsoft.com/office/drawing/2014/main" id="{E8098D8A-7A6C-696D-10E0-F8C13A055CB6}"/>
                </a:ext>
              </a:extLst>
            </p:cNvPr>
            <p:cNvSpPr txBox="1"/>
            <p:nvPr/>
          </p:nvSpPr>
          <p:spPr>
            <a:xfrm>
              <a:off x="6947598" y="4379956"/>
              <a:ext cx="408702"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75</a:t>
              </a:r>
            </a:p>
          </p:txBody>
        </p:sp>
        <p:sp>
          <p:nvSpPr>
            <p:cNvPr id="202" name="TextBox 201">
              <a:extLst>
                <a:ext uri="{FF2B5EF4-FFF2-40B4-BE49-F238E27FC236}">
                  <a16:creationId xmlns:a16="http://schemas.microsoft.com/office/drawing/2014/main" id="{77B711B4-E4AE-AA2B-13A0-8E22BDE165A5}"/>
                </a:ext>
              </a:extLst>
            </p:cNvPr>
            <p:cNvSpPr txBox="1"/>
            <p:nvPr/>
          </p:nvSpPr>
          <p:spPr>
            <a:xfrm>
              <a:off x="6947598" y="4776304"/>
              <a:ext cx="408702"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50</a:t>
              </a:r>
            </a:p>
          </p:txBody>
        </p:sp>
        <p:sp>
          <p:nvSpPr>
            <p:cNvPr id="203" name="TextBox 202">
              <a:extLst>
                <a:ext uri="{FF2B5EF4-FFF2-40B4-BE49-F238E27FC236}">
                  <a16:creationId xmlns:a16="http://schemas.microsoft.com/office/drawing/2014/main" id="{0913F048-80D8-F352-F74E-F06B209BDB32}"/>
                </a:ext>
              </a:extLst>
            </p:cNvPr>
            <p:cNvSpPr txBox="1"/>
            <p:nvPr/>
          </p:nvSpPr>
          <p:spPr>
            <a:xfrm>
              <a:off x="6947598" y="5155314"/>
              <a:ext cx="408702"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25</a:t>
              </a:r>
            </a:p>
          </p:txBody>
        </p:sp>
        <p:sp>
          <p:nvSpPr>
            <p:cNvPr id="204" name="TextBox 203">
              <a:extLst>
                <a:ext uri="{FF2B5EF4-FFF2-40B4-BE49-F238E27FC236}">
                  <a16:creationId xmlns:a16="http://schemas.microsoft.com/office/drawing/2014/main" id="{5C9F3067-9CB9-E629-E6AC-D38DB8663400}"/>
                </a:ext>
              </a:extLst>
            </p:cNvPr>
            <p:cNvSpPr txBox="1"/>
            <p:nvPr/>
          </p:nvSpPr>
          <p:spPr>
            <a:xfrm>
              <a:off x="6915966" y="5554564"/>
              <a:ext cx="466218" cy="323165"/>
            </a:xfrm>
            <a:prstGeom prst="rect">
              <a:avLst/>
            </a:prstGeom>
            <a:noFill/>
          </p:spPr>
          <p:txBody>
            <a:bodyPr wrap="none" rtlCol="0">
              <a:spAutoFit/>
            </a:bodyPr>
            <a:lstStyle/>
            <a:p>
              <a:pPr algn="l"/>
              <a:r>
                <a:rPr lang="en-US" sz="1500" spc="36" baseline="0">
                  <a:ln/>
                  <a:solidFill>
                    <a:srgbClr val="000000"/>
                  </a:solidFill>
                  <a:latin typeface="Arial" panose="020B0604020202020204" pitchFamily="34" charset="0"/>
                  <a:cs typeface="Arial" panose="020B0604020202020204" pitchFamily="34" charset="0"/>
                  <a:sym typeface="Arial"/>
                  <a:rtl val="0"/>
                </a:rPr>
                <a:t>0.0</a:t>
              </a:r>
            </a:p>
          </p:txBody>
        </p:sp>
        <p:sp>
          <p:nvSpPr>
            <p:cNvPr id="205" name="Freeform 204">
              <a:extLst>
                <a:ext uri="{FF2B5EF4-FFF2-40B4-BE49-F238E27FC236}">
                  <a16:creationId xmlns:a16="http://schemas.microsoft.com/office/drawing/2014/main" id="{E7E9ABE8-861E-9BB0-B083-C3F072121BFE}"/>
                </a:ext>
              </a:extLst>
            </p:cNvPr>
            <p:cNvSpPr/>
            <p:nvPr/>
          </p:nvSpPr>
          <p:spPr>
            <a:xfrm>
              <a:off x="7450953" y="3899822"/>
              <a:ext cx="4023070" cy="1779470"/>
            </a:xfrm>
            <a:custGeom>
              <a:avLst/>
              <a:gdLst>
                <a:gd name="connsiteX0" fmla="*/ 0 w 4023070"/>
                <a:gd name="connsiteY0" fmla="*/ 0 h 1779470"/>
                <a:gd name="connsiteX1" fmla="*/ 4023071 w 4023070"/>
                <a:gd name="connsiteY1" fmla="*/ 1779471 h 1779470"/>
              </a:gdLst>
              <a:ahLst/>
              <a:cxnLst>
                <a:cxn ang="0">
                  <a:pos x="connsiteX0" y="connsiteY0"/>
                </a:cxn>
                <a:cxn ang="0">
                  <a:pos x="connsiteX1" y="connsiteY1"/>
                </a:cxn>
              </a:cxnLst>
              <a:rect l="l" t="t" r="r" b="b"/>
              <a:pathLst>
                <a:path w="4023070" h="1779470">
                  <a:moveTo>
                    <a:pt x="0" y="0"/>
                  </a:moveTo>
                  <a:lnTo>
                    <a:pt x="4023071" y="1779471"/>
                  </a:lnTo>
                </a:path>
              </a:pathLst>
            </a:custGeom>
            <a:ln w="14489" cap="flat">
              <a:solidFill>
                <a:srgbClr val="C7345D"/>
              </a:solidFill>
              <a:prstDash val="solid"/>
              <a:miter/>
            </a:ln>
          </p:spPr>
          <p:txBody>
            <a:bodyPr rtlCol="0" anchor="ctr"/>
            <a:lstStyle/>
            <a:p>
              <a:endParaRPr lang="en-US" sz="1500">
                <a:latin typeface="Arial" panose="020B0604020202020204" pitchFamily="34" charset="0"/>
                <a:cs typeface="Arial" panose="020B0604020202020204" pitchFamily="34" charset="0"/>
              </a:endParaRPr>
            </a:p>
          </p:txBody>
        </p:sp>
      </p:grpSp>
      <p:sp>
        <p:nvSpPr>
          <p:cNvPr id="206" name="Google Shape;264;p17">
            <a:extLst>
              <a:ext uri="{FF2B5EF4-FFF2-40B4-BE49-F238E27FC236}">
                <a16:creationId xmlns:a16="http://schemas.microsoft.com/office/drawing/2014/main" id="{003AEFE8-CBA4-FF4B-0DE2-7FB9452E8BE9}"/>
              </a:ext>
            </a:extLst>
          </p:cNvPr>
          <p:cNvSpPr txBox="1"/>
          <p:nvPr/>
        </p:nvSpPr>
        <p:spPr>
          <a:xfrm>
            <a:off x="9056248" y="5730383"/>
            <a:ext cx="1168330"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i="0" u="none" strike="noStrike" cap="none">
                <a:solidFill>
                  <a:srgbClr val="000000"/>
                </a:solidFill>
                <a:latin typeface="Arial"/>
                <a:ea typeface="Arial"/>
                <a:cs typeface="Arial"/>
                <a:sym typeface="Arial"/>
              </a:rPr>
              <a:t>Radius (m)</a:t>
            </a:r>
            <a:endParaRPr sz="1500" b="1" i="0" u="none" strike="noStrike" cap="none">
              <a:solidFill>
                <a:srgbClr val="000000"/>
              </a:solidFill>
              <a:latin typeface="Arial"/>
              <a:ea typeface="Arial"/>
              <a:cs typeface="Arial"/>
              <a:sym typeface="Arial"/>
            </a:endParaRPr>
          </a:p>
        </p:txBody>
      </p:sp>
      <p:grpSp>
        <p:nvGrpSpPr>
          <p:cNvPr id="243" name="Group 242">
            <a:extLst>
              <a:ext uri="{FF2B5EF4-FFF2-40B4-BE49-F238E27FC236}">
                <a16:creationId xmlns:a16="http://schemas.microsoft.com/office/drawing/2014/main" id="{B5EB6EFC-7A0C-5416-EE86-D89B2C69D382}"/>
              </a:ext>
            </a:extLst>
          </p:cNvPr>
          <p:cNvGrpSpPr/>
          <p:nvPr/>
        </p:nvGrpSpPr>
        <p:grpSpPr>
          <a:xfrm>
            <a:off x="5723967" y="6152190"/>
            <a:ext cx="5051496" cy="2761679"/>
            <a:chOff x="3757499" y="6026825"/>
            <a:chExt cx="5051496" cy="2761679"/>
          </a:xfrm>
        </p:grpSpPr>
        <p:sp>
          <p:nvSpPr>
            <p:cNvPr id="128" name="Google Shape;264;p17">
              <a:extLst>
                <a:ext uri="{FF2B5EF4-FFF2-40B4-BE49-F238E27FC236}">
                  <a16:creationId xmlns:a16="http://schemas.microsoft.com/office/drawing/2014/main" id="{15B131E9-E7C9-6749-9B2F-7024474632FB}"/>
                </a:ext>
              </a:extLst>
            </p:cNvPr>
            <p:cNvSpPr txBox="1"/>
            <p:nvPr/>
          </p:nvSpPr>
          <p:spPr>
            <a:xfrm>
              <a:off x="5870437" y="8373036"/>
              <a:ext cx="1168330"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i="0" u="none" strike="noStrike" cap="none">
                  <a:solidFill>
                    <a:srgbClr val="000000"/>
                  </a:solidFill>
                  <a:latin typeface="Arial"/>
                  <a:ea typeface="Arial"/>
                  <a:cs typeface="Arial"/>
                  <a:sym typeface="Arial"/>
                </a:rPr>
                <a:t>Radius (m)</a:t>
              </a:r>
              <a:endParaRPr sz="1500" b="1" i="0" u="none" strike="noStrike" cap="none">
                <a:solidFill>
                  <a:srgbClr val="000000"/>
                </a:solidFill>
                <a:latin typeface="Arial"/>
                <a:ea typeface="Arial"/>
                <a:cs typeface="Arial"/>
                <a:sym typeface="Arial"/>
              </a:endParaRPr>
            </a:p>
          </p:txBody>
        </p:sp>
        <p:sp>
          <p:nvSpPr>
            <p:cNvPr id="133" name="Google Shape;264;p17">
              <a:extLst>
                <a:ext uri="{FF2B5EF4-FFF2-40B4-BE49-F238E27FC236}">
                  <a16:creationId xmlns:a16="http://schemas.microsoft.com/office/drawing/2014/main" id="{3A8C2A24-50F9-3DA6-8A31-3DF08E8BE95F}"/>
                </a:ext>
              </a:extLst>
            </p:cNvPr>
            <p:cNvSpPr txBox="1"/>
            <p:nvPr/>
          </p:nvSpPr>
          <p:spPr>
            <a:xfrm rot="16200000">
              <a:off x="3210667" y="6817265"/>
              <a:ext cx="1509131" cy="4154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500" b="1">
                  <a:solidFill>
                    <a:srgbClr val="000000"/>
                  </a:solidFill>
                  <a:latin typeface="Arial"/>
                  <a:ea typeface="Arial"/>
                  <a:cs typeface="Arial"/>
                  <a:sym typeface="Arial"/>
                </a:rPr>
                <a:t>Power (W)</a:t>
              </a:r>
              <a:endParaRPr sz="1500" b="1" i="0" u="none" strike="noStrike" cap="none">
                <a:solidFill>
                  <a:srgbClr val="000000"/>
                </a:solidFill>
                <a:latin typeface="Arial"/>
                <a:ea typeface="Arial"/>
                <a:cs typeface="Arial"/>
                <a:sym typeface="Arial"/>
              </a:endParaRPr>
            </a:p>
          </p:txBody>
        </p:sp>
        <p:grpSp>
          <p:nvGrpSpPr>
            <p:cNvPr id="210" name="Graphic 115">
              <a:extLst>
                <a:ext uri="{FF2B5EF4-FFF2-40B4-BE49-F238E27FC236}">
                  <a16:creationId xmlns:a16="http://schemas.microsoft.com/office/drawing/2014/main" id="{787538E6-8FF3-88C1-ADCB-A39C3329EEC9}"/>
                </a:ext>
              </a:extLst>
            </p:cNvPr>
            <p:cNvGrpSpPr/>
            <p:nvPr/>
          </p:nvGrpSpPr>
          <p:grpSpPr>
            <a:xfrm>
              <a:off x="4043796" y="6026825"/>
              <a:ext cx="4765199" cy="2412316"/>
              <a:chOff x="4521957" y="6192108"/>
              <a:chExt cx="4765199" cy="2412316"/>
            </a:xfrm>
          </p:grpSpPr>
          <p:sp>
            <p:nvSpPr>
              <p:cNvPr id="211" name="Freeform 210">
                <a:extLst>
                  <a:ext uri="{FF2B5EF4-FFF2-40B4-BE49-F238E27FC236}">
                    <a16:creationId xmlns:a16="http://schemas.microsoft.com/office/drawing/2014/main" id="{3B302653-6782-A29B-14A2-C022EB6F7D01}"/>
                  </a:ext>
                </a:extLst>
              </p:cNvPr>
              <p:cNvSpPr/>
              <p:nvPr/>
            </p:nvSpPr>
            <p:spPr>
              <a:xfrm>
                <a:off x="4945362" y="7757765"/>
                <a:ext cx="35205" cy="7247"/>
              </a:xfrm>
              <a:custGeom>
                <a:avLst/>
                <a:gdLst>
                  <a:gd name="connsiteX0" fmla="*/ 35206 w 35205"/>
                  <a:gd name="connsiteY0" fmla="*/ 0 h 7247"/>
                  <a:gd name="connsiteX1" fmla="*/ 0 w 35205"/>
                  <a:gd name="connsiteY1" fmla="*/ 0 h 7247"/>
                </a:gdLst>
                <a:ahLst/>
                <a:cxnLst>
                  <a:cxn ang="0">
                    <a:pos x="connsiteX0" y="connsiteY0"/>
                  </a:cxn>
                  <a:cxn ang="0">
                    <a:pos x="connsiteX1" y="connsiteY1"/>
                  </a:cxn>
                </a:cxnLst>
                <a:rect l="l" t="t" r="r" b="b"/>
                <a:pathLst>
                  <a:path w="35205" h="7247">
                    <a:moveTo>
                      <a:pt x="35206" y="0"/>
                    </a:moveTo>
                    <a:lnTo>
                      <a:pt x="0" y="0"/>
                    </a:lnTo>
                  </a:path>
                </a:pathLst>
              </a:custGeom>
              <a:ln w="14499" cap="flat">
                <a:solidFill>
                  <a:srgbClr val="1D1D1B"/>
                </a:solidFill>
                <a:prstDash val="solid"/>
                <a:miter/>
              </a:ln>
            </p:spPr>
            <p:txBody>
              <a:bodyPr rtlCol="0" anchor="ctr"/>
              <a:lstStyle/>
              <a:p>
                <a:endParaRPr lang="en-US" sz="1500"/>
              </a:p>
            </p:txBody>
          </p:sp>
          <p:sp>
            <p:nvSpPr>
              <p:cNvPr id="212" name="Freeform 211">
                <a:extLst>
                  <a:ext uri="{FF2B5EF4-FFF2-40B4-BE49-F238E27FC236}">
                    <a16:creationId xmlns:a16="http://schemas.microsoft.com/office/drawing/2014/main" id="{6A1A0233-D1E1-6C75-0A4B-9F2D85B97ADF}"/>
                  </a:ext>
                </a:extLst>
              </p:cNvPr>
              <p:cNvSpPr/>
              <p:nvPr/>
            </p:nvSpPr>
            <p:spPr>
              <a:xfrm>
                <a:off x="4980568" y="7757765"/>
                <a:ext cx="4025232" cy="7247"/>
              </a:xfrm>
              <a:custGeom>
                <a:avLst/>
                <a:gdLst>
                  <a:gd name="connsiteX0" fmla="*/ 4025233 w 4025232"/>
                  <a:gd name="connsiteY0" fmla="*/ 0 h 7247"/>
                  <a:gd name="connsiteX1" fmla="*/ 0 w 4025232"/>
                  <a:gd name="connsiteY1" fmla="*/ 0 h 7247"/>
                </a:gdLst>
                <a:ahLst/>
                <a:cxnLst>
                  <a:cxn ang="0">
                    <a:pos x="connsiteX0" y="connsiteY0"/>
                  </a:cxn>
                  <a:cxn ang="0">
                    <a:pos x="connsiteX1" y="connsiteY1"/>
                  </a:cxn>
                </a:cxnLst>
                <a:rect l="l" t="t" r="r" b="b"/>
                <a:pathLst>
                  <a:path w="4025232" h="7247">
                    <a:moveTo>
                      <a:pt x="4025233" y="0"/>
                    </a:moveTo>
                    <a:lnTo>
                      <a:pt x="0" y="0"/>
                    </a:lnTo>
                  </a:path>
                </a:pathLst>
              </a:custGeom>
              <a:ln w="8410" cap="flat">
                <a:solidFill>
                  <a:srgbClr val="D9D9D9"/>
                </a:solidFill>
                <a:prstDash val="solid"/>
                <a:miter/>
              </a:ln>
            </p:spPr>
            <p:txBody>
              <a:bodyPr rtlCol="0" anchor="ctr"/>
              <a:lstStyle/>
              <a:p>
                <a:endParaRPr lang="en-US" sz="1500"/>
              </a:p>
            </p:txBody>
          </p:sp>
          <p:sp>
            <p:nvSpPr>
              <p:cNvPr id="213" name="Freeform 212">
                <a:extLst>
                  <a:ext uri="{FF2B5EF4-FFF2-40B4-BE49-F238E27FC236}">
                    <a16:creationId xmlns:a16="http://schemas.microsoft.com/office/drawing/2014/main" id="{A76475E2-F40E-3F73-A800-18D33811F03E}"/>
                  </a:ext>
                </a:extLst>
              </p:cNvPr>
              <p:cNvSpPr/>
              <p:nvPr/>
            </p:nvSpPr>
            <p:spPr>
              <a:xfrm>
                <a:off x="4980568" y="7259961"/>
                <a:ext cx="4025232" cy="7247"/>
              </a:xfrm>
              <a:custGeom>
                <a:avLst/>
                <a:gdLst>
                  <a:gd name="connsiteX0" fmla="*/ 4025233 w 4025232"/>
                  <a:gd name="connsiteY0" fmla="*/ 0 h 7247"/>
                  <a:gd name="connsiteX1" fmla="*/ 0 w 4025232"/>
                  <a:gd name="connsiteY1" fmla="*/ 0 h 7247"/>
                </a:gdLst>
                <a:ahLst/>
                <a:cxnLst>
                  <a:cxn ang="0">
                    <a:pos x="connsiteX0" y="connsiteY0"/>
                  </a:cxn>
                  <a:cxn ang="0">
                    <a:pos x="connsiteX1" y="connsiteY1"/>
                  </a:cxn>
                </a:cxnLst>
                <a:rect l="l" t="t" r="r" b="b"/>
                <a:pathLst>
                  <a:path w="4025232" h="7247">
                    <a:moveTo>
                      <a:pt x="4025233" y="0"/>
                    </a:moveTo>
                    <a:lnTo>
                      <a:pt x="0" y="0"/>
                    </a:lnTo>
                  </a:path>
                </a:pathLst>
              </a:custGeom>
              <a:ln w="8410" cap="flat">
                <a:solidFill>
                  <a:srgbClr val="D9D9D9"/>
                </a:solidFill>
                <a:prstDash val="solid"/>
                <a:miter/>
              </a:ln>
            </p:spPr>
            <p:txBody>
              <a:bodyPr rtlCol="0" anchor="ctr"/>
              <a:lstStyle/>
              <a:p>
                <a:endParaRPr lang="en-US" sz="1500"/>
              </a:p>
            </p:txBody>
          </p:sp>
          <p:sp>
            <p:nvSpPr>
              <p:cNvPr id="214" name="Freeform 213">
                <a:extLst>
                  <a:ext uri="{FF2B5EF4-FFF2-40B4-BE49-F238E27FC236}">
                    <a16:creationId xmlns:a16="http://schemas.microsoft.com/office/drawing/2014/main" id="{D40B046A-E351-69F0-591B-2D45F577453D}"/>
                  </a:ext>
                </a:extLst>
              </p:cNvPr>
              <p:cNvSpPr/>
              <p:nvPr/>
            </p:nvSpPr>
            <p:spPr>
              <a:xfrm>
                <a:off x="4945362" y="7259961"/>
                <a:ext cx="35205" cy="7247"/>
              </a:xfrm>
              <a:custGeom>
                <a:avLst/>
                <a:gdLst>
                  <a:gd name="connsiteX0" fmla="*/ 35206 w 35205"/>
                  <a:gd name="connsiteY0" fmla="*/ 0 h 7247"/>
                  <a:gd name="connsiteX1" fmla="*/ 0 w 35205"/>
                  <a:gd name="connsiteY1" fmla="*/ 0 h 7247"/>
                </a:gdLst>
                <a:ahLst/>
                <a:cxnLst>
                  <a:cxn ang="0">
                    <a:pos x="connsiteX0" y="connsiteY0"/>
                  </a:cxn>
                  <a:cxn ang="0">
                    <a:pos x="connsiteX1" y="connsiteY1"/>
                  </a:cxn>
                </a:cxnLst>
                <a:rect l="l" t="t" r="r" b="b"/>
                <a:pathLst>
                  <a:path w="35205" h="7247">
                    <a:moveTo>
                      <a:pt x="35206" y="0"/>
                    </a:moveTo>
                    <a:lnTo>
                      <a:pt x="0" y="0"/>
                    </a:lnTo>
                  </a:path>
                </a:pathLst>
              </a:custGeom>
              <a:ln w="14499" cap="flat">
                <a:solidFill>
                  <a:srgbClr val="1D1D1B"/>
                </a:solidFill>
                <a:prstDash val="solid"/>
                <a:miter/>
              </a:ln>
            </p:spPr>
            <p:txBody>
              <a:bodyPr rtlCol="0" anchor="ctr"/>
              <a:lstStyle/>
              <a:p>
                <a:endParaRPr lang="en-US" sz="1500"/>
              </a:p>
            </p:txBody>
          </p:sp>
          <p:sp>
            <p:nvSpPr>
              <p:cNvPr id="215" name="Freeform 214">
                <a:extLst>
                  <a:ext uri="{FF2B5EF4-FFF2-40B4-BE49-F238E27FC236}">
                    <a16:creationId xmlns:a16="http://schemas.microsoft.com/office/drawing/2014/main" id="{120DD779-5B6A-3F1D-44AF-3538EFF78FD8}"/>
                  </a:ext>
                </a:extLst>
              </p:cNvPr>
              <p:cNvSpPr/>
              <p:nvPr/>
            </p:nvSpPr>
            <p:spPr>
              <a:xfrm>
                <a:off x="4945362" y="6762156"/>
                <a:ext cx="35205" cy="7247"/>
              </a:xfrm>
              <a:custGeom>
                <a:avLst/>
                <a:gdLst>
                  <a:gd name="connsiteX0" fmla="*/ 35206 w 35205"/>
                  <a:gd name="connsiteY0" fmla="*/ 0 h 7247"/>
                  <a:gd name="connsiteX1" fmla="*/ 0 w 35205"/>
                  <a:gd name="connsiteY1" fmla="*/ 0 h 7247"/>
                </a:gdLst>
                <a:ahLst/>
                <a:cxnLst>
                  <a:cxn ang="0">
                    <a:pos x="connsiteX0" y="connsiteY0"/>
                  </a:cxn>
                  <a:cxn ang="0">
                    <a:pos x="connsiteX1" y="connsiteY1"/>
                  </a:cxn>
                </a:cxnLst>
                <a:rect l="l" t="t" r="r" b="b"/>
                <a:pathLst>
                  <a:path w="35205" h="7247">
                    <a:moveTo>
                      <a:pt x="35206" y="0"/>
                    </a:moveTo>
                    <a:lnTo>
                      <a:pt x="0" y="0"/>
                    </a:lnTo>
                  </a:path>
                </a:pathLst>
              </a:custGeom>
              <a:ln w="14499" cap="flat">
                <a:solidFill>
                  <a:srgbClr val="1D1D1B"/>
                </a:solidFill>
                <a:prstDash val="solid"/>
                <a:miter/>
              </a:ln>
            </p:spPr>
            <p:txBody>
              <a:bodyPr rtlCol="0" anchor="ctr"/>
              <a:lstStyle/>
              <a:p>
                <a:endParaRPr lang="en-US" sz="1500"/>
              </a:p>
            </p:txBody>
          </p:sp>
          <p:sp>
            <p:nvSpPr>
              <p:cNvPr id="216" name="Freeform 215">
                <a:extLst>
                  <a:ext uri="{FF2B5EF4-FFF2-40B4-BE49-F238E27FC236}">
                    <a16:creationId xmlns:a16="http://schemas.microsoft.com/office/drawing/2014/main" id="{7CF34DCE-FF12-E7D3-2D0B-C0778F488349}"/>
                  </a:ext>
                </a:extLst>
              </p:cNvPr>
              <p:cNvSpPr/>
              <p:nvPr/>
            </p:nvSpPr>
            <p:spPr>
              <a:xfrm>
                <a:off x="4980568" y="6762156"/>
                <a:ext cx="4025232" cy="7247"/>
              </a:xfrm>
              <a:custGeom>
                <a:avLst/>
                <a:gdLst>
                  <a:gd name="connsiteX0" fmla="*/ 4025233 w 4025232"/>
                  <a:gd name="connsiteY0" fmla="*/ 0 h 7247"/>
                  <a:gd name="connsiteX1" fmla="*/ 0 w 4025232"/>
                  <a:gd name="connsiteY1" fmla="*/ 0 h 7247"/>
                </a:gdLst>
                <a:ahLst/>
                <a:cxnLst>
                  <a:cxn ang="0">
                    <a:pos x="connsiteX0" y="connsiteY0"/>
                  </a:cxn>
                  <a:cxn ang="0">
                    <a:pos x="connsiteX1" y="connsiteY1"/>
                  </a:cxn>
                </a:cxnLst>
                <a:rect l="l" t="t" r="r" b="b"/>
                <a:pathLst>
                  <a:path w="4025232" h="7247">
                    <a:moveTo>
                      <a:pt x="4025233" y="0"/>
                    </a:moveTo>
                    <a:lnTo>
                      <a:pt x="0" y="0"/>
                    </a:lnTo>
                  </a:path>
                </a:pathLst>
              </a:custGeom>
              <a:ln w="7540" cap="flat">
                <a:solidFill>
                  <a:srgbClr val="D9D9D9"/>
                </a:solidFill>
                <a:prstDash val="solid"/>
                <a:miter/>
              </a:ln>
            </p:spPr>
            <p:txBody>
              <a:bodyPr rtlCol="0" anchor="ctr"/>
              <a:lstStyle/>
              <a:p>
                <a:endParaRPr lang="en-US" sz="1500"/>
              </a:p>
            </p:txBody>
          </p:sp>
          <p:sp>
            <p:nvSpPr>
              <p:cNvPr id="217" name="Freeform 216">
                <a:extLst>
                  <a:ext uri="{FF2B5EF4-FFF2-40B4-BE49-F238E27FC236}">
                    <a16:creationId xmlns:a16="http://schemas.microsoft.com/office/drawing/2014/main" id="{5C82B080-209F-4993-6777-45C6C06B810E}"/>
                  </a:ext>
                </a:extLst>
              </p:cNvPr>
              <p:cNvSpPr/>
              <p:nvPr/>
            </p:nvSpPr>
            <p:spPr>
              <a:xfrm>
                <a:off x="4930844" y="6301820"/>
                <a:ext cx="49723" cy="7247"/>
              </a:xfrm>
              <a:custGeom>
                <a:avLst/>
                <a:gdLst>
                  <a:gd name="connsiteX0" fmla="*/ 49724 w 49723"/>
                  <a:gd name="connsiteY0" fmla="*/ 0 h 7247"/>
                  <a:gd name="connsiteX1" fmla="*/ 0 w 49723"/>
                  <a:gd name="connsiteY1" fmla="*/ 0 h 7247"/>
                </a:gdLst>
                <a:ahLst/>
                <a:cxnLst>
                  <a:cxn ang="0">
                    <a:pos x="connsiteX0" y="connsiteY0"/>
                  </a:cxn>
                  <a:cxn ang="0">
                    <a:pos x="connsiteX1" y="connsiteY1"/>
                  </a:cxn>
                </a:cxnLst>
                <a:rect l="l" t="t" r="r" b="b"/>
                <a:pathLst>
                  <a:path w="49723" h="7247">
                    <a:moveTo>
                      <a:pt x="49724" y="0"/>
                    </a:moveTo>
                    <a:lnTo>
                      <a:pt x="0" y="0"/>
                    </a:lnTo>
                  </a:path>
                </a:pathLst>
              </a:custGeom>
              <a:ln w="14499" cap="flat">
                <a:solidFill>
                  <a:srgbClr val="1D1D1B"/>
                </a:solidFill>
                <a:prstDash val="solid"/>
                <a:miter/>
              </a:ln>
            </p:spPr>
            <p:txBody>
              <a:bodyPr rtlCol="0" anchor="ctr"/>
              <a:lstStyle/>
              <a:p>
                <a:endParaRPr lang="en-US" sz="1500"/>
              </a:p>
            </p:txBody>
          </p:sp>
          <p:sp>
            <p:nvSpPr>
              <p:cNvPr id="218" name="Freeform 217">
                <a:extLst>
                  <a:ext uri="{FF2B5EF4-FFF2-40B4-BE49-F238E27FC236}">
                    <a16:creationId xmlns:a16="http://schemas.microsoft.com/office/drawing/2014/main" id="{65449482-FF9F-E47A-21FC-7D2A1A986F4C}"/>
                  </a:ext>
                </a:extLst>
              </p:cNvPr>
              <p:cNvSpPr/>
              <p:nvPr/>
            </p:nvSpPr>
            <p:spPr>
              <a:xfrm>
                <a:off x="4980568" y="6297689"/>
                <a:ext cx="4025232" cy="7247"/>
              </a:xfrm>
              <a:custGeom>
                <a:avLst/>
                <a:gdLst>
                  <a:gd name="connsiteX0" fmla="*/ 4025233 w 4025232"/>
                  <a:gd name="connsiteY0" fmla="*/ 0 h 7247"/>
                  <a:gd name="connsiteX1" fmla="*/ 0 w 4025232"/>
                  <a:gd name="connsiteY1" fmla="*/ 0 h 7247"/>
                </a:gdLst>
                <a:ahLst/>
                <a:cxnLst>
                  <a:cxn ang="0">
                    <a:pos x="connsiteX0" y="connsiteY0"/>
                  </a:cxn>
                  <a:cxn ang="0">
                    <a:pos x="connsiteX1" y="connsiteY1"/>
                  </a:cxn>
                </a:cxnLst>
                <a:rect l="l" t="t" r="r" b="b"/>
                <a:pathLst>
                  <a:path w="4025232" h="7247">
                    <a:moveTo>
                      <a:pt x="4025233" y="0"/>
                    </a:moveTo>
                    <a:lnTo>
                      <a:pt x="0" y="0"/>
                    </a:lnTo>
                  </a:path>
                </a:pathLst>
              </a:custGeom>
              <a:ln w="7757" cap="flat">
                <a:solidFill>
                  <a:srgbClr val="D9D9D9"/>
                </a:solidFill>
                <a:prstDash val="solid"/>
                <a:miter/>
              </a:ln>
            </p:spPr>
            <p:txBody>
              <a:bodyPr rtlCol="0" anchor="ctr"/>
              <a:lstStyle/>
              <a:p>
                <a:endParaRPr lang="en-US" sz="1500"/>
              </a:p>
            </p:txBody>
          </p:sp>
          <p:sp>
            <p:nvSpPr>
              <p:cNvPr id="219" name="Freeform 218">
                <a:extLst>
                  <a:ext uri="{FF2B5EF4-FFF2-40B4-BE49-F238E27FC236}">
                    <a16:creationId xmlns:a16="http://schemas.microsoft.com/office/drawing/2014/main" id="{902939CC-6799-990C-A367-149B1F9DD54E}"/>
                  </a:ext>
                </a:extLst>
              </p:cNvPr>
              <p:cNvSpPr/>
              <p:nvPr/>
            </p:nvSpPr>
            <p:spPr>
              <a:xfrm>
                <a:off x="4945362" y="8256366"/>
                <a:ext cx="35205" cy="7247"/>
              </a:xfrm>
              <a:custGeom>
                <a:avLst/>
                <a:gdLst>
                  <a:gd name="connsiteX0" fmla="*/ 35206 w 35205"/>
                  <a:gd name="connsiteY0" fmla="*/ 0 h 7247"/>
                  <a:gd name="connsiteX1" fmla="*/ 0 w 35205"/>
                  <a:gd name="connsiteY1" fmla="*/ 0 h 7247"/>
                </a:gdLst>
                <a:ahLst/>
                <a:cxnLst>
                  <a:cxn ang="0">
                    <a:pos x="connsiteX0" y="connsiteY0"/>
                  </a:cxn>
                  <a:cxn ang="0">
                    <a:pos x="connsiteX1" y="connsiteY1"/>
                  </a:cxn>
                </a:cxnLst>
                <a:rect l="l" t="t" r="r" b="b"/>
                <a:pathLst>
                  <a:path w="35205" h="7247">
                    <a:moveTo>
                      <a:pt x="35206" y="0"/>
                    </a:moveTo>
                    <a:lnTo>
                      <a:pt x="0" y="0"/>
                    </a:lnTo>
                  </a:path>
                </a:pathLst>
              </a:custGeom>
              <a:ln w="14499" cap="flat">
                <a:solidFill>
                  <a:srgbClr val="1D1D1B"/>
                </a:solidFill>
                <a:prstDash val="solid"/>
                <a:miter/>
              </a:ln>
            </p:spPr>
            <p:txBody>
              <a:bodyPr rtlCol="0" anchor="ctr"/>
              <a:lstStyle/>
              <a:p>
                <a:endParaRPr lang="en-US" sz="1500"/>
              </a:p>
            </p:txBody>
          </p:sp>
          <p:sp>
            <p:nvSpPr>
              <p:cNvPr id="220" name="Freeform 219">
                <a:extLst>
                  <a:ext uri="{FF2B5EF4-FFF2-40B4-BE49-F238E27FC236}">
                    <a16:creationId xmlns:a16="http://schemas.microsoft.com/office/drawing/2014/main" id="{D3DB89A6-3D23-EB5A-D213-87765F26E08E}"/>
                  </a:ext>
                </a:extLst>
              </p:cNvPr>
              <p:cNvSpPr/>
              <p:nvPr/>
            </p:nvSpPr>
            <p:spPr>
              <a:xfrm>
                <a:off x="4980568"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14499" cap="flat">
                <a:solidFill>
                  <a:srgbClr val="1D1D1B"/>
                </a:solidFill>
                <a:prstDash val="solid"/>
                <a:miter/>
              </a:ln>
            </p:spPr>
            <p:txBody>
              <a:bodyPr rtlCol="0" anchor="ctr"/>
              <a:lstStyle/>
              <a:p>
                <a:endParaRPr lang="en-US" sz="1500"/>
              </a:p>
            </p:txBody>
          </p:sp>
          <p:sp>
            <p:nvSpPr>
              <p:cNvPr id="221" name="Freeform 220">
                <a:extLst>
                  <a:ext uri="{FF2B5EF4-FFF2-40B4-BE49-F238E27FC236}">
                    <a16:creationId xmlns:a16="http://schemas.microsoft.com/office/drawing/2014/main" id="{75B63753-BE37-03FC-0C22-76754B76DDB3}"/>
                  </a:ext>
                </a:extLst>
              </p:cNvPr>
              <p:cNvSpPr/>
              <p:nvPr/>
            </p:nvSpPr>
            <p:spPr>
              <a:xfrm>
                <a:off x="4980568" y="6551338"/>
                <a:ext cx="7258" cy="1704231"/>
              </a:xfrm>
              <a:custGeom>
                <a:avLst/>
                <a:gdLst>
                  <a:gd name="connsiteX0" fmla="*/ 0 w 7258"/>
                  <a:gd name="connsiteY0" fmla="*/ 0 h 1704231"/>
                  <a:gd name="connsiteX1" fmla="*/ 0 w 7258"/>
                  <a:gd name="connsiteY1" fmla="*/ 1704231 h 1704231"/>
                </a:gdLst>
                <a:ahLst/>
                <a:cxnLst>
                  <a:cxn ang="0">
                    <a:pos x="connsiteX0" y="connsiteY0"/>
                  </a:cxn>
                  <a:cxn ang="0">
                    <a:pos x="connsiteX1" y="connsiteY1"/>
                  </a:cxn>
                </a:cxnLst>
                <a:rect l="l" t="t" r="r" b="b"/>
                <a:pathLst>
                  <a:path w="7258" h="1704231">
                    <a:moveTo>
                      <a:pt x="0" y="0"/>
                    </a:moveTo>
                    <a:lnTo>
                      <a:pt x="0" y="1704231"/>
                    </a:lnTo>
                  </a:path>
                </a:pathLst>
              </a:custGeom>
              <a:ln w="14499" cap="flat">
                <a:solidFill>
                  <a:srgbClr val="D9D9D9"/>
                </a:solidFill>
                <a:prstDash val="solid"/>
                <a:miter/>
              </a:ln>
            </p:spPr>
            <p:txBody>
              <a:bodyPr rtlCol="0" anchor="ctr"/>
              <a:lstStyle/>
              <a:p>
                <a:endParaRPr lang="en-US" sz="1500"/>
              </a:p>
            </p:txBody>
          </p:sp>
          <p:sp>
            <p:nvSpPr>
              <p:cNvPr id="222" name="TextBox 221">
                <a:extLst>
                  <a:ext uri="{FF2B5EF4-FFF2-40B4-BE49-F238E27FC236}">
                    <a16:creationId xmlns:a16="http://schemas.microsoft.com/office/drawing/2014/main" id="{57D47301-E613-3119-909A-9AF7930208BC}"/>
                  </a:ext>
                </a:extLst>
              </p:cNvPr>
              <p:cNvSpPr txBox="1"/>
              <p:nvPr/>
            </p:nvSpPr>
            <p:spPr>
              <a:xfrm>
                <a:off x="4795705" y="8281259"/>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0.1</a:t>
                </a:r>
              </a:p>
            </p:txBody>
          </p:sp>
          <p:sp>
            <p:nvSpPr>
              <p:cNvPr id="223" name="Freeform 222">
                <a:extLst>
                  <a:ext uri="{FF2B5EF4-FFF2-40B4-BE49-F238E27FC236}">
                    <a16:creationId xmlns:a16="http://schemas.microsoft.com/office/drawing/2014/main" id="{5D4166C7-B15C-907A-A583-B1B2EAF90595}"/>
                  </a:ext>
                </a:extLst>
              </p:cNvPr>
              <p:cNvSpPr/>
              <p:nvPr/>
            </p:nvSpPr>
            <p:spPr>
              <a:xfrm>
                <a:off x="5967930"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14499" cap="flat">
                <a:solidFill>
                  <a:srgbClr val="1D1D1B"/>
                </a:solidFill>
                <a:prstDash val="solid"/>
                <a:miter/>
              </a:ln>
            </p:spPr>
            <p:txBody>
              <a:bodyPr rtlCol="0" anchor="ctr"/>
              <a:lstStyle/>
              <a:p>
                <a:endParaRPr lang="en-US" sz="1500"/>
              </a:p>
            </p:txBody>
          </p:sp>
          <p:sp>
            <p:nvSpPr>
              <p:cNvPr id="224" name="Freeform 223">
                <a:extLst>
                  <a:ext uri="{FF2B5EF4-FFF2-40B4-BE49-F238E27FC236}">
                    <a16:creationId xmlns:a16="http://schemas.microsoft.com/office/drawing/2014/main" id="{FAA85C6E-6992-4DD9-91BD-6310FA41D45D}"/>
                  </a:ext>
                </a:extLst>
              </p:cNvPr>
              <p:cNvSpPr/>
              <p:nvPr/>
            </p:nvSpPr>
            <p:spPr>
              <a:xfrm>
                <a:off x="5967930" y="6301820"/>
                <a:ext cx="7258" cy="1953749"/>
              </a:xfrm>
              <a:custGeom>
                <a:avLst/>
                <a:gdLst>
                  <a:gd name="connsiteX0" fmla="*/ 0 w 7258"/>
                  <a:gd name="connsiteY0" fmla="*/ 0 h 1953749"/>
                  <a:gd name="connsiteX1" fmla="*/ 0 w 7258"/>
                  <a:gd name="connsiteY1" fmla="*/ 1953750 h 1953749"/>
                </a:gdLst>
                <a:ahLst/>
                <a:cxnLst>
                  <a:cxn ang="0">
                    <a:pos x="connsiteX0" y="connsiteY0"/>
                  </a:cxn>
                  <a:cxn ang="0">
                    <a:pos x="connsiteX1" y="connsiteY1"/>
                  </a:cxn>
                </a:cxnLst>
                <a:rect l="l" t="t" r="r" b="b"/>
                <a:pathLst>
                  <a:path w="7258" h="1953749">
                    <a:moveTo>
                      <a:pt x="0" y="0"/>
                    </a:moveTo>
                    <a:lnTo>
                      <a:pt x="0" y="1953750"/>
                    </a:lnTo>
                  </a:path>
                </a:pathLst>
              </a:custGeom>
              <a:ln w="7757" cap="flat">
                <a:solidFill>
                  <a:srgbClr val="D9D9D9"/>
                </a:solidFill>
                <a:prstDash val="solid"/>
                <a:miter/>
              </a:ln>
            </p:spPr>
            <p:txBody>
              <a:bodyPr rtlCol="0" anchor="ctr"/>
              <a:lstStyle/>
              <a:p>
                <a:endParaRPr lang="en-US" sz="1500"/>
              </a:p>
            </p:txBody>
          </p:sp>
          <p:sp>
            <p:nvSpPr>
              <p:cNvPr id="225" name="TextBox 224">
                <a:extLst>
                  <a:ext uri="{FF2B5EF4-FFF2-40B4-BE49-F238E27FC236}">
                    <a16:creationId xmlns:a16="http://schemas.microsoft.com/office/drawing/2014/main" id="{BF4F9404-608B-1E69-EAE1-037220A9A0A3}"/>
                  </a:ext>
                </a:extLst>
              </p:cNvPr>
              <p:cNvSpPr txBox="1"/>
              <p:nvPr/>
            </p:nvSpPr>
            <p:spPr>
              <a:xfrm>
                <a:off x="5782995" y="8281259"/>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0.2</a:t>
                </a:r>
              </a:p>
            </p:txBody>
          </p:sp>
          <p:sp>
            <p:nvSpPr>
              <p:cNvPr id="226" name="Freeform 225">
                <a:extLst>
                  <a:ext uri="{FF2B5EF4-FFF2-40B4-BE49-F238E27FC236}">
                    <a16:creationId xmlns:a16="http://schemas.microsoft.com/office/drawing/2014/main" id="{FD75169C-490E-6C83-D907-A258C48858B0}"/>
                  </a:ext>
                </a:extLst>
              </p:cNvPr>
              <p:cNvSpPr/>
              <p:nvPr/>
            </p:nvSpPr>
            <p:spPr>
              <a:xfrm>
                <a:off x="6979973"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14499" cap="flat">
                <a:solidFill>
                  <a:srgbClr val="1D1D1B"/>
                </a:solidFill>
                <a:prstDash val="solid"/>
                <a:miter/>
              </a:ln>
            </p:spPr>
            <p:txBody>
              <a:bodyPr rtlCol="0" anchor="ctr"/>
              <a:lstStyle/>
              <a:p>
                <a:endParaRPr lang="en-US" sz="1500"/>
              </a:p>
            </p:txBody>
          </p:sp>
          <p:sp>
            <p:nvSpPr>
              <p:cNvPr id="227" name="Freeform 226">
                <a:extLst>
                  <a:ext uri="{FF2B5EF4-FFF2-40B4-BE49-F238E27FC236}">
                    <a16:creationId xmlns:a16="http://schemas.microsoft.com/office/drawing/2014/main" id="{EAE6D9FC-97DF-3C17-5996-FECA5821EB94}"/>
                  </a:ext>
                </a:extLst>
              </p:cNvPr>
              <p:cNvSpPr/>
              <p:nvPr/>
            </p:nvSpPr>
            <p:spPr>
              <a:xfrm>
                <a:off x="6979973" y="6301820"/>
                <a:ext cx="7258" cy="1953749"/>
              </a:xfrm>
              <a:custGeom>
                <a:avLst/>
                <a:gdLst>
                  <a:gd name="connsiteX0" fmla="*/ 0 w 7258"/>
                  <a:gd name="connsiteY0" fmla="*/ 0 h 1953749"/>
                  <a:gd name="connsiteX1" fmla="*/ 0 w 7258"/>
                  <a:gd name="connsiteY1" fmla="*/ 1953750 h 1953749"/>
                </a:gdLst>
                <a:ahLst/>
                <a:cxnLst>
                  <a:cxn ang="0">
                    <a:pos x="connsiteX0" y="connsiteY0"/>
                  </a:cxn>
                  <a:cxn ang="0">
                    <a:pos x="connsiteX1" y="connsiteY1"/>
                  </a:cxn>
                </a:cxnLst>
                <a:rect l="l" t="t" r="r" b="b"/>
                <a:pathLst>
                  <a:path w="7258" h="1953749">
                    <a:moveTo>
                      <a:pt x="0" y="0"/>
                    </a:moveTo>
                    <a:lnTo>
                      <a:pt x="0" y="1953750"/>
                    </a:lnTo>
                  </a:path>
                </a:pathLst>
              </a:custGeom>
              <a:ln w="7757" cap="flat">
                <a:solidFill>
                  <a:srgbClr val="D9D9D9"/>
                </a:solidFill>
                <a:prstDash val="solid"/>
                <a:miter/>
              </a:ln>
            </p:spPr>
            <p:txBody>
              <a:bodyPr rtlCol="0" anchor="ctr"/>
              <a:lstStyle/>
              <a:p>
                <a:endParaRPr lang="en-US" sz="1500"/>
              </a:p>
            </p:txBody>
          </p:sp>
          <p:sp>
            <p:nvSpPr>
              <p:cNvPr id="228" name="TextBox 227">
                <a:extLst>
                  <a:ext uri="{FF2B5EF4-FFF2-40B4-BE49-F238E27FC236}">
                    <a16:creationId xmlns:a16="http://schemas.microsoft.com/office/drawing/2014/main" id="{F2B6291B-6CED-8F01-12A8-7D2CCECAB9FA}"/>
                  </a:ext>
                </a:extLst>
              </p:cNvPr>
              <p:cNvSpPr txBox="1"/>
              <p:nvPr/>
            </p:nvSpPr>
            <p:spPr>
              <a:xfrm>
                <a:off x="6795110" y="8281259"/>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0.3</a:t>
                </a:r>
              </a:p>
            </p:txBody>
          </p:sp>
          <p:sp>
            <p:nvSpPr>
              <p:cNvPr id="229" name="Freeform 228">
                <a:extLst>
                  <a:ext uri="{FF2B5EF4-FFF2-40B4-BE49-F238E27FC236}">
                    <a16:creationId xmlns:a16="http://schemas.microsoft.com/office/drawing/2014/main" id="{41152E16-C8EA-5465-5B5D-CEDACDADBECD}"/>
                  </a:ext>
                </a:extLst>
              </p:cNvPr>
              <p:cNvSpPr/>
              <p:nvPr/>
            </p:nvSpPr>
            <p:spPr>
              <a:xfrm>
                <a:off x="7992887"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14499" cap="flat">
                <a:solidFill>
                  <a:srgbClr val="1D1D1B"/>
                </a:solidFill>
                <a:prstDash val="solid"/>
                <a:miter/>
              </a:ln>
            </p:spPr>
            <p:txBody>
              <a:bodyPr rtlCol="0" anchor="ctr"/>
              <a:lstStyle/>
              <a:p>
                <a:endParaRPr lang="en-US" sz="1500"/>
              </a:p>
            </p:txBody>
          </p:sp>
          <p:sp>
            <p:nvSpPr>
              <p:cNvPr id="230" name="TextBox 229">
                <a:extLst>
                  <a:ext uri="{FF2B5EF4-FFF2-40B4-BE49-F238E27FC236}">
                    <a16:creationId xmlns:a16="http://schemas.microsoft.com/office/drawing/2014/main" id="{997DE173-BF63-8C84-026E-B0EDE2DF83E6}"/>
                  </a:ext>
                </a:extLst>
              </p:cNvPr>
              <p:cNvSpPr txBox="1"/>
              <p:nvPr/>
            </p:nvSpPr>
            <p:spPr>
              <a:xfrm>
                <a:off x="7796192" y="8281259"/>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0.4</a:t>
                </a:r>
              </a:p>
            </p:txBody>
          </p:sp>
          <p:sp>
            <p:nvSpPr>
              <p:cNvPr id="231" name="Freeform 230">
                <a:extLst>
                  <a:ext uri="{FF2B5EF4-FFF2-40B4-BE49-F238E27FC236}">
                    <a16:creationId xmlns:a16="http://schemas.microsoft.com/office/drawing/2014/main" id="{D162D61D-A306-C2C1-AA43-1ADE0D9EDA0E}"/>
                  </a:ext>
                </a:extLst>
              </p:cNvPr>
              <p:cNvSpPr/>
              <p:nvPr/>
            </p:nvSpPr>
            <p:spPr>
              <a:xfrm>
                <a:off x="7981127"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8120" cap="flat">
                <a:solidFill>
                  <a:srgbClr val="1D1D1B"/>
                </a:solidFill>
                <a:prstDash val="solid"/>
                <a:miter/>
              </a:ln>
            </p:spPr>
            <p:txBody>
              <a:bodyPr rtlCol="0" anchor="ctr"/>
              <a:lstStyle/>
              <a:p>
                <a:endParaRPr lang="en-US" sz="1500"/>
              </a:p>
            </p:txBody>
          </p:sp>
          <p:sp>
            <p:nvSpPr>
              <p:cNvPr id="232" name="Freeform 231">
                <a:extLst>
                  <a:ext uri="{FF2B5EF4-FFF2-40B4-BE49-F238E27FC236}">
                    <a16:creationId xmlns:a16="http://schemas.microsoft.com/office/drawing/2014/main" id="{9A46A707-E9FD-8A4B-5488-E1E2643C5652}"/>
                  </a:ext>
                </a:extLst>
              </p:cNvPr>
              <p:cNvSpPr/>
              <p:nvPr/>
            </p:nvSpPr>
            <p:spPr>
              <a:xfrm>
                <a:off x="7981127" y="6301820"/>
                <a:ext cx="7258" cy="1953749"/>
              </a:xfrm>
              <a:custGeom>
                <a:avLst/>
                <a:gdLst>
                  <a:gd name="connsiteX0" fmla="*/ 0 w 7258"/>
                  <a:gd name="connsiteY0" fmla="*/ 0 h 1953749"/>
                  <a:gd name="connsiteX1" fmla="*/ 0 w 7258"/>
                  <a:gd name="connsiteY1" fmla="*/ 1953750 h 1953749"/>
                </a:gdLst>
                <a:ahLst/>
                <a:cxnLst>
                  <a:cxn ang="0">
                    <a:pos x="connsiteX0" y="connsiteY0"/>
                  </a:cxn>
                  <a:cxn ang="0">
                    <a:pos x="connsiteX1" y="connsiteY1"/>
                  </a:cxn>
                </a:cxnLst>
                <a:rect l="l" t="t" r="r" b="b"/>
                <a:pathLst>
                  <a:path w="7258" h="1953749">
                    <a:moveTo>
                      <a:pt x="0" y="0"/>
                    </a:moveTo>
                    <a:lnTo>
                      <a:pt x="0" y="1953750"/>
                    </a:lnTo>
                  </a:path>
                </a:pathLst>
              </a:custGeom>
              <a:ln w="7757" cap="flat">
                <a:solidFill>
                  <a:srgbClr val="D9D9D9"/>
                </a:solidFill>
                <a:prstDash val="solid"/>
                <a:miter/>
              </a:ln>
            </p:spPr>
            <p:txBody>
              <a:bodyPr rtlCol="0" anchor="ctr"/>
              <a:lstStyle/>
              <a:p>
                <a:endParaRPr lang="en-US" sz="1500"/>
              </a:p>
            </p:txBody>
          </p:sp>
          <p:sp>
            <p:nvSpPr>
              <p:cNvPr id="233" name="TextBox 232">
                <a:extLst>
                  <a:ext uri="{FF2B5EF4-FFF2-40B4-BE49-F238E27FC236}">
                    <a16:creationId xmlns:a16="http://schemas.microsoft.com/office/drawing/2014/main" id="{E4FEA95D-CEF1-9391-DBF6-1B24EDB3D582}"/>
                  </a:ext>
                </a:extLst>
              </p:cNvPr>
              <p:cNvSpPr txBox="1"/>
              <p:nvPr/>
            </p:nvSpPr>
            <p:spPr>
              <a:xfrm>
                <a:off x="8820938" y="8281259"/>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0.5</a:t>
                </a:r>
              </a:p>
            </p:txBody>
          </p:sp>
          <p:sp>
            <p:nvSpPr>
              <p:cNvPr id="234" name="Freeform 233">
                <a:extLst>
                  <a:ext uri="{FF2B5EF4-FFF2-40B4-BE49-F238E27FC236}">
                    <a16:creationId xmlns:a16="http://schemas.microsoft.com/office/drawing/2014/main" id="{16060F48-0FA3-6A90-CF9A-B4876B7F5D29}"/>
                  </a:ext>
                </a:extLst>
              </p:cNvPr>
              <p:cNvSpPr/>
              <p:nvPr/>
            </p:nvSpPr>
            <p:spPr>
              <a:xfrm>
                <a:off x="9005801" y="8255569"/>
                <a:ext cx="7258" cy="35148"/>
              </a:xfrm>
              <a:custGeom>
                <a:avLst/>
                <a:gdLst>
                  <a:gd name="connsiteX0" fmla="*/ 0 w 7258"/>
                  <a:gd name="connsiteY0" fmla="*/ 0 h 35148"/>
                  <a:gd name="connsiteX1" fmla="*/ 0 w 7258"/>
                  <a:gd name="connsiteY1" fmla="*/ 35149 h 35148"/>
                </a:gdLst>
                <a:ahLst/>
                <a:cxnLst>
                  <a:cxn ang="0">
                    <a:pos x="connsiteX0" y="connsiteY0"/>
                  </a:cxn>
                  <a:cxn ang="0">
                    <a:pos x="connsiteX1" y="connsiteY1"/>
                  </a:cxn>
                </a:cxnLst>
                <a:rect l="l" t="t" r="r" b="b"/>
                <a:pathLst>
                  <a:path w="7258" h="35148">
                    <a:moveTo>
                      <a:pt x="0" y="0"/>
                    </a:moveTo>
                    <a:lnTo>
                      <a:pt x="0" y="35149"/>
                    </a:lnTo>
                  </a:path>
                </a:pathLst>
              </a:custGeom>
              <a:ln w="14499" cap="flat">
                <a:solidFill>
                  <a:srgbClr val="1D1D1B"/>
                </a:solidFill>
                <a:prstDash val="solid"/>
                <a:miter/>
              </a:ln>
            </p:spPr>
            <p:txBody>
              <a:bodyPr rtlCol="0" anchor="ctr"/>
              <a:lstStyle/>
              <a:p>
                <a:endParaRPr lang="en-US" sz="1500"/>
              </a:p>
            </p:txBody>
          </p:sp>
          <p:sp>
            <p:nvSpPr>
              <p:cNvPr id="235" name="Freeform 234">
                <a:extLst>
                  <a:ext uri="{FF2B5EF4-FFF2-40B4-BE49-F238E27FC236}">
                    <a16:creationId xmlns:a16="http://schemas.microsoft.com/office/drawing/2014/main" id="{E662D210-A4C8-B1E8-C22B-4EB22EFE41F2}"/>
                  </a:ext>
                </a:extLst>
              </p:cNvPr>
              <p:cNvSpPr/>
              <p:nvPr/>
            </p:nvSpPr>
            <p:spPr>
              <a:xfrm>
                <a:off x="9005801" y="6301820"/>
                <a:ext cx="7258" cy="1953749"/>
              </a:xfrm>
              <a:custGeom>
                <a:avLst/>
                <a:gdLst>
                  <a:gd name="connsiteX0" fmla="*/ 0 w 7258"/>
                  <a:gd name="connsiteY0" fmla="*/ 0 h 1953749"/>
                  <a:gd name="connsiteX1" fmla="*/ 0 w 7258"/>
                  <a:gd name="connsiteY1" fmla="*/ 1953750 h 1953749"/>
                </a:gdLst>
                <a:ahLst/>
                <a:cxnLst>
                  <a:cxn ang="0">
                    <a:pos x="connsiteX0" y="connsiteY0"/>
                  </a:cxn>
                  <a:cxn ang="0">
                    <a:pos x="connsiteX1" y="connsiteY1"/>
                  </a:cxn>
                </a:cxnLst>
                <a:rect l="l" t="t" r="r" b="b"/>
                <a:pathLst>
                  <a:path w="7258" h="1953749">
                    <a:moveTo>
                      <a:pt x="0" y="0"/>
                    </a:moveTo>
                    <a:lnTo>
                      <a:pt x="0" y="1953750"/>
                    </a:lnTo>
                  </a:path>
                </a:pathLst>
              </a:custGeom>
              <a:ln w="14499" cap="flat">
                <a:solidFill>
                  <a:srgbClr val="D9D9D9"/>
                </a:solidFill>
                <a:prstDash val="solid"/>
                <a:miter/>
              </a:ln>
            </p:spPr>
            <p:txBody>
              <a:bodyPr rtlCol="0" anchor="ctr"/>
              <a:lstStyle/>
              <a:p>
                <a:endParaRPr lang="en-US" sz="1500"/>
              </a:p>
            </p:txBody>
          </p:sp>
          <p:sp>
            <p:nvSpPr>
              <p:cNvPr id="236" name="Freeform 235">
                <a:extLst>
                  <a:ext uri="{FF2B5EF4-FFF2-40B4-BE49-F238E27FC236}">
                    <a16:creationId xmlns:a16="http://schemas.microsoft.com/office/drawing/2014/main" id="{36D33E3B-E0F6-38EF-0578-F5DC7AF0D809}"/>
                  </a:ext>
                </a:extLst>
              </p:cNvPr>
              <p:cNvSpPr/>
              <p:nvPr/>
            </p:nvSpPr>
            <p:spPr>
              <a:xfrm>
                <a:off x="4980568" y="6297689"/>
                <a:ext cx="4025232" cy="1958677"/>
              </a:xfrm>
              <a:custGeom>
                <a:avLst/>
                <a:gdLst>
                  <a:gd name="connsiteX0" fmla="*/ 0 w 4025232"/>
                  <a:gd name="connsiteY0" fmla="*/ 0 h 1958677"/>
                  <a:gd name="connsiteX1" fmla="*/ 0 w 4025232"/>
                  <a:gd name="connsiteY1" fmla="*/ 1958678 h 1958677"/>
                  <a:gd name="connsiteX2" fmla="*/ 4025233 w 4025232"/>
                  <a:gd name="connsiteY2" fmla="*/ 1958678 h 1958677"/>
                </a:gdLst>
                <a:ahLst/>
                <a:cxnLst>
                  <a:cxn ang="0">
                    <a:pos x="connsiteX0" y="connsiteY0"/>
                  </a:cxn>
                  <a:cxn ang="0">
                    <a:pos x="connsiteX1" y="connsiteY1"/>
                  </a:cxn>
                  <a:cxn ang="0">
                    <a:pos x="connsiteX2" y="connsiteY2"/>
                  </a:cxn>
                </a:cxnLst>
                <a:rect l="l" t="t" r="r" b="b"/>
                <a:pathLst>
                  <a:path w="4025232" h="1958677">
                    <a:moveTo>
                      <a:pt x="0" y="0"/>
                    </a:moveTo>
                    <a:lnTo>
                      <a:pt x="0" y="1958678"/>
                    </a:lnTo>
                    <a:lnTo>
                      <a:pt x="4025233" y="1958678"/>
                    </a:lnTo>
                  </a:path>
                </a:pathLst>
              </a:custGeom>
              <a:noFill/>
              <a:ln w="14499" cap="flat">
                <a:solidFill>
                  <a:srgbClr val="000000"/>
                </a:solidFill>
                <a:prstDash val="solid"/>
                <a:miter/>
              </a:ln>
            </p:spPr>
            <p:txBody>
              <a:bodyPr rtlCol="0" anchor="ctr"/>
              <a:lstStyle/>
              <a:p>
                <a:endParaRPr lang="en-US" sz="1500"/>
              </a:p>
            </p:txBody>
          </p:sp>
          <p:sp>
            <p:nvSpPr>
              <p:cNvPr id="237" name="TextBox 236">
                <a:extLst>
                  <a:ext uri="{FF2B5EF4-FFF2-40B4-BE49-F238E27FC236}">
                    <a16:creationId xmlns:a16="http://schemas.microsoft.com/office/drawing/2014/main" id="{18A2FF87-66AE-8A76-6A9A-853A099C3E2F}"/>
                  </a:ext>
                </a:extLst>
              </p:cNvPr>
              <p:cNvSpPr txBox="1"/>
              <p:nvPr/>
            </p:nvSpPr>
            <p:spPr>
              <a:xfrm>
                <a:off x="4607104" y="6192108"/>
                <a:ext cx="296684"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4</a:t>
                </a:r>
              </a:p>
            </p:txBody>
          </p:sp>
          <p:sp>
            <p:nvSpPr>
              <p:cNvPr id="238" name="TextBox 237">
                <a:extLst>
                  <a:ext uri="{FF2B5EF4-FFF2-40B4-BE49-F238E27FC236}">
                    <a16:creationId xmlns:a16="http://schemas.microsoft.com/office/drawing/2014/main" id="{3EA1F8A8-C540-973B-00DC-8D326DB30DBA}"/>
                  </a:ext>
                </a:extLst>
              </p:cNvPr>
              <p:cNvSpPr txBox="1"/>
              <p:nvPr/>
            </p:nvSpPr>
            <p:spPr>
              <a:xfrm>
                <a:off x="4632220" y="6628022"/>
                <a:ext cx="296684"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3</a:t>
                </a:r>
              </a:p>
            </p:txBody>
          </p:sp>
          <p:sp>
            <p:nvSpPr>
              <p:cNvPr id="239" name="TextBox 238">
                <a:extLst>
                  <a:ext uri="{FF2B5EF4-FFF2-40B4-BE49-F238E27FC236}">
                    <a16:creationId xmlns:a16="http://schemas.microsoft.com/office/drawing/2014/main" id="{89E65F74-3984-450C-C21E-9D58C65D8EE5}"/>
                  </a:ext>
                </a:extLst>
              </p:cNvPr>
              <p:cNvSpPr txBox="1"/>
              <p:nvPr/>
            </p:nvSpPr>
            <p:spPr>
              <a:xfrm>
                <a:off x="4632220" y="7124304"/>
                <a:ext cx="296684"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2</a:t>
                </a:r>
              </a:p>
            </p:txBody>
          </p:sp>
          <p:sp>
            <p:nvSpPr>
              <p:cNvPr id="240" name="TextBox 239">
                <a:extLst>
                  <a:ext uri="{FF2B5EF4-FFF2-40B4-BE49-F238E27FC236}">
                    <a16:creationId xmlns:a16="http://schemas.microsoft.com/office/drawing/2014/main" id="{1BACB633-6E78-B961-874E-F8BD69D782B4}"/>
                  </a:ext>
                </a:extLst>
              </p:cNvPr>
              <p:cNvSpPr txBox="1"/>
              <p:nvPr/>
            </p:nvSpPr>
            <p:spPr>
              <a:xfrm>
                <a:off x="4644560" y="7625442"/>
                <a:ext cx="292068" cy="323165"/>
              </a:xfrm>
              <a:prstGeom prst="rect">
                <a:avLst/>
              </a:prstGeom>
              <a:noFill/>
            </p:spPr>
            <p:txBody>
              <a:bodyPr wrap="none" rtlCol="0">
                <a:spAutoFit/>
              </a:bodyPr>
              <a:lstStyle/>
              <a:p>
                <a:pPr algn="l"/>
                <a:r>
                  <a:rPr lang="en-US" sz="1500" spc="0" baseline="0">
                    <a:ln/>
                    <a:solidFill>
                      <a:srgbClr val="000000"/>
                    </a:solidFill>
                    <a:latin typeface="Arial"/>
                    <a:cs typeface="Arial"/>
                    <a:sym typeface="Arial"/>
                    <a:rtl val="0"/>
                  </a:rPr>
                  <a:t>1</a:t>
                </a:r>
              </a:p>
            </p:txBody>
          </p:sp>
          <p:sp>
            <p:nvSpPr>
              <p:cNvPr id="241" name="TextBox 240">
                <a:extLst>
                  <a:ext uri="{FF2B5EF4-FFF2-40B4-BE49-F238E27FC236}">
                    <a16:creationId xmlns:a16="http://schemas.microsoft.com/office/drawing/2014/main" id="{04010F59-6449-A98B-1C4A-147519ED047C}"/>
                  </a:ext>
                </a:extLst>
              </p:cNvPr>
              <p:cNvSpPr txBox="1"/>
              <p:nvPr/>
            </p:nvSpPr>
            <p:spPr>
              <a:xfrm>
                <a:off x="4521957" y="8119623"/>
                <a:ext cx="466218" cy="323165"/>
              </a:xfrm>
              <a:prstGeom prst="rect">
                <a:avLst/>
              </a:prstGeom>
              <a:noFill/>
            </p:spPr>
            <p:txBody>
              <a:bodyPr wrap="none" rtlCol="0">
                <a:spAutoFit/>
              </a:bodyPr>
              <a:lstStyle/>
              <a:p>
                <a:pPr algn="l"/>
                <a:r>
                  <a:rPr lang="en-US" sz="1500" spc="36" baseline="0">
                    <a:ln/>
                    <a:solidFill>
                      <a:srgbClr val="000000"/>
                    </a:solidFill>
                    <a:latin typeface="Arial"/>
                    <a:cs typeface="Arial"/>
                    <a:sym typeface="Arial"/>
                    <a:rtl val="0"/>
                  </a:rPr>
                  <a:t>0.0</a:t>
                </a:r>
              </a:p>
            </p:txBody>
          </p:sp>
          <p:sp>
            <p:nvSpPr>
              <p:cNvPr id="242" name="Freeform 241">
                <a:extLst>
                  <a:ext uri="{FF2B5EF4-FFF2-40B4-BE49-F238E27FC236}">
                    <a16:creationId xmlns:a16="http://schemas.microsoft.com/office/drawing/2014/main" id="{3A88488D-25A8-774F-D0AA-4D00DB92E195}"/>
                  </a:ext>
                </a:extLst>
              </p:cNvPr>
              <p:cNvSpPr/>
              <p:nvPr/>
            </p:nvSpPr>
            <p:spPr>
              <a:xfrm>
                <a:off x="4980568" y="6462632"/>
                <a:ext cx="4025232" cy="1792864"/>
              </a:xfrm>
              <a:custGeom>
                <a:avLst/>
                <a:gdLst>
                  <a:gd name="connsiteX0" fmla="*/ 0 w 4025232"/>
                  <a:gd name="connsiteY0" fmla="*/ 585060 h 1792864"/>
                  <a:gd name="connsiteX1" fmla="*/ 1390960 w 4025232"/>
                  <a:gd name="connsiteY1" fmla="*/ 2030 h 1792864"/>
                  <a:gd name="connsiteX2" fmla="*/ 2785259 w 4025232"/>
                  <a:gd name="connsiteY2" fmla="*/ 531214 h 1792864"/>
                  <a:gd name="connsiteX3" fmla="*/ 4025233 w 4025232"/>
                  <a:gd name="connsiteY3" fmla="*/ 1792864 h 1792864"/>
                </a:gdLst>
                <a:ahLst/>
                <a:cxnLst>
                  <a:cxn ang="0">
                    <a:pos x="connsiteX0" y="connsiteY0"/>
                  </a:cxn>
                  <a:cxn ang="0">
                    <a:pos x="connsiteX1" y="connsiteY1"/>
                  </a:cxn>
                  <a:cxn ang="0">
                    <a:pos x="connsiteX2" y="connsiteY2"/>
                  </a:cxn>
                  <a:cxn ang="0">
                    <a:pos x="connsiteX3" y="connsiteY3"/>
                  </a:cxn>
                </a:cxnLst>
                <a:rect l="l" t="t" r="r" b="b"/>
                <a:pathLst>
                  <a:path w="4025232" h="1792864">
                    <a:moveTo>
                      <a:pt x="0" y="585060"/>
                    </a:moveTo>
                    <a:cubicBezTo>
                      <a:pt x="419640" y="332571"/>
                      <a:pt x="887479" y="29931"/>
                      <a:pt x="1390960" y="2030"/>
                    </a:cubicBezTo>
                    <a:cubicBezTo>
                      <a:pt x="1892844" y="-25799"/>
                      <a:pt x="2397994" y="236692"/>
                      <a:pt x="2785259" y="531214"/>
                    </a:cubicBezTo>
                    <a:cubicBezTo>
                      <a:pt x="3255276" y="888787"/>
                      <a:pt x="3640726" y="1348761"/>
                      <a:pt x="4025233" y="1792864"/>
                    </a:cubicBezTo>
                  </a:path>
                </a:pathLst>
              </a:custGeom>
              <a:noFill/>
              <a:ln w="14499" cap="flat">
                <a:solidFill>
                  <a:srgbClr val="C7345D"/>
                </a:solidFill>
                <a:prstDash val="solid"/>
                <a:miter/>
              </a:ln>
            </p:spPr>
            <p:txBody>
              <a:bodyPr rtlCol="0" anchor="ctr"/>
              <a:lstStyle/>
              <a:p>
                <a:endParaRPr lang="en-US" sz="1500"/>
              </a:p>
            </p:txBody>
          </p:sp>
        </p:grpSp>
        <p:sp>
          <p:nvSpPr>
            <p:cNvPr id="123" name="Google Shape;270;p17">
              <a:extLst>
                <a:ext uri="{FF2B5EF4-FFF2-40B4-BE49-F238E27FC236}">
                  <a16:creationId xmlns:a16="http://schemas.microsoft.com/office/drawing/2014/main" id="{9C795759-F33B-D9CD-9808-143931ADB359}"/>
                </a:ext>
              </a:extLst>
            </p:cNvPr>
            <p:cNvSpPr txBox="1"/>
            <p:nvPr/>
          </p:nvSpPr>
          <p:spPr>
            <a:xfrm>
              <a:off x="5000984" y="6666038"/>
              <a:ext cx="1638879" cy="1161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b="0" i="0" u="none" strike="noStrike" cap="none">
                  <a:solidFill>
                    <a:srgbClr val="000000"/>
                  </a:solidFill>
                  <a:latin typeface="Arial"/>
                  <a:ea typeface="Arial"/>
                  <a:cs typeface="Arial"/>
                  <a:sym typeface="Arial"/>
                </a:rPr>
                <a:t>Fastest lift speed is at maximum power output</a:t>
              </a:r>
              <a:endParaRPr b="0" i="0" u="none" strike="noStrike" cap="none">
                <a:solidFill>
                  <a:srgbClr val="000000"/>
                </a:solidFill>
                <a:latin typeface="Arial"/>
                <a:ea typeface="Arial"/>
                <a:cs typeface="Arial"/>
                <a:sym typeface="Arial"/>
              </a:endParaRPr>
            </a:p>
          </p:txBody>
        </p:sp>
        <p:cxnSp>
          <p:nvCxnSpPr>
            <p:cNvPr id="124" name="Google Shape;271;p17">
              <a:extLst>
                <a:ext uri="{FF2B5EF4-FFF2-40B4-BE49-F238E27FC236}">
                  <a16:creationId xmlns:a16="http://schemas.microsoft.com/office/drawing/2014/main" id="{3E7ACFAD-45B1-94D4-52D2-F8FA992DE8DC}"/>
                </a:ext>
              </a:extLst>
            </p:cNvPr>
            <p:cNvCxnSpPr>
              <a:cxnSpLocks/>
            </p:cNvCxnSpPr>
            <p:nvPr/>
          </p:nvCxnSpPr>
          <p:spPr>
            <a:xfrm flipV="1">
              <a:off x="5611954" y="6442765"/>
              <a:ext cx="281539" cy="343139"/>
            </a:xfrm>
            <a:prstGeom prst="straightConnector1">
              <a:avLst/>
            </a:prstGeom>
            <a:noFill/>
            <a:ln w="25400" cap="flat" cmpd="sng">
              <a:solidFill>
                <a:schemeClr val="tx1"/>
              </a:solidFill>
              <a:prstDash val="solid"/>
              <a:round/>
              <a:headEnd type="none" w="sm" len="sm"/>
              <a:tailEnd type="triangle" w="med" len="med"/>
            </a:ln>
          </p:spPr>
        </p:cxnSp>
      </p:grpSp>
    </p:spTree>
    <p:extLst>
      <p:ext uri="{BB962C8B-B14F-4D97-AF65-F5344CB8AC3E}">
        <p14:creationId xmlns:p14="http://schemas.microsoft.com/office/powerpoint/2010/main" val="15624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8019923" y="346915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lIns="91440" tIns="216000" rIns="180000" bIns="0" rtlCol="0" anchor="ctr"/>
          <a:lstStyle/>
          <a:p>
            <a:pPr marL="114300" algn="ctr"/>
            <a:r>
              <a:rPr lang="en-GB">
                <a:latin typeface="Arial"/>
                <a:cs typeface="Arial"/>
              </a:rPr>
              <a:t>Calculate the mechanical power of a motor based </a:t>
            </a:r>
            <a:br>
              <a:rPr lang="en-GB">
                <a:latin typeface="Arial"/>
                <a:cs typeface="Arial"/>
              </a:rPr>
            </a:br>
            <a:r>
              <a:rPr lang="en-GB">
                <a:latin typeface="Arial"/>
                <a:cs typeface="Arial"/>
              </a:rPr>
              <a:t>on its rotational speed </a:t>
            </a:r>
            <a:br>
              <a:rPr lang="en-GB">
                <a:latin typeface="Arial"/>
                <a:cs typeface="Arial"/>
              </a:rPr>
            </a:br>
            <a:r>
              <a:rPr lang="en-GB">
                <a:latin typeface="Arial"/>
                <a:cs typeface="Arial"/>
              </a:rPr>
              <a:t>and torque.</a:t>
            </a:r>
            <a:endParaRPr lang="en-US">
              <a:latin typeface="Arial"/>
              <a:cs typeface="Arial"/>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a:solidFill>
                  <a:schemeClr val="tx1"/>
                </a:solidFill>
                <a:latin typeface="Arial"/>
                <a:ea typeface="Arial"/>
                <a:cs typeface="Arial"/>
                <a:sym typeface="Arial"/>
              </a:rPr>
              <a:t>Image © This Is Engineering</a:t>
            </a:r>
            <a:endParaRPr sz="1400" b="0" i="0" u="none" strike="noStrike" cap="none">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19</a:t>
            </a:fld>
            <a:endParaRPr lang="en-US" b="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bg1"/>
                </a:solidFill>
                <a:latin typeface="Arial"/>
                <a:ea typeface="Arial"/>
                <a:cs typeface="Arial"/>
                <a:sym typeface="Arial"/>
              </a:rPr>
              <a:t>2. Investigating torque, speed and current</a:t>
            </a:r>
            <a:endParaRPr lang="en-US">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4272576" y="346915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lIns="91440" tIns="360000" rIns="180000" bIns="0" rtlCol="0" anchor="ctr"/>
          <a:lstStyle/>
          <a:p>
            <a:pPr marL="114300" algn="ctr"/>
            <a:r>
              <a:rPr lang="en-GB">
                <a:latin typeface="Arial"/>
                <a:cs typeface="Arial"/>
              </a:rPr>
              <a:t>State the formula for calculating the output power of an electric motor.</a:t>
            </a:r>
            <a:endParaRPr lang="en-US">
              <a:latin typeface="Arial"/>
              <a:cs typeface="Arial"/>
            </a:endParaRPr>
          </a:p>
        </p:txBody>
      </p:sp>
      <p:sp>
        <p:nvSpPr>
          <p:cNvPr id="6" name="Graphic 5">
            <a:extLst>
              <a:ext uri="{FF2B5EF4-FFF2-40B4-BE49-F238E27FC236}">
                <a16:creationId xmlns:a16="http://schemas.microsoft.com/office/drawing/2014/main" id="{89DA2589-344E-96F7-A1A0-0451F6245017}"/>
              </a:ext>
            </a:extLst>
          </p:cNvPr>
          <p:cNvSpPr/>
          <p:nvPr/>
        </p:nvSpPr>
        <p:spPr>
          <a:xfrm>
            <a:off x="525230" y="346915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144000" rIns="180000" bIns="0" rtlCol="0" anchor="ctr"/>
          <a:lstStyle/>
          <a:p>
            <a:pPr marL="114300" lvl="0" algn="ctr" rtl="0">
              <a:spcBef>
                <a:spcPts val="1200"/>
              </a:spcBef>
              <a:spcAft>
                <a:spcPts val="0"/>
              </a:spcAft>
              <a:buSzPts val="1800"/>
            </a:pP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Describe how torque and speed vary with current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 series-wound and shunt-wound DC motor.</a:t>
            </a:r>
          </a:p>
        </p:txBody>
      </p:sp>
    </p:spTree>
    <p:extLst>
      <p:ext uri="{BB962C8B-B14F-4D97-AF65-F5344CB8AC3E}">
        <p14:creationId xmlns:p14="http://schemas.microsoft.com/office/powerpoint/2010/main" val="112901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037779"/>
            <a:ext cx="6380130" cy="6910070"/>
          </a:xfrm>
        </p:spPr>
        <p:txBody>
          <a:bodyPr/>
          <a:lstStyle/>
          <a:p>
            <a:pPr>
              <a:lnSpc>
                <a:spcPct val="100000"/>
              </a:lnSpc>
              <a:spcBef>
                <a:spcPts val="0"/>
              </a:spcBef>
            </a:pPr>
            <a:r>
              <a:rPr lang="en-US"/>
              <a:t>Practitioner</a:t>
            </a:r>
            <a:br>
              <a:rPr lang="en-US"/>
            </a:br>
            <a:r>
              <a:rPr lang="en-US"/>
              <a:t>guide</a:t>
            </a:r>
            <a:br>
              <a:rPr lang="en-US"/>
            </a:br>
            <a:endParaRPr lang="en-US" sz="250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1972497"/>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1200"/>
              </a:spcBef>
              <a:spcAft>
                <a:spcPts val="0"/>
              </a:spcAft>
              <a:buSzPct val="100000"/>
              <a:buNone/>
            </a:pPr>
            <a:br>
              <a:rPr lang="en-US"/>
            </a:br>
            <a:br>
              <a:rPr lang="en-US"/>
            </a:br>
            <a:r>
              <a:rPr lang="en-GB" sz="2500" b="0"/>
              <a:t>2. Investigating torque, </a:t>
            </a:r>
            <a:br>
              <a:rPr lang="en-GB" sz="2500" b="0"/>
            </a:br>
            <a:r>
              <a:rPr lang="en-GB" sz="2500" b="0"/>
              <a:t>speed and current</a:t>
            </a:r>
            <a:endParaRPr lang="en-NZ" sz="2500" b="0"/>
          </a:p>
          <a:p>
            <a:pPr>
              <a:lnSpc>
                <a:spcPct val="100000"/>
              </a:lnSpc>
              <a:spcBef>
                <a:spcPts val="1200"/>
              </a:spcBef>
            </a:pPr>
            <a:br>
              <a:rPr lang="en-US" sz="2500" b="0"/>
            </a:br>
            <a:endParaRPr lang="en-US" sz="2500"/>
          </a:p>
        </p:txBody>
      </p:sp>
      <p:sp>
        <p:nvSpPr>
          <p:cNvPr id="2" name="Slide Number Placeholder 5">
            <a:extLst>
              <a:ext uri="{FF2B5EF4-FFF2-40B4-BE49-F238E27FC236}">
                <a16:creationId xmlns:a16="http://schemas.microsoft.com/office/drawing/2014/main" id="{88B88D78-8628-907E-946B-3275ED8D93E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a:t>Introduction and overview</a:t>
            </a:r>
            <a:endParaRPr lang="en-US"/>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561646"/>
            <a:ext cx="14893791" cy="1007118"/>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1400" u="none" strike="noStrike" cap="none">
                <a:solidFill>
                  <a:srgbClr val="000000"/>
                </a:solidFill>
              </a:rPr>
              <a:t>These resources help practitioners to deliver the </a:t>
            </a:r>
            <a:r>
              <a:rPr lang="en-GB" sz="1400" u="none" strike="noStrike" cap="none"/>
              <a:t>electrical machines </a:t>
            </a:r>
            <a:r>
              <a:rPr lang="en-GB" sz="1400" u="none" strike="noStrike" cap="none">
                <a:solidFill>
                  <a:srgbClr val="000000"/>
                </a:solidFill>
              </a:rPr>
              <a:t>components of engineering and manufacturing-related qualifications at levels 2 and 3. They introduce </a:t>
            </a:r>
            <a:br>
              <a:rPr lang="en-GB" sz="1400" u="none" strike="noStrike" cap="none">
                <a:solidFill>
                  <a:srgbClr val="000000"/>
                </a:solidFill>
              </a:rPr>
            </a:br>
            <a:r>
              <a:rPr lang="en-GB" sz="1400" u="none" strike="noStrike" cap="none">
                <a:solidFill>
                  <a:srgbClr val="000000"/>
                </a:solidFill>
              </a:rPr>
              <a:t>the topic and stimulate learners to explore and reflect on key concepts, and are designed to complement and enhance practitioners</a:t>
            </a:r>
            <a:r>
              <a:rPr lang="en-GB" sz="1400" u="none" strike="noStrike" cap="none"/>
              <a:t>’</a:t>
            </a:r>
            <a:r>
              <a:rPr lang="en-GB" sz="1400" u="none" strike="noStrike" cap="none">
                <a:solidFill>
                  <a:srgbClr val="000000"/>
                </a:solidFill>
              </a:rPr>
              <a:t>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211688"/>
            <a:ext cx="15119879" cy="1166794"/>
          </a:xfrm>
        </p:spPr>
        <p:txBody>
          <a:bodyPr>
            <a:noAutofit/>
          </a:bodyPr>
          <a:lstStyle/>
          <a:p>
            <a:pPr marL="0" marR="0" lvl="0" indent="0" algn="l" rtl="0">
              <a:lnSpc>
                <a:spcPct val="100000"/>
              </a:lnSpc>
              <a:spcBef>
                <a:spcPts val="0"/>
              </a:spcBef>
              <a:spcAft>
                <a:spcPts val="600"/>
              </a:spcAft>
              <a:buClr>
                <a:srgbClr val="000000"/>
              </a:buClr>
              <a:buSzPts val="1100"/>
              <a:buFont typeface="Arial"/>
              <a:buNone/>
            </a:pPr>
            <a:r>
              <a:rPr lang="en-GB" sz="2000" b="1" u="none" strike="noStrike" cap="none">
                <a:solidFill>
                  <a:srgbClr val="000000"/>
                </a:solidFill>
              </a:rPr>
              <a:t>Resources summary</a:t>
            </a:r>
          </a:p>
          <a:p>
            <a:pPr>
              <a:lnSpc>
                <a:spcPct val="100000"/>
              </a:lnSpc>
              <a:spcBef>
                <a:spcPts val="0"/>
              </a:spcBef>
              <a:buClr>
                <a:srgbClr val="000000"/>
              </a:buClr>
              <a:buSzPts val="1100"/>
            </a:pPr>
            <a:r>
              <a:rPr lang="en-GB" sz="1400" b="1" u="none" strike="noStrike" cap="none">
                <a:solidFill>
                  <a:schemeClr val="dk1"/>
                </a:solidFill>
              </a:rPr>
              <a:t>Prerequisites</a:t>
            </a:r>
            <a:r>
              <a:rPr lang="en-GB" sz="1400" u="none" strike="noStrike" cap="none">
                <a:solidFill>
                  <a:schemeClr val="dk1"/>
                </a:solidFill>
              </a:rPr>
              <a:t> – it is recommended that learners complete </a:t>
            </a:r>
            <a:r>
              <a:rPr lang="en-GB" sz="1400" b="1" u="none" strike="noStrike" cap="none">
                <a:solidFill>
                  <a:schemeClr val="dk1"/>
                </a:solidFill>
              </a:rPr>
              <a:t>1. Introducing electric motors</a:t>
            </a:r>
            <a:r>
              <a:rPr lang="en-GB" sz="1400" u="none" strike="noStrike" cap="none">
                <a:solidFill>
                  <a:schemeClr val="dk1"/>
                </a:solidFill>
              </a:rPr>
              <a:t> before starting this resource.</a:t>
            </a:r>
            <a:endParaRPr lang="en-GB" sz="1400" b="1" u="none" strike="noStrike" cap="none"/>
          </a:p>
          <a:p>
            <a:pPr marL="0" marR="0" lvl="0" indent="0" algn="l" rtl="0">
              <a:lnSpc>
                <a:spcPct val="100000"/>
              </a:lnSpc>
              <a:spcBef>
                <a:spcPts val="0"/>
              </a:spcBef>
              <a:spcAft>
                <a:spcPts val="0"/>
              </a:spcAft>
              <a:buClr>
                <a:srgbClr val="000000"/>
              </a:buClr>
              <a:buSzPts val="1100"/>
              <a:buFont typeface="Arial"/>
              <a:buNone/>
            </a:pPr>
            <a:endParaRPr lang="en-GB" sz="2000" b="1" u="none" strike="noStrike" cap="none">
              <a:solidFill>
                <a:srgbClr val="000000"/>
              </a:solidFill>
            </a:endParaRPr>
          </a:p>
          <a:p>
            <a:pPr marL="0" lvl="0" indent="0" algn="l" rtl="0">
              <a:lnSpc>
                <a:spcPct val="90000"/>
              </a:lnSpc>
              <a:spcBef>
                <a:spcPts val="0"/>
              </a:spcBef>
              <a:spcAft>
                <a:spcPts val="0"/>
              </a:spcAft>
              <a:buClr>
                <a:schemeClr val="dk1"/>
              </a:buClr>
              <a:buSzPts val="1100"/>
              <a:buFont typeface="Arial"/>
              <a:buNone/>
            </a:pPr>
            <a:endParaRPr lang="en-GB" sz="1400" b="1"/>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lvl="0" indent="0" algn="l" rtl="0">
              <a:spcBef>
                <a:spcPts val="0"/>
              </a:spcBef>
              <a:spcAft>
                <a:spcPts val="0"/>
              </a:spcAft>
              <a:buClr>
                <a:schemeClr val="dk1"/>
              </a:buClr>
              <a:buSzPts val="1100"/>
              <a:buFont typeface="Arial"/>
              <a:buNone/>
            </a:pPr>
            <a:r>
              <a:rPr lang="en-GB" sz="14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Level 3 resources introduce characteristic curves for DC series, shunt and compound motors, including for torque, current, speed and power. They continue with an exploration of power output and efficiency, and how this affects real-world performance</a:t>
            </a:r>
            <a:r>
              <a:rPr lang="en-GB" sz="1400">
                <a:solidFill>
                  <a:schemeClr val="dk1"/>
                </a:solidFill>
              </a:rPr>
              <a:t>.</a:t>
            </a:r>
            <a:r>
              <a:rPr lang="en-GB" sz="14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
                  </a:ext>
                </a:extLst>
              </a:rPr>
              <a:t> The importance of electric motor efficiency is considered in the wider context of sustainability.</a:t>
            </a:r>
            <a:endParaRPr lang="en-GB" sz="1400">
              <a:solidFill>
                <a:schemeClr val="dk1"/>
              </a:solidFill>
            </a:endParaRP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3021170115"/>
              </p:ext>
            </p:extLst>
          </p:nvPr>
        </p:nvGraphicFramePr>
        <p:xfrm>
          <a:off x="473222" y="4034830"/>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91440" marR="91440" lvl="0" indent="0" algn="l" rtl="0">
                        <a:lnSpc>
                          <a:spcPct val="100000"/>
                        </a:lnSpc>
                        <a:spcBef>
                          <a:spcPts val="0"/>
                        </a:spcBef>
                        <a:spcAft>
                          <a:spcPts val="0"/>
                        </a:spcAft>
                        <a:buClr>
                          <a:schemeClr val="dk1"/>
                        </a:buClr>
                        <a:buSzPts val="1100"/>
                        <a:buFont typeface="Arial"/>
                        <a:buNone/>
                      </a:pPr>
                      <a:r>
                        <a:rPr lang="en-GB" sz="1600" u="none" strike="noStrike" cap="none">
                          <a:solidFill>
                            <a:schemeClr val="dk1"/>
                          </a:solidFill>
                          <a:latin typeface="Arial" panose="020B0604020202020204" pitchFamily="34" charset="0"/>
                          <a:cs typeface="Arial" panose="020B0604020202020204" pitchFamily="34" charset="0"/>
                        </a:rPr>
                        <a:t>2. Investigating torque, speed and current </a:t>
                      </a:r>
                      <a:endParaRPr lang="en-GB" sz="1600" u="none" strike="noStrike" cap="none">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543648" cy="3200876"/>
          </a:xfrm>
          <a:prstGeom prst="rect">
            <a:avLst/>
          </a:prstGeom>
        </p:spPr>
        <p:txBody>
          <a:bodyPr wrap="square" lIns="91440" tIns="45720" rIns="91440" bIns="45720" anchor="t">
            <a:spAutoFit/>
          </a:bodyPr>
          <a:lstStyle/>
          <a:p>
            <a:pPr>
              <a:spcAft>
                <a:spcPts val="600"/>
              </a:spcAft>
            </a:pPr>
            <a:r>
              <a:rPr lang="en-NZ" sz="2000" b="1">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a:latin typeface="Arial" panose="020B0604020202020204" pitchFamily="34" charset="0"/>
                <a:cs typeface="Arial" panose="020B0604020202020204" pitchFamily="34" charset="0"/>
              </a:rPr>
              <a:t>Delivery</a:t>
            </a:r>
            <a:r>
              <a:rPr lang="en-GB" sz="1400" u="none" strike="noStrike" cap="none">
                <a:solidFill>
                  <a:srgbClr val="000000"/>
                </a:solidFill>
                <a:latin typeface="Arial" panose="020B0604020202020204" pitchFamily="34" charset="0"/>
                <a:cs typeface="Arial" panose="020B0604020202020204" pitchFamily="34" charset="0"/>
              </a:rPr>
              <a:t>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a:latin typeface="Arial" panose="020B0604020202020204" pitchFamily="34" charset="0"/>
                <a:cs typeface="Arial" panose="020B0604020202020204" pitchFamily="34" charset="0"/>
              </a:rPr>
              <a:t>Overarching theme/big questions</a:t>
            </a:r>
          </a:p>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latin typeface="Arial" panose="020B0604020202020204" pitchFamily="34" charset="0"/>
                <a:cs typeface="Arial" panose="020B0604020202020204" pitchFamily="34" charset="0"/>
              </a:rPr>
              <a:t>How do we choose the right motor for the work we need to do?</a:t>
            </a:r>
            <a:endParaRPr lang="en-GB" sz="1400" u="none" strike="noStrike" cap="none">
              <a:latin typeface="Arial" panose="020B0604020202020204" pitchFamily="34" charset="0"/>
              <a:cs typeface="Arial" panose="020B0604020202020204" pitchFamily="34" charset="0"/>
            </a:endParaRPr>
          </a:p>
          <a:p>
            <a:pPr lvl="0">
              <a:spcBef>
                <a:spcPts val="1200"/>
              </a:spcBef>
              <a:buClr>
                <a:srgbClr val="000000"/>
              </a:buClr>
              <a:buSzPts val="1000"/>
            </a:pPr>
            <a:r>
              <a:rPr lang="en-NZ" sz="2000" b="1">
                <a:latin typeface="Arial" panose="020B0604020202020204" pitchFamily="34" charset="0"/>
                <a:cs typeface="Arial" panose="020B0604020202020204" pitchFamily="34" charset="0"/>
              </a:rPr>
              <a:t>Overview</a:t>
            </a:r>
          </a:p>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The Level 2 resource introduces some basic classifications of DC and AC motors before </a:t>
            </a:r>
            <a:r>
              <a:rPr lang="en-GB" sz="1400" u="none" strike="noStrike" cap="none">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exploring in simple terms what differences </a:t>
            </a:r>
            <a:r>
              <a:rPr lang="en-GB" sz="1400">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lead</a:t>
            </a:r>
            <a:r>
              <a:rPr lang="en-GB" sz="1400" u="none" strike="noStrike" cap="none">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 to their </a:t>
            </a:r>
            <a:r>
              <a:rPr lang="en-GB" sz="1400">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various</a:t>
            </a:r>
            <a:r>
              <a:rPr lang="en-GB" sz="1400" u="none" strike="noStrike" cap="none">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 characteristics and applications.</a:t>
            </a:r>
            <a:endParaRPr lang="en-GB" sz="1400">
              <a:solidFill>
                <a:schemeClr val="dk1"/>
              </a:solidFill>
              <a:latin typeface="Arial"/>
              <a:cs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381042"/>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379701"/>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 </a:t>
            </a:r>
            <a:r>
              <a:rPr lang="en-US"/>
              <a:t>| Practitioner guide</a:t>
            </a:r>
          </a:p>
        </p:txBody>
      </p:sp>
      <p:pic>
        <p:nvPicPr>
          <p:cNvPr id="8" name="Graphic 7" descr="Tick with solid fill">
            <a:extLst>
              <a:ext uri="{FF2B5EF4-FFF2-40B4-BE49-F238E27FC236}">
                <a16:creationId xmlns:a16="http://schemas.microsoft.com/office/drawing/2014/main" id="{48B0FAEE-9BF2-F027-0299-C955A2FB83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17915" y="4379701"/>
            <a:ext cx="329406" cy="329406"/>
          </a:xfrm>
          <a:prstGeom prst="rect">
            <a:avLst/>
          </a:prstGeom>
        </p:spPr>
      </p:pic>
      <p:pic>
        <p:nvPicPr>
          <p:cNvPr id="3" name="Graphic 2" descr="Tick with solid fill">
            <a:extLst>
              <a:ext uri="{FF2B5EF4-FFF2-40B4-BE49-F238E27FC236}">
                <a16:creationId xmlns:a16="http://schemas.microsoft.com/office/drawing/2014/main" id="{0E3A28D5-2507-0E77-E68A-B4890DC8911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01128" y="4379701"/>
            <a:ext cx="329406" cy="329406"/>
          </a:xfrm>
          <a:prstGeom prst="rect">
            <a:avLst/>
          </a:prstGeom>
        </p:spPr>
      </p:pic>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716936" cy="5578036"/>
          </a:xfrm>
        </p:spPr>
        <p:txBody>
          <a:bodyPr/>
          <a:lstStyle/>
          <a:p>
            <a:pPr marL="0" lvl="0" indent="0" algn="l" rtl="0">
              <a:lnSpc>
                <a:spcPct val="100000"/>
              </a:lnSpc>
              <a:spcBef>
                <a:spcPts val="0"/>
              </a:spcBef>
              <a:spcAft>
                <a:spcPts val="1200"/>
              </a:spcAft>
              <a:buSzPts val="1800"/>
              <a:buNone/>
            </a:pPr>
            <a:r>
              <a:rPr lang="en-GB" sz="2000" b="1">
                <a:solidFill>
                  <a:schemeClr val="dk1"/>
                </a:solidFill>
              </a:rPr>
              <a:t>Level 3 resource 1</a:t>
            </a:r>
          </a:p>
          <a:p>
            <a:pPr marL="0" lvl="0" indent="0" algn="l" rtl="0">
              <a:lnSpc>
                <a:spcPct val="100000"/>
              </a:lnSpc>
              <a:spcBef>
                <a:spcPts val="0"/>
              </a:spcBef>
              <a:spcAft>
                <a:spcPts val="1200"/>
              </a:spcAft>
              <a:buSzPts val="1800"/>
              <a:buNone/>
            </a:pPr>
            <a:r>
              <a:rPr lang="en-GB" sz="2000" b="1">
                <a:solidFill>
                  <a:schemeClr val="dk1"/>
                </a:solidFill>
              </a:rPr>
              <a:t>Investigating torque, speed and current</a:t>
            </a:r>
          </a:p>
          <a:p>
            <a:pPr marL="482600" lvl="0" indent="-342900" algn="l" rtl="0">
              <a:lnSpc>
                <a:spcPct val="100000"/>
              </a:lnSpc>
              <a:spcBef>
                <a:spcPts val="0"/>
              </a:spcBef>
              <a:spcAft>
                <a:spcPts val="1200"/>
              </a:spcAft>
              <a:buSzPts val="1400"/>
              <a:buFont typeface="Arial" panose="020B0604020202020204" pitchFamily="34" charset="0"/>
              <a:buChar char="•"/>
            </a:pPr>
            <a:r>
              <a:rPr lang="en-GB" sz="2000"/>
              <a:t>Describe how torque and speed vary with current in a </a:t>
            </a:r>
            <a:br>
              <a:rPr lang="en-GB" sz="2000"/>
            </a:br>
            <a:r>
              <a:rPr lang="en-GB" sz="2000"/>
              <a:t>series-wound and shunt-wound DC motor.</a:t>
            </a:r>
          </a:p>
          <a:p>
            <a:pPr marL="482600" indent="-342900">
              <a:lnSpc>
                <a:spcPct val="100000"/>
              </a:lnSpc>
              <a:spcBef>
                <a:spcPts val="0"/>
              </a:spcBef>
              <a:spcAft>
                <a:spcPts val="1200"/>
              </a:spcAft>
              <a:buSzPts val="1400"/>
              <a:buFont typeface="Arial" panose="020B0604020202020204" pitchFamily="34" charset="0"/>
              <a:buChar char="•"/>
            </a:pPr>
            <a:r>
              <a:rPr lang="en-GB" sz="2000">
                <a:latin typeface="Arial"/>
                <a:cs typeface="Arial"/>
              </a:rPr>
              <a:t>State the formula for calculating the output power of an electric motor.</a:t>
            </a:r>
          </a:p>
          <a:p>
            <a:pPr marL="482600" lvl="0" indent="-342900" algn="l" rtl="0">
              <a:lnSpc>
                <a:spcPct val="100000"/>
              </a:lnSpc>
              <a:spcBef>
                <a:spcPts val="0"/>
              </a:spcBef>
              <a:spcAft>
                <a:spcPts val="1200"/>
              </a:spcAft>
              <a:buSzPts val="1400"/>
              <a:buFont typeface="Arial" panose="020B0604020202020204" pitchFamily="34" charset="0"/>
              <a:buChar char="•"/>
            </a:pPr>
            <a:r>
              <a:rPr lang="en-GB" sz="2000">
                <a:latin typeface="Arial"/>
                <a:cs typeface="Arial"/>
              </a:rPr>
              <a:t>Calculate the mechanical power of a motor based on its rotational speed and torque.</a:t>
            </a:r>
          </a:p>
          <a:p>
            <a:pPr lvl="0" algn="l" rtl="0">
              <a:lnSpc>
                <a:spcPct val="100000"/>
              </a:lnSpc>
              <a:spcBef>
                <a:spcPts val="1200"/>
              </a:spcBef>
              <a:buSzPct val="100000"/>
            </a:pPr>
            <a:endParaRPr lang="en-GB" sz="2000">
              <a:solidFill>
                <a:srgbClr val="000000"/>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540652" y="2731108"/>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Full resource list available for the topic of </a:t>
            </a:r>
            <a:br>
              <a:rPr lang="en-GB" sz="2000" b="1" i="0" u="none" strike="noStrike" cap="none">
                <a:solidFill>
                  <a:schemeClr val="dk1"/>
                </a:solidFill>
                <a:latin typeface="Arial"/>
                <a:ea typeface="Arial"/>
                <a:cs typeface="Arial"/>
                <a:sym typeface="Arial"/>
              </a:rPr>
            </a:br>
            <a:r>
              <a:rPr lang="en-GB" sz="2000" b="1" i="0" u="none" strike="noStrike" cap="none">
                <a:solidFill>
                  <a:schemeClr val="dk1"/>
                </a:solidFill>
                <a:latin typeface="Arial"/>
                <a:ea typeface="Arial"/>
                <a:cs typeface="Arial"/>
                <a:sym typeface="Arial"/>
              </a:rPr>
              <a:t>Electrical machines:</a:t>
            </a:r>
            <a:br>
              <a:rPr lang="en-GB" sz="2000" b="1" i="0" u="none" strike="noStrike" cap="none">
                <a:solidFill>
                  <a:schemeClr val="dk1"/>
                </a:solidFill>
                <a:latin typeface="Arial"/>
                <a:ea typeface="Arial"/>
                <a:cs typeface="Arial"/>
                <a:sym typeface="Arial"/>
              </a:rPr>
            </a:br>
            <a:endParaRPr lang="en-GB"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dk1"/>
                </a:solidFill>
                <a:latin typeface="Arial"/>
                <a:ea typeface="Arial"/>
                <a:cs typeface="Arial"/>
                <a:sym typeface="Arial"/>
              </a:rPr>
              <a:t>1. Introducing electric motors (Level 2)</a:t>
            </a: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2. Investigating torque, speed and current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dk1"/>
                </a:solidFill>
                <a:latin typeface="Arial"/>
                <a:ea typeface="Arial"/>
                <a:cs typeface="Arial"/>
                <a:sym typeface="Arial"/>
              </a:rPr>
              <a:t>3. Efficiency and motor selection (Level 3)</a:t>
            </a:r>
          </a:p>
          <a:p>
            <a:pPr marL="0" marR="0" lvl="0" indent="0" algn="l" rtl="0">
              <a:lnSpc>
                <a:spcPct val="100000"/>
              </a:lnSpc>
              <a:spcBef>
                <a:spcPts val="0"/>
              </a:spcBef>
              <a:spcAft>
                <a:spcPts val="0"/>
              </a:spcAft>
              <a:buClr>
                <a:schemeClr val="dk1"/>
              </a:buClr>
              <a:buSzPts val="1100"/>
              <a:buFont typeface="Arial"/>
              <a:buNone/>
            </a:pPr>
            <a:endParaRPr lang="en-GB" sz="20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1" i="0" u="none" strike="noStrike" cap="none">
                <a:solidFill>
                  <a:srgbClr val="000000"/>
                </a:solidFill>
                <a:latin typeface="Arial"/>
                <a:ea typeface="Arial"/>
                <a:cs typeface="Arial"/>
                <a:sym typeface="Arial"/>
              </a:rPr>
              <a:t>Links to other supported topics</a:t>
            </a:r>
          </a:p>
          <a:p>
            <a:pPr marL="0" marR="0" lvl="0" indent="0" algn="l" rtl="0">
              <a:lnSpc>
                <a:spcPct val="100000"/>
              </a:lnSpc>
              <a:spcBef>
                <a:spcPts val="0"/>
              </a:spcBef>
              <a:spcAft>
                <a:spcPts val="0"/>
              </a:spcAft>
              <a:buClr>
                <a:srgbClr val="000000"/>
              </a:buClr>
              <a:buSzPts val="1100"/>
              <a:buFont typeface="Arial"/>
              <a:buNone/>
            </a:pPr>
            <a:endParaRPr lang="en-GB"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dk1"/>
                </a:solidFill>
                <a:latin typeface="Arial"/>
                <a:ea typeface="Arial"/>
                <a:cs typeface="Arial"/>
                <a:sym typeface="Arial"/>
              </a:rPr>
              <a:t>Renewable energy, Sustainability.</a:t>
            </a:r>
            <a:endParaRPr lang="en-GB"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a:solidFill>
                <a:schemeClr val="dk1"/>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4" name="Footer Placeholder 3">
            <a:extLst>
              <a:ext uri="{FF2B5EF4-FFF2-40B4-BE49-F238E27FC236}">
                <a16:creationId xmlns:a16="http://schemas.microsoft.com/office/drawing/2014/main" id="{F636FBA2-47E3-D9BA-0E21-9C147A68CA90}"/>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 </a:t>
            </a:r>
            <a:r>
              <a:rPr lang="en-US"/>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6" y="2751003"/>
            <a:ext cx="6384380"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rgbClr val="000000"/>
              </a:buClr>
              <a:buSzPts val="1100"/>
              <a:buFont typeface="Arial"/>
              <a:buNone/>
            </a:pPr>
            <a:r>
              <a:rPr lang="en-GB" sz="2000" b="1" u="none" strike="noStrike" cap="none">
                <a:solidFill>
                  <a:schemeClr val="dk1"/>
                </a:solidFill>
              </a:rPr>
              <a:t>Electrical machines/Electric motors</a:t>
            </a:r>
            <a:endParaRPr lang="en-GB" sz="200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lang="en-GB" sz="2000" u="none" strike="noStrike" cap="none">
              <a:solidFill>
                <a:srgbClr val="0000FF"/>
              </a:solidFill>
            </a:endParaRP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Characteristics of series, shunt and </a:t>
            </a:r>
            <a:br>
              <a:rPr lang="en-GB" sz="2000" u="none" strike="noStrike" cap="none">
                <a:solidFill>
                  <a:schemeClr val="dk1"/>
                </a:solidFill>
              </a:rPr>
            </a:br>
            <a:r>
              <a:rPr lang="en-GB" sz="2000" u="none" strike="noStrike" cap="none">
                <a:solidFill>
                  <a:schemeClr val="dk1"/>
                </a:solidFill>
              </a:rPr>
              <a:t>compound-wound electric motors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Measuring characteristics of electric motors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Power output</a:t>
            </a:r>
          </a:p>
          <a:p>
            <a:pPr marL="501650" lvl="0" indent="-342900">
              <a:lnSpc>
                <a:spcPct val="100000"/>
              </a:lnSpc>
              <a:spcBef>
                <a:spcPts val="0"/>
              </a:spcBef>
              <a:buClr>
                <a:srgbClr val="000000"/>
              </a:buClr>
              <a:buSzPct val="70000"/>
              <a:buFont typeface="Arial" panose="020B0604020202020204" pitchFamily="34" charset="0"/>
              <a:buChar char="•"/>
            </a:pPr>
            <a:endParaRPr lang="en-GB" sz="2000">
              <a:solidFill>
                <a:srgbClr val="000000"/>
              </a:solidFill>
            </a:endParaRPr>
          </a:p>
        </p:txBody>
      </p:sp>
      <p:sp>
        <p:nvSpPr>
          <p:cNvPr id="3" name="Text Placeholder 4">
            <a:extLst>
              <a:ext uri="{FF2B5EF4-FFF2-40B4-BE49-F238E27FC236}">
                <a16:creationId xmlns:a16="http://schemas.microsoft.com/office/drawing/2014/main" id="{A3D6C862-3CDC-D248-3D30-6AE6DFE43F0F}"/>
              </a:ext>
            </a:extLst>
          </p:cNvPr>
          <p:cNvSpPr txBox="1">
            <a:spLocks/>
          </p:cNvSpPr>
          <p:nvPr/>
        </p:nvSpPr>
        <p:spPr>
          <a:xfrm>
            <a:off x="6789897" y="2767847"/>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80000"/>
              </a:lnSpc>
              <a:spcBef>
                <a:spcPts val="0"/>
              </a:spcBef>
              <a:spcAft>
                <a:spcPts val="0"/>
              </a:spcAft>
              <a:buClr>
                <a:schemeClr val="dk1"/>
              </a:buClr>
              <a:buSzPts val="1100"/>
              <a:buFont typeface="Arial"/>
              <a:buNone/>
            </a:pPr>
            <a:r>
              <a:rPr lang="en-GB" sz="2000" b="1">
                <a:solidFill>
                  <a:schemeClr val="dk1"/>
                </a:solidFill>
              </a:rPr>
              <a:t>Maths</a:t>
            </a:r>
            <a:endParaRPr lang="en-GB" sz="2000">
              <a:solidFill>
                <a:schemeClr val="dk1"/>
              </a:solidFill>
            </a:endParaRPr>
          </a:p>
          <a:p>
            <a:pPr marL="0" lvl="0" indent="0" algn="l" rtl="0">
              <a:spcBef>
                <a:spcPts val="0"/>
              </a:spcBef>
              <a:spcAft>
                <a:spcPts val="0"/>
              </a:spcAft>
              <a:buClr>
                <a:schemeClr val="dk1"/>
              </a:buClr>
              <a:buSzPts val="1100"/>
              <a:buFont typeface="Arial"/>
              <a:buNone/>
            </a:pPr>
            <a:endParaRPr lang="en-GB" sz="2000">
              <a:solidFill>
                <a:srgbClr val="0000FF"/>
              </a:solidFill>
            </a:endParaRP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Making measurements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Working with formulas</a:t>
            </a:r>
          </a:p>
          <a:p>
            <a:pPr marL="501650" marR="0" lvl="0" indent="-342900" algn="l" rtl="0">
              <a:lnSpc>
                <a:spcPct val="100000"/>
              </a:lnSpc>
              <a:spcBef>
                <a:spcPts val="0"/>
              </a:spcBef>
              <a:spcAft>
                <a:spcPts val="1200"/>
              </a:spcAft>
              <a:buClr>
                <a:schemeClr val="dk1"/>
              </a:buClr>
              <a:buSzPct val="70000"/>
              <a:buFont typeface="Arial" panose="020B0604020202020204" pitchFamily="34" charset="0"/>
              <a:buChar char="•"/>
            </a:pPr>
            <a:r>
              <a:rPr lang="en-GB" sz="2000" u="none" strike="noStrike" cap="none">
                <a:solidFill>
                  <a:schemeClr val="dk1"/>
                </a:solidFill>
              </a:rPr>
              <a:t>Interpreting charts and tables</a:t>
            </a:r>
          </a:p>
          <a:p>
            <a:pPr marL="501650" lvl="0" indent="-342900">
              <a:lnSpc>
                <a:spcPct val="100000"/>
              </a:lnSpc>
              <a:spcBef>
                <a:spcPts val="0"/>
              </a:spcBef>
              <a:buClr>
                <a:srgbClr val="000000"/>
              </a:buClr>
              <a:buSzPct val="70000"/>
              <a:buFont typeface="Arial" panose="020B0604020202020204" pitchFamily="34" charset="0"/>
              <a:buChar char="•"/>
            </a:pPr>
            <a:endParaRPr lang="en-GB" sz="2000">
              <a:solidFill>
                <a:srgbClr val="000000"/>
              </a:solidFill>
            </a:endParaRPr>
          </a:p>
        </p:txBody>
      </p:sp>
      <p:sp>
        <p:nvSpPr>
          <p:cNvPr id="7" name="Footer Placeholder 3">
            <a:extLst>
              <a:ext uri="{FF2B5EF4-FFF2-40B4-BE49-F238E27FC236}">
                <a16:creationId xmlns:a16="http://schemas.microsoft.com/office/drawing/2014/main" id="{DCFA7A6D-8CE7-6285-3678-0FC95EBEEAA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 </a:t>
            </a:r>
            <a:r>
              <a:rPr lang="en-US"/>
              <a:t>| Practitioner guide</a:t>
            </a:r>
          </a:p>
        </p:txBody>
      </p:sp>
      <p:sp>
        <p:nvSpPr>
          <p:cNvPr id="8" name="Text Placeholder 4">
            <a:extLst>
              <a:ext uri="{FF2B5EF4-FFF2-40B4-BE49-F238E27FC236}">
                <a16:creationId xmlns:a16="http://schemas.microsoft.com/office/drawing/2014/main" id="{0704DEB5-8F9F-9ED7-DB77-05C728472C3C}"/>
              </a:ext>
            </a:extLst>
          </p:cNvPr>
          <p:cNvSpPr txBox="1">
            <a:spLocks/>
          </p:cNvSpPr>
          <p:nvPr/>
        </p:nvSpPr>
        <p:spPr>
          <a:xfrm>
            <a:off x="10999376" y="2767847"/>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80000"/>
              </a:lnSpc>
              <a:spcBef>
                <a:spcPts val="0"/>
              </a:spcBef>
              <a:spcAft>
                <a:spcPts val="0"/>
              </a:spcAft>
              <a:buClr>
                <a:schemeClr val="dk1"/>
              </a:buClr>
              <a:buSzPts val="1100"/>
              <a:buFont typeface="Arial"/>
              <a:buNone/>
            </a:pPr>
            <a:r>
              <a:rPr lang="en-GB" sz="2000" b="1" u="none" strike="noStrike" cap="none">
                <a:solidFill>
                  <a:schemeClr val="dk1"/>
                </a:solidFill>
              </a:rPr>
              <a:t>Including careers</a:t>
            </a:r>
            <a:endParaRPr lang="en-GB" sz="2000" u="none" strike="noStrike" cap="none">
              <a:solidFill>
                <a:schemeClr val="dk1"/>
              </a:solidFill>
            </a:endParaRPr>
          </a:p>
          <a:p>
            <a:pPr marL="0" lvl="0" indent="0" algn="l" rtl="0">
              <a:spcBef>
                <a:spcPts val="0"/>
              </a:spcBef>
              <a:spcAft>
                <a:spcPts val="0"/>
              </a:spcAft>
              <a:buClr>
                <a:schemeClr val="dk1"/>
              </a:buClr>
              <a:buSzPts val="1100"/>
              <a:buFont typeface="Arial"/>
              <a:buNone/>
            </a:pPr>
            <a:endParaRPr lang="en-GB" sz="2000">
              <a:solidFill>
                <a:srgbClr val="0000FF"/>
              </a:solidFill>
            </a:endParaRPr>
          </a:p>
          <a:p>
            <a:pPr marL="501650" marR="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2000" u="none" strike="noStrike" cap="none">
                <a:solidFill>
                  <a:schemeClr val="dk1"/>
                </a:solidFill>
              </a:rPr>
              <a:t>Careers that use electric motor </a:t>
            </a:r>
            <a:br>
              <a:rPr lang="en-GB" sz="2000" u="none" strike="noStrike" cap="none">
                <a:solidFill>
                  <a:schemeClr val="dk1"/>
                </a:solidFill>
              </a:rPr>
            </a:br>
            <a:r>
              <a:rPr lang="en-GB" sz="2000" u="none" strike="noStrike" cap="none">
                <a:solidFill>
                  <a:schemeClr val="dk1"/>
                </a:solidFill>
              </a:rPr>
              <a:t>knowledge and understanding</a:t>
            </a:r>
            <a:endParaRPr lang="en-GB" sz="2000" b="1" u="none" strike="noStrike" cap="none">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a:solidFill>
                <a:srgbClr val="000000"/>
              </a:solidFill>
            </a:endParaRP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3D2945-F1DD-97FA-08BE-3E3AA1860ED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a:solidFill>
                <a:schemeClr val="bg1"/>
              </a:solidFill>
            </a:endParaRPr>
          </a:p>
        </p:txBody>
      </p:sp>
      <p:sp>
        <p:nvSpPr>
          <p:cNvPr id="5" name="Title 1">
            <a:extLst>
              <a:ext uri="{FF2B5EF4-FFF2-40B4-BE49-F238E27FC236}">
                <a16:creationId xmlns:a16="http://schemas.microsoft.com/office/drawing/2014/main" id="{530CCA84-1FB0-8CAE-A16B-5CE0D09B0723}"/>
              </a:ext>
            </a:extLst>
          </p:cNvPr>
          <p:cNvSpPr txBox="1">
            <a:spLocks/>
          </p:cNvSpPr>
          <p:nvPr/>
        </p:nvSpPr>
        <p:spPr>
          <a:xfrm>
            <a:off x="5024646" y="1949371"/>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ts val="6080"/>
              </a:lnSpc>
              <a:spcBef>
                <a:spcPts val="0"/>
              </a:spcBef>
              <a:spcAft>
                <a:spcPts val="0"/>
              </a:spcAft>
              <a:buSzPct val="100000"/>
              <a:buNone/>
            </a:pPr>
            <a:r>
              <a:rPr lang="en-GB"/>
              <a:t>Electrical </a:t>
            </a:r>
            <a:br>
              <a:rPr lang="en-GB"/>
            </a:br>
            <a:r>
              <a:rPr lang="en-GB"/>
              <a:t>machines</a:t>
            </a:r>
            <a:endParaRPr lang="en-NZ"/>
          </a:p>
          <a:p>
            <a:pPr marL="0" lvl="0" indent="0" algn="ctr" rtl="0">
              <a:lnSpc>
                <a:spcPct val="100000"/>
              </a:lnSpc>
              <a:spcBef>
                <a:spcPts val="1200"/>
              </a:spcBef>
              <a:spcAft>
                <a:spcPts val="0"/>
              </a:spcAft>
              <a:buSzPct val="100000"/>
              <a:buNone/>
            </a:pPr>
            <a:r>
              <a:rPr lang="en-GB" sz="2500" b="0"/>
              <a:t>2. Investigating torque, </a:t>
            </a:r>
            <a:br>
              <a:rPr lang="en-GB" sz="2500" b="0"/>
            </a:br>
            <a:r>
              <a:rPr lang="en-GB" sz="2500" b="0"/>
              <a:t>speed and current</a:t>
            </a:r>
            <a:endParaRPr lang="en-US" sz="2500" b="0"/>
          </a:p>
          <a:p>
            <a:pPr>
              <a:lnSpc>
                <a:spcPts val="5500"/>
              </a:lnSpc>
              <a:spcBef>
                <a:spcPts val="0"/>
              </a:spcBef>
            </a:pPr>
            <a:endParaRPr lang="en-NZ" sz="2500" b="0"/>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8000471" y="337921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lIns="91440" tIns="216000" rIns="180000" bIns="0" rtlCol="0" anchor="ctr"/>
          <a:lstStyle/>
          <a:p>
            <a:pPr marL="114300" algn="ctr"/>
            <a:r>
              <a:rPr lang="en-GB">
                <a:latin typeface="Arial"/>
                <a:cs typeface="Arial"/>
              </a:rPr>
              <a:t>Calculate the mechanical power of a motor based </a:t>
            </a:r>
            <a:br>
              <a:rPr lang="en-GB">
                <a:latin typeface="Arial"/>
                <a:cs typeface="Arial"/>
              </a:rPr>
            </a:br>
            <a:r>
              <a:rPr lang="en-GB">
                <a:latin typeface="Arial"/>
                <a:cs typeface="Arial"/>
              </a:rPr>
              <a:t>on its rotational speed </a:t>
            </a:r>
            <a:br>
              <a:rPr lang="en-GB">
                <a:latin typeface="Arial"/>
                <a:cs typeface="Arial"/>
              </a:rPr>
            </a:br>
            <a:r>
              <a:rPr lang="en-GB">
                <a:latin typeface="Arial"/>
                <a:cs typeface="Arial"/>
              </a:rPr>
              <a:t>and torque.</a:t>
            </a:r>
            <a:endParaRPr lang="en-US">
              <a:latin typeface="Arial"/>
              <a:cs typeface="Arial"/>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a:solidFill>
                  <a:schemeClr val="tx1"/>
                </a:solidFill>
                <a:latin typeface="Arial"/>
                <a:ea typeface="Arial"/>
                <a:cs typeface="Arial"/>
                <a:sym typeface="Arial"/>
              </a:rPr>
              <a:t>Image © This Is Engineering</a:t>
            </a:r>
            <a:endParaRPr sz="1400" b="0" i="0" u="none" strike="noStrike" cap="none">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a:solidFill>
                <a:schemeClr val="bg1"/>
              </a:solidFill>
            </a:endParaRPr>
          </a:p>
        </p:txBody>
      </p:sp>
      <p:sp>
        <p:nvSpPr>
          <p:cNvPr id="10" name="Footer Placeholder 3">
            <a:extLst>
              <a:ext uri="{FF2B5EF4-FFF2-40B4-BE49-F238E27FC236}">
                <a16:creationId xmlns:a16="http://schemas.microsoft.com/office/drawing/2014/main" id="{E5178B76-5A69-5E1D-EBD4-4DE6A50E6B6E}"/>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bg1"/>
                </a:solidFill>
                <a:latin typeface="Arial"/>
                <a:ea typeface="Arial"/>
                <a:cs typeface="Arial"/>
                <a:sym typeface="Arial"/>
              </a:rPr>
              <a:t>2. Investigating torque, speed and current</a:t>
            </a:r>
            <a:endParaRPr lang="en-US">
              <a:solidFill>
                <a:schemeClr val="bg1"/>
              </a:solidFill>
            </a:endParaRPr>
          </a:p>
        </p:txBody>
      </p:sp>
      <p:sp>
        <p:nvSpPr>
          <p:cNvPr id="5" name="Graphic 5">
            <a:extLst>
              <a:ext uri="{FF2B5EF4-FFF2-40B4-BE49-F238E27FC236}">
                <a16:creationId xmlns:a16="http://schemas.microsoft.com/office/drawing/2014/main" id="{D3785ED7-44CA-CC3B-C4EE-4B35C604FB1C}"/>
              </a:ext>
            </a:extLst>
          </p:cNvPr>
          <p:cNvSpPr/>
          <p:nvPr/>
        </p:nvSpPr>
        <p:spPr>
          <a:xfrm>
            <a:off x="4253124" y="337921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lIns="91440" tIns="360000" rIns="180000" bIns="0" rtlCol="0" anchor="ctr"/>
          <a:lstStyle/>
          <a:p>
            <a:pPr marL="114300" algn="ctr">
              <a:buSzPts val="1800"/>
            </a:pPr>
            <a:r>
              <a:rPr lang="en-GB">
                <a:latin typeface="Arial"/>
                <a:cs typeface="Arial"/>
              </a:rPr>
              <a:t>State the formula for calculating the output power of an electric motor.</a:t>
            </a:r>
            <a:endParaRPr lang="en-GB">
              <a:latin typeface="Arial" panose="020B0604020202020204" pitchFamily="34" charset="0"/>
              <a:cs typeface="Arial" panose="020B0604020202020204" pitchFamily="34" charset="0"/>
            </a:endParaRPr>
          </a:p>
        </p:txBody>
      </p:sp>
      <p:sp>
        <p:nvSpPr>
          <p:cNvPr id="6" name="Graphic 5">
            <a:extLst>
              <a:ext uri="{FF2B5EF4-FFF2-40B4-BE49-F238E27FC236}">
                <a16:creationId xmlns:a16="http://schemas.microsoft.com/office/drawing/2014/main" id="{89DA2589-344E-96F7-A1A0-0451F6245017}"/>
              </a:ext>
            </a:extLst>
          </p:cNvPr>
          <p:cNvSpPr/>
          <p:nvPr/>
        </p:nvSpPr>
        <p:spPr>
          <a:xfrm>
            <a:off x="505778" y="3379214"/>
            <a:ext cx="3318574" cy="3256671"/>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20000">
                  <a:srgbClr val="B2BFF0"/>
                </a:gs>
                <a:gs pos="81000">
                  <a:srgbClr val="D91C5C"/>
                </a:gs>
              </a:gsLst>
              <a:lin ang="18900242" scaled="1"/>
            </a:gradFill>
            <a:prstDash val="solid"/>
            <a:miter/>
          </a:ln>
        </p:spPr>
        <p:txBody>
          <a:bodyPr tIns="144000" rIns="180000" bIns="0" rtlCol="0" anchor="ctr"/>
          <a:lstStyle/>
          <a:p>
            <a:pPr marL="114300" lvl="0" algn="ctr" rtl="0">
              <a:spcBef>
                <a:spcPts val="1200"/>
              </a:spcBef>
              <a:spcAft>
                <a:spcPts val="0"/>
              </a:spcAft>
              <a:buSzPts val="1800"/>
            </a:pP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Describe how torque and speed vary with current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 series-wound and shunt-wound DC motor.</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29FD81-13E9-FB87-72D6-C2BCF8F92FFD}"/>
              </a:ext>
            </a:extLst>
          </p:cNvPr>
          <p:cNvSpPr/>
          <p:nvPr/>
        </p:nvSpPr>
        <p:spPr>
          <a:xfrm>
            <a:off x="411858" y="2291753"/>
            <a:ext cx="11033854" cy="2585323"/>
          </a:xfrm>
          <a:prstGeom prst="rect">
            <a:avLst/>
          </a:prstGeom>
        </p:spPr>
        <p:txBody>
          <a:bodyPr wrap="none">
            <a:sp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a:solidFill>
                  <a:srgbClr val="000000"/>
                </a:solidFill>
                <a:latin typeface="Arial" panose="020B0604020202020204" pitchFamily="34" charset="0"/>
                <a:ea typeface="Arial"/>
                <a:cs typeface="Arial" panose="020B0604020202020204" pitchFamily="34" charset="0"/>
                <a:sym typeface="Arial"/>
              </a:rPr>
              <a:t>Torque and speed vary with current </a:t>
            </a:r>
            <a:r>
              <a:rPr lang="en-GB">
                <a:latin typeface="Arial" panose="020B0604020202020204" pitchFamily="34" charset="0"/>
                <a:cs typeface="Arial" panose="020B0604020202020204" pitchFamily="34" charset="0"/>
              </a:rPr>
              <a:t>in different ways </a:t>
            </a:r>
            <a:r>
              <a:rPr lang="en-GB" b="0" i="0" u="none" strike="noStrike" cap="none">
                <a:solidFill>
                  <a:srgbClr val="000000"/>
                </a:solidFill>
                <a:latin typeface="Arial" panose="020B0604020202020204" pitchFamily="34" charset="0"/>
                <a:ea typeface="Arial"/>
                <a:cs typeface="Arial" panose="020B0604020202020204" pitchFamily="34" charset="0"/>
                <a:sym typeface="Arial"/>
              </a:rPr>
              <a:t>in series, shunt and compound DC motors:</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In a </a:t>
            </a:r>
            <a:r>
              <a:rPr lang="en-GB" sz="1800" b="1" i="0" u="none" strike="noStrike" cap="none">
                <a:solidFill>
                  <a:srgbClr val="000000"/>
                </a:solidFill>
                <a:latin typeface="Arial"/>
                <a:ea typeface="Arial"/>
                <a:cs typeface="Arial"/>
                <a:sym typeface="Arial"/>
              </a:rPr>
              <a:t>series-wound motor:</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Torque is proportional to the square of the current. Speed is inversely proportional to the square of current.</a:t>
            </a:r>
          </a:p>
          <a:p>
            <a:pPr marL="0" marR="0" lvl="0" indent="0" algn="l" rtl="0">
              <a:lnSpc>
                <a:spcPct val="100000"/>
              </a:lnSpc>
              <a:spcBef>
                <a:spcPts val="0"/>
              </a:spcBef>
              <a:spcAft>
                <a:spcPts val="0"/>
              </a:spcAft>
              <a:buClr>
                <a:srgbClr val="000000"/>
              </a:buClr>
              <a:buSzPts val="1200"/>
              <a:buFont typeface="Arial"/>
              <a:buNone/>
            </a:pPr>
            <a:endParaRPr lang="en-GB">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In a </a:t>
            </a:r>
            <a:r>
              <a:rPr lang="en-GB" sz="1800" b="1" i="0" u="none" strike="noStrike" cap="none">
                <a:solidFill>
                  <a:srgbClr val="000000"/>
                </a:solidFill>
                <a:latin typeface="Arial"/>
                <a:ea typeface="Arial"/>
                <a:cs typeface="Arial"/>
                <a:sym typeface="Arial"/>
              </a:rPr>
              <a:t>shunt-wound motor:</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Torque is proportional to current. Speed is inversely proportional to current. </a:t>
            </a:r>
          </a:p>
        </p:txBody>
      </p:sp>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a:t>Torque, speed and current in DC motors</a:t>
            </a:r>
            <a:endParaRPr lang="en-US"/>
          </a:p>
        </p:txBody>
      </p:sp>
      <p:sp>
        <p:nvSpPr>
          <p:cNvPr id="13" name="Content Placeholder 11">
            <a:extLst>
              <a:ext uri="{FF2B5EF4-FFF2-40B4-BE49-F238E27FC236}">
                <a16:creationId xmlns:a16="http://schemas.microsoft.com/office/drawing/2014/main" id="{B53039A6-218D-12CE-8A38-B129DAC0764D}"/>
              </a:ext>
            </a:extLst>
          </p:cNvPr>
          <p:cNvSpPr txBox="1">
            <a:spLocks/>
          </p:cNvSpPr>
          <p:nvPr/>
        </p:nvSpPr>
        <p:spPr>
          <a:xfrm>
            <a:off x="11823405" y="2482635"/>
            <a:ext cx="3636861" cy="4898730"/>
          </a:xfrm>
          <a:prstGeom prst="rect">
            <a:avLst/>
          </a:prstGeom>
          <a:ln w="28575">
            <a:gradFill flip="none" rotWithShape="1">
              <a:gsLst>
                <a:gs pos="21000">
                  <a:srgbClr val="B2BFF0"/>
                </a:gs>
                <a:gs pos="100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GB" sz="1800" b="0" i="0" u="none" strike="noStrike" cap="none">
                <a:solidFill>
                  <a:srgbClr val="000000"/>
                </a:solidFill>
                <a:latin typeface="Arial"/>
                <a:ea typeface="Arial"/>
                <a:cs typeface="Arial"/>
                <a:sym typeface="Arial"/>
              </a:rPr>
              <a:t>In the sketch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graphs, identify which of motors A and B is series-wound and which is shunt-wound.</a:t>
            </a:r>
          </a:p>
          <a:p>
            <a:pPr marL="285750" marR="0" lvl="0" indent="-285750" algn="l" rtl="0">
              <a:lnSpc>
                <a:spcPct val="100000"/>
              </a:lnSpc>
              <a:spcBef>
                <a:spcPts val="0"/>
              </a:spcBef>
              <a:spcAft>
                <a:spcPts val="0"/>
              </a:spcAft>
              <a:buClr>
                <a:srgbClr val="000000"/>
              </a:buClr>
              <a:buSzPts val="1200"/>
              <a:buFont typeface="Arial" panose="020B0604020202020204" pitchFamily="34" charset="0"/>
              <a:buChar char="•"/>
            </a:pPr>
            <a:endParaRPr lang="en-GB" sz="18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panose="020B0604020202020204" pitchFamily="34" charset="0"/>
              <a:buChar char="•"/>
            </a:pPr>
            <a:r>
              <a:rPr lang="en-GB" sz="1800" b="0" i="0" u="none" strike="noStrike" cap="none">
                <a:solidFill>
                  <a:srgbClr val="000000"/>
                </a:solidFill>
                <a:latin typeface="Arial"/>
                <a:ea typeface="Arial"/>
                <a:cs typeface="Arial"/>
                <a:sym typeface="Arial"/>
              </a:rPr>
              <a:t>Motor C is compound-wound. Its torque and speed characteristics are a compromise between series and shunt. Describe how motor C’s characteristics might look on each graph.</a:t>
            </a:r>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a:solidFill>
                <a:schemeClr val="bg1"/>
              </a:solidFill>
            </a:endParaRPr>
          </a:p>
        </p:txBody>
      </p:sp>
      <p:sp>
        <p:nvSpPr>
          <p:cNvPr id="4" name="Footer Placeholder 3">
            <a:extLst>
              <a:ext uri="{FF2B5EF4-FFF2-40B4-BE49-F238E27FC236}">
                <a16:creationId xmlns:a16="http://schemas.microsoft.com/office/drawing/2014/main" id="{8909424E-3844-DA5A-D101-956631E0DD2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pic>
        <p:nvPicPr>
          <p:cNvPr id="7" name="Graphic 6">
            <a:extLst>
              <a:ext uri="{FF2B5EF4-FFF2-40B4-BE49-F238E27FC236}">
                <a16:creationId xmlns:a16="http://schemas.microsoft.com/office/drawing/2014/main" id="{DE9CCF22-9048-5379-0CBF-9382E696B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2093" y="2001802"/>
            <a:ext cx="994826" cy="961665"/>
          </a:xfrm>
          <a:prstGeom prst="rect">
            <a:avLst/>
          </a:prstGeom>
        </p:spPr>
      </p:pic>
      <p:pic>
        <p:nvPicPr>
          <p:cNvPr id="17" name="Graphic 16">
            <a:extLst>
              <a:ext uri="{FF2B5EF4-FFF2-40B4-BE49-F238E27FC236}">
                <a16:creationId xmlns:a16="http://schemas.microsoft.com/office/drawing/2014/main" id="{726E7697-2181-4D5E-05B8-43762A2DDA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3157" y="252717"/>
            <a:ext cx="1026665" cy="991863"/>
          </a:xfrm>
          <a:prstGeom prst="rect">
            <a:avLst/>
          </a:prstGeom>
        </p:spPr>
      </p:pic>
      <p:sp>
        <p:nvSpPr>
          <p:cNvPr id="36" name="Google Shape;108;p8">
            <a:extLst>
              <a:ext uri="{FF2B5EF4-FFF2-40B4-BE49-F238E27FC236}">
                <a16:creationId xmlns:a16="http://schemas.microsoft.com/office/drawing/2014/main" id="{81CA9F39-E475-6903-752F-15FF7A5B31DA}"/>
              </a:ext>
            </a:extLst>
          </p:cNvPr>
          <p:cNvSpPr txBox="1"/>
          <p:nvPr/>
        </p:nvSpPr>
        <p:spPr>
          <a:xfrm>
            <a:off x="2970042" y="7770538"/>
            <a:ext cx="3788594"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Current (A)</a:t>
            </a:r>
            <a:endParaRPr b="0" i="0" u="none" strike="noStrike" cap="none">
              <a:solidFill>
                <a:srgbClr val="000000"/>
              </a:solidFill>
              <a:latin typeface="Arial"/>
              <a:ea typeface="Arial"/>
              <a:cs typeface="Arial"/>
              <a:sym typeface="Arial"/>
            </a:endParaRPr>
          </a:p>
        </p:txBody>
      </p:sp>
      <p:grpSp>
        <p:nvGrpSpPr>
          <p:cNvPr id="27" name="Graphic 23">
            <a:extLst>
              <a:ext uri="{FF2B5EF4-FFF2-40B4-BE49-F238E27FC236}">
                <a16:creationId xmlns:a16="http://schemas.microsoft.com/office/drawing/2014/main" id="{A2882C21-8B07-D22D-C3CE-44E7A56A595C}"/>
              </a:ext>
            </a:extLst>
          </p:cNvPr>
          <p:cNvGrpSpPr/>
          <p:nvPr/>
        </p:nvGrpSpPr>
        <p:grpSpPr>
          <a:xfrm>
            <a:off x="2343615" y="5247278"/>
            <a:ext cx="2550494" cy="2491924"/>
            <a:chOff x="7147914" y="5050368"/>
            <a:chExt cx="2698054" cy="2636095"/>
          </a:xfrm>
          <a:noFill/>
        </p:grpSpPr>
        <p:sp>
          <p:nvSpPr>
            <p:cNvPr id="28" name="Freeform 27">
              <a:extLst>
                <a:ext uri="{FF2B5EF4-FFF2-40B4-BE49-F238E27FC236}">
                  <a16:creationId xmlns:a16="http://schemas.microsoft.com/office/drawing/2014/main" id="{684C618A-9331-C0BD-645C-34ABDC522735}"/>
                </a:ext>
              </a:extLst>
            </p:cNvPr>
            <p:cNvSpPr/>
            <p:nvPr/>
          </p:nvSpPr>
          <p:spPr>
            <a:xfrm>
              <a:off x="7154571" y="5540833"/>
              <a:ext cx="2097153" cy="2145629"/>
            </a:xfrm>
            <a:custGeom>
              <a:avLst/>
              <a:gdLst>
                <a:gd name="connsiteX0" fmla="*/ 0 w 2097153"/>
                <a:gd name="connsiteY0" fmla="*/ 2145630 h 2145629"/>
                <a:gd name="connsiteX1" fmla="*/ 2097154 w 2097153"/>
                <a:gd name="connsiteY1" fmla="*/ 0 h 2145629"/>
              </a:gdLst>
              <a:ahLst/>
              <a:cxnLst>
                <a:cxn ang="0">
                  <a:pos x="connsiteX0" y="connsiteY0"/>
                </a:cxn>
                <a:cxn ang="0">
                  <a:pos x="connsiteX1" y="connsiteY1"/>
                </a:cxn>
              </a:cxnLst>
              <a:rect l="l" t="t" r="r" b="b"/>
              <a:pathLst>
                <a:path w="2097153" h="2145629">
                  <a:moveTo>
                    <a:pt x="0" y="2145630"/>
                  </a:moveTo>
                  <a:lnTo>
                    <a:pt x="2097154" y="0"/>
                  </a:lnTo>
                </a:path>
              </a:pathLst>
            </a:custGeom>
            <a:ln w="25400" cap="flat">
              <a:solidFill>
                <a:srgbClr val="D91C5C"/>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2FF04C9-EFE1-C791-FEE6-309F3B11D72C}"/>
                </a:ext>
              </a:extLst>
            </p:cNvPr>
            <p:cNvSpPr/>
            <p:nvPr/>
          </p:nvSpPr>
          <p:spPr>
            <a:xfrm>
              <a:off x="7147914" y="5589214"/>
              <a:ext cx="2135517" cy="2097248"/>
            </a:xfrm>
            <a:custGeom>
              <a:avLst/>
              <a:gdLst>
                <a:gd name="connsiteX0" fmla="*/ 0 w 2135517"/>
                <a:gd name="connsiteY0" fmla="*/ 2097249 h 2097248"/>
                <a:gd name="connsiteX1" fmla="*/ 2135518 w 2135517"/>
                <a:gd name="connsiteY1" fmla="*/ 0 h 2097248"/>
              </a:gdLst>
              <a:ahLst/>
              <a:cxnLst>
                <a:cxn ang="0">
                  <a:pos x="connsiteX0" y="connsiteY0"/>
                </a:cxn>
                <a:cxn ang="0">
                  <a:pos x="connsiteX1" y="connsiteY1"/>
                </a:cxn>
              </a:cxnLst>
              <a:rect l="l" t="t" r="r" b="b"/>
              <a:pathLst>
                <a:path w="2135517" h="2097248">
                  <a:moveTo>
                    <a:pt x="0" y="2097249"/>
                  </a:moveTo>
                  <a:cubicBezTo>
                    <a:pt x="0" y="2097249"/>
                    <a:pt x="1936580" y="1946438"/>
                    <a:pt x="2135518" y="0"/>
                  </a:cubicBezTo>
                </a:path>
              </a:pathLst>
            </a:custGeom>
            <a:noFill/>
            <a:ln w="25400" cap="flat">
              <a:solidFill>
                <a:srgbClr val="B2BFF0"/>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2487BC02-7B21-F3E6-7561-B12DDFBDB33B}"/>
                </a:ext>
              </a:extLst>
            </p:cNvPr>
            <p:cNvSpPr/>
            <p:nvPr/>
          </p:nvSpPr>
          <p:spPr>
            <a:xfrm>
              <a:off x="7154571" y="5050368"/>
              <a:ext cx="2691396" cy="2636095"/>
            </a:xfrm>
            <a:custGeom>
              <a:avLst/>
              <a:gdLst>
                <a:gd name="connsiteX0" fmla="*/ 0 w 2691396"/>
                <a:gd name="connsiteY0" fmla="*/ 0 h 2636095"/>
                <a:gd name="connsiteX1" fmla="*/ 0 w 2691396"/>
                <a:gd name="connsiteY1" fmla="*/ 2636095 h 2636095"/>
                <a:gd name="connsiteX2" fmla="*/ 2691397 w 2691396"/>
                <a:gd name="connsiteY2" fmla="*/ 2636095 h 2636095"/>
              </a:gdLst>
              <a:ahLst/>
              <a:cxnLst>
                <a:cxn ang="0">
                  <a:pos x="connsiteX0" y="connsiteY0"/>
                </a:cxn>
                <a:cxn ang="0">
                  <a:pos x="connsiteX1" y="connsiteY1"/>
                </a:cxn>
                <a:cxn ang="0">
                  <a:pos x="connsiteX2" y="connsiteY2"/>
                </a:cxn>
              </a:cxnLst>
              <a:rect l="l" t="t" r="r" b="b"/>
              <a:pathLst>
                <a:path w="2691396" h="2636095">
                  <a:moveTo>
                    <a:pt x="0" y="0"/>
                  </a:moveTo>
                  <a:lnTo>
                    <a:pt x="0" y="2636095"/>
                  </a:lnTo>
                  <a:lnTo>
                    <a:pt x="2691397" y="2636095"/>
                  </a:lnTo>
                </a:path>
              </a:pathLst>
            </a:custGeom>
            <a:noFill/>
            <a:ln w="25400" cap="flat">
              <a:solidFill>
                <a:srgbClr val="000000"/>
              </a:solidFill>
              <a:prstDash val="solid"/>
              <a:miter/>
            </a:ln>
          </p:spPr>
          <p:txBody>
            <a:bodyPr rtlCol="0" anchor="ctr"/>
            <a:lstStyle/>
            <a:p>
              <a:endParaRPr lang="en-US"/>
            </a:p>
          </p:txBody>
        </p:sp>
      </p:grpSp>
      <p:grpSp>
        <p:nvGrpSpPr>
          <p:cNvPr id="32" name="Graphic 25">
            <a:extLst>
              <a:ext uri="{FF2B5EF4-FFF2-40B4-BE49-F238E27FC236}">
                <a16:creationId xmlns:a16="http://schemas.microsoft.com/office/drawing/2014/main" id="{E4DDE9C3-C255-8386-6D99-2D7409C22738}"/>
              </a:ext>
            </a:extLst>
          </p:cNvPr>
          <p:cNvGrpSpPr/>
          <p:nvPr/>
        </p:nvGrpSpPr>
        <p:grpSpPr>
          <a:xfrm>
            <a:off x="6969883" y="5245292"/>
            <a:ext cx="2544200" cy="2491924"/>
            <a:chOff x="1930768" y="4933997"/>
            <a:chExt cx="2691396" cy="2636095"/>
          </a:xfrm>
          <a:noFill/>
        </p:grpSpPr>
        <p:sp>
          <p:nvSpPr>
            <p:cNvPr id="33" name="Freeform 32">
              <a:extLst>
                <a:ext uri="{FF2B5EF4-FFF2-40B4-BE49-F238E27FC236}">
                  <a16:creationId xmlns:a16="http://schemas.microsoft.com/office/drawing/2014/main" id="{EC212A38-263B-9C1D-610D-A6562EFB6611}"/>
                </a:ext>
              </a:extLst>
            </p:cNvPr>
            <p:cNvSpPr/>
            <p:nvPr/>
          </p:nvSpPr>
          <p:spPr>
            <a:xfrm>
              <a:off x="1930768" y="4933997"/>
              <a:ext cx="2691396" cy="2636095"/>
            </a:xfrm>
            <a:custGeom>
              <a:avLst/>
              <a:gdLst>
                <a:gd name="connsiteX0" fmla="*/ 2691397 w 2691396"/>
                <a:gd name="connsiteY0" fmla="*/ 2636095 h 2636095"/>
                <a:gd name="connsiteX1" fmla="*/ 0 w 2691396"/>
                <a:gd name="connsiteY1" fmla="*/ 2636095 h 2636095"/>
                <a:gd name="connsiteX2" fmla="*/ 0 w 2691396"/>
                <a:gd name="connsiteY2" fmla="*/ 0 h 2636095"/>
              </a:gdLst>
              <a:ahLst/>
              <a:cxnLst>
                <a:cxn ang="0">
                  <a:pos x="connsiteX0" y="connsiteY0"/>
                </a:cxn>
                <a:cxn ang="0">
                  <a:pos x="connsiteX1" y="connsiteY1"/>
                </a:cxn>
                <a:cxn ang="0">
                  <a:pos x="connsiteX2" y="connsiteY2"/>
                </a:cxn>
              </a:cxnLst>
              <a:rect l="l" t="t" r="r" b="b"/>
              <a:pathLst>
                <a:path w="2691396" h="2636095">
                  <a:moveTo>
                    <a:pt x="2691397" y="2636095"/>
                  </a:moveTo>
                  <a:lnTo>
                    <a:pt x="0" y="2636095"/>
                  </a:lnTo>
                  <a:lnTo>
                    <a:pt x="0" y="0"/>
                  </a:lnTo>
                </a:path>
              </a:pathLst>
            </a:custGeom>
            <a:noFill/>
            <a:ln w="25400" cap="flat">
              <a:solidFill>
                <a:srgbClr val="000000"/>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0200BE3-4FCF-3628-2C9C-7C65B30BC552}"/>
                </a:ext>
              </a:extLst>
            </p:cNvPr>
            <p:cNvSpPr/>
            <p:nvPr/>
          </p:nvSpPr>
          <p:spPr>
            <a:xfrm>
              <a:off x="1985414" y="5006902"/>
              <a:ext cx="2625084" cy="2519711"/>
            </a:xfrm>
            <a:custGeom>
              <a:avLst/>
              <a:gdLst>
                <a:gd name="connsiteX0" fmla="*/ 0 w 2625084"/>
                <a:gd name="connsiteY0" fmla="*/ 128 h 2519711"/>
                <a:gd name="connsiteX1" fmla="*/ 2625084 w 2625084"/>
                <a:gd name="connsiteY1" fmla="*/ 2515073 h 2519711"/>
              </a:gdLst>
              <a:ahLst/>
              <a:cxnLst>
                <a:cxn ang="0">
                  <a:pos x="connsiteX0" y="connsiteY0"/>
                </a:cxn>
                <a:cxn ang="0">
                  <a:pos x="connsiteX1" y="connsiteY1"/>
                </a:cxn>
              </a:cxnLst>
              <a:rect l="l" t="t" r="r" b="b"/>
              <a:pathLst>
                <a:path w="2625084" h="2519711">
                  <a:moveTo>
                    <a:pt x="0" y="128"/>
                  </a:moveTo>
                  <a:cubicBezTo>
                    <a:pt x="52470" y="-21229"/>
                    <a:pt x="727066" y="2645583"/>
                    <a:pt x="2625084" y="2515073"/>
                  </a:cubicBezTo>
                </a:path>
              </a:pathLst>
            </a:custGeom>
            <a:noFill/>
            <a:ln w="25400" cap="flat">
              <a:solidFill>
                <a:srgbClr val="B2BFF0"/>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AF2399F-302D-E79E-7AC5-194F141FD4AF}"/>
                </a:ext>
              </a:extLst>
            </p:cNvPr>
            <p:cNvSpPr/>
            <p:nvPr/>
          </p:nvSpPr>
          <p:spPr>
            <a:xfrm>
              <a:off x="1930768" y="6308763"/>
              <a:ext cx="2636751" cy="783518"/>
            </a:xfrm>
            <a:custGeom>
              <a:avLst/>
              <a:gdLst>
                <a:gd name="connsiteX0" fmla="*/ 0 w 2636751"/>
                <a:gd name="connsiteY0" fmla="*/ 0 h 783518"/>
                <a:gd name="connsiteX1" fmla="*/ 2636752 w 2636751"/>
                <a:gd name="connsiteY1" fmla="*/ 783519 h 783518"/>
              </a:gdLst>
              <a:ahLst/>
              <a:cxnLst>
                <a:cxn ang="0">
                  <a:pos x="connsiteX0" y="connsiteY0"/>
                </a:cxn>
                <a:cxn ang="0">
                  <a:pos x="connsiteX1" y="connsiteY1"/>
                </a:cxn>
              </a:cxnLst>
              <a:rect l="l" t="t" r="r" b="b"/>
              <a:pathLst>
                <a:path w="2636751" h="783518">
                  <a:moveTo>
                    <a:pt x="0" y="0"/>
                  </a:moveTo>
                  <a:lnTo>
                    <a:pt x="2636752" y="783519"/>
                  </a:lnTo>
                </a:path>
              </a:pathLst>
            </a:custGeom>
            <a:ln w="25400" cap="flat">
              <a:solidFill>
                <a:srgbClr val="D91C5C"/>
              </a:solidFill>
              <a:prstDash val="solid"/>
              <a:miter/>
            </a:ln>
          </p:spPr>
          <p:txBody>
            <a:bodyPr rtlCol="0" anchor="ctr"/>
            <a:lstStyle/>
            <a:p>
              <a:endParaRPr lang="en-US"/>
            </a:p>
          </p:txBody>
        </p:sp>
      </p:grpSp>
      <p:sp>
        <p:nvSpPr>
          <p:cNvPr id="37" name="Google Shape;109;p8">
            <a:extLst>
              <a:ext uri="{FF2B5EF4-FFF2-40B4-BE49-F238E27FC236}">
                <a16:creationId xmlns:a16="http://schemas.microsoft.com/office/drawing/2014/main" id="{2AC5A0C0-59AF-542E-AF01-E80A556F9281}"/>
              </a:ext>
            </a:extLst>
          </p:cNvPr>
          <p:cNvSpPr txBox="1"/>
          <p:nvPr/>
        </p:nvSpPr>
        <p:spPr>
          <a:xfrm rot="16200000">
            <a:off x="1091875" y="6009519"/>
            <a:ext cx="1374303" cy="3815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Torque (Nm)</a:t>
            </a:r>
            <a:endParaRPr b="0" i="0" u="none" strike="noStrike" cap="none">
              <a:solidFill>
                <a:srgbClr val="000000"/>
              </a:solidFill>
              <a:latin typeface="Arial"/>
              <a:ea typeface="Arial"/>
              <a:cs typeface="Arial"/>
              <a:sym typeface="Arial"/>
            </a:endParaRPr>
          </a:p>
        </p:txBody>
      </p:sp>
      <p:sp>
        <p:nvSpPr>
          <p:cNvPr id="38" name="Google Shape;112;p8">
            <a:extLst>
              <a:ext uri="{FF2B5EF4-FFF2-40B4-BE49-F238E27FC236}">
                <a16:creationId xmlns:a16="http://schemas.microsoft.com/office/drawing/2014/main" id="{4A9D82AD-9165-2CBE-C275-0A635770EAF0}"/>
              </a:ext>
            </a:extLst>
          </p:cNvPr>
          <p:cNvSpPr txBox="1"/>
          <p:nvPr/>
        </p:nvSpPr>
        <p:spPr>
          <a:xfrm>
            <a:off x="7570941" y="7811237"/>
            <a:ext cx="3131459" cy="3815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Current (A)</a:t>
            </a:r>
            <a:endParaRPr b="0" i="0" u="none" strike="noStrike" cap="none">
              <a:solidFill>
                <a:srgbClr val="000000"/>
              </a:solidFill>
              <a:latin typeface="Arial"/>
              <a:ea typeface="Arial"/>
              <a:cs typeface="Arial"/>
              <a:sym typeface="Arial"/>
            </a:endParaRPr>
          </a:p>
        </p:txBody>
      </p:sp>
      <p:sp>
        <p:nvSpPr>
          <p:cNvPr id="39" name="Google Shape;113;p8">
            <a:extLst>
              <a:ext uri="{FF2B5EF4-FFF2-40B4-BE49-F238E27FC236}">
                <a16:creationId xmlns:a16="http://schemas.microsoft.com/office/drawing/2014/main" id="{D9BC4A28-9093-3B10-5C3E-DBE6F98AF817}"/>
              </a:ext>
            </a:extLst>
          </p:cNvPr>
          <p:cNvSpPr txBox="1"/>
          <p:nvPr/>
        </p:nvSpPr>
        <p:spPr>
          <a:xfrm rot="16200000">
            <a:off x="5721427" y="5940434"/>
            <a:ext cx="1390346" cy="3815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Speed (RPM)</a:t>
            </a:r>
            <a:endParaRPr b="0" i="0" u="none" strike="noStrike" cap="none">
              <a:solidFill>
                <a:srgbClr val="000000"/>
              </a:solidFill>
              <a:latin typeface="Arial"/>
              <a:ea typeface="Arial"/>
              <a:cs typeface="Arial"/>
              <a:sym typeface="Arial"/>
            </a:endParaRPr>
          </a:p>
        </p:txBody>
      </p:sp>
      <p:sp>
        <p:nvSpPr>
          <p:cNvPr id="40" name="Google Shape;118;p8">
            <a:extLst>
              <a:ext uri="{FF2B5EF4-FFF2-40B4-BE49-F238E27FC236}">
                <a16:creationId xmlns:a16="http://schemas.microsoft.com/office/drawing/2014/main" id="{3E308F8B-FF5B-4C29-2955-2EC498A93396}"/>
              </a:ext>
            </a:extLst>
          </p:cNvPr>
          <p:cNvSpPr txBox="1"/>
          <p:nvPr/>
        </p:nvSpPr>
        <p:spPr>
          <a:xfrm>
            <a:off x="2687480" y="6629316"/>
            <a:ext cx="420957" cy="3815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D91C5C"/>
                </a:solidFill>
                <a:latin typeface="Arial"/>
                <a:ea typeface="Arial"/>
                <a:cs typeface="Arial"/>
                <a:sym typeface="Arial"/>
              </a:rPr>
              <a:t>A</a:t>
            </a:r>
            <a:endParaRPr b="1" i="0" u="none" strike="noStrike" cap="none">
              <a:solidFill>
                <a:srgbClr val="D91C5C"/>
              </a:solidFill>
              <a:latin typeface="Arial"/>
              <a:ea typeface="Arial"/>
              <a:cs typeface="Arial"/>
              <a:sym typeface="Arial"/>
            </a:endParaRPr>
          </a:p>
        </p:txBody>
      </p:sp>
      <p:sp>
        <p:nvSpPr>
          <p:cNvPr id="42" name="Google Shape;120;p8">
            <a:extLst>
              <a:ext uri="{FF2B5EF4-FFF2-40B4-BE49-F238E27FC236}">
                <a16:creationId xmlns:a16="http://schemas.microsoft.com/office/drawing/2014/main" id="{21A12C52-6103-999C-AE13-D4D43073D9E7}"/>
              </a:ext>
            </a:extLst>
          </p:cNvPr>
          <p:cNvSpPr txBox="1"/>
          <p:nvPr/>
        </p:nvSpPr>
        <p:spPr>
          <a:xfrm>
            <a:off x="4068349" y="6628770"/>
            <a:ext cx="420957"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868FB4"/>
                </a:solidFill>
                <a:latin typeface="Arial"/>
                <a:ea typeface="Arial"/>
                <a:cs typeface="Arial"/>
                <a:sym typeface="Arial"/>
              </a:rPr>
              <a:t>B</a:t>
            </a:r>
            <a:endParaRPr b="1" i="0" u="none" strike="noStrike" cap="none">
              <a:solidFill>
                <a:srgbClr val="868FB4"/>
              </a:solidFill>
              <a:latin typeface="Arial"/>
              <a:ea typeface="Arial"/>
              <a:cs typeface="Arial"/>
              <a:sym typeface="Arial"/>
            </a:endParaRPr>
          </a:p>
        </p:txBody>
      </p:sp>
      <p:sp>
        <p:nvSpPr>
          <p:cNvPr id="45" name="Google Shape;118;p8">
            <a:extLst>
              <a:ext uri="{FF2B5EF4-FFF2-40B4-BE49-F238E27FC236}">
                <a16:creationId xmlns:a16="http://schemas.microsoft.com/office/drawing/2014/main" id="{EA593369-2E71-59AD-3713-AFADC35A2304}"/>
              </a:ext>
            </a:extLst>
          </p:cNvPr>
          <p:cNvSpPr txBox="1"/>
          <p:nvPr/>
        </p:nvSpPr>
        <p:spPr>
          <a:xfrm>
            <a:off x="7397646" y="6786800"/>
            <a:ext cx="420957" cy="38156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D91C5C"/>
                </a:solidFill>
                <a:latin typeface="Arial"/>
                <a:ea typeface="Arial"/>
                <a:cs typeface="Arial"/>
                <a:sym typeface="Arial"/>
              </a:rPr>
              <a:t>A</a:t>
            </a:r>
            <a:endParaRPr b="1" i="0" u="none" strike="noStrike" cap="none">
              <a:solidFill>
                <a:srgbClr val="D91C5C"/>
              </a:solidFill>
              <a:latin typeface="Arial"/>
              <a:ea typeface="Arial"/>
              <a:cs typeface="Arial"/>
              <a:sym typeface="Arial"/>
            </a:endParaRPr>
          </a:p>
        </p:txBody>
      </p:sp>
      <p:sp>
        <p:nvSpPr>
          <p:cNvPr id="46" name="Google Shape;120;p8">
            <a:extLst>
              <a:ext uri="{FF2B5EF4-FFF2-40B4-BE49-F238E27FC236}">
                <a16:creationId xmlns:a16="http://schemas.microsoft.com/office/drawing/2014/main" id="{827B04D0-77C6-130F-DCE7-BF767487ACFB}"/>
              </a:ext>
            </a:extLst>
          </p:cNvPr>
          <p:cNvSpPr txBox="1"/>
          <p:nvPr/>
        </p:nvSpPr>
        <p:spPr>
          <a:xfrm>
            <a:off x="7395787" y="5742420"/>
            <a:ext cx="420957"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i="0" u="none" strike="noStrike" cap="none">
                <a:solidFill>
                  <a:srgbClr val="868FB4"/>
                </a:solidFill>
                <a:latin typeface="Arial"/>
                <a:ea typeface="Arial"/>
                <a:cs typeface="Arial"/>
                <a:sym typeface="Arial"/>
              </a:rPr>
              <a:t>B</a:t>
            </a:r>
            <a:endParaRPr b="1" i="0" u="none" strike="noStrike" cap="none">
              <a:solidFill>
                <a:srgbClr val="868FB4"/>
              </a:solidFill>
              <a:latin typeface="Arial"/>
              <a:ea typeface="Arial"/>
              <a:cs typeface="Arial"/>
              <a:sym typeface="Arial"/>
            </a:endParaRPr>
          </a:p>
        </p:txBody>
      </p:sp>
    </p:spTree>
    <p:extLst>
      <p:ext uri="{BB962C8B-B14F-4D97-AF65-F5344CB8AC3E}">
        <p14:creationId xmlns:p14="http://schemas.microsoft.com/office/powerpoint/2010/main" val="37225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a:t>Torque, speed and current in DC motors</a:t>
            </a:r>
            <a:endParaRPr lang="en-US"/>
          </a:p>
        </p:txBody>
      </p: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a:solidFill>
                <a:schemeClr val="bg1"/>
              </a:solidFill>
            </a:endParaRPr>
          </a:p>
        </p:txBody>
      </p:sp>
      <p:sp>
        <p:nvSpPr>
          <p:cNvPr id="4" name="Footer Placeholder 3">
            <a:extLst>
              <a:ext uri="{FF2B5EF4-FFF2-40B4-BE49-F238E27FC236}">
                <a16:creationId xmlns:a16="http://schemas.microsoft.com/office/drawing/2014/main" id="{8909424E-3844-DA5A-D101-956631E0DD2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a:solidFill>
                  <a:schemeClr val="dk1"/>
                </a:solidFill>
                <a:latin typeface="Arial"/>
                <a:ea typeface="Arial"/>
                <a:cs typeface="Arial"/>
                <a:sym typeface="Arial"/>
              </a:rPr>
              <a:t>2. Investigating torque, speed and current</a:t>
            </a:r>
            <a:endParaRPr lang="en-US">
              <a:solidFill>
                <a:schemeClr val="bg1"/>
              </a:solidFill>
            </a:endParaRPr>
          </a:p>
        </p:txBody>
      </p:sp>
      <p:sp>
        <p:nvSpPr>
          <p:cNvPr id="5" name="Google Shape;149;p9">
            <a:extLst>
              <a:ext uri="{FF2B5EF4-FFF2-40B4-BE49-F238E27FC236}">
                <a16:creationId xmlns:a16="http://schemas.microsoft.com/office/drawing/2014/main" id="{679791F2-8C41-0AE5-A6E3-BDB98286F1E8}"/>
              </a:ext>
            </a:extLst>
          </p:cNvPr>
          <p:cNvSpPr txBox="1"/>
          <p:nvPr/>
        </p:nvSpPr>
        <p:spPr>
          <a:xfrm>
            <a:off x="1010178" y="2421913"/>
            <a:ext cx="7580017"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0" i="0" u="none" strike="noStrike" cap="none">
                <a:solidFill>
                  <a:srgbClr val="000000"/>
                </a:solidFill>
                <a:latin typeface="Arial"/>
                <a:ea typeface="Arial"/>
                <a:cs typeface="Arial"/>
                <a:sym typeface="Arial"/>
              </a:rPr>
              <a:t>A compound-wound motor’s torque and speed characteristics </a:t>
            </a:r>
            <a:br>
              <a:rPr lang="en" b="0" i="0" u="none" strike="noStrike" cap="none">
                <a:solidFill>
                  <a:srgbClr val="000000"/>
                </a:solidFill>
                <a:latin typeface="Arial"/>
                <a:ea typeface="Arial"/>
                <a:cs typeface="Arial"/>
                <a:sym typeface="Arial"/>
              </a:rPr>
            </a:br>
            <a:r>
              <a:rPr lang="en" b="0" i="0" u="none" strike="noStrike" cap="none">
                <a:solidFill>
                  <a:srgbClr val="000000"/>
                </a:solidFill>
                <a:latin typeface="Arial"/>
                <a:ea typeface="Arial"/>
                <a:cs typeface="Arial"/>
                <a:sym typeface="Arial"/>
              </a:rPr>
              <a:t>are midway between those of series and shunt-wound motors.</a:t>
            </a:r>
            <a:endParaRPr b="0" i="0" u="none" strike="noStrike" cap="none">
              <a:solidFill>
                <a:srgbClr val="000000"/>
              </a:solidFill>
              <a:latin typeface="Arial"/>
              <a:ea typeface="Arial"/>
              <a:cs typeface="Arial"/>
              <a:sym typeface="Arial"/>
            </a:endParaRPr>
          </a:p>
        </p:txBody>
      </p:sp>
      <p:sp>
        <p:nvSpPr>
          <p:cNvPr id="6" name="Google Shape;157;p9">
            <a:extLst>
              <a:ext uri="{FF2B5EF4-FFF2-40B4-BE49-F238E27FC236}">
                <a16:creationId xmlns:a16="http://schemas.microsoft.com/office/drawing/2014/main" id="{1472DC04-4E04-DF64-0D3B-B72BC47495D9}"/>
              </a:ext>
            </a:extLst>
          </p:cNvPr>
          <p:cNvSpPr txBox="1"/>
          <p:nvPr/>
        </p:nvSpPr>
        <p:spPr>
          <a:xfrm>
            <a:off x="9484658" y="2421913"/>
            <a:ext cx="5699918"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b="0" i="0" u="none" strike="noStrike" cap="none">
                <a:solidFill>
                  <a:srgbClr val="000000"/>
                </a:solidFill>
                <a:latin typeface="Arial"/>
                <a:ea typeface="Arial"/>
                <a:cs typeface="Arial"/>
                <a:sym typeface="Arial"/>
              </a:rPr>
              <a:t>These speed and torque characteristics can be combined to identify how speed varies with torque:</a:t>
            </a:r>
            <a:endParaRPr b="0" i="0" u="none" strike="noStrike" cap="none">
              <a:solidFill>
                <a:srgbClr val="000000"/>
              </a:solidFill>
              <a:latin typeface="Arial"/>
              <a:ea typeface="Arial"/>
              <a:cs typeface="Arial"/>
              <a:sym typeface="Arial"/>
            </a:endParaRPr>
          </a:p>
        </p:txBody>
      </p:sp>
      <p:sp>
        <p:nvSpPr>
          <p:cNvPr id="44" name="Content Placeholder 11">
            <a:extLst>
              <a:ext uri="{FF2B5EF4-FFF2-40B4-BE49-F238E27FC236}">
                <a16:creationId xmlns:a16="http://schemas.microsoft.com/office/drawing/2014/main" id="{15D0177F-4239-AE8A-2F68-416BE07B62A1}"/>
              </a:ext>
            </a:extLst>
          </p:cNvPr>
          <p:cNvSpPr txBox="1">
            <a:spLocks/>
          </p:cNvSpPr>
          <p:nvPr/>
        </p:nvSpPr>
        <p:spPr>
          <a:xfrm>
            <a:off x="822530" y="6587043"/>
            <a:ext cx="14022170" cy="1571102"/>
          </a:xfrm>
          <a:prstGeom prst="rect">
            <a:avLst/>
          </a:prstGeom>
          <a:solidFill>
            <a:srgbClr val="ECECED"/>
          </a:solidFill>
          <a:ln w="28575">
            <a:gradFill flip="none" rotWithShape="1">
              <a:gsLst>
                <a:gs pos="21000">
                  <a:srgbClr val="B2BFF0"/>
                </a:gs>
                <a:gs pos="100000">
                  <a:srgbClr val="D91C5C"/>
                </a:gs>
              </a:gsLst>
              <a:lin ang="18900000" scaled="1"/>
              <a:tileRect/>
            </a:gradFill>
          </a:ln>
        </p:spPr>
        <p:txBody>
          <a:bodyPr vert="horz" lIns="216000" tIns="216000" rIns="216000" bIns="216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1200"/>
              </a:spcAft>
              <a:buClr>
                <a:srgbClr val="000000"/>
              </a:buClr>
              <a:buSzPts val="1300"/>
              <a:buFont typeface="Arial"/>
              <a:buNone/>
            </a:pPr>
            <a:r>
              <a:rPr lang="en-GB" sz="1800" b="0" i="0" u="none" strike="noStrike" cap="none">
                <a:solidFill>
                  <a:schemeClr val="dk1"/>
                </a:solidFill>
                <a:latin typeface="Arial"/>
                <a:ea typeface="Arial"/>
                <a:cs typeface="Arial"/>
                <a:sym typeface="Arial"/>
              </a:rPr>
              <a:t>The current draw through a motor is dependent on the load.</a:t>
            </a:r>
          </a:p>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a:solidFill>
                  <a:srgbClr val="000000"/>
                </a:solidFill>
                <a:latin typeface="Arial"/>
                <a:ea typeface="Arial"/>
                <a:cs typeface="Arial"/>
                <a:sym typeface="Arial"/>
              </a:rPr>
              <a:t>Use the speed v current graph to explain why it might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be dangerous to start a series-wound motor with no load.</a:t>
            </a:r>
          </a:p>
        </p:txBody>
      </p:sp>
      <p:pic>
        <p:nvPicPr>
          <p:cNvPr id="47" name="Graphic 46">
            <a:extLst>
              <a:ext uri="{FF2B5EF4-FFF2-40B4-BE49-F238E27FC236}">
                <a16:creationId xmlns:a16="http://schemas.microsoft.com/office/drawing/2014/main" id="{31EAC062-C319-4F89-0DA0-7E62B82F8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5267" y="6080114"/>
            <a:ext cx="994826" cy="961665"/>
          </a:xfrm>
          <a:prstGeom prst="rect">
            <a:avLst/>
          </a:prstGeom>
        </p:spPr>
      </p:pic>
      <p:sp>
        <p:nvSpPr>
          <p:cNvPr id="49" name="TextBox 48">
            <a:extLst>
              <a:ext uri="{FF2B5EF4-FFF2-40B4-BE49-F238E27FC236}">
                <a16:creationId xmlns:a16="http://schemas.microsoft.com/office/drawing/2014/main" id="{58968F36-644C-ADB3-8ED0-1F9D23C7C734}"/>
              </a:ext>
            </a:extLst>
          </p:cNvPr>
          <p:cNvSpPr txBox="1"/>
          <p:nvPr/>
        </p:nvSpPr>
        <p:spPr>
          <a:xfrm>
            <a:off x="7629994" y="7139286"/>
            <a:ext cx="7011085" cy="646331"/>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a:solidFill>
                  <a:srgbClr val="000000"/>
                </a:solidFill>
                <a:latin typeface="Arial"/>
                <a:ea typeface="Arial"/>
                <a:cs typeface="Arial"/>
                <a:sym typeface="Arial"/>
              </a:rPr>
              <a:t>Use this graph to explain why a series-wound motor is a </a:t>
            </a:r>
            <a:br>
              <a:rPr lang="en-GB" sz="1800" b="0" i="0" u="none" strike="noStrike" cap="none">
                <a:solidFill>
                  <a:srgbClr val="000000"/>
                </a:solidFill>
                <a:latin typeface="Arial"/>
                <a:ea typeface="Arial"/>
                <a:cs typeface="Arial"/>
                <a:sym typeface="Arial"/>
              </a:rPr>
            </a:br>
            <a:r>
              <a:rPr lang="en-GB" sz="1800" b="0" i="0" u="none" strike="noStrike" cap="none">
                <a:solidFill>
                  <a:srgbClr val="000000"/>
                </a:solidFill>
                <a:latin typeface="Arial"/>
                <a:ea typeface="Arial"/>
                <a:cs typeface="Arial"/>
                <a:sym typeface="Arial"/>
              </a:rPr>
              <a:t>better choice for when a heavy load must be moved from rest.</a:t>
            </a:r>
          </a:p>
        </p:txBody>
      </p:sp>
      <p:sp>
        <p:nvSpPr>
          <p:cNvPr id="51" name="Google Shape;132;p9">
            <a:extLst>
              <a:ext uri="{FF2B5EF4-FFF2-40B4-BE49-F238E27FC236}">
                <a16:creationId xmlns:a16="http://schemas.microsoft.com/office/drawing/2014/main" id="{121FBE19-D3E7-1738-AA13-51D11A53E8A9}"/>
              </a:ext>
            </a:extLst>
          </p:cNvPr>
          <p:cNvSpPr txBox="1"/>
          <p:nvPr/>
        </p:nvSpPr>
        <p:spPr>
          <a:xfrm>
            <a:off x="1596826" y="5943875"/>
            <a:ext cx="14304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Current (A)</a:t>
            </a:r>
            <a:endParaRPr b="0" i="0" u="none" strike="noStrike" cap="none">
              <a:solidFill>
                <a:srgbClr val="000000"/>
              </a:solidFill>
              <a:latin typeface="Arial"/>
              <a:ea typeface="Arial"/>
              <a:cs typeface="Arial"/>
              <a:sym typeface="Arial"/>
            </a:endParaRPr>
          </a:p>
        </p:txBody>
      </p:sp>
      <p:sp>
        <p:nvSpPr>
          <p:cNvPr id="52" name="Google Shape;133;p9">
            <a:extLst>
              <a:ext uri="{FF2B5EF4-FFF2-40B4-BE49-F238E27FC236}">
                <a16:creationId xmlns:a16="http://schemas.microsoft.com/office/drawing/2014/main" id="{9AA006EA-EDDA-7F8D-4E56-0EADA2086D64}"/>
              </a:ext>
            </a:extLst>
          </p:cNvPr>
          <p:cNvSpPr txBox="1"/>
          <p:nvPr/>
        </p:nvSpPr>
        <p:spPr>
          <a:xfrm rot="-5400000">
            <a:off x="86525" y="4351882"/>
            <a:ext cx="15810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Torque (Nm)</a:t>
            </a:r>
            <a:endParaRPr b="0" i="0" u="none" strike="noStrike" cap="none">
              <a:solidFill>
                <a:srgbClr val="000000"/>
              </a:solidFill>
              <a:latin typeface="Arial"/>
              <a:ea typeface="Arial"/>
              <a:cs typeface="Arial"/>
              <a:sym typeface="Arial"/>
            </a:endParaRPr>
          </a:p>
        </p:txBody>
      </p:sp>
      <p:sp>
        <p:nvSpPr>
          <p:cNvPr id="53" name="Google Shape;136;p9">
            <a:extLst>
              <a:ext uri="{FF2B5EF4-FFF2-40B4-BE49-F238E27FC236}">
                <a16:creationId xmlns:a16="http://schemas.microsoft.com/office/drawing/2014/main" id="{A320036A-7625-C87C-2C3E-2C7D690B88F2}"/>
              </a:ext>
            </a:extLst>
          </p:cNvPr>
          <p:cNvSpPr txBox="1"/>
          <p:nvPr/>
        </p:nvSpPr>
        <p:spPr>
          <a:xfrm>
            <a:off x="5915699" y="5949656"/>
            <a:ext cx="14304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Current (A)</a:t>
            </a:r>
            <a:endParaRPr b="0" i="0" u="none" strike="noStrike" cap="none">
              <a:solidFill>
                <a:srgbClr val="000000"/>
              </a:solidFill>
              <a:latin typeface="Arial"/>
              <a:ea typeface="Arial"/>
              <a:cs typeface="Arial"/>
              <a:sym typeface="Arial"/>
            </a:endParaRPr>
          </a:p>
        </p:txBody>
      </p:sp>
      <p:sp>
        <p:nvSpPr>
          <p:cNvPr id="54" name="Google Shape;137;p9">
            <a:extLst>
              <a:ext uri="{FF2B5EF4-FFF2-40B4-BE49-F238E27FC236}">
                <a16:creationId xmlns:a16="http://schemas.microsoft.com/office/drawing/2014/main" id="{636FA05E-5A2A-09D0-2655-7F84DA6F90B6}"/>
              </a:ext>
            </a:extLst>
          </p:cNvPr>
          <p:cNvSpPr txBox="1"/>
          <p:nvPr/>
        </p:nvSpPr>
        <p:spPr>
          <a:xfrm rot="-5400000">
            <a:off x="8924976" y="4615550"/>
            <a:ext cx="15810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Speed (RPM)</a:t>
            </a:r>
            <a:endParaRPr b="0" i="0" u="none" strike="noStrike" cap="none">
              <a:solidFill>
                <a:srgbClr val="000000"/>
              </a:solidFill>
              <a:latin typeface="Arial"/>
              <a:ea typeface="Arial"/>
              <a:cs typeface="Arial"/>
              <a:sym typeface="Arial"/>
            </a:endParaRPr>
          </a:p>
        </p:txBody>
      </p:sp>
      <p:sp>
        <p:nvSpPr>
          <p:cNvPr id="55" name="Google Shape;153;p9">
            <a:extLst>
              <a:ext uri="{FF2B5EF4-FFF2-40B4-BE49-F238E27FC236}">
                <a16:creationId xmlns:a16="http://schemas.microsoft.com/office/drawing/2014/main" id="{ABF29660-84D9-DBF6-6860-AE0F65158B53}"/>
              </a:ext>
            </a:extLst>
          </p:cNvPr>
          <p:cNvSpPr txBox="1"/>
          <p:nvPr/>
        </p:nvSpPr>
        <p:spPr>
          <a:xfrm>
            <a:off x="10529976" y="5948128"/>
            <a:ext cx="15810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Torque (Nm)</a:t>
            </a:r>
            <a:endParaRPr b="0" i="0" u="none" strike="noStrike" cap="none">
              <a:solidFill>
                <a:srgbClr val="000000"/>
              </a:solidFill>
              <a:latin typeface="Arial"/>
              <a:ea typeface="Arial"/>
              <a:cs typeface="Arial"/>
              <a:sym typeface="Arial"/>
            </a:endParaRPr>
          </a:p>
        </p:txBody>
      </p:sp>
      <p:sp>
        <p:nvSpPr>
          <p:cNvPr id="56" name="Google Shape;162;p9">
            <a:extLst>
              <a:ext uri="{FF2B5EF4-FFF2-40B4-BE49-F238E27FC236}">
                <a16:creationId xmlns:a16="http://schemas.microsoft.com/office/drawing/2014/main" id="{87310D04-3033-2F13-141B-D6767DDFEAE4}"/>
              </a:ext>
            </a:extLst>
          </p:cNvPr>
          <p:cNvSpPr txBox="1"/>
          <p:nvPr/>
        </p:nvSpPr>
        <p:spPr>
          <a:xfrm rot="-5400000">
            <a:off x="4245454" y="4610601"/>
            <a:ext cx="15711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0" i="0" u="none" strike="noStrike" cap="none">
                <a:solidFill>
                  <a:srgbClr val="000000"/>
                </a:solidFill>
                <a:latin typeface="Arial"/>
                <a:ea typeface="Arial"/>
                <a:cs typeface="Arial"/>
                <a:sym typeface="Arial"/>
              </a:rPr>
              <a:t>Speed (RPM)</a:t>
            </a:r>
            <a:endParaRPr b="0" i="0" u="none" strike="noStrike" cap="none">
              <a:solidFill>
                <a:srgbClr val="000000"/>
              </a:solidFill>
              <a:latin typeface="Arial"/>
              <a:ea typeface="Arial"/>
              <a:cs typeface="Arial"/>
              <a:sym typeface="Arial"/>
            </a:endParaRPr>
          </a:p>
        </p:txBody>
      </p:sp>
      <p:grpSp>
        <p:nvGrpSpPr>
          <p:cNvPr id="59" name="Graphic 10">
            <a:extLst>
              <a:ext uri="{FF2B5EF4-FFF2-40B4-BE49-F238E27FC236}">
                <a16:creationId xmlns:a16="http://schemas.microsoft.com/office/drawing/2014/main" id="{6AF2F8B4-4655-3AB1-6E30-1BA397F82AC3}"/>
              </a:ext>
            </a:extLst>
          </p:cNvPr>
          <p:cNvGrpSpPr/>
          <p:nvPr/>
        </p:nvGrpSpPr>
        <p:grpSpPr>
          <a:xfrm>
            <a:off x="1213291" y="3656123"/>
            <a:ext cx="2294952" cy="2247796"/>
            <a:chOff x="1213291" y="3656123"/>
            <a:chExt cx="2294952" cy="2247796"/>
          </a:xfrm>
          <a:noFill/>
        </p:grpSpPr>
        <p:sp>
          <p:nvSpPr>
            <p:cNvPr id="62" name="Freeform 61">
              <a:extLst>
                <a:ext uri="{FF2B5EF4-FFF2-40B4-BE49-F238E27FC236}">
                  <a16:creationId xmlns:a16="http://schemas.microsoft.com/office/drawing/2014/main" id="{130D82F9-EC1B-7A2B-CB1D-C70D783AD475}"/>
                </a:ext>
              </a:extLst>
            </p:cNvPr>
            <p:cNvSpPr/>
            <p:nvPr/>
          </p:nvSpPr>
          <p:spPr>
            <a:xfrm>
              <a:off x="1229493" y="4072143"/>
              <a:ext cx="1637549" cy="1817886"/>
            </a:xfrm>
            <a:custGeom>
              <a:avLst/>
              <a:gdLst>
                <a:gd name="connsiteX0" fmla="*/ 0 w 1637549"/>
                <a:gd name="connsiteY0" fmla="*/ 1817886 h 1817886"/>
                <a:gd name="connsiteX1" fmla="*/ 1637549 w 1637549"/>
                <a:gd name="connsiteY1" fmla="*/ 0 h 1817886"/>
              </a:gdLst>
              <a:ahLst/>
              <a:cxnLst>
                <a:cxn ang="0">
                  <a:pos x="connsiteX0" y="connsiteY0"/>
                </a:cxn>
                <a:cxn ang="0">
                  <a:pos x="connsiteX1" y="connsiteY1"/>
                </a:cxn>
              </a:cxnLst>
              <a:rect l="l" t="t" r="r" b="b"/>
              <a:pathLst>
                <a:path w="1637549" h="1817886">
                  <a:moveTo>
                    <a:pt x="0" y="1817886"/>
                  </a:moveTo>
                  <a:cubicBezTo>
                    <a:pt x="123881" y="1696540"/>
                    <a:pt x="1229989" y="1165349"/>
                    <a:pt x="1637549" y="0"/>
                  </a:cubicBezTo>
                </a:path>
              </a:pathLst>
            </a:custGeom>
            <a:noFill/>
            <a:ln w="25400" cap="flat">
              <a:solidFill>
                <a:srgbClr val="24D6D1"/>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78C54C6-086E-728E-F48A-B9C245ACA8F2}"/>
                </a:ext>
              </a:extLst>
            </p:cNvPr>
            <p:cNvSpPr/>
            <p:nvPr/>
          </p:nvSpPr>
          <p:spPr>
            <a:xfrm>
              <a:off x="1246468" y="4072143"/>
              <a:ext cx="1636931" cy="1817886"/>
            </a:xfrm>
            <a:custGeom>
              <a:avLst/>
              <a:gdLst>
                <a:gd name="connsiteX0" fmla="*/ 0 w 1636931"/>
                <a:gd name="connsiteY0" fmla="*/ 1817886 h 1817886"/>
                <a:gd name="connsiteX1" fmla="*/ 1636931 w 1636931"/>
                <a:gd name="connsiteY1" fmla="*/ 0 h 1817886"/>
              </a:gdLst>
              <a:ahLst/>
              <a:cxnLst>
                <a:cxn ang="0">
                  <a:pos x="connsiteX0" y="connsiteY0"/>
                </a:cxn>
                <a:cxn ang="0">
                  <a:pos x="connsiteX1" y="connsiteY1"/>
                </a:cxn>
              </a:cxnLst>
              <a:rect l="l" t="t" r="r" b="b"/>
              <a:pathLst>
                <a:path w="1636931" h="1817886">
                  <a:moveTo>
                    <a:pt x="0" y="1817886"/>
                  </a:moveTo>
                  <a:cubicBezTo>
                    <a:pt x="0" y="1817886"/>
                    <a:pt x="1352634" y="1637469"/>
                    <a:pt x="1636931" y="0"/>
                  </a:cubicBezTo>
                </a:path>
              </a:pathLst>
            </a:custGeom>
            <a:noFill/>
            <a:ln w="25400" cap="flat">
              <a:solidFill>
                <a:srgbClr val="B2BFF0"/>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F7BB2EBD-022B-CD3F-AC35-7149282F1FE2}"/>
                </a:ext>
              </a:extLst>
            </p:cNvPr>
            <p:cNvSpPr/>
            <p:nvPr/>
          </p:nvSpPr>
          <p:spPr>
            <a:xfrm>
              <a:off x="1213291" y="3656123"/>
              <a:ext cx="2294952" cy="2247796"/>
            </a:xfrm>
            <a:custGeom>
              <a:avLst/>
              <a:gdLst>
                <a:gd name="connsiteX0" fmla="*/ 2294953 w 2294952"/>
                <a:gd name="connsiteY0" fmla="*/ 2247796 h 2247796"/>
                <a:gd name="connsiteX1" fmla="*/ 0 w 2294952"/>
                <a:gd name="connsiteY1" fmla="*/ 2247796 h 2247796"/>
                <a:gd name="connsiteX2" fmla="*/ 0 w 2294952"/>
                <a:gd name="connsiteY2" fmla="*/ 0 h 2247796"/>
              </a:gdLst>
              <a:ahLst/>
              <a:cxnLst>
                <a:cxn ang="0">
                  <a:pos x="connsiteX0" y="connsiteY0"/>
                </a:cxn>
                <a:cxn ang="0">
                  <a:pos x="connsiteX1" y="connsiteY1"/>
                </a:cxn>
                <a:cxn ang="0">
                  <a:pos x="connsiteX2" y="connsiteY2"/>
                </a:cxn>
              </a:cxnLst>
              <a:rect l="l" t="t" r="r" b="b"/>
              <a:pathLst>
                <a:path w="2294952" h="2247796">
                  <a:moveTo>
                    <a:pt x="2294953" y="2247796"/>
                  </a:moveTo>
                  <a:lnTo>
                    <a:pt x="0" y="2247796"/>
                  </a:lnTo>
                  <a:lnTo>
                    <a:pt x="0" y="0"/>
                  </a:lnTo>
                </a:path>
              </a:pathLst>
            </a:custGeom>
            <a:noFill/>
            <a:ln w="25400" cap="flat">
              <a:solidFill>
                <a:srgbClr val="000000"/>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65353F1-DA0D-BA10-E5EB-5B0124E1777A}"/>
                </a:ext>
              </a:extLst>
            </p:cNvPr>
            <p:cNvSpPr/>
            <p:nvPr/>
          </p:nvSpPr>
          <p:spPr>
            <a:xfrm>
              <a:off x="1239804" y="4072143"/>
              <a:ext cx="1633390" cy="1806307"/>
            </a:xfrm>
            <a:custGeom>
              <a:avLst/>
              <a:gdLst>
                <a:gd name="connsiteX0" fmla="*/ 0 w 1633390"/>
                <a:gd name="connsiteY0" fmla="*/ 1806308 h 1806307"/>
                <a:gd name="connsiteX1" fmla="*/ 1633390 w 1633390"/>
                <a:gd name="connsiteY1" fmla="*/ 0 h 1806307"/>
              </a:gdLst>
              <a:ahLst/>
              <a:cxnLst>
                <a:cxn ang="0">
                  <a:pos x="connsiteX0" y="connsiteY0"/>
                </a:cxn>
                <a:cxn ang="0">
                  <a:pos x="connsiteX1" y="connsiteY1"/>
                </a:cxn>
              </a:cxnLst>
              <a:rect l="l" t="t" r="r" b="b"/>
              <a:pathLst>
                <a:path w="1633390" h="1806307">
                  <a:moveTo>
                    <a:pt x="0" y="1806308"/>
                  </a:moveTo>
                  <a:lnTo>
                    <a:pt x="1633390" y="0"/>
                  </a:lnTo>
                </a:path>
              </a:pathLst>
            </a:custGeom>
            <a:ln w="25400" cap="flat">
              <a:solidFill>
                <a:srgbClr val="D91C5C"/>
              </a:solidFill>
              <a:prstDash val="solid"/>
              <a:miter/>
            </a:ln>
          </p:spPr>
          <p:txBody>
            <a:bodyPr rtlCol="0" anchor="ctr"/>
            <a:lstStyle/>
            <a:p>
              <a:endParaRPr lang="en-US"/>
            </a:p>
          </p:txBody>
        </p:sp>
      </p:grpSp>
      <p:grpSp>
        <p:nvGrpSpPr>
          <p:cNvPr id="64" name="Graphic 13">
            <a:extLst>
              <a:ext uri="{FF2B5EF4-FFF2-40B4-BE49-F238E27FC236}">
                <a16:creationId xmlns:a16="http://schemas.microsoft.com/office/drawing/2014/main" id="{C06B75B2-A641-AA65-BAAA-333B0FE76D04}"/>
              </a:ext>
            </a:extLst>
          </p:cNvPr>
          <p:cNvGrpSpPr/>
          <p:nvPr/>
        </p:nvGrpSpPr>
        <p:grpSpPr>
          <a:xfrm>
            <a:off x="5337402" y="3673330"/>
            <a:ext cx="2294952" cy="2247796"/>
            <a:chOff x="5337402" y="3673330"/>
            <a:chExt cx="2294952" cy="2247796"/>
          </a:xfrm>
          <a:noFill/>
        </p:grpSpPr>
        <p:sp>
          <p:nvSpPr>
            <p:cNvPr id="65" name="Freeform 64">
              <a:extLst>
                <a:ext uri="{FF2B5EF4-FFF2-40B4-BE49-F238E27FC236}">
                  <a16:creationId xmlns:a16="http://schemas.microsoft.com/office/drawing/2014/main" id="{2FBF33FB-0283-7E21-39D3-D99BC0304521}"/>
                </a:ext>
              </a:extLst>
            </p:cNvPr>
            <p:cNvSpPr/>
            <p:nvPr/>
          </p:nvSpPr>
          <p:spPr>
            <a:xfrm>
              <a:off x="5337402" y="3673330"/>
              <a:ext cx="2294952" cy="2247796"/>
            </a:xfrm>
            <a:custGeom>
              <a:avLst/>
              <a:gdLst>
                <a:gd name="connsiteX0" fmla="*/ 2294953 w 2294952"/>
                <a:gd name="connsiteY0" fmla="*/ 2247796 h 2247796"/>
                <a:gd name="connsiteX1" fmla="*/ 0 w 2294952"/>
                <a:gd name="connsiteY1" fmla="*/ 2247796 h 2247796"/>
                <a:gd name="connsiteX2" fmla="*/ 0 w 2294952"/>
                <a:gd name="connsiteY2" fmla="*/ 0 h 2247796"/>
              </a:gdLst>
              <a:ahLst/>
              <a:cxnLst>
                <a:cxn ang="0">
                  <a:pos x="connsiteX0" y="connsiteY0"/>
                </a:cxn>
                <a:cxn ang="0">
                  <a:pos x="connsiteX1" y="connsiteY1"/>
                </a:cxn>
                <a:cxn ang="0">
                  <a:pos x="connsiteX2" y="connsiteY2"/>
                </a:cxn>
              </a:cxnLst>
              <a:rect l="l" t="t" r="r" b="b"/>
              <a:pathLst>
                <a:path w="2294952" h="2247796">
                  <a:moveTo>
                    <a:pt x="2294953" y="2247796"/>
                  </a:moveTo>
                  <a:lnTo>
                    <a:pt x="0" y="2247796"/>
                  </a:lnTo>
                  <a:lnTo>
                    <a:pt x="0" y="0"/>
                  </a:lnTo>
                </a:path>
              </a:pathLst>
            </a:custGeom>
            <a:noFill/>
            <a:ln w="25400" cap="flat">
              <a:solidFill>
                <a:srgbClr val="000000"/>
              </a:solid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97AEDFF-AE49-8EEF-9A29-C076D5C75E20}"/>
                </a:ext>
              </a:extLst>
            </p:cNvPr>
            <p:cNvSpPr/>
            <p:nvPr/>
          </p:nvSpPr>
          <p:spPr>
            <a:xfrm>
              <a:off x="5361880" y="3725218"/>
              <a:ext cx="2220252" cy="2167169"/>
            </a:xfrm>
            <a:custGeom>
              <a:avLst/>
              <a:gdLst>
                <a:gd name="connsiteX0" fmla="*/ 0 w 2220252"/>
                <a:gd name="connsiteY0" fmla="*/ 0 h 2167169"/>
                <a:gd name="connsiteX1" fmla="*/ 2220253 w 2220252"/>
                <a:gd name="connsiteY1" fmla="*/ 2163096 h 2167169"/>
              </a:gdLst>
              <a:ahLst/>
              <a:cxnLst>
                <a:cxn ang="0">
                  <a:pos x="connsiteX0" y="connsiteY0"/>
                </a:cxn>
                <a:cxn ang="0">
                  <a:pos x="connsiteX1" y="connsiteY1"/>
                </a:cxn>
              </a:cxnLst>
              <a:rect l="l" t="t" r="r" b="b"/>
              <a:pathLst>
                <a:path w="2220252" h="2167169">
                  <a:moveTo>
                    <a:pt x="0" y="0"/>
                  </a:moveTo>
                  <a:cubicBezTo>
                    <a:pt x="0" y="0"/>
                    <a:pt x="524585" y="2276123"/>
                    <a:pt x="2220253" y="2163096"/>
                  </a:cubicBezTo>
                </a:path>
              </a:pathLst>
            </a:custGeom>
            <a:noFill/>
            <a:ln w="25400" cap="flat">
              <a:solidFill>
                <a:srgbClr val="B2BFF0"/>
              </a:solid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8014C2-1BC8-E678-A6C7-21C6F33C7AB0}"/>
                </a:ext>
              </a:extLst>
            </p:cNvPr>
            <p:cNvSpPr/>
            <p:nvPr/>
          </p:nvSpPr>
          <p:spPr>
            <a:xfrm>
              <a:off x="5351285" y="4430913"/>
              <a:ext cx="2234473" cy="1205704"/>
            </a:xfrm>
            <a:custGeom>
              <a:avLst/>
              <a:gdLst>
                <a:gd name="connsiteX0" fmla="*/ 0 w 2234473"/>
                <a:gd name="connsiteY0" fmla="*/ 0 h 1205704"/>
                <a:gd name="connsiteX1" fmla="*/ 2234473 w 2234473"/>
                <a:gd name="connsiteY1" fmla="*/ 1205704 h 1205704"/>
              </a:gdLst>
              <a:ahLst/>
              <a:cxnLst>
                <a:cxn ang="0">
                  <a:pos x="connsiteX0" y="connsiteY0"/>
                </a:cxn>
                <a:cxn ang="0">
                  <a:pos x="connsiteX1" y="connsiteY1"/>
                </a:cxn>
              </a:cxnLst>
              <a:rect l="l" t="t" r="r" b="b"/>
              <a:pathLst>
                <a:path w="2234473" h="1205704">
                  <a:moveTo>
                    <a:pt x="0" y="0"/>
                  </a:moveTo>
                  <a:cubicBezTo>
                    <a:pt x="0" y="0"/>
                    <a:pt x="663754" y="1110493"/>
                    <a:pt x="2234473" y="1205704"/>
                  </a:cubicBezTo>
                </a:path>
              </a:pathLst>
            </a:custGeom>
            <a:noFill/>
            <a:ln w="25400" cap="flat">
              <a:solidFill>
                <a:srgbClr val="24D6D1"/>
              </a:solid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B42BC0C-1B8B-B4AF-BB2E-EA76059F27F7}"/>
                </a:ext>
              </a:extLst>
            </p:cNvPr>
            <p:cNvSpPr/>
            <p:nvPr/>
          </p:nvSpPr>
          <p:spPr>
            <a:xfrm>
              <a:off x="5346001" y="4827662"/>
              <a:ext cx="2239756" cy="686035"/>
            </a:xfrm>
            <a:custGeom>
              <a:avLst/>
              <a:gdLst>
                <a:gd name="connsiteX0" fmla="*/ 0 w 2239756"/>
                <a:gd name="connsiteY0" fmla="*/ 0 h 686035"/>
                <a:gd name="connsiteX1" fmla="*/ 2239757 w 2239756"/>
                <a:gd name="connsiteY1" fmla="*/ 686035 h 686035"/>
              </a:gdLst>
              <a:ahLst/>
              <a:cxnLst>
                <a:cxn ang="0">
                  <a:pos x="connsiteX0" y="connsiteY0"/>
                </a:cxn>
                <a:cxn ang="0">
                  <a:pos x="connsiteX1" y="connsiteY1"/>
                </a:cxn>
              </a:cxnLst>
              <a:rect l="l" t="t" r="r" b="b"/>
              <a:pathLst>
                <a:path w="2239756" h="686035">
                  <a:moveTo>
                    <a:pt x="0" y="0"/>
                  </a:moveTo>
                  <a:lnTo>
                    <a:pt x="2239757" y="686035"/>
                  </a:lnTo>
                </a:path>
              </a:pathLst>
            </a:custGeom>
            <a:ln w="25400" cap="flat">
              <a:solidFill>
                <a:srgbClr val="D91C5C"/>
              </a:solidFill>
              <a:prstDash val="solid"/>
              <a:miter/>
            </a:ln>
          </p:spPr>
          <p:txBody>
            <a:bodyPr rtlCol="0" anchor="ctr"/>
            <a:lstStyle/>
            <a:p>
              <a:endParaRPr lang="en-US"/>
            </a:p>
          </p:txBody>
        </p:sp>
      </p:grpSp>
      <p:sp>
        <p:nvSpPr>
          <p:cNvPr id="74" name="Google Shape;142;p9">
            <a:extLst>
              <a:ext uri="{FF2B5EF4-FFF2-40B4-BE49-F238E27FC236}">
                <a16:creationId xmlns:a16="http://schemas.microsoft.com/office/drawing/2014/main" id="{604D202A-522A-D590-0436-06248B5B3C4F}"/>
              </a:ext>
            </a:extLst>
          </p:cNvPr>
          <p:cNvSpPr txBox="1"/>
          <p:nvPr/>
        </p:nvSpPr>
        <p:spPr>
          <a:xfrm>
            <a:off x="1300317" y="4152642"/>
            <a:ext cx="149492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D91C5C"/>
                </a:solidFill>
                <a:latin typeface="Arial"/>
                <a:ea typeface="Arial"/>
                <a:cs typeface="Arial"/>
                <a:sym typeface="Arial"/>
              </a:rPr>
              <a:t>A Shunt</a:t>
            </a:r>
            <a:endParaRPr b="1" i="0" u="none" strike="noStrike" cap="none">
              <a:solidFill>
                <a:srgbClr val="D91C5C"/>
              </a:solidFill>
              <a:latin typeface="Arial"/>
              <a:ea typeface="Arial"/>
              <a:cs typeface="Arial"/>
              <a:sym typeface="Arial"/>
            </a:endParaRPr>
          </a:p>
        </p:txBody>
      </p:sp>
      <p:sp>
        <p:nvSpPr>
          <p:cNvPr id="75" name="Google Shape;144;p9">
            <a:extLst>
              <a:ext uri="{FF2B5EF4-FFF2-40B4-BE49-F238E27FC236}">
                <a16:creationId xmlns:a16="http://schemas.microsoft.com/office/drawing/2014/main" id="{9F36EE10-6B1D-7D77-91DB-8A5A64C2DC4D}"/>
              </a:ext>
            </a:extLst>
          </p:cNvPr>
          <p:cNvSpPr txBox="1"/>
          <p:nvPr/>
        </p:nvSpPr>
        <p:spPr>
          <a:xfrm>
            <a:off x="2684712" y="4922889"/>
            <a:ext cx="1647062" cy="7647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868FB4"/>
                </a:solidFill>
                <a:latin typeface="Arial"/>
                <a:ea typeface="Arial"/>
                <a:cs typeface="Arial"/>
                <a:sym typeface="Arial"/>
              </a:rPr>
              <a:t>B Series</a:t>
            </a:r>
            <a:endParaRPr b="1" i="0" u="none" strike="noStrike" cap="none">
              <a:solidFill>
                <a:srgbClr val="868FB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i="0" u="none" strike="noStrike" cap="none">
              <a:solidFill>
                <a:srgbClr val="868FB4"/>
              </a:solidFill>
              <a:latin typeface="Arial"/>
              <a:ea typeface="Arial"/>
              <a:cs typeface="Arial"/>
              <a:sym typeface="Arial"/>
            </a:endParaRPr>
          </a:p>
        </p:txBody>
      </p:sp>
      <p:sp>
        <p:nvSpPr>
          <p:cNvPr id="76" name="Google Shape;147;p9">
            <a:extLst>
              <a:ext uri="{FF2B5EF4-FFF2-40B4-BE49-F238E27FC236}">
                <a16:creationId xmlns:a16="http://schemas.microsoft.com/office/drawing/2014/main" id="{B93D9B5C-0CCD-345A-B579-165A28FB936B}"/>
              </a:ext>
            </a:extLst>
          </p:cNvPr>
          <p:cNvSpPr txBox="1"/>
          <p:nvPr/>
        </p:nvSpPr>
        <p:spPr>
          <a:xfrm>
            <a:off x="2256988" y="3482479"/>
            <a:ext cx="2049319"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24D6D1"/>
                </a:solidFill>
                <a:latin typeface="Arial"/>
                <a:ea typeface="Arial"/>
                <a:cs typeface="Arial"/>
                <a:sym typeface="Arial"/>
              </a:rPr>
              <a:t>C Compound</a:t>
            </a:r>
            <a:br>
              <a:rPr lang="en" b="1" i="0" u="none" strike="noStrike" cap="none">
                <a:solidFill>
                  <a:srgbClr val="24D6D1"/>
                </a:solidFill>
                <a:latin typeface="Arial"/>
                <a:ea typeface="Arial"/>
                <a:cs typeface="Arial"/>
                <a:sym typeface="Arial"/>
              </a:rPr>
            </a:br>
            <a:endParaRPr b="1" i="0" u="none" strike="noStrike" cap="none">
              <a:solidFill>
                <a:srgbClr val="24D6D1"/>
              </a:solidFill>
              <a:latin typeface="Arial"/>
              <a:ea typeface="Arial"/>
              <a:cs typeface="Arial"/>
              <a:sym typeface="Arial"/>
            </a:endParaRPr>
          </a:p>
        </p:txBody>
      </p:sp>
      <p:sp>
        <p:nvSpPr>
          <p:cNvPr id="77" name="Google Shape;142;p9">
            <a:extLst>
              <a:ext uri="{FF2B5EF4-FFF2-40B4-BE49-F238E27FC236}">
                <a16:creationId xmlns:a16="http://schemas.microsoft.com/office/drawing/2014/main" id="{54C9E358-DE7B-D26E-2974-32B5CFA29E8D}"/>
              </a:ext>
            </a:extLst>
          </p:cNvPr>
          <p:cNvSpPr txBox="1"/>
          <p:nvPr/>
        </p:nvSpPr>
        <p:spPr>
          <a:xfrm>
            <a:off x="6292917" y="4405559"/>
            <a:ext cx="1494926" cy="7647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D91C5C"/>
                </a:solidFill>
                <a:latin typeface="Arial"/>
                <a:ea typeface="Arial"/>
                <a:cs typeface="Arial"/>
                <a:sym typeface="Arial"/>
              </a:rPr>
              <a:t>A Shunt</a:t>
            </a:r>
            <a:endParaRPr b="1" i="0" u="none" strike="noStrike" cap="none">
              <a:solidFill>
                <a:srgbClr val="D91C5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i="0" u="none" strike="noStrike" cap="none">
              <a:solidFill>
                <a:srgbClr val="D91C5C"/>
              </a:solidFill>
              <a:latin typeface="Arial"/>
              <a:ea typeface="Arial"/>
              <a:cs typeface="Arial"/>
              <a:sym typeface="Arial"/>
            </a:endParaRPr>
          </a:p>
        </p:txBody>
      </p:sp>
      <p:sp>
        <p:nvSpPr>
          <p:cNvPr id="78" name="Google Shape;144;p9">
            <a:extLst>
              <a:ext uri="{FF2B5EF4-FFF2-40B4-BE49-F238E27FC236}">
                <a16:creationId xmlns:a16="http://schemas.microsoft.com/office/drawing/2014/main" id="{40459F6E-BC60-E56E-573B-ED4B7A9AD343}"/>
              </a:ext>
            </a:extLst>
          </p:cNvPr>
          <p:cNvSpPr txBox="1"/>
          <p:nvPr/>
        </p:nvSpPr>
        <p:spPr>
          <a:xfrm>
            <a:off x="5636868" y="3594756"/>
            <a:ext cx="1647062" cy="7647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b="1" i="0" u="none" strike="noStrike" cap="none">
                <a:solidFill>
                  <a:srgbClr val="868FB4"/>
                </a:solidFill>
                <a:latin typeface="Arial"/>
                <a:ea typeface="Arial"/>
                <a:cs typeface="Arial"/>
                <a:sym typeface="Arial"/>
              </a:rPr>
              <a:t>B</a:t>
            </a:r>
            <a:r>
              <a:rPr lang="en" b="1" i="0" u="none" strike="noStrike" cap="none">
                <a:solidFill>
                  <a:srgbClr val="868FB4"/>
                </a:solidFill>
                <a:latin typeface="Arial"/>
                <a:ea typeface="Arial"/>
                <a:cs typeface="Arial"/>
                <a:sym typeface="Arial"/>
              </a:rPr>
              <a:t> Series</a:t>
            </a:r>
            <a:endParaRPr b="1" i="0" u="none" strike="noStrike" cap="none">
              <a:solidFill>
                <a:srgbClr val="868FB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i="0" u="none" strike="noStrike" cap="none">
              <a:solidFill>
                <a:srgbClr val="868FB4"/>
              </a:solidFill>
              <a:latin typeface="Arial"/>
              <a:ea typeface="Arial"/>
              <a:cs typeface="Arial"/>
              <a:sym typeface="Arial"/>
            </a:endParaRPr>
          </a:p>
        </p:txBody>
      </p:sp>
      <p:sp>
        <p:nvSpPr>
          <p:cNvPr id="79" name="Google Shape;147;p9">
            <a:extLst>
              <a:ext uri="{FF2B5EF4-FFF2-40B4-BE49-F238E27FC236}">
                <a16:creationId xmlns:a16="http://schemas.microsoft.com/office/drawing/2014/main" id="{E91166D7-96DB-AAD2-54C2-E1290331B435}"/>
              </a:ext>
            </a:extLst>
          </p:cNvPr>
          <p:cNvSpPr txBox="1"/>
          <p:nvPr/>
        </p:nvSpPr>
        <p:spPr>
          <a:xfrm>
            <a:off x="7778622" y="5397726"/>
            <a:ext cx="2049319"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24D6D1"/>
                </a:solidFill>
                <a:latin typeface="Arial"/>
                <a:ea typeface="Arial"/>
                <a:cs typeface="Arial"/>
                <a:sym typeface="Arial"/>
              </a:rPr>
              <a:t>C Compound</a:t>
            </a:r>
            <a:br>
              <a:rPr lang="en" b="1" i="0" u="none" strike="noStrike" cap="none">
                <a:solidFill>
                  <a:srgbClr val="24D6D1"/>
                </a:solidFill>
                <a:latin typeface="Arial"/>
                <a:ea typeface="Arial"/>
                <a:cs typeface="Arial"/>
                <a:sym typeface="Arial"/>
              </a:rPr>
            </a:br>
            <a:endParaRPr b="1" i="0" u="none" strike="noStrike" cap="none">
              <a:solidFill>
                <a:srgbClr val="24D6D1"/>
              </a:solidFill>
              <a:latin typeface="Arial"/>
              <a:ea typeface="Arial"/>
              <a:cs typeface="Arial"/>
              <a:sym typeface="Arial"/>
            </a:endParaRPr>
          </a:p>
        </p:txBody>
      </p:sp>
      <p:sp>
        <p:nvSpPr>
          <p:cNvPr id="80" name="Google Shape;142;p9">
            <a:extLst>
              <a:ext uri="{FF2B5EF4-FFF2-40B4-BE49-F238E27FC236}">
                <a16:creationId xmlns:a16="http://schemas.microsoft.com/office/drawing/2014/main" id="{3E996FC5-A4FB-1BE4-E680-7A879FEC0A5F}"/>
              </a:ext>
            </a:extLst>
          </p:cNvPr>
          <p:cNvSpPr txBox="1"/>
          <p:nvPr/>
        </p:nvSpPr>
        <p:spPr>
          <a:xfrm>
            <a:off x="11051135" y="4399127"/>
            <a:ext cx="1494926" cy="7647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b="1" i="0" u="none" strike="noStrike" cap="none">
                <a:solidFill>
                  <a:srgbClr val="D91C5C"/>
                </a:solidFill>
                <a:latin typeface="Arial"/>
                <a:ea typeface="Arial"/>
                <a:cs typeface="Arial"/>
                <a:sym typeface="Arial"/>
              </a:rPr>
              <a:t>A</a:t>
            </a:r>
            <a:r>
              <a:rPr lang="en" b="1" i="0" u="none" strike="noStrike" cap="none">
                <a:solidFill>
                  <a:srgbClr val="D91C5C"/>
                </a:solidFill>
                <a:latin typeface="Arial"/>
                <a:ea typeface="Arial"/>
                <a:cs typeface="Arial"/>
                <a:sym typeface="Arial"/>
              </a:rPr>
              <a:t> Shunt</a:t>
            </a:r>
            <a:endParaRPr b="1" i="0" u="none" strike="noStrike" cap="none">
              <a:solidFill>
                <a:srgbClr val="D91C5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i="0" u="none" strike="noStrike" cap="none">
              <a:solidFill>
                <a:srgbClr val="D91C5C"/>
              </a:solidFill>
              <a:latin typeface="Arial"/>
              <a:ea typeface="Arial"/>
              <a:cs typeface="Arial"/>
              <a:sym typeface="Arial"/>
            </a:endParaRPr>
          </a:p>
        </p:txBody>
      </p:sp>
      <p:sp>
        <p:nvSpPr>
          <p:cNvPr id="81" name="Google Shape;144;p9">
            <a:extLst>
              <a:ext uri="{FF2B5EF4-FFF2-40B4-BE49-F238E27FC236}">
                <a16:creationId xmlns:a16="http://schemas.microsoft.com/office/drawing/2014/main" id="{616F8AC8-2512-76B1-2D1B-52CE971CF946}"/>
              </a:ext>
            </a:extLst>
          </p:cNvPr>
          <p:cNvSpPr txBox="1"/>
          <p:nvPr/>
        </p:nvSpPr>
        <p:spPr>
          <a:xfrm>
            <a:off x="10287010" y="3551973"/>
            <a:ext cx="1647062" cy="7647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b="1" i="0" u="none" strike="noStrike" cap="none">
                <a:solidFill>
                  <a:srgbClr val="868FB4"/>
                </a:solidFill>
                <a:latin typeface="Arial"/>
                <a:ea typeface="Arial"/>
                <a:cs typeface="Arial"/>
                <a:sym typeface="Arial"/>
              </a:rPr>
              <a:t>B Series</a:t>
            </a:r>
            <a:endParaRPr b="1" i="0" u="none" strike="noStrike" cap="none">
              <a:solidFill>
                <a:srgbClr val="868FB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b="1" i="0" u="none" strike="noStrike" cap="none">
              <a:solidFill>
                <a:srgbClr val="868FB4"/>
              </a:solidFill>
              <a:latin typeface="Arial"/>
              <a:ea typeface="Arial"/>
              <a:cs typeface="Arial"/>
              <a:sym typeface="Arial"/>
            </a:endParaRPr>
          </a:p>
        </p:txBody>
      </p:sp>
      <p:sp>
        <p:nvSpPr>
          <p:cNvPr id="82" name="Google Shape;147;p9">
            <a:extLst>
              <a:ext uri="{FF2B5EF4-FFF2-40B4-BE49-F238E27FC236}">
                <a16:creationId xmlns:a16="http://schemas.microsoft.com/office/drawing/2014/main" id="{39FE37FD-728A-DE5D-352D-04803AD22519}"/>
              </a:ext>
            </a:extLst>
          </p:cNvPr>
          <p:cNvSpPr txBox="1"/>
          <p:nvPr/>
        </p:nvSpPr>
        <p:spPr>
          <a:xfrm>
            <a:off x="12442105" y="5257652"/>
            <a:ext cx="2049319"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b="1" i="0" u="none" strike="noStrike" cap="none">
                <a:solidFill>
                  <a:srgbClr val="24D6D1"/>
                </a:solidFill>
                <a:latin typeface="Arial"/>
                <a:ea typeface="Arial"/>
                <a:cs typeface="Arial"/>
                <a:sym typeface="Arial"/>
              </a:rPr>
              <a:t>C</a:t>
            </a:r>
            <a:r>
              <a:rPr lang="en" b="1" i="0" u="none" strike="noStrike" cap="none">
                <a:solidFill>
                  <a:srgbClr val="24D6D1"/>
                </a:solidFill>
                <a:latin typeface="Arial"/>
                <a:ea typeface="Arial"/>
                <a:cs typeface="Arial"/>
                <a:sym typeface="Arial"/>
              </a:rPr>
              <a:t> Compound</a:t>
            </a:r>
            <a:br>
              <a:rPr lang="en" b="1" i="0" u="none" strike="noStrike" cap="none">
                <a:solidFill>
                  <a:srgbClr val="24D6D1"/>
                </a:solidFill>
                <a:latin typeface="Arial"/>
                <a:ea typeface="Arial"/>
                <a:cs typeface="Arial"/>
                <a:sym typeface="Arial"/>
              </a:rPr>
            </a:br>
            <a:endParaRPr b="1" i="0" u="none" strike="noStrike" cap="none">
              <a:solidFill>
                <a:srgbClr val="24D6D1"/>
              </a:solidFill>
              <a:latin typeface="Arial"/>
              <a:ea typeface="Arial"/>
              <a:cs typeface="Arial"/>
              <a:sym typeface="Arial"/>
            </a:endParaRPr>
          </a:p>
        </p:txBody>
      </p:sp>
      <p:grpSp>
        <p:nvGrpSpPr>
          <p:cNvPr id="69" name="Graphic 18">
            <a:extLst>
              <a:ext uri="{FF2B5EF4-FFF2-40B4-BE49-F238E27FC236}">
                <a16:creationId xmlns:a16="http://schemas.microsoft.com/office/drawing/2014/main" id="{6B20FAC6-7434-3B97-D137-1EBCFB01301D}"/>
              </a:ext>
            </a:extLst>
          </p:cNvPr>
          <p:cNvGrpSpPr/>
          <p:nvPr/>
        </p:nvGrpSpPr>
        <p:grpSpPr>
          <a:xfrm>
            <a:off x="10051353" y="3625502"/>
            <a:ext cx="2294952" cy="2252321"/>
            <a:chOff x="10051353" y="3625502"/>
            <a:chExt cx="2294952" cy="2252321"/>
          </a:xfrm>
          <a:noFill/>
        </p:grpSpPr>
        <p:sp>
          <p:nvSpPr>
            <p:cNvPr id="71" name="Freeform 70">
              <a:extLst>
                <a:ext uri="{FF2B5EF4-FFF2-40B4-BE49-F238E27FC236}">
                  <a16:creationId xmlns:a16="http://schemas.microsoft.com/office/drawing/2014/main" id="{BC8338D8-7AB8-0C3F-90E5-9AFDEFB7028E}"/>
                </a:ext>
              </a:extLst>
            </p:cNvPr>
            <p:cNvSpPr/>
            <p:nvPr/>
          </p:nvSpPr>
          <p:spPr>
            <a:xfrm>
              <a:off x="10085065" y="3625502"/>
              <a:ext cx="2258136" cy="2228409"/>
            </a:xfrm>
            <a:custGeom>
              <a:avLst/>
              <a:gdLst>
                <a:gd name="connsiteX0" fmla="*/ 0 w 2258136"/>
                <a:gd name="connsiteY0" fmla="*/ 0 h 2172976"/>
                <a:gd name="connsiteX1" fmla="*/ 12872 w 2258136"/>
                <a:gd name="connsiteY1" fmla="*/ 225493 h 2172976"/>
                <a:gd name="connsiteX2" fmla="*/ 65538 w 2258136"/>
                <a:gd name="connsiteY2" fmla="*/ 449357 h 2172976"/>
                <a:gd name="connsiteX3" fmla="*/ 139395 w 2258136"/>
                <a:gd name="connsiteY3" fmla="*/ 681258 h 2172976"/>
                <a:gd name="connsiteX4" fmla="*/ 242592 w 2258136"/>
                <a:gd name="connsiteY4" fmla="*/ 934629 h 2172976"/>
                <a:gd name="connsiteX5" fmla="*/ 377433 w 2258136"/>
                <a:gd name="connsiteY5" fmla="*/ 1196093 h 2172976"/>
                <a:gd name="connsiteX6" fmla="*/ 546225 w 2258136"/>
                <a:gd name="connsiteY6" fmla="*/ 1452331 h 2172976"/>
                <a:gd name="connsiteX7" fmla="*/ 751326 w 2258136"/>
                <a:gd name="connsiteY7" fmla="*/ 1689908 h 2172976"/>
                <a:gd name="connsiteX8" fmla="*/ 994985 w 2258136"/>
                <a:gd name="connsiteY8" fmla="*/ 1895449 h 2172976"/>
                <a:gd name="connsiteX9" fmla="*/ 1279564 w 2258136"/>
                <a:gd name="connsiteY9" fmla="*/ 2055632 h 2172976"/>
                <a:gd name="connsiteX10" fmla="*/ 1607366 w 2258136"/>
                <a:gd name="connsiteY10" fmla="*/ 2157025 h 2172976"/>
                <a:gd name="connsiteX11" fmla="*/ 1980921 w 2258136"/>
                <a:gd name="connsiteY11" fmla="*/ 2168435 h 2172976"/>
                <a:gd name="connsiteX12" fmla="*/ 2258137 w 2258136"/>
                <a:gd name="connsiteY12" fmla="*/ 2161241 h 217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58136" h="2172976">
                  <a:moveTo>
                    <a:pt x="0" y="0"/>
                  </a:moveTo>
                  <a:cubicBezTo>
                    <a:pt x="2923" y="76607"/>
                    <a:pt x="-2529" y="151809"/>
                    <a:pt x="12872" y="225493"/>
                  </a:cubicBezTo>
                  <a:cubicBezTo>
                    <a:pt x="28272" y="299178"/>
                    <a:pt x="45078" y="375335"/>
                    <a:pt x="65538" y="449357"/>
                  </a:cubicBezTo>
                  <a:cubicBezTo>
                    <a:pt x="87178" y="527594"/>
                    <a:pt x="111909" y="604932"/>
                    <a:pt x="139395" y="681258"/>
                  </a:cubicBezTo>
                  <a:cubicBezTo>
                    <a:pt x="170309" y="767082"/>
                    <a:pt x="204652" y="851670"/>
                    <a:pt x="242592" y="934629"/>
                  </a:cubicBezTo>
                  <a:cubicBezTo>
                    <a:pt x="283342" y="1023882"/>
                    <a:pt x="328196" y="1111224"/>
                    <a:pt x="377433" y="1196093"/>
                  </a:cubicBezTo>
                  <a:cubicBezTo>
                    <a:pt x="428751" y="1284616"/>
                    <a:pt x="484902" y="1370384"/>
                    <a:pt x="546225" y="1452331"/>
                  </a:cubicBezTo>
                  <a:cubicBezTo>
                    <a:pt x="608952" y="1536132"/>
                    <a:pt x="677244" y="1615886"/>
                    <a:pt x="751326" y="1689908"/>
                  </a:cubicBezTo>
                  <a:cubicBezTo>
                    <a:pt x="825407" y="1763930"/>
                    <a:pt x="907864" y="1834354"/>
                    <a:pt x="994985" y="1895449"/>
                  </a:cubicBezTo>
                  <a:cubicBezTo>
                    <a:pt x="1084243" y="1958061"/>
                    <a:pt x="1179515" y="2012130"/>
                    <a:pt x="1279564" y="2055632"/>
                  </a:cubicBezTo>
                  <a:cubicBezTo>
                    <a:pt x="1384672" y="2101383"/>
                    <a:pt x="1494782" y="2135331"/>
                    <a:pt x="1607366" y="2157025"/>
                  </a:cubicBezTo>
                  <a:cubicBezTo>
                    <a:pt x="1730236" y="2180744"/>
                    <a:pt x="1855916" y="2171976"/>
                    <a:pt x="1980921" y="2168435"/>
                  </a:cubicBezTo>
                  <a:cubicBezTo>
                    <a:pt x="2062141" y="2166131"/>
                    <a:pt x="2177816" y="2173325"/>
                    <a:pt x="2258137" y="2161241"/>
                  </a:cubicBezTo>
                </a:path>
              </a:pathLst>
            </a:custGeom>
            <a:noFill/>
            <a:ln w="25400" cap="flat">
              <a:solidFill>
                <a:srgbClr val="B2BFF0"/>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19C6DF36-0F92-AEB5-5E44-808D7A8B5E3E}"/>
                </a:ext>
              </a:extLst>
            </p:cNvPr>
            <p:cNvSpPr/>
            <p:nvPr/>
          </p:nvSpPr>
          <p:spPr>
            <a:xfrm>
              <a:off x="10064224" y="4251222"/>
              <a:ext cx="2272132" cy="1613841"/>
            </a:xfrm>
            <a:custGeom>
              <a:avLst/>
              <a:gdLst>
                <a:gd name="connsiteX0" fmla="*/ 0 w 2272132"/>
                <a:gd name="connsiteY0" fmla="*/ 766 h 1613841"/>
                <a:gd name="connsiteX1" fmla="*/ 2272132 w 2272132"/>
                <a:gd name="connsiteY1" fmla="*/ 1613842 h 1613841"/>
              </a:gdLst>
              <a:ahLst/>
              <a:cxnLst>
                <a:cxn ang="0">
                  <a:pos x="connsiteX0" y="connsiteY0"/>
                </a:cxn>
                <a:cxn ang="0">
                  <a:pos x="connsiteX1" y="connsiteY1"/>
                </a:cxn>
              </a:cxnLst>
              <a:rect l="l" t="t" r="r" b="b"/>
              <a:pathLst>
                <a:path w="2272132" h="1613841">
                  <a:moveTo>
                    <a:pt x="0" y="766"/>
                  </a:moveTo>
                  <a:cubicBezTo>
                    <a:pt x="12590" y="-37454"/>
                    <a:pt x="751494" y="1366653"/>
                    <a:pt x="2272132" y="1613842"/>
                  </a:cubicBezTo>
                </a:path>
              </a:pathLst>
            </a:custGeom>
            <a:noFill/>
            <a:ln w="25400" cap="flat">
              <a:solidFill>
                <a:srgbClr val="24D6D1"/>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9633414-646F-5EB1-B9FD-8B24886CD372}"/>
                </a:ext>
              </a:extLst>
            </p:cNvPr>
            <p:cNvSpPr/>
            <p:nvPr/>
          </p:nvSpPr>
          <p:spPr>
            <a:xfrm>
              <a:off x="10055512" y="4900422"/>
              <a:ext cx="2280900" cy="964641"/>
            </a:xfrm>
            <a:custGeom>
              <a:avLst/>
              <a:gdLst>
                <a:gd name="connsiteX0" fmla="*/ 0 w 2280900"/>
                <a:gd name="connsiteY0" fmla="*/ 0 h 964641"/>
                <a:gd name="connsiteX1" fmla="*/ 2280901 w 2280900"/>
                <a:gd name="connsiteY1" fmla="*/ 964642 h 964641"/>
              </a:gdLst>
              <a:ahLst/>
              <a:cxnLst>
                <a:cxn ang="0">
                  <a:pos x="connsiteX0" y="connsiteY0"/>
                </a:cxn>
                <a:cxn ang="0">
                  <a:pos x="connsiteX1" y="connsiteY1"/>
                </a:cxn>
              </a:cxnLst>
              <a:rect l="l" t="t" r="r" b="b"/>
              <a:pathLst>
                <a:path w="2280900" h="964641">
                  <a:moveTo>
                    <a:pt x="0" y="0"/>
                  </a:moveTo>
                  <a:lnTo>
                    <a:pt x="2280901" y="964642"/>
                  </a:lnTo>
                </a:path>
              </a:pathLst>
            </a:custGeom>
            <a:ln w="25400" cap="flat">
              <a:solidFill>
                <a:srgbClr val="D91C5C"/>
              </a:solid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3E4B088-6F3C-A279-0755-3B8554116EBD}"/>
                </a:ext>
              </a:extLst>
            </p:cNvPr>
            <p:cNvSpPr/>
            <p:nvPr/>
          </p:nvSpPr>
          <p:spPr>
            <a:xfrm>
              <a:off x="10051353" y="3630027"/>
              <a:ext cx="2294952" cy="2247796"/>
            </a:xfrm>
            <a:custGeom>
              <a:avLst/>
              <a:gdLst>
                <a:gd name="connsiteX0" fmla="*/ 2294953 w 2294952"/>
                <a:gd name="connsiteY0" fmla="*/ 2247796 h 2247796"/>
                <a:gd name="connsiteX1" fmla="*/ 0 w 2294952"/>
                <a:gd name="connsiteY1" fmla="*/ 2247796 h 2247796"/>
                <a:gd name="connsiteX2" fmla="*/ 0 w 2294952"/>
                <a:gd name="connsiteY2" fmla="*/ 0 h 2247796"/>
              </a:gdLst>
              <a:ahLst/>
              <a:cxnLst>
                <a:cxn ang="0">
                  <a:pos x="connsiteX0" y="connsiteY0"/>
                </a:cxn>
                <a:cxn ang="0">
                  <a:pos x="connsiteX1" y="connsiteY1"/>
                </a:cxn>
                <a:cxn ang="0">
                  <a:pos x="connsiteX2" y="connsiteY2"/>
                </a:cxn>
              </a:cxnLst>
              <a:rect l="l" t="t" r="r" b="b"/>
              <a:pathLst>
                <a:path w="2294952" h="2247796">
                  <a:moveTo>
                    <a:pt x="2294953" y="2247796"/>
                  </a:moveTo>
                  <a:lnTo>
                    <a:pt x="0" y="2247796"/>
                  </a:lnTo>
                  <a:lnTo>
                    <a:pt x="0" y="0"/>
                  </a:lnTo>
                </a:path>
              </a:pathLst>
            </a:custGeom>
            <a:noFill/>
            <a:ln w="25400" cap="flat">
              <a:solidFill>
                <a:srgbClr val="000000"/>
              </a:solidFill>
              <a:prstDash val="solid"/>
              <a:miter/>
            </a:ln>
          </p:spPr>
          <p:txBody>
            <a:bodyPr rtlCol="0" anchor="ctr"/>
            <a:lstStyle/>
            <a:p>
              <a:endParaRPr lang="en-US"/>
            </a:p>
          </p:txBody>
        </p:sp>
      </p:grpSp>
    </p:spTree>
    <p:extLst>
      <p:ext uri="{BB962C8B-B14F-4D97-AF65-F5344CB8AC3E}">
        <p14:creationId xmlns:p14="http://schemas.microsoft.com/office/powerpoint/2010/main" val="631983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0C14A-D57F-4815-B69C-70A238647D90}"/>
</file>

<file path=customXml/itemProps2.xml><?xml version="1.0" encoding="utf-8"?>
<ds:datastoreItem xmlns:ds="http://schemas.openxmlformats.org/officeDocument/2006/customXml" ds:itemID="{741DEF58-6F37-4A47-9346-696564D8A452}">
  <ds:schemaRefs>
    <ds:schemaRef ds:uri="0edf7d78-1330-49f6-bffc-7239953f04fe"/>
    <ds:schemaRef ds:uri="f97151d3-a763-4fee-95d1-c0b0132eac99"/>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A17DFF6-3922-4368-A1A6-58CFBEF426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19</Slides>
  <Notes>19</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1_Custom Design</vt:lpstr>
      <vt:lpstr>Custom Design</vt:lpstr>
      <vt:lpstr>PowerPoint Presentation</vt:lpstr>
      <vt:lpstr>Practitioner guide </vt:lpstr>
      <vt:lpstr>Introduction and overview</vt:lpstr>
      <vt:lpstr>Learning outcomes and resource links </vt:lpstr>
      <vt:lpstr>Subject coverage</vt:lpstr>
      <vt:lpstr>PowerPoint Presentation</vt:lpstr>
      <vt:lpstr>Learning outcomes</vt:lpstr>
      <vt:lpstr>Torque, speed and current in DC motors</vt:lpstr>
      <vt:lpstr>Torque, speed and current in DC motors</vt:lpstr>
      <vt:lpstr>Investigating torque and current</vt:lpstr>
      <vt:lpstr>Investigating torque and current – answer </vt:lpstr>
      <vt:lpstr>Investigating lift speed</vt:lpstr>
      <vt:lpstr>Investigating lift speed – answers </vt:lpstr>
      <vt:lpstr>Angular velocity, torque and power output</vt:lpstr>
      <vt:lpstr>Angular velocity, torque and power out</vt:lpstr>
      <vt:lpstr>Understanding power, torque and current</vt:lpstr>
      <vt:lpstr>Investigating mechanical power</vt:lpstr>
      <vt:lpstr>Investigating mechanical power – answers </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revision>25</cp:revision>
  <dcterms:created xsi:type="dcterms:W3CDTF">2022-05-23T15:11:33Z</dcterms:created>
  <dcterms:modified xsi:type="dcterms:W3CDTF">2023-03-08T14:45:33Z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