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75" r:id="rId4"/>
    <p:sldId id="304" r:id="rId5"/>
    <p:sldId id="276" r:id="rId6"/>
    <p:sldId id="311" r:id="rId7"/>
    <p:sldId id="271" r:id="rId8"/>
    <p:sldId id="307" r:id="rId9"/>
    <p:sldId id="308" r:id="rId10"/>
    <p:sldId id="303" r:id="rId11"/>
    <p:sldId id="302" r:id="rId12"/>
    <p:sldId id="309" r:id="rId13"/>
    <p:sldId id="310" r:id="rId14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4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72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7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Lindsey Bowler" initials="LB" lastIdx="11" clrIdx="3">
    <p:extLst>
      <p:ext uri="{19B8F6BF-5375-455C-9EA6-DF929625EA0E}">
        <p15:presenceInfo xmlns:p15="http://schemas.microsoft.com/office/powerpoint/2012/main" userId="S::lindsey.bowler@blackbaud.me::1a1086d1-7e65-4f47-8103-b0bbf6189ccc" providerId="AD"/>
      </p:ext>
    </p:extLst>
  </p:cmAuthor>
  <p:cmAuthor id="5" name="Rabia Chhaya" initials="RC" lastIdx="8" clrIdx="4">
    <p:extLst>
      <p:ext uri="{19B8F6BF-5375-455C-9EA6-DF929625EA0E}">
        <p15:presenceInfo xmlns:p15="http://schemas.microsoft.com/office/powerpoint/2012/main" userId="S::Rabia.Chhaya@raeng.org.uk::8a6e6ca5-afbe-4603-b3c7-7f8abe87ba8e" providerId="AD"/>
      </p:ext>
    </p:extLst>
  </p:cmAuthor>
  <p:cmAuthor id="6" name="Michael Guilmant-Cush" initials="MGC" lastIdx="11" clrIdx="5">
    <p:extLst>
      <p:ext uri="{19B8F6BF-5375-455C-9EA6-DF929625EA0E}">
        <p15:presenceInfo xmlns:p15="http://schemas.microsoft.com/office/powerpoint/2012/main" userId="S::mike@mgcwriting.onmicrosoft.com::1f83a091-1871-4096-b5ea-a328593590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D"/>
    <a:srgbClr val="EFEFEF"/>
    <a:srgbClr val="24D6D1"/>
    <a:srgbClr val="22166B"/>
    <a:srgbClr val="00F291"/>
    <a:srgbClr val="F1D408"/>
    <a:srgbClr val="D2CF1C"/>
    <a:srgbClr val="E15A9A"/>
    <a:srgbClr val="3DB876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63305" autoAdjust="0"/>
  </p:normalViewPr>
  <p:slideViewPr>
    <p:cSldViewPr snapToGrid="0" snapToObjects="1">
      <p:cViewPr varScale="1">
        <p:scale>
          <a:sx n="41" d="100"/>
          <a:sy n="41" d="100"/>
        </p:scale>
        <p:origin x="1445" y="34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7F610-3751-F945-A338-751CC6F6B17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0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0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diagram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 dirty="0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0B85860-B987-CC1A-F9D4-D8AD9450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41743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260E7D5-D621-4DAC-DC62-CF205197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136911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00C97-64A0-6134-3A0B-B44540D215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230E04-0B53-B74B-BB46-31D28B969E86}"/>
              </a:ext>
            </a:extLst>
          </p:cNvPr>
          <p:cNvSpPr txBox="1">
            <a:spLocks/>
          </p:cNvSpPr>
          <p:nvPr userDrawn="1"/>
        </p:nvSpPr>
        <p:spPr>
          <a:xfrm>
            <a:off x="564258" y="15983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F145F0-D8D3-DBA3-1FAA-DF736DDEE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4259" y="2446421"/>
            <a:ext cx="7717730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B63291B-D887-4E2C-B907-4A3DA00364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258" y="36200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3D74DBFF-212A-F8A5-5D7B-4DF37C4446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2496" y="-38055"/>
            <a:ext cx="7352457" cy="9228414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759793 h 9644436"/>
              <a:gd name="connsiteX1" fmla="*/ 1206550 w 7332579"/>
              <a:gd name="connsiteY1" fmla="*/ 1496826 h 9644436"/>
              <a:gd name="connsiteX2" fmla="*/ 4275692 w 7332579"/>
              <a:gd name="connsiteY2" fmla="*/ 0 h 9644436"/>
              <a:gd name="connsiteX3" fmla="*/ 7328159 w 7332579"/>
              <a:gd name="connsiteY3" fmla="*/ 470807 h 9644436"/>
              <a:gd name="connsiteX4" fmla="*/ 7332579 w 7332579"/>
              <a:gd name="connsiteY4" fmla="*/ 9634203 h 9644436"/>
              <a:gd name="connsiteX5" fmla="*/ 2347578 w 7332579"/>
              <a:gd name="connsiteY5" fmla="*/ 9639049 h 9644436"/>
              <a:gd name="connsiteX6" fmla="*/ 2289251 w 7332579"/>
              <a:gd name="connsiteY6" fmla="*/ 9643981 h 9644436"/>
              <a:gd name="connsiteX7" fmla="*/ 0 w 7332579"/>
              <a:gd name="connsiteY7" fmla="*/ 6759793 h 9644436"/>
              <a:gd name="connsiteX0" fmla="*/ 0 w 7332579"/>
              <a:gd name="connsiteY0" fmla="*/ 6777717 h 9662360"/>
              <a:gd name="connsiteX1" fmla="*/ 1206550 w 7332579"/>
              <a:gd name="connsiteY1" fmla="*/ 1514750 h 9662360"/>
              <a:gd name="connsiteX2" fmla="*/ 4275692 w 7332579"/>
              <a:gd name="connsiteY2" fmla="*/ 17924 h 9662360"/>
              <a:gd name="connsiteX3" fmla="*/ 7328159 w 7332579"/>
              <a:gd name="connsiteY3" fmla="*/ 0 h 9662360"/>
              <a:gd name="connsiteX4" fmla="*/ 7332579 w 7332579"/>
              <a:gd name="connsiteY4" fmla="*/ 9652127 h 9662360"/>
              <a:gd name="connsiteX5" fmla="*/ 2347578 w 7332579"/>
              <a:gd name="connsiteY5" fmla="*/ 9656973 h 9662360"/>
              <a:gd name="connsiteX6" fmla="*/ 2289251 w 7332579"/>
              <a:gd name="connsiteY6" fmla="*/ 9661905 h 9662360"/>
              <a:gd name="connsiteX7" fmla="*/ 0 w 7332579"/>
              <a:gd name="connsiteY7" fmla="*/ 6777717 h 9662360"/>
              <a:gd name="connsiteX0" fmla="*/ 0 w 7332579"/>
              <a:gd name="connsiteY0" fmla="*/ 6791325 h 9675968"/>
              <a:gd name="connsiteX1" fmla="*/ 1206550 w 7332579"/>
              <a:gd name="connsiteY1" fmla="*/ 1528358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5968"/>
              <a:gd name="connsiteX1" fmla="*/ 2357433 w 7332579"/>
              <a:gd name="connsiteY1" fmla="*/ 1954027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5968"/>
              <a:gd name="connsiteX1" fmla="*/ 1175019 w 7332579"/>
              <a:gd name="connsiteY1" fmla="*/ 1544123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0706"/>
              <a:gd name="connsiteX1" fmla="*/ 1175019 w 7332579"/>
              <a:gd name="connsiteY1" fmla="*/ 1544123 h 9670706"/>
              <a:gd name="connsiteX2" fmla="*/ 4322989 w 7332579"/>
              <a:gd name="connsiteY2" fmla="*/ 0 h 9670706"/>
              <a:gd name="connsiteX3" fmla="*/ 7328159 w 7332579"/>
              <a:gd name="connsiteY3" fmla="*/ 13608 h 9670706"/>
              <a:gd name="connsiteX4" fmla="*/ 7332579 w 7332579"/>
              <a:gd name="connsiteY4" fmla="*/ 9665735 h 9670706"/>
              <a:gd name="connsiteX5" fmla="*/ 2347578 w 7332579"/>
              <a:gd name="connsiteY5" fmla="*/ 9670581 h 9670706"/>
              <a:gd name="connsiteX6" fmla="*/ 1832051 w 7332579"/>
              <a:gd name="connsiteY6" fmla="*/ 9158678 h 9670706"/>
              <a:gd name="connsiteX7" fmla="*/ 0 w 7332579"/>
              <a:gd name="connsiteY7" fmla="*/ 6791325 h 9670706"/>
              <a:gd name="connsiteX0" fmla="*/ 0 w 7332579"/>
              <a:gd name="connsiteY0" fmla="*/ 6791325 h 9670706"/>
              <a:gd name="connsiteX1" fmla="*/ 1175019 w 7332579"/>
              <a:gd name="connsiteY1" fmla="*/ 1544123 h 9670706"/>
              <a:gd name="connsiteX2" fmla="*/ 4322989 w 7332579"/>
              <a:gd name="connsiteY2" fmla="*/ 0 h 9670706"/>
              <a:gd name="connsiteX3" fmla="*/ 7328159 w 7332579"/>
              <a:gd name="connsiteY3" fmla="*/ 13608 h 9670706"/>
              <a:gd name="connsiteX4" fmla="*/ 7332579 w 7332579"/>
              <a:gd name="connsiteY4" fmla="*/ 9228414 h 9670706"/>
              <a:gd name="connsiteX5" fmla="*/ 2347578 w 7332579"/>
              <a:gd name="connsiteY5" fmla="*/ 9670581 h 9670706"/>
              <a:gd name="connsiteX6" fmla="*/ 1832051 w 7332579"/>
              <a:gd name="connsiteY6" fmla="*/ 9158678 h 9670706"/>
              <a:gd name="connsiteX7" fmla="*/ 0 w 7332579"/>
              <a:gd name="connsiteY7" fmla="*/ 6791325 h 9670706"/>
              <a:gd name="connsiteX0" fmla="*/ 0 w 7332579"/>
              <a:gd name="connsiteY0" fmla="*/ 6791325 h 9228414"/>
              <a:gd name="connsiteX1" fmla="*/ 1175019 w 7332579"/>
              <a:gd name="connsiteY1" fmla="*/ 1544123 h 9228414"/>
              <a:gd name="connsiteX2" fmla="*/ 4322989 w 7332579"/>
              <a:gd name="connsiteY2" fmla="*/ 0 h 9228414"/>
              <a:gd name="connsiteX3" fmla="*/ 7328159 w 7332579"/>
              <a:gd name="connsiteY3" fmla="*/ 13608 h 9228414"/>
              <a:gd name="connsiteX4" fmla="*/ 7332579 w 7332579"/>
              <a:gd name="connsiteY4" fmla="*/ 9228414 h 9228414"/>
              <a:gd name="connsiteX5" fmla="*/ 1850622 w 7332579"/>
              <a:gd name="connsiteY5" fmla="*/ 9213381 h 9228414"/>
              <a:gd name="connsiteX6" fmla="*/ 1832051 w 7332579"/>
              <a:gd name="connsiteY6" fmla="*/ 9158678 h 9228414"/>
              <a:gd name="connsiteX7" fmla="*/ 0 w 7332579"/>
              <a:gd name="connsiteY7" fmla="*/ 6791325 h 9228414"/>
              <a:gd name="connsiteX0" fmla="*/ 0 w 7352457"/>
              <a:gd name="connsiteY0" fmla="*/ 6811204 h 9228414"/>
              <a:gd name="connsiteX1" fmla="*/ 1194897 w 7352457"/>
              <a:gd name="connsiteY1" fmla="*/ 1544123 h 9228414"/>
              <a:gd name="connsiteX2" fmla="*/ 4342867 w 7352457"/>
              <a:gd name="connsiteY2" fmla="*/ 0 h 9228414"/>
              <a:gd name="connsiteX3" fmla="*/ 7348037 w 7352457"/>
              <a:gd name="connsiteY3" fmla="*/ 13608 h 9228414"/>
              <a:gd name="connsiteX4" fmla="*/ 7352457 w 7352457"/>
              <a:gd name="connsiteY4" fmla="*/ 9228414 h 9228414"/>
              <a:gd name="connsiteX5" fmla="*/ 1870500 w 7352457"/>
              <a:gd name="connsiteY5" fmla="*/ 9213381 h 9228414"/>
              <a:gd name="connsiteX6" fmla="*/ 1851929 w 7352457"/>
              <a:gd name="connsiteY6" fmla="*/ 9158678 h 9228414"/>
              <a:gd name="connsiteX7" fmla="*/ 0 w 7352457"/>
              <a:gd name="connsiteY7" fmla="*/ 6811204 h 92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2457" h="9228414">
                <a:moveTo>
                  <a:pt x="0" y="6811204"/>
                </a:moveTo>
                <a:lnTo>
                  <a:pt x="1194897" y="1544123"/>
                </a:lnTo>
                <a:lnTo>
                  <a:pt x="4342867" y="0"/>
                </a:lnTo>
                <a:lnTo>
                  <a:pt x="7348037" y="13608"/>
                </a:lnTo>
                <a:cubicBezTo>
                  <a:pt x="7356042" y="3092022"/>
                  <a:pt x="7344452" y="6150000"/>
                  <a:pt x="7352457" y="9228414"/>
                </a:cubicBezTo>
                <a:lnTo>
                  <a:pt x="1870500" y="9213381"/>
                </a:lnTo>
                <a:cubicBezTo>
                  <a:pt x="1827810" y="9222774"/>
                  <a:pt x="1886870" y="9157034"/>
                  <a:pt x="1851929" y="9158678"/>
                </a:cubicBezTo>
                <a:lnTo>
                  <a:pt x="0" y="6811204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9EB4743-70EC-9470-B478-D8844BB9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449324B-0AB8-6169-ABA0-7F9D6C06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0363" y="-42207"/>
            <a:ext cx="7115391" cy="9279214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759793 h 9644436"/>
              <a:gd name="connsiteX1" fmla="*/ 1206550 w 7332579"/>
              <a:gd name="connsiteY1" fmla="*/ 1496826 h 9644436"/>
              <a:gd name="connsiteX2" fmla="*/ 4275692 w 7332579"/>
              <a:gd name="connsiteY2" fmla="*/ 0 h 9644436"/>
              <a:gd name="connsiteX3" fmla="*/ 7328159 w 7332579"/>
              <a:gd name="connsiteY3" fmla="*/ 470807 h 9644436"/>
              <a:gd name="connsiteX4" fmla="*/ 7332579 w 7332579"/>
              <a:gd name="connsiteY4" fmla="*/ 9634203 h 9644436"/>
              <a:gd name="connsiteX5" fmla="*/ 2347578 w 7332579"/>
              <a:gd name="connsiteY5" fmla="*/ 9639049 h 9644436"/>
              <a:gd name="connsiteX6" fmla="*/ 2289251 w 7332579"/>
              <a:gd name="connsiteY6" fmla="*/ 9643981 h 9644436"/>
              <a:gd name="connsiteX7" fmla="*/ 0 w 7332579"/>
              <a:gd name="connsiteY7" fmla="*/ 6759793 h 9644436"/>
              <a:gd name="connsiteX0" fmla="*/ 0 w 7332579"/>
              <a:gd name="connsiteY0" fmla="*/ 6777717 h 9662360"/>
              <a:gd name="connsiteX1" fmla="*/ 1206550 w 7332579"/>
              <a:gd name="connsiteY1" fmla="*/ 1514750 h 9662360"/>
              <a:gd name="connsiteX2" fmla="*/ 4275692 w 7332579"/>
              <a:gd name="connsiteY2" fmla="*/ 17924 h 9662360"/>
              <a:gd name="connsiteX3" fmla="*/ 7328159 w 7332579"/>
              <a:gd name="connsiteY3" fmla="*/ 0 h 9662360"/>
              <a:gd name="connsiteX4" fmla="*/ 7332579 w 7332579"/>
              <a:gd name="connsiteY4" fmla="*/ 9652127 h 9662360"/>
              <a:gd name="connsiteX5" fmla="*/ 2347578 w 7332579"/>
              <a:gd name="connsiteY5" fmla="*/ 9656973 h 9662360"/>
              <a:gd name="connsiteX6" fmla="*/ 2289251 w 7332579"/>
              <a:gd name="connsiteY6" fmla="*/ 9661905 h 9662360"/>
              <a:gd name="connsiteX7" fmla="*/ 0 w 7332579"/>
              <a:gd name="connsiteY7" fmla="*/ 6777717 h 9662360"/>
              <a:gd name="connsiteX0" fmla="*/ 0 w 7332579"/>
              <a:gd name="connsiteY0" fmla="*/ 6791325 h 9675968"/>
              <a:gd name="connsiteX1" fmla="*/ 1206550 w 7332579"/>
              <a:gd name="connsiteY1" fmla="*/ 1528358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5968"/>
              <a:gd name="connsiteX1" fmla="*/ 2357433 w 7332579"/>
              <a:gd name="connsiteY1" fmla="*/ 1954027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5968"/>
              <a:gd name="connsiteX1" fmla="*/ 1175019 w 7332579"/>
              <a:gd name="connsiteY1" fmla="*/ 1544123 h 9675968"/>
              <a:gd name="connsiteX2" fmla="*/ 4322989 w 7332579"/>
              <a:gd name="connsiteY2" fmla="*/ 0 h 9675968"/>
              <a:gd name="connsiteX3" fmla="*/ 7328159 w 7332579"/>
              <a:gd name="connsiteY3" fmla="*/ 13608 h 9675968"/>
              <a:gd name="connsiteX4" fmla="*/ 7332579 w 7332579"/>
              <a:gd name="connsiteY4" fmla="*/ 9665735 h 9675968"/>
              <a:gd name="connsiteX5" fmla="*/ 2347578 w 7332579"/>
              <a:gd name="connsiteY5" fmla="*/ 9670581 h 9675968"/>
              <a:gd name="connsiteX6" fmla="*/ 2289251 w 7332579"/>
              <a:gd name="connsiteY6" fmla="*/ 9675513 h 9675968"/>
              <a:gd name="connsiteX7" fmla="*/ 0 w 7332579"/>
              <a:gd name="connsiteY7" fmla="*/ 6791325 h 9675968"/>
              <a:gd name="connsiteX0" fmla="*/ 0 w 7332579"/>
              <a:gd name="connsiteY0" fmla="*/ 6791325 h 9670706"/>
              <a:gd name="connsiteX1" fmla="*/ 1175019 w 7332579"/>
              <a:gd name="connsiteY1" fmla="*/ 1544123 h 9670706"/>
              <a:gd name="connsiteX2" fmla="*/ 4322989 w 7332579"/>
              <a:gd name="connsiteY2" fmla="*/ 0 h 9670706"/>
              <a:gd name="connsiteX3" fmla="*/ 7328159 w 7332579"/>
              <a:gd name="connsiteY3" fmla="*/ 13608 h 9670706"/>
              <a:gd name="connsiteX4" fmla="*/ 7332579 w 7332579"/>
              <a:gd name="connsiteY4" fmla="*/ 9665735 h 9670706"/>
              <a:gd name="connsiteX5" fmla="*/ 2347578 w 7332579"/>
              <a:gd name="connsiteY5" fmla="*/ 9670581 h 9670706"/>
              <a:gd name="connsiteX6" fmla="*/ 1832051 w 7332579"/>
              <a:gd name="connsiteY6" fmla="*/ 9158678 h 9670706"/>
              <a:gd name="connsiteX7" fmla="*/ 0 w 7332579"/>
              <a:gd name="connsiteY7" fmla="*/ 6791325 h 9670706"/>
              <a:gd name="connsiteX0" fmla="*/ 0 w 7332579"/>
              <a:gd name="connsiteY0" fmla="*/ 6791325 h 9670706"/>
              <a:gd name="connsiteX1" fmla="*/ 1175019 w 7332579"/>
              <a:gd name="connsiteY1" fmla="*/ 1544123 h 9670706"/>
              <a:gd name="connsiteX2" fmla="*/ 4322989 w 7332579"/>
              <a:gd name="connsiteY2" fmla="*/ 0 h 9670706"/>
              <a:gd name="connsiteX3" fmla="*/ 7328159 w 7332579"/>
              <a:gd name="connsiteY3" fmla="*/ 13608 h 9670706"/>
              <a:gd name="connsiteX4" fmla="*/ 7332579 w 7332579"/>
              <a:gd name="connsiteY4" fmla="*/ 9228414 h 9670706"/>
              <a:gd name="connsiteX5" fmla="*/ 2347578 w 7332579"/>
              <a:gd name="connsiteY5" fmla="*/ 9670581 h 9670706"/>
              <a:gd name="connsiteX6" fmla="*/ 1832051 w 7332579"/>
              <a:gd name="connsiteY6" fmla="*/ 9158678 h 9670706"/>
              <a:gd name="connsiteX7" fmla="*/ 0 w 7332579"/>
              <a:gd name="connsiteY7" fmla="*/ 6791325 h 9670706"/>
              <a:gd name="connsiteX0" fmla="*/ 0 w 7332579"/>
              <a:gd name="connsiteY0" fmla="*/ 6791325 h 9228414"/>
              <a:gd name="connsiteX1" fmla="*/ 1175019 w 7332579"/>
              <a:gd name="connsiteY1" fmla="*/ 1544123 h 9228414"/>
              <a:gd name="connsiteX2" fmla="*/ 4322989 w 7332579"/>
              <a:gd name="connsiteY2" fmla="*/ 0 h 9228414"/>
              <a:gd name="connsiteX3" fmla="*/ 7328159 w 7332579"/>
              <a:gd name="connsiteY3" fmla="*/ 13608 h 9228414"/>
              <a:gd name="connsiteX4" fmla="*/ 7332579 w 7332579"/>
              <a:gd name="connsiteY4" fmla="*/ 9228414 h 9228414"/>
              <a:gd name="connsiteX5" fmla="*/ 1850622 w 7332579"/>
              <a:gd name="connsiteY5" fmla="*/ 9213381 h 9228414"/>
              <a:gd name="connsiteX6" fmla="*/ 1832051 w 7332579"/>
              <a:gd name="connsiteY6" fmla="*/ 9158678 h 9228414"/>
              <a:gd name="connsiteX7" fmla="*/ 0 w 7332579"/>
              <a:gd name="connsiteY7" fmla="*/ 6791325 h 9228414"/>
              <a:gd name="connsiteX0" fmla="*/ 0 w 7352457"/>
              <a:gd name="connsiteY0" fmla="*/ 6811204 h 9228414"/>
              <a:gd name="connsiteX1" fmla="*/ 1194897 w 7352457"/>
              <a:gd name="connsiteY1" fmla="*/ 1544123 h 9228414"/>
              <a:gd name="connsiteX2" fmla="*/ 4342867 w 7352457"/>
              <a:gd name="connsiteY2" fmla="*/ 0 h 9228414"/>
              <a:gd name="connsiteX3" fmla="*/ 7348037 w 7352457"/>
              <a:gd name="connsiteY3" fmla="*/ 13608 h 9228414"/>
              <a:gd name="connsiteX4" fmla="*/ 7352457 w 7352457"/>
              <a:gd name="connsiteY4" fmla="*/ 9228414 h 9228414"/>
              <a:gd name="connsiteX5" fmla="*/ 1870500 w 7352457"/>
              <a:gd name="connsiteY5" fmla="*/ 9213381 h 9228414"/>
              <a:gd name="connsiteX6" fmla="*/ 1851929 w 7352457"/>
              <a:gd name="connsiteY6" fmla="*/ 9158678 h 9228414"/>
              <a:gd name="connsiteX7" fmla="*/ 0 w 7352457"/>
              <a:gd name="connsiteY7" fmla="*/ 6811204 h 9228414"/>
              <a:gd name="connsiteX0" fmla="*/ 0 w 7352457"/>
              <a:gd name="connsiteY0" fmla="*/ 6811204 h 9228414"/>
              <a:gd name="connsiteX1" fmla="*/ 1194897 w 7352457"/>
              <a:gd name="connsiteY1" fmla="*/ 1544123 h 9228414"/>
              <a:gd name="connsiteX2" fmla="*/ 4342867 w 7352457"/>
              <a:gd name="connsiteY2" fmla="*/ 0 h 9228414"/>
              <a:gd name="connsiteX3" fmla="*/ 7077104 w 7352457"/>
              <a:gd name="connsiteY3" fmla="*/ 30542 h 9228414"/>
              <a:gd name="connsiteX4" fmla="*/ 7352457 w 7352457"/>
              <a:gd name="connsiteY4" fmla="*/ 9228414 h 9228414"/>
              <a:gd name="connsiteX5" fmla="*/ 1870500 w 7352457"/>
              <a:gd name="connsiteY5" fmla="*/ 9213381 h 9228414"/>
              <a:gd name="connsiteX6" fmla="*/ 1851929 w 7352457"/>
              <a:gd name="connsiteY6" fmla="*/ 9158678 h 9228414"/>
              <a:gd name="connsiteX7" fmla="*/ 0 w 7352457"/>
              <a:gd name="connsiteY7" fmla="*/ 6811204 h 9228414"/>
              <a:gd name="connsiteX0" fmla="*/ 0 w 7115391"/>
              <a:gd name="connsiteY0" fmla="*/ 6811204 h 9279214"/>
              <a:gd name="connsiteX1" fmla="*/ 1194897 w 7115391"/>
              <a:gd name="connsiteY1" fmla="*/ 1544123 h 9279214"/>
              <a:gd name="connsiteX2" fmla="*/ 4342867 w 7115391"/>
              <a:gd name="connsiteY2" fmla="*/ 0 h 9279214"/>
              <a:gd name="connsiteX3" fmla="*/ 7077104 w 7115391"/>
              <a:gd name="connsiteY3" fmla="*/ 30542 h 9279214"/>
              <a:gd name="connsiteX4" fmla="*/ 7115391 w 7115391"/>
              <a:gd name="connsiteY4" fmla="*/ 9279214 h 9279214"/>
              <a:gd name="connsiteX5" fmla="*/ 1870500 w 7115391"/>
              <a:gd name="connsiteY5" fmla="*/ 9213381 h 9279214"/>
              <a:gd name="connsiteX6" fmla="*/ 1851929 w 7115391"/>
              <a:gd name="connsiteY6" fmla="*/ 9158678 h 9279214"/>
              <a:gd name="connsiteX7" fmla="*/ 0 w 7115391"/>
              <a:gd name="connsiteY7" fmla="*/ 6811204 h 927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5391" h="9279214">
                <a:moveTo>
                  <a:pt x="0" y="6811204"/>
                </a:moveTo>
                <a:lnTo>
                  <a:pt x="1194897" y="1544123"/>
                </a:lnTo>
                <a:lnTo>
                  <a:pt x="4342867" y="0"/>
                </a:lnTo>
                <a:lnTo>
                  <a:pt x="7077104" y="30542"/>
                </a:lnTo>
                <a:cubicBezTo>
                  <a:pt x="7085109" y="3108956"/>
                  <a:pt x="7107386" y="6200800"/>
                  <a:pt x="7115391" y="9279214"/>
                </a:cubicBezTo>
                <a:lnTo>
                  <a:pt x="1870500" y="9213381"/>
                </a:lnTo>
                <a:cubicBezTo>
                  <a:pt x="1827810" y="9222774"/>
                  <a:pt x="1886870" y="9157034"/>
                  <a:pt x="1851929" y="9158678"/>
                </a:cubicBezTo>
                <a:lnTo>
                  <a:pt x="0" y="6811204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053876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B2A1090-A649-3316-C1E4-C58A21BC19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6299" y="3658004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F4BC7A7-D93E-5664-D714-4735E645D7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9366" y="3658004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EC34318-12C0-3CC0-582D-447A8EE7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70388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1754" y="7435380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61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0162" y="7799678"/>
            <a:ext cx="5483893" cy="799604"/>
          </a:xfrm>
        </p:spPr>
        <p:txBody>
          <a:bodyPr/>
          <a:lstStyle>
            <a:lvl3pPr algn="l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75E65F9B-42B7-8BFE-6949-10669005D8FC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50" name="Content Placeholder 6">
            <a:extLst>
              <a:ext uri="{FF2B5EF4-FFF2-40B4-BE49-F238E27FC236}">
                <a16:creationId xmlns:a16="http://schemas.microsoft.com/office/drawing/2014/main" id="{2556411B-4C42-D3C2-68B6-B487F867608D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 lIns="288000" tIns="396000" rIns="288000">
            <a:normAutofit/>
          </a:bodyPr>
          <a:lstStyle>
            <a:lvl1pPr algn="l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353B0E9-FD03-6F93-1718-80BA9018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13C37EB3-2945-9129-D878-C7EDA700A0E4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3606461" y="2246691"/>
            <a:ext cx="1248961" cy="1248962"/>
          </a:xfrm>
          <a:prstGeom prst="heptagon">
            <a:avLst/>
          </a:prstGeom>
          <a:solidFill>
            <a:srgbClr val="ECECED"/>
          </a:solidFill>
          <a:ln w="28575">
            <a:gradFill>
              <a:gsLst>
                <a:gs pos="0">
                  <a:srgbClr val="2395AE"/>
                </a:gs>
                <a:gs pos="100000">
                  <a:srgbClr val="24D6D1"/>
                </a:gs>
              </a:gsLst>
              <a:lin ang="192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7" name="Content Placeholder 6">
            <a:extLst>
              <a:ext uri="{FF2B5EF4-FFF2-40B4-BE49-F238E27FC236}">
                <a16:creationId xmlns:a16="http://schemas.microsoft.com/office/drawing/2014/main" id="{C30BF0B2-8EA1-EEE4-F359-AC4993CCA7F5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8816415" y="2246691"/>
            <a:ext cx="1248961" cy="1248962"/>
          </a:xfrm>
          <a:prstGeom prst="heptagon">
            <a:avLst/>
          </a:prstGeom>
          <a:solidFill>
            <a:srgbClr val="ECECED"/>
          </a:solidFill>
          <a:ln w="28575">
            <a:gradFill>
              <a:gsLst>
                <a:gs pos="0">
                  <a:srgbClr val="2395AE"/>
                </a:gs>
                <a:gs pos="100000">
                  <a:srgbClr val="24D6D1"/>
                </a:gs>
              </a:gsLst>
              <a:lin ang="192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00D58D6C-F32C-E43C-0DB5-4A578BB2DCF6}"/>
              </a:ext>
            </a:extLst>
          </p:cNvPr>
          <p:cNvSpPr>
            <a:spLocks noGrp="1"/>
          </p:cNvSpPr>
          <p:nvPr>
            <p:ph sz="quarter" idx="64"/>
          </p:nvPr>
        </p:nvSpPr>
        <p:spPr>
          <a:xfrm>
            <a:off x="14047634" y="2246691"/>
            <a:ext cx="1248961" cy="1248962"/>
          </a:xfrm>
          <a:prstGeom prst="heptagon">
            <a:avLst/>
          </a:prstGeom>
          <a:solidFill>
            <a:srgbClr val="ECECED"/>
          </a:solidFill>
          <a:ln w="28575">
            <a:gradFill>
              <a:gsLst>
                <a:gs pos="0">
                  <a:srgbClr val="2395AE"/>
                </a:gs>
                <a:gs pos="100000">
                  <a:srgbClr val="24D6D1"/>
                </a:gs>
              </a:gsLst>
              <a:lin ang="19200000" scaled="0"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7B83E53-AE69-5120-D315-5A3ABFA7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114944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461613"/>
            <a:ext cx="8671590" cy="1098549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40" y="2849526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F8A497-9B88-124D-2AF6-1FDB81802ECD}"/>
              </a:ext>
            </a:extLst>
          </p:cNvPr>
          <p:cNvSpPr>
            <a:spLocks noGrp="1"/>
          </p:cNvSpPr>
          <p:nvPr>
            <p:ph sz="half" idx="67"/>
          </p:nvPr>
        </p:nvSpPr>
        <p:spPr>
          <a:xfrm>
            <a:off x="514940" y="4848447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4DD778-4EC1-EDD3-4395-F17DFA8CE2E1}"/>
              </a:ext>
            </a:extLst>
          </p:cNvPr>
          <p:cNvSpPr>
            <a:spLocks noGrp="1"/>
          </p:cNvSpPr>
          <p:nvPr>
            <p:ph sz="half" idx="68"/>
          </p:nvPr>
        </p:nvSpPr>
        <p:spPr>
          <a:xfrm>
            <a:off x="514940" y="6845055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1681828-9394-88ED-221B-71CD80E6651E}"/>
              </a:ext>
            </a:extLst>
          </p:cNvPr>
          <p:cNvSpPr>
            <a:spLocks noGrp="1"/>
          </p:cNvSpPr>
          <p:nvPr>
            <p:ph sz="half" idx="69"/>
          </p:nvPr>
        </p:nvSpPr>
        <p:spPr>
          <a:xfrm>
            <a:off x="11423945" y="1382233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DD7FE3-6B3A-3138-4E6D-9069B0EED7AB}"/>
              </a:ext>
            </a:extLst>
          </p:cNvPr>
          <p:cNvSpPr>
            <a:spLocks noGrp="1"/>
          </p:cNvSpPr>
          <p:nvPr>
            <p:ph sz="half" idx="70"/>
          </p:nvPr>
        </p:nvSpPr>
        <p:spPr>
          <a:xfrm>
            <a:off x="11423945" y="3381154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113F79B-C2E3-E5F0-FBF3-C653AC7E37B2}"/>
              </a:ext>
            </a:extLst>
          </p:cNvPr>
          <p:cNvSpPr>
            <a:spLocks noGrp="1"/>
          </p:cNvSpPr>
          <p:nvPr>
            <p:ph sz="half" idx="71"/>
          </p:nvPr>
        </p:nvSpPr>
        <p:spPr>
          <a:xfrm>
            <a:off x="11423945" y="5377762"/>
            <a:ext cx="4333507" cy="1892595"/>
          </a:xfrm>
          <a:ln w="28575">
            <a:gradFill>
              <a:gsLst>
                <a:gs pos="0">
                  <a:srgbClr val="22166B"/>
                </a:gs>
                <a:gs pos="54000">
                  <a:srgbClr val="24D6D1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6D392A3-BC0A-6D80-30DA-BB0B214E4497}"/>
              </a:ext>
            </a:extLst>
          </p:cNvPr>
          <p:cNvSpPr>
            <a:spLocks noGrp="1"/>
          </p:cNvSpPr>
          <p:nvPr>
            <p:ph sz="half" idx="72"/>
          </p:nvPr>
        </p:nvSpPr>
        <p:spPr>
          <a:xfrm>
            <a:off x="7001235" y="4717816"/>
            <a:ext cx="2270791" cy="1841718"/>
          </a:xfrm>
          <a:ln w="28575">
            <a:gradFill>
              <a:gsLst>
                <a:gs pos="100000">
                  <a:srgbClr val="FFD600"/>
                </a:gs>
                <a:gs pos="20000">
                  <a:srgbClr val="3DB876"/>
                </a:gs>
              </a:gsLst>
              <a:lin ang="18900000" scaled="0"/>
            </a:gradFill>
          </a:ln>
        </p:spPr>
        <p:txBody>
          <a:bodyPr lIns="144000" tIns="180000" anchor="t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EAF8BAA-7914-475F-7DC9-9038864D5B7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6189235" y="6875099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2CDB8EB8-2EFA-2F7F-5E8B-35D169125CD8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766622" y="683538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D4660C6-4B93-494A-F88F-040438D9C5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32660" y="8182447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14EF138-B55B-29D3-E795-7691252068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62227" y="8088068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4EFB25-7868-9E52-BE18-12DA59E61B60}"/>
              </a:ext>
            </a:extLst>
          </p:cNvPr>
          <p:cNvCxnSpPr>
            <a:cxnSpLocks/>
          </p:cNvCxnSpPr>
          <p:nvPr userDrawn="1"/>
        </p:nvCxnSpPr>
        <p:spPr>
          <a:xfrm>
            <a:off x="7626534" y="7463156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04F74962-9EE5-4258-1457-679F2FB60903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431997" y="440336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7188095-F3E5-5D44-C7E3-DB9EEE67A2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75422" y="5710710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92DB8A1-799D-09F2-ECBD-7BC38A6D2919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589663" y="440336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1411E51-1F18-AF26-9419-2C8FD62990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33088" y="5710710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62F470EB-709A-20E4-87F7-0663F56B340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503688" y="2874600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5D71EDC7-B38A-3633-901D-E7F7A86C750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47113" y="4181948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B1214F-68DD-2CD2-09A2-DAAC1DB34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9669647" y="60322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720AEC-6002-A89D-D28C-802421C32595}"/>
              </a:ext>
            </a:extLst>
          </p:cNvPr>
          <p:cNvCxnSpPr>
            <a:cxnSpLocks/>
          </p:cNvCxnSpPr>
          <p:nvPr userDrawn="1"/>
        </p:nvCxnSpPr>
        <p:spPr>
          <a:xfrm>
            <a:off x="6382333" y="605925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CAA727-F301-E5C5-2C6D-2F6D29D94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6680958" y="3932745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88DD68-45DA-3FD4-EE86-06B22C7B87DB}"/>
              </a:ext>
            </a:extLst>
          </p:cNvPr>
          <p:cNvCxnSpPr>
            <a:cxnSpLocks/>
          </p:cNvCxnSpPr>
          <p:nvPr userDrawn="1"/>
        </p:nvCxnSpPr>
        <p:spPr>
          <a:xfrm>
            <a:off x="8786205" y="3932745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8D046-19C9-992D-2A21-946BD21FD7BE}"/>
              </a:ext>
            </a:extLst>
          </p:cNvPr>
          <p:cNvCxnSpPr>
            <a:cxnSpLocks/>
          </p:cNvCxnSpPr>
          <p:nvPr userDrawn="1"/>
        </p:nvCxnSpPr>
        <p:spPr>
          <a:xfrm>
            <a:off x="5010925" y="5357909"/>
            <a:ext cx="421072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7274230-D4E1-DE33-5CBE-C7DB76562B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862227" y="3210132"/>
            <a:ext cx="2344489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C265F6-E40E-33E2-84DC-F063008F0F91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43892" y="4996402"/>
            <a:ext cx="329307" cy="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CE4779C-EC8A-F13D-531C-EFC432A3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9C1B0A4-C8D0-4D3E-F546-DA52B2E7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61092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7" y="1445908"/>
            <a:ext cx="14711979" cy="7281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4FCE-D347-7972-9117-E683C6FA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8" y="2294020"/>
            <a:ext cx="14711979" cy="54040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794FD66-427D-7BB8-BF4F-8F6CDE7B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ED623-0358-25D0-37DD-610C45BA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943CA-E7BE-C10C-CFAB-D3082E84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3A25E2D-6879-5439-0AE2-101126C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7" y="1445908"/>
            <a:ext cx="14711979" cy="7281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514FF7-56CD-9085-943B-EDA7DF01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8" y="2294020"/>
            <a:ext cx="14711979" cy="54040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324809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19644" y="680297"/>
            <a:ext cx="3287693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E56CD7CF-701E-E387-7978-2C9C541CD501}"/>
              </a:ext>
            </a:extLst>
          </p:cNvPr>
          <p:cNvSpPr txBox="1">
            <a:spLocks/>
          </p:cNvSpPr>
          <p:nvPr userDrawn="1"/>
        </p:nvSpPr>
        <p:spPr>
          <a:xfrm>
            <a:off x="622475" y="4701581"/>
            <a:ext cx="3517724" cy="3458602"/>
          </a:xfrm>
          <a:prstGeom prst="heptagon">
            <a:avLst/>
          </a:prstGeom>
          <a:noFill/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21594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0CA881F-2DE5-FA72-A1E3-268F729E06CC}"/>
              </a:ext>
            </a:extLst>
          </p:cNvPr>
          <p:cNvSpPr txBox="1">
            <a:spLocks/>
          </p:cNvSpPr>
          <p:nvPr userDrawn="1"/>
        </p:nvSpPr>
        <p:spPr>
          <a:xfrm>
            <a:off x="6777741" y="4701581"/>
            <a:ext cx="3517724" cy="3458602"/>
          </a:xfrm>
          <a:prstGeom prst="heptagon">
            <a:avLst/>
          </a:prstGeom>
          <a:noFill/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21594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32D8BFB-FE51-589D-ED77-BBD7F1884284}"/>
              </a:ext>
            </a:extLst>
          </p:cNvPr>
          <p:cNvSpPr txBox="1">
            <a:spLocks/>
          </p:cNvSpPr>
          <p:nvPr userDrawn="1"/>
        </p:nvSpPr>
        <p:spPr>
          <a:xfrm>
            <a:off x="3678941" y="2508715"/>
            <a:ext cx="3517724" cy="3458602"/>
          </a:xfrm>
          <a:prstGeom prst="heptagon">
            <a:avLst/>
          </a:prstGeom>
          <a:noFill/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21594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8604540-87B6-08C4-ACDA-D354ECDEE774}"/>
              </a:ext>
            </a:extLst>
          </p:cNvPr>
          <p:cNvSpPr txBox="1">
            <a:spLocks/>
          </p:cNvSpPr>
          <p:nvPr userDrawn="1"/>
        </p:nvSpPr>
        <p:spPr>
          <a:xfrm>
            <a:off x="9326207" y="1865248"/>
            <a:ext cx="3517724" cy="3458602"/>
          </a:xfrm>
          <a:prstGeom prst="heptagon">
            <a:avLst/>
          </a:prstGeom>
          <a:noFill/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21594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7D7B517-8812-1773-8BB7-13CD6803AEBE}"/>
              </a:ext>
            </a:extLst>
          </p:cNvPr>
          <p:cNvSpPr txBox="1">
            <a:spLocks/>
          </p:cNvSpPr>
          <p:nvPr userDrawn="1"/>
        </p:nvSpPr>
        <p:spPr>
          <a:xfrm>
            <a:off x="12272607" y="4320581"/>
            <a:ext cx="3517724" cy="3458602"/>
          </a:xfrm>
          <a:prstGeom prst="heptagon">
            <a:avLst/>
          </a:prstGeom>
          <a:noFill/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21594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oogle Shape;21;p19">
            <a:extLst>
              <a:ext uri="{FF2B5EF4-FFF2-40B4-BE49-F238E27FC236}">
                <a16:creationId xmlns:a16="http://schemas.microsoft.com/office/drawing/2014/main" id="{792D10F5-3739-E213-3AB3-E8ED0CDB4648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5758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C899A04-8FD8-8B7E-2D2E-57F60340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375195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5 box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4516" y="2334288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9757" y="2334288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51165" y="2334288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523529" y="2334288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8354" y="4302455"/>
            <a:ext cx="2926106" cy="3453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22CC44-5D5C-E576-0820-E097B464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FA91B10-B1A9-FA2A-4C5E-44D94D82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06DFFF0-02A7-244F-F9BD-25AE97206237}"/>
              </a:ext>
            </a:extLst>
          </p:cNvPr>
          <p:cNvSpPr txBox="1">
            <a:spLocks/>
          </p:cNvSpPr>
          <p:nvPr userDrawn="1"/>
        </p:nvSpPr>
        <p:spPr>
          <a:xfrm>
            <a:off x="830233" y="4051697"/>
            <a:ext cx="3374590" cy="4072396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800"/>
            </a:pPr>
            <a:endParaRPr lang="en-GB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27201DF-1F6F-DFDB-B1A5-A588C2C27EF6}"/>
              </a:ext>
            </a:extLst>
          </p:cNvPr>
          <p:cNvSpPr txBox="1">
            <a:spLocks/>
          </p:cNvSpPr>
          <p:nvPr userDrawn="1"/>
        </p:nvSpPr>
        <p:spPr>
          <a:xfrm>
            <a:off x="4487834" y="4051697"/>
            <a:ext cx="3374590" cy="4072396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800"/>
            </a:pPr>
            <a:endParaRPr lang="en-GB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12D4B80E-B18C-542B-4EE3-08A7DBAE0A8F}"/>
              </a:ext>
            </a:extLst>
          </p:cNvPr>
          <p:cNvSpPr txBox="1">
            <a:spLocks/>
          </p:cNvSpPr>
          <p:nvPr userDrawn="1"/>
        </p:nvSpPr>
        <p:spPr>
          <a:xfrm>
            <a:off x="8109576" y="4051697"/>
            <a:ext cx="3374590" cy="4072396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800"/>
            </a:pPr>
            <a:endParaRPr lang="en-GB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22CE4BA1-3F0A-2CA9-3D53-8109E71FC6FB}"/>
              </a:ext>
            </a:extLst>
          </p:cNvPr>
          <p:cNvSpPr txBox="1">
            <a:spLocks/>
          </p:cNvSpPr>
          <p:nvPr userDrawn="1"/>
        </p:nvSpPr>
        <p:spPr>
          <a:xfrm>
            <a:off x="11749246" y="4051697"/>
            <a:ext cx="3374590" cy="4072396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800"/>
            </a:pPr>
            <a:endParaRPr lang="en-GB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47E27D7-92F0-FCD5-ED50-F6CE08836A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2887" y="4302455"/>
            <a:ext cx="2926106" cy="3453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02245FB0-EDD1-4E3B-8865-790D0447FE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9687" y="4302455"/>
            <a:ext cx="2926106" cy="3453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D33BD3F1-A688-FB98-953A-743196749E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980353" y="4302455"/>
            <a:ext cx="2926106" cy="3453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6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ircle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0710AB7-0B89-6937-13D8-0F1F6F7E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229644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B_6R_3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5175414" y="271011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3748347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409" y="2990197"/>
            <a:ext cx="4673241" cy="509373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5175411" y="5653615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 noChangeAspect="1"/>
          </p:cNvSpPr>
          <p:nvPr>
            <p:ph sz="quarter" idx="26"/>
          </p:nvPr>
        </p:nvSpPr>
        <p:spPr>
          <a:xfrm>
            <a:off x="5175413" y="3673774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 noChangeAspect="1"/>
          </p:cNvSpPr>
          <p:nvPr>
            <p:ph sz="quarter" idx="27"/>
          </p:nvPr>
        </p:nvSpPr>
        <p:spPr>
          <a:xfrm>
            <a:off x="5175411" y="666238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5175411" y="4647793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 noChangeAspect="1"/>
          </p:cNvSpPr>
          <p:nvPr>
            <p:ph sz="quarter" idx="29"/>
          </p:nvPr>
        </p:nvSpPr>
        <p:spPr>
          <a:xfrm>
            <a:off x="5175411" y="7701056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22166B"/>
                </a:gs>
                <a:gs pos="100000">
                  <a:srgbClr val="24D6D1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409" y="3964385"/>
            <a:ext cx="4673240" cy="501389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2407" y="4953991"/>
            <a:ext cx="4673240" cy="48580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2408" y="5923655"/>
            <a:ext cx="4673240" cy="51354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2407" y="6963112"/>
            <a:ext cx="4673240" cy="491270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2407" y="7986691"/>
            <a:ext cx="4673239" cy="506365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2408" y="2710112"/>
            <a:ext cx="4673242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2408" y="3673773"/>
            <a:ext cx="4673241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2407" y="6662383"/>
            <a:ext cx="4673240" cy="286441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407" y="5653616"/>
            <a:ext cx="4673240" cy="274394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2408" y="4647793"/>
            <a:ext cx="4673240" cy="27445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2407" y="7701056"/>
            <a:ext cx="4673239" cy="28563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D7B7E0-A152-BE87-1460-AF2275E0F8D3}"/>
              </a:ext>
            </a:extLst>
          </p:cNvPr>
          <p:cNvCxnSpPr>
            <a:cxnSpLocks/>
          </p:cNvCxnSpPr>
          <p:nvPr userDrawn="1"/>
        </p:nvCxnSpPr>
        <p:spPr>
          <a:xfrm>
            <a:off x="11837271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159BBCB-D830-E3B0-694A-11F38778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00000" y="680297"/>
            <a:ext cx="2907337" cy="4868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Sensors and signals  |</a:t>
            </a:r>
          </a:p>
        </p:txBody>
      </p:sp>
    </p:spTree>
    <p:extLst>
      <p:ext uri="{BB962C8B-B14F-4D97-AF65-F5344CB8AC3E}">
        <p14:creationId xmlns:p14="http://schemas.microsoft.com/office/powerpoint/2010/main" val="386732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7" y="1445908"/>
            <a:ext cx="14711979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3067" y="680297"/>
            <a:ext cx="419427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Sensors and Signals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5" r:id="rId3"/>
    <p:sldLayoutId id="2147483690" r:id="rId4"/>
    <p:sldLayoutId id="2147483663" r:id="rId5"/>
    <p:sldLayoutId id="2147483684" r:id="rId6"/>
    <p:sldLayoutId id="2147483688" r:id="rId7"/>
    <p:sldLayoutId id="2147483692" r:id="rId8"/>
    <p:sldLayoutId id="2147483697" r:id="rId9"/>
    <p:sldLayoutId id="2147483693" r:id="rId10"/>
    <p:sldLayoutId id="2147483698" r:id="rId11"/>
    <p:sldLayoutId id="2147483700" r:id="rId12"/>
    <p:sldLayoutId id="2147483696" r:id="rId13"/>
    <p:sldLayoutId id="2147483687" r:id="rId14"/>
    <p:sldLayoutId id="2147483665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1.emf"/><Relationship Id="rId4" Type="http://schemas.openxmlformats.org/officeDocument/2006/relationships/image" Target="../media/image24.png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raeng.org.uk/fe-microcontroll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633417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" sz="5000" dirty="0"/>
              <a:t>Microcontroller systems</a:t>
            </a:r>
            <a:br>
              <a:rPr lang="en-NZ" dirty="0"/>
            </a:br>
            <a:r>
              <a:rPr lang="en-GB" sz="2500" b="0" dirty="0"/>
              <a:t>2. Sensors and signals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B7B6FAC-4860-D5F5-33CD-D85887E71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466860"/>
              </p:ext>
            </p:extLst>
          </p:nvPr>
        </p:nvGraphicFramePr>
        <p:xfrm>
          <a:off x="499185" y="2328517"/>
          <a:ext cx="13753528" cy="6243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790">
                  <a:extLst>
                    <a:ext uri="{9D8B030D-6E8A-4147-A177-3AD203B41FA5}">
                      <a16:colId xmlns:a16="http://schemas.microsoft.com/office/drawing/2014/main" val="2515935273"/>
                    </a:ext>
                  </a:extLst>
                </a:gridCol>
                <a:gridCol w="6663990">
                  <a:extLst>
                    <a:ext uri="{9D8B030D-6E8A-4147-A177-3AD203B41FA5}">
                      <a16:colId xmlns:a16="http://schemas.microsoft.com/office/drawing/2014/main" val="1523472692"/>
                    </a:ext>
                  </a:extLst>
                </a:gridCol>
                <a:gridCol w="3796748">
                  <a:extLst>
                    <a:ext uri="{9D8B030D-6E8A-4147-A177-3AD203B41FA5}">
                      <a16:colId xmlns:a16="http://schemas.microsoft.com/office/drawing/2014/main" val="3281694043"/>
                    </a:ext>
                  </a:extLst>
                </a:gridCol>
              </a:tblGrid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</a:t>
                      </a:r>
                      <a:endParaRPr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signal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3964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encoder 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360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free rotation, 24 steps per revolution, absolute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Digital, 8-bit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4855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Tachogenerator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mV/RPM, 10 mm shaft, +/-3%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250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4211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Thermistor 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100 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0.5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resolution, steep slope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877415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sensor 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uM, 0 to 1000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1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20 mA via USB or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84880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encoder 2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360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free rotation, 360 steps per revolution, incremental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Digital, 12 bit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365078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Thermistor 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250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0.5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resolution, weak slope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2844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Tachogenerator 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mV/RPM, 10 mm shaft, +/-5%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250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8592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sensor 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uM, 0 to 500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0.1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20 mA via USB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191295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Thermistor 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100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0.1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resolution, steep slope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 5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450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sensor 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uM, 0 to 1000 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0.5</a:t>
                      </a:r>
                      <a:r>
                        <a:rPr lang="en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resolution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to 20 mA,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5447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encoder 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360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free rotation, 360 steps per revolution, absolute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Digital, 12 bit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3456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Tachogenerator 3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mV/RPM, 10 mm hollow shaft, +/-5%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250 V, analogue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216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054985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28AFB8-3FC2-FFB6-0029-4DF92292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specifications table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0841AD6A-23DF-F4EA-A0D6-12B07656FA58}"/>
              </a:ext>
            </a:extLst>
          </p:cNvPr>
          <p:cNvSpPr txBox="1">
            <a:spLocks/>
          </p:cNvSpPr>
          <p:nvPr/>
        </p:nvSpPr>
        <p:spPr>
          <a:xfrm>
            <a:off x="499183" y="2328517"/>
            <a:ext cx="13393275" cy="6243981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216000" tIns="216000" rIns="216000" bIns="216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lvl="0">
              <a:lnSpc>
                <a:spcPct val="100000"/>
              </a:lnSpc>
              <a:spcBef>
                <a:spcPts val="0"/>
              </a:spcBef>
              <a:buSzPts val="1500"/>
            </a:pP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3EEB6C-E11B-61A6-F38F-BEE70292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A277-3CC5-739B-7F33-65891952D7B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10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7A0985-A16F-F1D4-C62D-943721293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0444" cy="9148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Placeholder 54">
                <a:extLst>
                  <a:ext uri="{FF2B5EF4-FFF2-40B4-BE49-F238E27FC236}">
                    <a16:creationId xmlns:a16="http://schemas.microsoft.com/office/drawing/2014/main" id="{7876D85F-CFD1-9762-CB8A-35305DCF8DFD}"/>
                  </a:ext>
                </a:extLst>
              </p:cNvPr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4699020" y="4322098"/>
                <a:ext cx="2926106" cy="345301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Role: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 engineer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Sector: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Renewable energy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Application: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Measuring the angular position of a wind vane on a turbine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Specification: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360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rotation, digital output, 1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resolution, absolute position</a:t>
                </a:r>
              </a:p>
            </p:txBody>
          </p:sp>
        </mc:Choice>
        <mc:Fallback xmlns="">
          <p:sp>
            <p:nvSpPr>
              <p:cNvPr id="55" name="Text Placeholder 54">
                <a:extLst>
                  <a:ext uri="{FF2B5EF4-FFF2-40B4-BE49-F238E27FC236}">
                    <a16:creationId xmlns:a16="http://schemas.microsoft.com/office/drawing/2014/main" id="{7876D85F-CFD1-9762-CB8A-35305DCF8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4699020" y="4322098"/>
                <a:ext cx="2926106" cy="3453013"/>
              </a:xfrm>
              <a:blipFill>
                <a:blip r:embed="rId4"/>
                <a:stretch>
                  <a:fillRect l="-2597" t="-1838" r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6">
            <a:extLst>
              <a:ext uri="{FF2B5EF4-FFF2-40B4-BE49-F238E27FC236}">
                <a16:creationId xmlns:a16="http://schemas.microsoft.com/office/drawing/2014/main" id="{3E1166DD-2D10-D3E6-A9F1-CAFBB2B8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the right sensor</a:t>
            </a: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5123500-BEE8-EF82-9396-7728856ACA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9686" y="4322099"/>
            <a:ext cx="2926106" cy="34530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Role: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CNC maintenance </a:t>
            </a:r>
            <a:r>
              <a:rPr lang="en-GB" dirty="0"/>
              <a:t>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ngineer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Sector: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Application: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Measuring rotational speed of CNC router spindle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Specification: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 V/ 1000 RPM,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 mm hollow shaft, +/- 5%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56">
                <a:extLst>
                  <a:ext uri="{FF2B5EF4-FFF2-40B4-BE49-F238E27FC236}">
                    <a16:creationId xmlns:a16="http://schemas.microsoft.com/office/drawing/2014/main" id="{E8E47DAE-A2FA-16A6-8710-624A4809DA49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1980352" y="4302455"/>
                <a:ext cx="3218882" cy="34530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Role: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HVAC engineer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Sector: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Commercial greenhouses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Application: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Measuring air temperature so tomatoes can be kept at 21 to 24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Specification: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0 to 50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C, 0.1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 resolution, steep slope (fast resistance change with temperature)</a:t>
                </a:r>
              </a:p>
            </p:txBody>
          </p:sp>
        </mc:Choice>
        <mc:Fallback xmlns="">
          <p:sp>
            <p:nvSpPr>
              <p:cNvPr id="57" name="Text Placeholder 56">
                <a:extLst>
                  <a:ext uri="{FF2B5EF4-FFF2-40B4-BE49-F238E27FC236}">
                    <a16:creationId xmlns:a16="http://schemas.microsoft.com/office/drawing/2014/main" id="{E8E47DAE-A2FA-16A6-8710-624A4809D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1980352" y="4302455"/>
                <a:ext cx="3218882" cy="3453013"/>
              </a:xfrm>
              <a:blipFill>
                <a:blip r:embed="rId5"/>
                <a:stretch>
                  <a:fillRect l="-1894" t="-883" r="-947" b="-9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F3AEFA0-25B1-B701-686F-F7576602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Placeholder 53">
                <a:extLst>
                  <a:ext uri="{FF2B5EF4-FFF2-40B4-BE49-F238E27FC236}">
                    <a16:creationId xmlns:a16="http://schemas.microsoft.com/office/drawing/2014/main" id="{1380F198-4692-9E2C-51E9-FBCC769FACD5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1058354" y="4302455"/>
                <a:ext cx="2926106" cy="41863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Role: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Process improvement </a:t>
                </a:r>
                <a:r>
                  <a:rPr lang="en-GB" dirty="0"/>
                  <a:t>e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ngineer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Sector: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Food production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Application: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Detecting whether jars of baby food have reached sterilisation temperature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Specification: </a:t>
                </a:r>
                <a:r>
                  <a:rPr lang="en-GB" dirty="0"/>
                  <a:t>N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on-contact, 5 µM wavelength,                 70 to 120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C, 0.1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 resolution</a:t>
                </a:r>
              </a:p>
            </p:txBody>
          </p:sp>
        </mc:Choice>
        <mc:Fallback xmlns="">
          <p:sp>
            <p:nvSpPr>
              <p:cNvPr id="54" name="Text Placeholder 53">
                <a:extLst>
                  <a:ext uri="{FF2B5EF4-FFF2-40B4-BE49-F238E27FC236}">
                    <a16:creationId xmlns:a16="http://schemas.microsoft.com/office/drawing/2014/main" id="{1380F198-4692-9E2C-51E9-FBCC769FA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1058354" y="4302455"/>
                <a:ext cx="2926106" cy="4186300"/>
              </a:xfrm>
              <a:blipFill>
                <a:blip r:embed="rId6"/>
                <a:stretch>
                  <a:fillRect l="-2292" t="-728" r="-1250" b="-4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8E50-33E8-850A-44AE-D58742C8439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11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BAE4B-3A70-FAE9-A7FC-1853D33CC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2740" y="280942"/>
            <a:ext cx="893305" cy="870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6277BC-678F-50EC-AE9F-152235A7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076" y="2393035"/>
            <a:ext cx="1761632" cy="1707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71679-C095-4331-5251-3D545EFE9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1534" y="2423051"/>
            <a:ext cx="1761631" cy="1707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EC50C7-9FD0-A1A3-F6B7-D50B71A7E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806" y="2411011"/>
            <a:ext cx="1761630" cy="1707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0CA2A-F909-5C58-15CB-CDDDF03B90F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263" y="2375061"/>
            <a:ext cx="1761630" cy="17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3E1166DD-2D10-D3E6-A9F1-CAFBB2B8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the right sensor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86EF5-8617-7844-9BA8-3681B26957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0889" y="2355622"/>
            <a:ext cx="2034797" cy="2034798"/>
          </a:xfrm>
          <a:solidFill>
            <a:srgbClr val="ECECED"/>
          </a:solidFill>
        </p:spPr>
        <p:txBody>
          <a:bodyPr anchor="ctr" anchorCtr="0"/>
          <a:lstStyle/>
          <a:p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Process improvement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F800-2CE0-7D36-40D2-FE55DA3AEF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36131" y="2355620"/>
            <a:ext cx="2034798" cy="2034799"/>
          </a:xfrm>
          <a:solidFill>
            <a:srgbClr val="ECECED"/>
          </a:solidFill>
        </p:spPr>
        <p:txBody>
          <a:bodyPr anchor="ctr" anchorCtr="0"/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Design engineer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1006E-414D-1546-0E88-7EED6A474E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17538" y="2355620"/>
            <a:ext cx="2034799" cy="2034800"/>
          </a:xfrm>
          <a:solidFill>
            <a:srgbClr val="ECECED"/>
          </a:solidFill>
        </p:spPr>
        <p:txBody>
          <a:bodyPr/>
          <a:lstStyle/>
          <a:p>
            <a:br>
              <a:rPr lang="en-GB" sz="1800" b="1" dirty="0"/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CNC maintenance engineer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20536A-5783-EAB6-C2A7-C59100DF5D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89902" y="2355620"/>
            <a:ext cx="2034799" cy="2034800"/>
          </a:xfrm>
          <a:solidFill>
            <a:srgbClr val="ECECED"/>
          </a:solidFill>
        </p:spPr>
        <p:txBody>
          <a:bodyPr anchor="ctr" anchorCtr="0"/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HVAC engineer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7B718DC6-AFD0-2C19-0CAE-43F9E0B97B7A}"/>
                  </a:ext>
                </a:extLst>
              </p:cNvPr>
              <p:cNvSpPr>
                <a:spLocks noGrp="1"/>
              </p:cNvSpPr>
              <p:nvPr>
                <p:ph type="body" sz="quarter" idx="19"/>
              </p:nvPr>
            </p:nvSpPr>
            <p:spPr>
              <a:xfrm>
                <a:off x="1058355" y="4484075"/>
                <a:ext cx="2926106" cy="345301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Sensor:</a:t>
                </a:r>
                <a:b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IR sensor 2</a:t>
                </a:r>
              </a:p>
              <a:p>
                <a:pPr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</a:t>
                </a:r>
                <a:br>
                  <a:rPr lang="en-GB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GB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</a:t>
                </a: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0 to 500</a:t>
                </a:r>
                <a14:m>
                  <m:oMath xmlns:m="http://schemas.openxmlformats.org/officeDocument/2006/math">
                    <m:r>
                      <a:rPr lang="en-GB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C,          0.1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resolution</a:t>
                </a:r>
                <a:endParaRPr lang="en-GB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Needs an IR sensor</a:t>
                </a:r>
              </a:p>
              <a:p>
                <a:pPr marL="285750" indent="-285750"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 wavelength passes through glass</a:t>
                </a:r>
              </a:p>
              <a:p>
                <a:pPr marL="285750" indent="-285750"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 range</a:t>
                </a:r>
              </a:p>
              <a:p>
                <a:pPr marL="285750" indent="-285750"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 resolution</a:t>
                </a:r>
              </a:p>
              <a:p>
                <a:pPr>
                  <a:spcBef>
                    <a:spcPts val="1200"/>
                  </a:spcBef>
                </a:pPr>
                <a:endParaRPr lang="en-US" sz="1800" dirty="0"/>
              </a:p>
            </p:txBody>
          </p:sp>
        </mc:Choice>
        <mc:Fallback xmlns="">
          <p:sp>
            <p:nvSpPr>
              <p:cNvPr id="11" name="Text Placeholder 10">
                <a:extLst>
                  <a:ext uri="{FF2B5EF4-FFF2-40B4-BE49-F238E27FC236}">
                    <a16:creationId xmlns:a16="http://schemas.microsoft.com/office/drawing/2014/main" id="{7B718DC6-AFD0-2C19-0CAE-43F9E0B97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"/>
              </p:nvPr>
            </p:nvSpPr>
            <p:spPr>
              <a:xfrm>
                <a:off x="1058355" y="4484075"/>
                <a:ext cx="2926106" cy="3453013"/>
              </a:xfrm>
              <a:blipFill>
                <a:blip r:embed="rId3"/>
                <a:stretch>
                  <a:fillRect l="-1875" t="-1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D86A6309-5085-27FC-9BF3-5A9614E9AE09}"/>
                  </a:ext>
                </a:extLst>
              </p:cNvPr>
              <p:cNvSpPr>
                <a:spLocks noGrp="1"/>
              </p:cNvSpPr>
              <p:nvPr>
                <p:ph type="body" sz="quarter" idx="20"/>
              </p:nvPr>
            </p:nvSpPr>
            <p:spPr>
              <a:xfrm>
                <a:off x="4732888" y="4484075"/>
                <a:ext cx="2926106" cy="34530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b="1" dirty="0"/>
                  <a:t>Sensor:</a:t>
                </a:r>
                <a:br>
                  <a:rPr lang="en-GB" sz="1800" b="1" dirty="0"/>
                </a:br>
                <a:r>
                  <a:rPr lang="en-GB" sz="1800" dirty="0"/>
                  <a:t>Rotary encoder 3</a:t>
                </a:r>
                <a:endParaRPr lang="en-GB" sz="1800" b="1" dirty="0"/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endParaRPr lang="en-GB" sz="1800" b="1" dirty="0"/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b="1" dirty="0"/>
                  <a:t>Reason: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dirty="0"/>
                  <a:t>0 to 360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800" dirty="0"/>
                  <a:t>, free rotation, 360 steps per revolution, absolute</a:t>
                </a:r>
                <a:endParaRPr lang="en-GB" sz="1800" b="1" dirty="0"/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Free rotation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Absolute position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Sufficient resolution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endParaRPr lang="en-US" sz="1800" dirty="0"/>
              </a:p>
            </p:txBody>
          </p:sp>
        </mc:Choice>
        <mc:Fallback xmlns="">
          <p:sp>
            <p:nvSpPr>
              <p:cNvPr id="12" name="Text Placeholder 11">
                <a:extLst>
                  <a:ext uri="{FF2B5EF4-FFF2-40B4-BE49-F238E27FC236}">
                    <a16:creationId xmlns:a16="http://schemas.microsoft.com/office/drawing/2014/main" id="{D86A6309-5085-27FC-9BF3-5A9614E9A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0"/>
              </p:nvPr>
            </p:nvSpPr>
            <p:spPr>
              <a:xfrm>
                <a:off x="4732888" y="4484075"/>
                <a:ext cx="2926106" cy="3453013"/>
              </a:xfrm>
              <a:blipFill>
                <a:blip r:embed="rId4"/>
                <a:stretch>
                  <a:fillRect l="-1667" t="-2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5FD1AA-7EA8-3840-36E4-1BC6E2F36F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39688" y="4484075"/>
            <a:ext cx="2926106" cy="34530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Sensor: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Tachogenerator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>
              <a:spcBef>
                <a:spcPts val="600"/>
              </a:spcBef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Reason: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10 mV/RPM, 10 mm shaft, +/-5%	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Correct shaft diameter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Sufficient accuracy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Correct output</a:t>
            </a:r>
          </a:p>
          <a:p>
            <a:pPr>
              <a:spcBef>
                <a:spcPts val="600"/>
              </a:spcBef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043528BB-5CDF-EB0B-5955-73DDD272FD86}"/>
                  </a:ext>
                </a:extLst>
              </p:cNvPr>
              <p:cNvSpPr>
                <a:spLocks noGrp="1"/>
              </p:cNvSpPr>
              <p:nvPr>
                <p:ph type="body" sz="quarter" idx="22"/>
              </p:nvPr>
            </p:nvSpPr>
            <p:spPr>
              <a:xfrm>
                <a:off x="11980353" y="4484075"/>
                <a:ext cx="3143483" cy="345301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b="1" dirty="0"/>
                  <a:t>Sensor: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dirty="0"/>
                  <a:t>Thermistor 3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endParaRPr lang="en-GB" sz="1800" b="1" dirty="0"/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b="1" dirty="0"/>
                  <a:t>Reason: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r>
                  <a:rPr lang="en-GB" sz="1800" dirty="0"/>
                  <a:t>0 to 100</a:t>
                </a:r>
                <a14:m>
                  <m:oMath xmlns:m="http://schemas.openxmlformats.org/officeDocument/2006/math">
                    <m:r>
                      <a:rPr lang="en-GB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800" dirty="0"/>
                  <a:t>C, 0.1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800" dirty="0"/>
                  <a:t> resolution, </a:t>
                </a:r>
                <a:br>
                  <a:rPr lang="en-GB" sz="1800" dirty="0"/>
                </a:br>
                <a:r>
                  <a:rPr lang="en-GB" sz="1800" dirty="0"/>
                  <a:t>steep slope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Needs a thermistor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Correct range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Correct resolution</a:t>
                </a:r>
              </a:p>
              <a:p>
                <a:pPr marL="285750" indent="-285750">
                  <a:lnSpc>
                    <a:spcPct val="80000"/>
                  </a:lnSpc>
                  <a:spcBef>
                    <a:spcPts val="600"/>
                  </a:spcBef>
                  <a:buSzPct val="70000"/>
                  <a:buFont typeface="Arial" panose="020B0604020202020204" pitchFamily="34" charset="0"/>
                  <a:buChar char="•"/>
                </a:pPr>
                <a:r>
                  <a:rPr lang="en-GB" sz="1800" dirty="0"/>
                  <a:t>Correct slope (a steep slope provides a greater range of output values)</a:t>
                </a:r>
              </a:p>
              <a:p>
                <a:pPr>
                  <a:lnSpc>
                    <a:spcPct val="80000"/>
                  </a:lnSpc>
                  <a:spcBef>
                    <a:spcPts val="600"/>
                  </a:spcBef>
                </a:pPr>
                <a:endParaRPr lang="en-US" sz="1800" dirty="0"/>
              </a:p>
            </p:txBody>
          </p:sp>
        </mc:Choice>
        <mc:Fallback xmlns="">
          <p:sp>
            <p:nvSpPr>
              <p:cNvPr id="15" name="Text Placeholder 14">
                <a:extLst>
                  <a:ext uri="{FF2B5EF4-FFF2-40B4-BE49-F238E27FC236}">
                    <a16:creationId xmlns:a16="http://schemas.microsoft.com/office/drawing/2014/main" id="{043528BB-5CDF-EB0B-5955-73DDD272F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xfrm>
                <a:off x="11980353" y="4484075"/>
                <a:ext cx="3143483" cy="3453013"/>
              </a:xfrm>
              <a:blipFill>
                <a:blip r:embed="rId5"/>
                <a:stretch>
                  <a:fillRect l="-1550" t="-2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FB43C41-1B5A-04AF-9068-9808A2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0C40-2E3F-36ED-FFC6-7028EDED615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12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5DA3800-0549-D96D-8079-D3475E3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sensors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475563E7-DE69-F8D1-9C37-55A664CE7118}"/>
              </a:ext>
            </a:extLst>
          </p:cNvPr>
          <p:cNvSpPr txBox="1">
            <a:spLocks/>
          </p:cNvSpPr>
          <p:nvPr/>
        </p:nvSpPr>
        <p:spPr>
          <a:xfrm>
            <a:off x="1898154" y="2999667"/>
            <a:ext cx="2646846" cy="2814917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0">
              <a:spcBef>
                <a:spcPts val="1200"/>
              </a:spcBef>
              <a:buSzPts val="1600"/>
            </a:pPr>
            <a:r>
              <a:rPr lang="en-GB" b="1" dirty="0"/>
              <a:t>Passive sensor</a:t>
            </a:r>
          </a:p>
          <a:p>
            <a:pPr marL="127000" lvl="0">
              <a:spcBef>
                <a:spcPts val="0"/>
              </a:spcBef>
              <a:buSzPts val="1600"/>
            </a:pPr>
            <a:r>
              <a:rPr lang="en-GB" dirty="0"/>
              <a:t>(responds</a:t>
            </a:r>
          </a:p>
          <a:p>
            <a:pPr marL="127000" lvl="0">
              <a:spcBef>
                <a:spcPts val="0"/>
              </a:spcBef>
              <a:buSzPts val="1600"/>
            </a:pPr>
            <a:r>
              <a:rPr lang="en-GB" dirty="0"/>
              <a:t>to its environment, so does not require a power source</a:t>
            </a:r>
            <a:r>
              <a:rPr lang="en-GB" sz="1600" dirty="0"/>
              <a:t>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5E8C58-658A-67CA-CE92-BA3FBC9A4069}"/>
              </a:ext>
            </a:extLst>
          </p:cNvPr>
          <p:cNvSpPr txBox="1">
            <a:spLocks/>
          </p:cNvSpPr>
          <p:nvPr/>
        </p:nvSpPr>
        <p:spPr>
          <a:xfrm>
            <a:off x="1883664" y="5814584"/>
            <a:ext cx="2569991" cy="2814917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0">
              <a:spcBef>
                <a:spcPts val="1200"/>
              </a:spcBef>
              <a:buSzPts val="1600"/>
            </a:pPr>
            <a:r>
              <a:rPr lang="en-GB" b="1" dirty="0"/>
              <a:t>Active sensor </a:t>
            </a:r>
            <a:r>
              <a:rPr lang="en-GB" dirty="0"/>
              <a:t>(requires a power source to emit a signal that is scattered back to the sensor)</a:t>
            </a:r>
          </a:p>
          <a:p>
            <a:pPr marL="127000" lvl="0">
              <a:spcBef>
                <a:spcPts val="1200"/>
              </a:spcBef>
              <a:buSzPts val="1600"/>
            </a:pPr>
            <a:endParaRPr lang="en-GB" b="1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4BAFB29-FDCA-FD75-20C4-8AE935E48BDB}"/>
              </a:ext>
            </a:extLst>
          </p:cNvPr>
          <p:cNvSpPr txBox="1">
            <a:spLocks/>
          </p:cNvSpPr>
          <p:nvPr/>
        </p:nvSpPr>
        <p:spPr>
          <a:xfrm>
            <a:off x="9287962" y="3288356"/>
            <a:ext cx="3587035" cy="467108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Reed switch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ADB6A4B-4FB7-13B3-ED0F-61A5ABD2FBE2}"/>
              </a:ext>
            </a:extLst>
          </p:cNvPr>
          <p:cNvSpPr txBox="1">
            <a:spLocks/>
          </p:cNvSpPr>
          <p:nvPr/>
        </p:nvSpPr>
        <p:spPr>
          <a:xfrm>
            <a:off x="4712065" y="6103274"/>
            <a:ext cx="3825921" cy="467108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3-axis accelerometer chip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B272ED1-A6E2-6BB5-5F4F-97A70B4A3491}"/>
              </a:ext>
            </a:extLst>
          </p:cNvPr>
          <p:cNvSpPr txBox="1">
            <a:spLocks/>
          </p:cNvSpPr>
          <p:nvPr/>
        </p:nvSpPr>
        <p:spPr>
          <a:xfrm>
            <a:off x="9287962" y="6103274"/>
            <a:ext cx="3587035" cy="467108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Laser distance 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6B365D4A-DDAD-1B59-24DC-8EE2EF8FC064}"/>
              </a:ext>
            </a:extLst>
          </p:cNvPr>
          <p:cNvSpPr txBox="1">
            <a:spLocks/>
          </p:cNvSpPr>
          <p:nvPr/>
        </p:nvSpPr>
        <p:spPr>
          <a:xfrm>
            <a:off x="4347643" y="2448284"/>
            <a:ext cx="4518731" cy="699247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0">
              <a:spcBef>
                <a:spcPts val="1200"/>
              </a:spcBef>
              <a:buSzPts val="1600"/>
            </a:pPr>
            <a:r>
              <a:rPr lang="en-GB" b="1" dirty="0"/>
              <a:t>Analogue output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FDC9830-1987-7091-5346-25B6192CD02B}"/>
              </a:ext>
            </a:extLst>
          </p:cNvPr>
          <p:cNvSpPr txBox="1">
            <a:spLocks/>
          </p:cNvSpPr>
          <p:nvPr/>
        </p:nvSpPr>
        <p:spPr>
          <a:xfrm>
            <a:off x="8865854" y="2448284"/>
            <a:ext cx="4518731" cy="699247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0">
              <a:spcBef>
                <a:spcPts val="1200"/>
              </a:spcBef>
              <a:buSzPts val="1600"/>
            </a:pPr>
            <a:r>
              <a:rPr lang="en-GB" b="1" dirty="0"/>
              <a:t>Digital output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97309111-5652-E305-FC67-577F8CA41F3F}"/>
              </a:ext>
            </a:extLst>
          </p:cNvPr>
          <p:cNvSpPr txBox="1">
            <a:spLocks/>
          </p:cNvSpPr>
          <p:nvPr/>
        </p:nvSpPr>
        <p:spPr>
          <a:xfrm>
            <a:off x="4756416" y="3288356"/>
            <a:ext cx="3825921" cy="467108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Light-dependent resistor (LDR)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01916FE-CCE9-B0C0-1AD8-6B0EA461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C17A73B-93B6-8BD7-FE4F-29A8262C415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13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2046C9B2-FBBA-336D-3B86-56F95AEEABA7}"/>
              </a:ext>
            </a:extLst>
          </p:cNvPr>
          <p:cNvSpPr txBox="1">
            <a:spLocks/>
          </p:cNvSpPr>
          <p:nvPr/>
        </p:nvSpPr>
        <p:spPr>
          <a:xfrm>
            <a:off x="1883664" y="2452819"/>
            <a:ext cx="11891870" cy="6276708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lvl="0">
              <a:spcBef>
                <a:spcPts val="1200"/>
              </a:spcBef>
              <a:buSzPts val="1600"/>
            </a:pPr>
            <a:endParaRPr lang="en-GB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0357AF-AC22-2ABB-5270-2B604C2379A2}"/>
              </a:ext>
            </a:extLst>
          </p:cNvPr>
          <p:cNvCxnSpPr>
            <a:cxnSpLocks/>
          </p:cNvCxnSpPr>
          <p:nvPr/>
        </p:nvCxnSpPr>
        <p:spPr>
          <a:xfrm>
            <a:off x="1898154" y="3067462"/>
            <a:ext cx="11877379" cy="0"/>
          </a:xfrm>
          <a:prstGeom prst="line">
            <a:avLst/>
          </a:prstGeom>
          <a:ln w="2794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21F10D-E167-08E8-628A-82D63C274E69}"/>
              </a:ext>
            </a:extLst>
          </p:cNvPr>
          <p:cNvCxnSpPr>
            <a:cxnSpLocks/>
          </p:cNvCxnSpPr>
          <p:nvPr/>
        </p:nvCxnSpPr>
        <p:spPr>
          <a:xfrm>
            <a:off x="1898154" y="5814584"/>
            <a:ext cx="11877379" cy="0"/>
          </a:xfrm>
          <a:prstGeom prst="line">
            <a:avLst/>
          </a:prstGeom>
          <a:ln w="2794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5537AD-D537-737E-058C-CF9DCFC952E5}"/>
              </a:ext>
            </a:extLst>
          </p:cNvPr>
          <p:cNvCxnSpPr>
            <a:cxnSpLocks/>
          </p:cNvCxnSpPr>
          <p:nvPr/>
        </p:nvCxnSpPr>
        <p:spPr>
          <a:xfrm flipV="1">
            <a:off x="4322335" y="2471738"/>
            <a:ext cx="0" cy="6257789"/>
          </a:xfrm>
          <a:prstGeom prst="line">
            <a:avLst/>
          </a:prstGeom>
          <a:ln w="2794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89F2E8-3350-C80B-557A-2379A7F532AD}"/>
              </a:ext>
            </a:extLst>
          </p:cNvPr>
          <p:cNvCxnSpPr>
            <a:cxnSpLocks/>
          </p:cNvCxnSpPr>
          <p:nvPr/>
        </p:nvCxnSpPr>
        <p:spPr>
          <a:xfrm flipV="1">
            <a:off x="8849364" y="2471738"/>
            <a:ext cx="7245" cy="6257789"/>
          </a:xfrm>
          <a:prstGeom prst="line">
            <a:avLst/>
          </a:prstGeom>
          <a:ln w="2794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1D39D7B-65C7-3D27-E528-8BFDCB12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437" y="6765914"/>
            <a:ext cx="2171974" cy="14731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3D872E6-28B4-E41E-F9A6-3C9B3B3B4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562" y="3699307"/>
            <a:ext cx="2388369" cy="1709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957F0-505B-542E-84C7-BD5E617B84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774" y="6570382"/>
            <a:ext cx="1850782" cy="1850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96286-BFC6-6221-6136-9D975B6DC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728" y="3867697"/>
            <a:ext cx="643771" cy="16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3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25DB53-4CAF-1D86-EBBB-0F6A8CF2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Sensors </a:t>
            </a:r>
            <a:br>
              <a:rPr lang="en-GB" dirty="0"/>
            </a:br>
            <a:r>
              <a:rPr lang="en-GB" dirty="0"/>
              <a:t>and signals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486FCB7-4EC5-165A-0319-40442814561E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B007B64-0CE5-58A9-DAB6-38D26509E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6"/>
            <a:ext cx="16258064" cy="91523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F8730F-4E34-9E85-3A3A-879A19610C0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 tIns="90000" bIns="90000" anchor="ctr" anchorCtr="0"/>
          <a:lstStyle/>
          <a:p>
            <a:r>
              <a:rPr lang="en-GB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calculations to find output voltage and digital outputs.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B6CB49D-1270-99F1-9689-FE95FA995F4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tIns="90000" bIns="90000" anchor="ctr" anchorCtr="0"/>
          <a:lstStyle/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dk1"/>
                </a:solidFill>
              </a:rPr>
              <a:t>Understand </a:t>
            </a:r>
            <a:r>
              <a:rPr lang="en-GB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signal conditioning and analogue to digital conversion.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69C893D8-0486-AFF4-B0DE-6A6EADF5A932}"/>
              </a:ext>
            </a:extLst>
          </p:cNvPr>
          <p:cNvSpPr txBox="1">
            <a:spLocks/>
          </p:cNvSpPr>
          <p:nvPr/>
        </p:nvSpPr>
        <p:spPr>
          <a:xfrm>
            <a:off x="8100856" y="3658004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r>
              <a:rPr lang="en-GB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sensor component to match a functional specification.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8CD0E08-FA22-E590-11F5-B2A8A244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2. Sensors and signals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E92F-A422-EEEF-7462-DDF2B60E592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Google Shape;539;p3">
            <a:extLst>
              <a:ext uri="{FF2B5EF4-FFF2-40B4-BE49-F238E27FC236}">
                <a16:creationId xmlns:a16="http://schemas.microsoft.com/office/drawing/2014/main" id="{1D273425-2684-1E31-DF4F-8AEF1841A197}"/>
              </a:ext>
            </a:extLst>
          </p:cNvPr>
          <p:cNvSpPr txBox="1"/>
          <p:nvPr/>
        </p:nvSpPr>
        <p:spPr>
          <a:xfrm>
            <a:off x="492105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Ocado Technology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F3E2-C74B-E42F-BC62-8476F0B9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Control systems recap</a:t>
            </a:r>
            <a:endParaRPr lang="en-US" dirty="0"/>
          </a:p>
        </p:txBody>
      </p:sp>
      <p:sp>
        <p:nvSpPr>
          <p:cNvPr id="29" name="Content Placeholder 11">
            <a:extLst>
              <a:ext uri="{FF2B5EF4-FFF2-40B4-BE49-F238E27FC236}">
                <a16:creationId xmlns:a16="http://schemas.microsoft.com/office/drawing/2014/main" id="{57649384-CC0A-F152-18FD-C3445528B3CD}"/>
              </a:ext>
            </a:extLst>
          </p:cNvPr>
          <p:cNvSpPr txBox="1">
            <a:spLocks/>
          </p:cNvSpPr>
          <p:nvPr/>
        </p:nvSpPr>
        <p:spPr>
          <a:xfrm>
            <a:off x="12206725" y="2005535"/>
            <a:ext cx="3344073" cy="5300461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-GB" dirty="0"/>
              <a:t>What is the </a:t>
            </a:r>
            <a:br>
              <a:rPr lang="en-GB" dirty="0"/>
            </a:br>
            <a:r>
              <a:rPr lang="en-GB" dirty="0"/>
              <a:t>role of each part of this control system?</a:t>
            </a:r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endParaRPr lang="en-GB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-GB" dirty="0"/>
              <a:t>What do the arrows represent?</a:t>
            </a:r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endParaRPr lang="en-GB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-GB" dirty="0"/>
              <a:t>What is the importance of feedback in a control system?</a:t>
            </a:r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endParaRPr lang="en-GB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-GB" dirty="0"/>
              <a:t>How many examples of input devices or sensors can you name?</a:t>
            </a:r>
          </a:p>
        </p:txBody>
      </p:sp>
      <p:pic>
        <p:nvPicPr>
          <p:cNvPr id="30" name="Content Placeholder 16">
            <a:extLst>
              <a:ext uri="{FF2B5EF4-FFF2-40B4-BE49-F238E27FC236}">
                <a16:creationId xmlns:a16="http://schemas.microsoft.com/office/drawing/2014/main" id="{253BB975-16AD-D3F9-2257-35BC95ED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14342267" y="1429579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  <p:pic>
        <p:nvPicPr>
          <p:cNvPr id="35" name="Picture 34">
            <a:hlinkClick r:id="rId4"/>
            <a:extLst>
              <a:ext uri="{FF2B5EF4-FFF2-40B4-BE49-F238E27FC236}">
                <a16:creationId xmlns:a16="http://schemas.microsoft.com/office/drawing/2014/main" id="{0051FFAF-28A2-7945-183A-FA35ED68E5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035" y="248054"/>
            <a:ext cx="955527" cy="9316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A0E64F-5A0C-68F1-1337-9478FA4A65B6}"/>
              </a:ext>
            </a:extLst>
          </p:cNvPr>
          <p:cNvGrpSpPr/>
          <p:nvPr/>
        </p:nvGrpSpPr>
        <p:grpSpPr>
          <a:xfrm>
            <a:off x="287006" y="3203691"/>
            <a:ext cx="11673586" cy="4945420"/>
            <a:chOff x="287006" y="3203691"/>
            <a:chExt cx="11673586" cy="49454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C8D60A-C8DE-528A-B41B-F5D21AC4FD58}"/>
                </a:ext>
              </a:extLst>
            </p:cNvPr>
            <p:cNvCxnSpPr>
              <a:cxnSpLocks/>
            </p:cNvCxnSpPr>
            <p:nvPr/>
          </p:nvCxnSpPr>
          <p:spPr>
            <a:xfrm>
              <a:off x="9956944" y="4188030"/>
              <a:ext cx="20036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2A99FE1-0326-D8E2-1C10-454CB6DE196E}"/>
                </a:ext>
              </a:extLst>
            </p:cNvPr>
            <p:cNvCxnSpPr>
              <a:cxnSpLocks/>
            </p:cNvCxnSpPr>
            <p:nvPr/>
          </p:nvCxnSpPr>
          <p:spPr>
            <a:xfrm>
              <a:off x="6076922" y="4218609"/>
              <a:ext cx="215956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4A099C2-50B9-054A-0D1C-BA88E4D4A2E8}"/>
                </a:ext>
              </a:extLst>
            </p:cNvPr>
            <p:cNvCxnSpPr>
              <a:cxnSpLocks/>
            </p:cNvCxnSpPr>
            <p:nvPr/>
          </p:nvCxnSpPr>
          <p:spPr>
            <a:xfrm>
              <a:off x="3236207" y="7362173"/>
              <a:ext cx="304724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E4F0D0-3F8F-EF0F-3698-6ABFF3385A92}"/>
                </a:ext>
              </a:extLst>
            </p:cNvPr>
            <p:cNvGrpSpPr/>
            <p:nvPr/>
          </p:nvGrpSpPr>
          <p:grpSpPr>
            <a:xfrm>
              <a:off x="4157987" y="3203691"/>
              <a:ext cx="2125460" cy="1772325"/>
              <a:chOff x="468958" y="5013185"/>
              <a:chExt cx="2713770" cy="226289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B568525-BF09-7C76-CB86-742D53451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914" y="5013185"/>
                <a:ext cx="2323641" cy="2262892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246A72-AEC5-32E0-89FD-D85F3391ADA2}"/>
                  </a:ext>
                </a:extLst>
              </p:cNvPr>
              <p:cNvSpPr txBox="1"/>
              <p:nvPr/>
            </p:nvSpPr>
            <p:spPr>
              <a:xfrm>
                <a:off x="468958" y="5730229"/>
                <a:ext cx="2713770" cy="90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lvl="0" algn="ctr">
                  <a:spcBef>
                    <a:spcPts val="1200"/>
                  </a:spcBef>
                  <a:buClr>
                    <a:schemeClr val="dk1"/>
                  </a:buClr>
                  <a:buSzPts val="1400"/>
                </a:pP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Electronic controller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2908C6-BA3C-319D-03A3-A7C60A6EAACC}"/>
                </a:ext>
              </a:extLst>
            </p:cNvPr>
            <p:cNvGrpSpPr/>
            <p:nvPr/>
          </p:nvGrpSpPr>
          <p:grpSpPr>
            <a:xfrm>
              <a:off x="8028969" y="3233069"/>
              <a:ext cx="2125460" cy="1772325"/>
              <a:chOff x="468958" y="5013185"/>
              <a:chExt cx="2713770" cy="226289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BCE74BC-ACFD-1965-4CEA-CC62FC901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914" y="5013185"/>
                <a:ext cx="2323641" cy="2262892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BCBF9-658C-2C34-3B26-5D657B793DB3}"/>
                  </a:ext>
                </a:extLst>
              </p:cNvPr>
              <p:cNvSpPr txBox="1"/>
              <p:nvPr/>
            </p:nvSpPr>
            <p:spPr>
              <a:xfrm>
                <a:off x="468958" y="5730229"/>
                <a:ext cx="2713770" cy="90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lvl="0" algn="ctr">
                  <a:spcBef>
                    <a:spcPts val="1200"/>
                  </a:spcBef>
                  <a:buClr>
                    <a:schemeClr val="dk1"/>
                  </a:buClr>
                  <a:buSzPts val="1400"/>
                </a:pP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 </a:t>
                </a:r>
                <a:b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device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9EF528-B0A9-1539-9993-7DDA056DD597}"/>
                </a:ext>
              </a:extLst>
            </p:cNvPr>
            <p:cNvGrpSpPr/>
            <p:nvPr/>
          </p:nvGrpSpPr>
          <p:grpSpPr>
            <a:xfrm>
              <a:off x="6071328" y="6376786"/>
              <a:ext cx="2125460" cy="1772325"/>
              <a:chOff x="2808416" y="5013184"/>
              <a:chExt cx="2713770" cy="2262892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288C64A-74D2-6246-7B7D-06A8EFD9A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9149" y="5013184"/>
                <a:ext cx="2323641" cy="2262892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C87BB4-C2A3-E771-9935-DB4EA8C94F9D}"/>
                  </a:ext>
                </a:extLst>
              </p:cNvPr>
              <p:cNvSpPr txBox="1"/>
              <p:nvPr/>
            </p:nvSpPr>
            <p:spPr>
              <a:xfrm>
                <a:off x="2808416" y="5931034"/>
                <a:ext cx="2713770" cy="510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lvl="0" algn="ctr">
                  <a:spcBef>
                    <a:spcPts val="1200"/>
                  </a:spcBef>
                  <a:buClr>
                    <a:schemeClr val="dk1"/>
                  </a:buClr>
                  <a:buSzPts val="1400"/>
                </a:pP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Sensor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F8BA09-D207-44B1-6F05-21CF4B43182A}"/>
                </a:ext>
              </a:extLst>
            </p:cNvPr>
            <p:cNvCxnSpPr>
              <a:cxnSpLocks/>
            </p:cNvCxnSpPr>
            <p:nvPr/>
          </p:nvCxnSpPr>
          <p:spPr>
            <a:xfrm>
              <a:off x="2233971" y="4218609"/>
              <a:ext cx="213153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D0DAC9-5AE4-0D6C-F42E-18EB97518B5D}"/>
                </a:ext>
              </a:extLst>
            </p:cNvPr>
            <p:cNvSpPr txBox="1"/>
            <p:nvPr/>
          </p:nvSpPr>
          <p:spPr>
            <a:xfrm>
              <a:off x="2530012" y="3779278"/>
              <a:ext cx="12163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700" lvl="0" algn="ctr">
                <a:spcBef>
                  <a:spcPts val="1200"/>
                </a:spcBef>
                <a:buClr>
                  <a:schemeClr val="dk1"/>
                </a:buClr>
                <a:buSzPts val="1400"/>
              </a:pPr>
              <a:r>
                <a:rPr lang="en-GB" sz="18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35CABF-F757-58AD-2EDF-E5B53F3ACF01}"/>
                </a:ext>
              </a:extLst>
            </p:cNvPr>
            <p:cNvSpPr txBox="1"/>
            <p:nvPr/>
          </p:nvSpPr>
          <p:spPr>
            <a:xfrm>
              <a:off x="6452246" y="3794667"/>
              <a:ext cx="12163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700" lvl="0" algn="ctr">
                <a:spcBef>
                  <a:spcPts val="1200"/>
                </a:spcBef>
                <a:buClr>
                  <a:schemeClr val="dk1"/>
                </a:buClr>
                <a:buSzPts val="1400"/>
              </a:pPr>
              <a:r>
                <a:rPr lang="en-GB" sz="18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5EEF79D-D9AD-226B-2A3C-576C7854C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8768" y="4188030"/>
              <a:ext cx="0" cy="3102081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7F86F4E-934E-2C6E-51B7-F3C7BCA52D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1108" y="7290111"/>
              <a:ext cx="2847660" cy="1588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6FBAB2-99F4-5DC4-2AC4-E2B43138864E}"/>
                </a:ext>
              </a:extLst>
            </p:cNvPr>
            <p:cNvSpPr txBox="1"/>
            <p:nvPr/>
          </p:nvSpPr>
          <p:spPr>
            <a:xfrm>
              <a:off x="4008165" y="6920779"/>
              <a:ext cx="13933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39700" lvl="0" algn="ctr">
                <a:spcBef>
                  <a:spcPts val="1200"/>
                </a:spcBef>
                <a:buClr>
                  <a:schemeClr val="dk1"/>
                </a:buClr>
                <a:buSzPts val="1400"/>
              </a:pPr>
              <a:r>
                <a:rPr lang="en-GB" sz="18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000228B-6D51-E2CB-BD65-499B6DF69F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207" y="4218609"/>
              <a:ext cx="0" cy="3143564"/>
            </a:xfrm>
            <a:prstGeom prst="line">
              <a:avLst/>
            </a:prstGeom>
            <a:ln w="15875">
              <a:solidFill>
                <a:schemeClr val="tx1"/>
              </a:solidFill>
              <a:prstDash val="solid"/>
              <a:headEnd w="lg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2F30453-A182-B06B-3479-8D5C6D09424D}"/>
                </a:ext>
              </a:extLst>
            </p:cNvPr>
            <p:cNvGrpSpPr/>
            <p:nvPr/>
          </p:nvGrpSpPr>
          <p:grpSpPr>
            <a:xfrm>
              <a:off x="287006" y="3203691"/>
              <a:ext cx="2125460" cy="1772325"/>
              <a:chOff x="453181" y="5013185"/>
              <a:chExt cx="2713770" cy="226289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6552037-E38A-756D-594D-3AA3BB903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914" y="5013185"/>
                <a:ext cx="2323641" cy="2262892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B11F01-23E9-B719-BD51-DBDC8AFE7C2E}"/>
                  </a:ext>
                </a:extLst>
              </p:cNvPr>
              <p:cNvSpPr txBox="1"/>
              <p:nvPr/>
            </p:nvSpPr>
            <p:spPr>
              <a:xfrm>
                <a:off x="453181" y="5730229"/>
                <a:ext cx="2713770" cy="90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9700" lvl="0" algn="ctr">
                  <a:spcBef>
                    <a:spcPts val="1200"/>
                  </a:spcBef>
                  <a:buClr>
                    <a:schemeClr val="dk1"/>
                  </a:buClr>
                  <a:buSzPts val="1400"/>
                </a:pP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</a:t>
                </a:r>
                <a:b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2000" b="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device</a:t>
                </a:r>
              </a:p>
            </p:txBody>
          </p:sp>
        </p:grpSp>
      </p:grp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B7114E-A2D2-88B0-571D-DC42F504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761FB6-6C24-C445-8317-C30D9506B6F0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4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2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5">
            <a:extLst>
              <a:ext uri="{FF2B5EF4-FFF2-40B4-BE49-F238E27FC236}">
                <a16:creationId xmlns:a16="http://schemas.microsoft.com/office/drawing/2014/main" id="{57566AF7-4861-32BC-F637-816E7148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Sensors and output signals</a:t>
            </a:r>
            <a:endParaRPr lang="en-US" dirty="0"/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A051BB45-59A1-5AFC-026C-42BBE9D18BC0}"/>
              </a:ext>
            </a:extLst>
          </p:cNvPr>
          <p:cNvSpPr txBox="1">
            <a:spLocks/>
          </p:cNvSpPr>
          <p:nvPr/>
        </p:nvSpPr>
        <p:spPr>
          <a:xfrm>
            <a:off x="12206725" y="2986060"/>
            <a:ext cx="3509525" cy="4322286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63550" indent="-34290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2000" dirty="0"/>
              <a:t>On the activity sheet, list some sensors that produce each type of output.</a:t>
            </a:r>
            <a:endParaRPr lang="en-GB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endParaRPr lang="en-GB" dirty="0"/>
          </a:p>
          <a:p>
            <a:pPr marL="476250" lvl="0" indent="-342900" algn="l" rtl="0"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Char char="•"/>
            </a:pPr>
            <a:r>
              <a:rPr lang="en-GB" dirty="0"/>
              <a:t>Discuss h</a:t>
            </a:r>
            <a:r>
              <a:rPr lang="en-GB" sz="2000" dirty="0"/>
              <a:t>ow you would describe how each output signal changes and what values the signal can have.</a:t>
            </a:r>
          </a:p>
        </p:txBody>
      </p:sp>
      <p:pic>
        <p:nvPicPr>
          <p:cNvPr id="12" name="Content Placeholder 16">
            <a:extLst>
              <a:ext uri="{FF2B5EF4-FFF2-40B4-BE49-F238E27FC236}">
                <a16:creationId xmlns:a16="http://schemas.microsoft.com/office/drawing/2014/main" id="{E17E62D4-B566-6CA8-F1E4-EFA721A81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14342267" y="2410104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5974968-E928-86B2-2BF9-0C399C0A36EA}"/>
              </a:ext>
            </a:extLst>
          </p:cNvPr>
          <p:cNvSpPr txBox="1">
            <a:spLocks/>
          </p:cNvSpPr>
          <p:nvPr/>
        </p:nvSpPr>
        <p:spPr>
          <a:xfrm>
            <a:off x="8100856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42DFA79B-A814-3891-116F-ABA743460B1B}"/>
              </a:ext>
            </a:extLst>
          </p:cNvPr>
          <p:cNvSpPr txBox="1">
            <a:spLocks/>
          </p:cNvSpPr>
          <p:nvPr/>
        </p:nvSpPr>
        <p:spPr>
          <a:xfrm>
            <a:off x="4395129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DB24457F-6051-BE43-C995-3C1E09D51A71}"/>
              </a:ext>
            </a:extLst>
          </p:cNvPr>
          <p:cNvSpPr txBox="1">
            <a:spLocks/>
          </p:cNvSpPr>
          <p:nvPr/>
        </p:nvSpPr>
        <p:spPr>
          <a:xfrm>
            <a:off x="689402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DF4A11-9D87-8521-10FF-F7FB87BB6000}"/>
              </a:ext>
            </a:extLst>
          </p:cNvPr>
          <p:cNvGrpSpPr/>
          <p:nvPr/>
        </p:nvGrpSpPr>
        <p:grpSpPr>
          <a:xfrm>
            <a:off x="1155723" y="3850960"/>
            <a:ext cx="2556483" cy="1733397"/>
            <a:chOff x="1155723" y="3850960"/>
            <a:chExt cx="2556483" cy="1733397"/>
          </a:xfrm>
        </p:grpSpPr>
        <p:cxnSp>
          <p:nvCxnSpPr>
            <p:cNvPr id="3" name="Google Shape;132;p21">
              <a:extLst>
                <a:ext uri="{FF2B5EF4-FFF2-40B4-BE49-F238E27FC236}">
                  <a16:creationId xmlns:a16="http://schemas.microsoft.com/office/drawing/2014/main" id="{5B5CE0C4-85A0-1CFC-71CB-3FD7EBA0F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8391" y="4171800"/>
              <a:ext cx="1468815" cy="118173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" name="Google Shape;142;p21">
              <a:extLst>
                <a:ext uri="{FF2B5EF4-FFF2-40B4-BE49-F238E27FC236}">
                  <a16:creationId xmlns:a16="http://schemas.microsoft.com/office/drawing/2014/main" id="{4BFF920F-B4C6-4353-FC61-32E9773F54A8}"/>
                </a:ext>
              </a:extLst>
            </p:cNvPr>
            <p:cNvSpPr txBox="1"/>
            <p:nvPr/>
          </p:nvSpPr>
          <p:spPr>
            <a:xfrm>
              <a:off x="3127206" y="3850960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143;p21">
              <a:extLst>
                <a:ext uri="{FF2B5EF4-FFF2-40B4-BE49-F238E27FC236}">
                  <a16:creationId xmlns:a16="http://schemas.microsoft.com/office/drawing/2014/main" id="{DFA7745A-4412-A498-3BE2-D0EE2851A7BA}"/>
                </a:ext>
              </a:extLst>
            </p:cNvPr>
            <p:cNvSpPr txBox="1"/>
            <p:nvPr/>
          </p:nvSpPr>
          <p:spPr>
            <a:xfrm>
              <a:off x="1155723" y="5122722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36A9EF-EDB3-0E29-4F49-BA8F34612656}"/>
              </a:ext>
            </a:extLst>
          </p:cNvPr>
          <p:cNvGrpSpPr/>
          <p:nvPr/>
        </p:nvGrpSpPr>
        <p:grpSpPr>
          <a:xfrm>
            <a:off x="4765197" y="3850960"/>
            <a:ext cx="2664017" cy="1733397"/>
            <a:chOff x="4765197" y="3850960"/>
            <a:chExt cx="2664017" cy="1733397"/>
          </a:xfrm>
        </p:grpSpPr>
        <p:sp>
          <p:nvSpPr>
            <p:cNvPr id="7" name="Google Shape;142;p21">
              <a:extLst>
                <a:ext uri="{FF2B5EF4-FFF2-40B4-BE49-F238E27FC236}">
                  <a16:creationId xmlns:a16="http://schemas.microsoft.com/office/drawing/2014/main" id="{B12B4B2B-B774-7D3B-C263-AEAFBF2F65F6}"/>
                </a:ext>
              </a:extLst>
            </p:cNvPr>
            <p:cNvSpPr txBox="1"/>
            <p:nvPr/>
          </p:nvSpPr>
          <p:spPr>
            <a:xfrm>
              <a:off x="6736680" y="3850960"/>
              <a:ext cx="69253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43;p21">
              <a:extLst>
                <a:ext uri="{FF2B5EF4-FFF2-40B4-BE49-F238E27FC236}">
                  <a16:creationId xmlns:a16="http://schemas.microsoft.com/office/drawing/2014/main" id="{69709957-AAD1-A0DD-7710-3E0DE99832F1}"/>
                </a:ext>
              </a:extLst>
            </p:cNvPr>
            <p:cNvSpPr txBox="1"/>
            <p:nvPr/>
          </p:nvSpPr>
          <p:spPr>
            <a:xfrm>
              <a:off x="4765197" y="5122722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Google Shape;133;p21">
              <a:extLst>
                <a:ext uri="{FF2B5EF4-FFF2-40B4-BE49-F238E27FC236}">
                  <a16:creationId xmlns:a16="http://schemas.microsoft.com/office/drawing/2014/main" id="{315B69FD-4082-4D3B-B9EC-76D2B3D6E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0197" y="4184596"/>
              <a:ext cx="1386483" cy="1168943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4CED0B-FF50-4ED8-AF70-9DF1D9367428}"/>
              </a:ext>
            </a:extLst>
          </p:cNvPr>
          <p:cNvGrpSpPr/>
          <p:nvPr/>
        </p:nvGrpSpPr>
        <p:grpSpPr>
          <a:xfrm>
            <a:off x="8421066" y="3901848"/>
            <a:ext cx="2725180" cy="1652940"/>
            <a:chOff x="8421066" y="3901848"/>
            <a:chExt cx="2725180" cy="1652940"/>
          </a:xfrm>
        </p:grpSpPr>
        <p:sp>
          <p:nvSpPr>
            <p:cNvPr id="17" name="Google Shape;142;p21">
              <a:extLst>
                <a:ext uri="{FF2B5EF4-FFF2-40B4-BE49-F238E27FC236}">
                  <a16:creationId xmlns:a16="http://schemas.microsoft.com/office/drawing/2014/main" id="{3B19E2DD-B9FF-F74E-59C4-1B6991359310}"/>
                </a:ext>
              </a:extLst>
            </p:cNvPr>
            <p:cNvSpPr txBox="1"/>
            <p:nvPr/>
          </p:nvSpPr>
          <p:spPr>
            <a:xfrm>
              <a:off x="10453712" y="3901848"/>
              <a:ext cx="69253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43;p21">
              <a:extLst>
                <a:ext uri="{FF2B5EF4-FFF2-40B4-BE49-F238E27FC236}">
                  <a16:creationId xmlns:a16="http://schemas.microsoft.com/office/drawing/2014/main" id="{6FBF57C3-2D80-0355-E220-279C2B485557}"/>
                </a:ext>
              </a:extLst>
            </p:cNvPr>
            <p:cNvSpPr txBox="1"/>
            <p:nvPr/>
          </p:nvSpPr>
          <p:spPr>
            <a:xfrm>
              <a:off x="8421066" y="5093153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96FFF1-A397-CA68-D7E0-0B688CAD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6283" y="4103097"/>
              <a:ext cx="1537429" cy="1250442"/>
            </a:xfrm>
            <a:prstGeom prst="rect">
              <a:avLst/>
            </a:prstGeom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8939CAB-FC0D-5BC8-2FC5-F30151B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02D2E96-61D0-BAE0-30EA-D303144E58A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5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520574-2362-E9E7-ACCB-D7E4340A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933" y="277022"/>
            <a:ext cx="885935" cy="8635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D5B9E-320F-3A5F-0B45-88F49EF12B5B}"/>
              </a:ext>
            </a:extLst>
          </p:cNvPr>
          <p:cNvSpPr txBox="1"/>
          <p:nvPr/>
        </p:nvSpPr>
        <p:spPr>
          <a:xfrm>
            <a:off x="411857" y="2299226"/>
            <a:ext cx="8129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Input devices and sensors can create a variety of output signals.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8097A-DAF6-A903-C465-18108537103F}"/>
              </a:ext>
            </a:extLst>
          </p:cNvPr>
          <p:cNvSpPr txBox="1"/>
          <p:nvPr/>
        </p:nvSpPr>
        <p:spPr>
          <a:xfrm>
            <a:off x="8415856" y="6713584"/>
            <a:ext cx="26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encoder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AB24AF-8281-13A1-8FAD-869AFB7F818A}"/>
              </a:ext>
            </a:extLst>
          </p:cNvPr>
          <p:cNvSpPr txBox="1"/>
          <p:nvPr/>
        </p:nvSpPr>
        <p:spPr>
          <a:xfrm>
            <a:off x="4686066" y="6713584"/>
            <a:ext cx="274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resistor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A2647B-3576-64FA-56E8-3312FB0CDFAE}"/>
              </a:ext>
            </a:extLst>
          </p:cNvPr>
          <p:cNvSpPr txBox="1"/>
          <p:nvPr/>
        </p:nvSpPr>
        <p:spPr>
          <a:xfrm>
            <a:off x="1267378" y="6713584"/>
            <a:ext cx="216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switch</a:t>
            </a:r>
          </a:p>
        </p:txBody>
      </p:sp>
    </p:spTree>
    <p:extLst>
      <p:ext uri="{BB962C8B-B14F-4D97-AF65-F5344CB8AC3E}">
        <p14:creationId xmlns:p14="http://schemas.microsoft.com/office/powerpoint/2010/main" val="390941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5">
            <a:extLst>
              <a:ext uri="{FF2B5EF4-FFF2-40B4-BE49-F238E27FC236}">
                <a16:creationId xmlns:a16="http://schemas.microsoft.com/office/drawing/2014/main" id="{57566AF7-4861-32BC-F637-816E7148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Sensors and output signals - answers</a:t>
            </a:r>
            <a:endParaRPr lang="en-US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65974968-E928-86B2-2BF9-0C399C0A36EA}"/>
              </a:ext>
            </a:extLst>
          </p:cNvPr>
          <p:cNvSpPr txBox="1">
            <a:spLocks/>
          </p:cNvSpPr>
          <p:nvPr/>
        </p:nvSpPr>
        <p:spPr>
          <a:xfrm>
            <a:off x="8100856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42DFA79B-A814-3891-116F-ABA743460B1B}"/>
              </a:ext>
            </a:extLst>
          </p:cNvPr>
          <p:cNvSpPr txBox="1">
            <a:spLocks/>
          </p:cNvSpPr>
          <p:nvPr/>
        </p:nvSpPr>
        <p:spPr>
          <a:xfrm>
            <a:off x="4395129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DB24457F-6051-BE43-C995-3C1E09D51A71}"/>
              </a:ext>
            </a:extLst>
          </p:cNvPr>
          <p:cNvSpPr txBox="1">
            <a:spLocks/>
          </p:cNvSpPr>
          <p:nvPr/>
        </p:nvSpPr>
        <p:spPr>
          <a:xfrm>
            <a:off x="689402" y="2986060"/>
            <a:ext cx="3325023" cy="3325025"/>
          </a:xfrm>
          <a:prstGeom prst="heptagon">
            <a:avLst/>
          </a:prstGeom>
          <a:solidFill>
            <a:srgbClr val="ECECED"/>
          </a:solidFill>
          <a:ln w="127000">
            <a:gradFill flip="none" rotWithShape="1">
              <a:gsLst>
                <a:gs pos="0">
                  <a:srgbClr val="22166B"/>
                </a:gs>
                <a:gs pos="85000">
                  <a:srgbClr val="24D6D1"/>
                </a:gs>
              </a:gsLst>
              <a:lin ang="18900000" scaled="0"/>
              <a:tileRect/>
            </a:gradFill>
          </a:ln>
        </p:spPr>
        <p:txBody>
          <a:bodyPr vert="horz" lIns="90000" tIns="90000" rIns="91440" bIns="90000" rtlCol="0" anchor="ctr" anchorCtr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ctr">
              <a:buClr>
                <a:schemeClr val="dk1"/>
              </a:buClr>
              <a:buSzPts val="1400"/>
            </a:pPr>
            <a:endParaRPr lang="en-GB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DF4A11-9D87-8521-10FF-F7FB87BB6000}"/>
              </a:ext>
            </a:extLst>
          </p:cNvPr>
          <p:cNvGrpSpPr/>
          <p:nvPr/>
        </p:nvGrpSpPr>
        <p:grpSpPr>
          <a:xfrm>
            <a:off x="1155723" y="3850960"/>
            <a:ext cx="2556483" cy="1733397"/>
            <a:chOff x="1155723" y="3850960"/>
            <a:chExt cx="2556483" cy="1733397"/>
          </a:xfrm>
        </p:grpSpPr>
        <p:cxnSp>
          <p:nvCxnSpPr>
            <p:cNvPr id="3" name="Google Shape;132;p21">
              <a:extLst>
                <a:ext uri="{FF2B5EF4-FFF2-40B4-BE49-F238E27FC236}">
                  <a16:creationId xmlns:a16="http://schemas.microsoft.com/office/drawing/2014/main" id="{5B5CE0C4-85A0-1CFC-71CB-3FD7EBA0F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8391" y="4171800"/>
              <a:ext cx="1468815" cy="118173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" name="Google Shape;142;p21">
              <a:extLst>
                <a:ext uri="{FF2B5EF4-FFF2-40B4-BE49-F238E27FC236}">
                  <a16:creationId xmlns:a16="http://schemas.microsoft.com/office/drawing/2014/main" id="{4BFF920F-B4C6-4353-FC61-32E9773F54A8}"/>
                </a:ext>
              </a:extLst>
            </p:cNvPr>
            <p:cNvSpPr txBox="1"/>
            <p:nvPr/>
          </p:nvSpPr>
          <p:spPr>
            <a:xfrm>
              <a:off x="3127206" y="3850960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143;p21">
              <a:extLst>
                <a:ext uri="{FF2B5EF4-FFF2-40B4-BE49-F238E27FC236}">
                  <a16:creationId xmlns:a16="http://schemas.microsoft.com/office/drawing/2014/main" id="{DFA7745A-4412-A498-3BE2-D0EE2851A7BA}"/>
                </a:ext>
              </a:extLst>
            </p:cNvPr>
            <p:cNvSpPr txBox="1"/>
            <p:nvPr/>
          </p:nvSpPr>
          <p:spPr>
            <a:xfrm>
              <a:off x="1155723" y="5122722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Off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36A9EF-EDB3-0E29-4F49-BA8F34612656}"/>
              </a:ext>
            </a:extLst>
          </p:cNvPr>
          <p:cNvGrpSpPr/>
          <p:nvPr/>
        </p:nvGrpSpPr>
        <p:grpSpPr>
          <a:xfrm>
            <a:off x="4765197" y="3850960"/>
            <a:ext cx="2664017" cy="1733397"/>
            <a:chOff x="4765197" y="3850960"/>
            <a:chExt cx="2664017" cy="1733397"/>
          </a:xfrm>
        </p:grpSpPr>
        <p:sp>
          <p:nvSpPr>
            <p:cNvPr id="7" name="Google Shape;142;p21">
              <a:extLst>
                <a:ext uri="{FF2B5EF4-FFF2-40B4-BE49-F238E27FC236}">
                  <a16:creationId xmlns:a16="http://schemas.microsoft.com/office/drawing/2014/main" id="{B12B4B2B-B774-7D3B-C263-AEAFBF2F65F6}"/>
                </a:ext>
              </a:extLst>
            </p:cNvPr>
            <p:cNvSpPr txBox="1"/>
            <p:nvPr/>
          </p:nvSpPr>
          <p:spPr>
            <a:xfrm>
              <a:off x="6736680" y="3850960"/>
              <a:ext cx="69253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43;p21">
              <a:extLst>
                <a:ext uri="{FF2B5EF4-FFF2-40B4-BE49-F238E27FC236}">
                  <a16:creationId xmlns:a16="http://schemas.microsoft.com/office/drawing/2014/main" id="{69709957-AAD1-A0DD-7710-3E0DE99832F1}"/>
                </a:ext>
              </a:extLst>
            </p:cNvPr>
            <p:cNvSpPr txBox="1"/>
            <p:nvPr/>
          </p:nvSpPr>
          <p:spPr>
            <a:xfrm>
              <a:off x="4765197" y="5122722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Google Shape;133;p21">
              <a:extLst>
                <a:ext uri="{FF2B5EF4-FFF2-40B4-BE49-F238E27FC236}">
                  <a16:creationId xmlns:a16="http://schemas.microsoft.com/office/drawing/2014/main" id="{315B69FD-4082-4D3B-B9EC-76D2B3D6E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0197" y="4184596"/>
              <a:ext cx="1386483" cy="1168943"/>
            </a:xfrm>
            <a:prstGeom prst="straightConnector1">
              <a:avLst/>
            </a:prstGeom>
            <a:noFill/>
            <a:ln w="2857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4CED0B-FF50-4ED8-AF70-9DF1D9367428}"/>
              </a:ext>
            </a:extLst>
          </p:cNvPr>
          <p:cNvGrpSpPr/>
          <p:nvPr/>
        </p:nvGrpSpPr>
        <p:grpSpPr>
          <a:xfrm>
            <a:off x="8421066" y="3901848"/>
            <a:ext cx="2725180" cy="1652940"/>
            <a:chOff x="8421066" y="3901848"/>
            <a:chExt cx="2725180" cy="1652940"/>
          </a:xfrm>
        </p:grpSpPr>
        <p:sp>
          <p:nvSpPr>
            <p:cNvPr id="17" name="Google Shape;142;p21">
              <a:extLst>
                <a:ext uri="{FF2B5EF4-FFF2-40B4-BE49-F238E27FC236}">
                  <a16:creationId xmlns:a16="http://schemas.microsoft.com/office/drawing/2014/main" id="{3B19E2DD-B9FF-F74E-59C4-1B6991359310}"/>
                </a:ext>
              </a:extLst>
            </p:cNvPr>
            <p:cNvSpPr txBox="1"/>
            <p:nvPr/>
          </p:nvSpPr>
          <p:spPr>
            <a:xfrm>
              <a:off x="10453712" y="3901848"/>
              <a:ext cx="692534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255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43;p21">
              <a:extLst>
                <a:ext uri="{FF2B5EF4-FFF2-40B4-BE49-F238E27FC236}">
                  <a16:creationId xmlns:a16="http://schemas.microsoft.com/office/drawing/2014/main" id="{6FBF57C3-2D80-0355-E220-279C2B485557}"/>
                </a:ext>
              </a:extLst>
            </p:cNvPr>
            <p:cNvSpPr txBox="1"/>
            <p:nvPr/>
          </p:nvSpPr>
          <p:spPr>
            <a:xfrm>
              <a:off x="8421066" y="5093153"/>
              <a:ext cx="5850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96FFF1-A397-CA68-D7E0-0B688CAD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6283" y="4103097"/>
              <a:ext cx="1537429" cy="1250442"/>
            </a:xfrm>
            <a:prstGeom prst="rect">
              <a:avLst/>
            </a:prstGeom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8939CAB-FC0D-5BC8-2FC5-F30151B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02D2E96-61D0-BAE0-30EA-D303144E58A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6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520574-2362-E9E7-ACCB-D7E4340A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933" y="277022"/>
            <a:ext cx="885935" cy="8635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9B8147-19B5-CF81-2EC3-0D697EC6B955}"/>
              </a:ext>
            </a:extLst>
          </p:cNvPr>
          <p:cNvSpPr txBox="1"/>
          <p:nvPr/>
        </p:nvSpPr>
        <p:spPr>
          <a:xfrm>
            <a:off x="1448223" y="7254843"/>
            <a:ext cx="2121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Microswitch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Tilt switch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Reed switch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Magnetic switch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Push button switch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FD222B-F0F0-E69E-C5AB-E5D8F80AF804}"/>
              </a:ext>
            </a:extLst>
          </p:cNvPr>
          <p:cNvSpPr txBox="1"/>
          <p:nvPr/>
        </p:nvSpPr>
        <p:spPr>
          <a:xfrm>
            <a:off x="5123414" y="7245999"/>
            <a:ext cx="267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Thermistor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resistor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Light-dependent resistor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 meter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75D90-79F6-8A24-A26D-881731D7CE77}"/>
              </a:ext>
            </a:extLst>
          </p:cNvPr>
          <p:cNvSpPr txBox="1"/>
          <p:nvPr/>
        </p:nvSpPr>
        <p:spPr>
          <a:xfrm>
            <a:off x="8916283" y="7254842"/>
            <a:ext cx="21339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Rotary encoder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encoder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Accelerometer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temperature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C6B17C-D6AC-205A-4840-706C117A6DFE}"/>
              </a:ext>
            </a:extLst>
          </p:cNvPr>
          <p:cNvSpPr txBox="1"/>
          <p:nvPr/>
        </p:nvSpPr>
        <p:spPr>
          <a:xfrm>
            <a:off x="958137" y="6716284"/>
            <a:ext cx="216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8A8D8-D348-3E96-B1EB-E9F294329114}"/>
              </a:ext>
            </a:extLst>
          </p:cNvPr>
          <p:cNvSpPr txBox="1"/>
          <p:nvPr/>
        </p:nvSpPr>
        <p:spPr>
          <a:xfrm>
            <a:off x="4388808" y="6716284"/>
            <a:ext cx="274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49345-9F10-A63C-33D1-B4707F256BE5}"/>
              </a:ext>
            </a:extLst>
          </p:cNvPr>
          <p:cNvSpPr txBox="1"/>
          <p:nvPr/>
        </p:nvSpPr>
        <p:spPr>
          <a:xfrm>
            <a:off x="8153197" y="6713584"/>
            <a:ext cx="26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2E123-4995-ABF3-B2A0-86A524696434}"/>
              </a:ext>
            </a:extLst>
          </p:cNvPr>
          <p:cNvSpPr txBox="1"/>
          <p:nvPr/>
        </p:nvSpPr>
        <p:spPr>
          <a:xfrm>
            <a:off x="1276346" y="2419500"/>
            <a:ext cx="216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switch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4F395-E5CA-4698-A8DD-1DFB39F32053}"/>
              </a:ext>
            </a:extLst>
          </p:cNvPr>
          <p:cNvSpPr txBox="1"/>
          <p:nvPr/>
        </p:nvSpPr>
        <p:spPr>
          <a:xfrm>
            <a:off x="4671864" y="2419499"/>
            <a:ext cx="274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resistor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00502-6066-5BA5-481E-A5DAC40E200F}"/>
              </a:ext>
            </a:extLst>
          </p:cNvPr>
          <p:cNvSpPr txBox="1"/>
          <p:nvPr/>
        </p:nvSpPr>
        <p:spPr>
          <a:xfrm>
            <a:off x="8424824" y="2349218"/>
            <a:ext cx="269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ctr">
              <a:spcBef>
                <a:spcPts val="1200"/>
              </a:spcBef>
              <a:buClr>
                <a:schemeClr val="dk1"/>
              </a:buClr>
              <a:buSzPts val="1400"/>
            </a:pP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encoder</a:t>
            </a:r>
          </a:p>
        </p:txBody>
      </p:sp>
    </p:spTree>
    <p:extLst>
      <p:ext uri="{BB962C8B-B14F-4D97-AF65-F5344CB8AC3E}">
        <p14:creationId xmlns:p14="http://schemas.microsoft.com/office/powerpoint/2010/main" val="10468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91D1C-F0B3-8D9D-2835-7339198D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2" y="4014847"/>
            <a:ext cx="4432300" cy="3759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A18C970-2EA6-7558-57A6-03306AEE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Analogue signal conditioning</a:t>
            </a:r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241E3FD-2350-F3C1-7D0F-0545CC2C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66283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Signal conditioning converts analogue output signals to a common range.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This allows microcontrollers and PLCs to use a standard input circuit.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One common standard is for sensors to produce a current from 4 mA (min) to 20 mA (max).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This can be converted into 1 - 5 V by passing the current through a 250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/>
              <a:t>resistor.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257BC4E2-32C2-3D4E-E493-3343A5EFE9A7}"/>
              </a:ext>
            </a:extLst>
          </p:cNvPr>
          <p:cNvSpPr txBox="1">
            <a:spLocks/>
          </p:cNvSpPr>
          <p:nvPr/>
        </p:nvSpPr>
        <p:spPr>
          <a:xfrm>
            <a:off x="10750642" y="3652516"/>
            <a:ext cx="4363604" cy="4305622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>
              <a:lnSpc>
                <a:spcPct val="100000"/>
              </a:lnSpc>
              <a:spcBef>
                <a:spcPts val="0"/>
              </a:spcBef>
              <a:buSzPct val="70000"/>
            </a:pPr>
            <a:r>
              <a:rPr lang="en-GB" sz="1800" dirty="0"/>
              <a:t>Complete the table on your activity sheet to show:</a:t>
            </a:r>
          </a:p>
          <a:p>
            <a:pPr marL="45720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output these three sensors will produce across a 250 Ω resistor.</a:t>
            </a:r>
          </a:p>
          <a:p>
            <a:pPr marL="45720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reading each output current represents.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digital resolution is possible with 256 steps.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digital output the ADC would give for each reading.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Identify why a minimum current of 4 mA may be helpful.</a:t>
            </a:r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7ADE570B-FC8E-D24D-7883-ECB3BF46D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59326"/>
              </p:ext>
            </p:extLst>
          </p:nvPr>
        </p:nvGraphicFramePr>
        <p:xfrm>
          <a:off x="5950004" y="4572000"/>
          <a:ext cx="4101728" cy="2061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203">
                  <a:extLst>
                    <a:ext uri="{9D8B030D-6E8A-4147-A177-3AD203B41FA5}">
                      <a16:colId xmlns:a16="http://schemas.microsoft.com/office/drawing/2014/main" val="2515935273"/>
                    </a:ext>
                  </a:extLst>
                </a:gridCol>
                <a:gridCol w="1939441">
                  <a:extLst>
                    <a:ext uri="{9D8B030D-6E8A-4147-A177-3AD203B41FA5}">
                      <a16:colId xmlns:a16="http://schemas.microsoft.com/office/drawing/2014/main" val="1523472692"/>
                    </a:ext>
                  </a:extLst>
                </a:gridCol>
                <a:gridCol w="1035084">
                  <a:extLst>
                    <a:ext uri="{9D8B030D-6E8A-4147-A177-3AD203B41FA5}">
                      <a16:colId xmlns:a16="http://schemas.microsoft.com/office/drawing/2014/main" val="3281694043"/>
                    </a:ext>
                  </a:extLst>
                </a:gridCol>
              </a:tblGrid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current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3964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100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4855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200 mm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mA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4211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 Bar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8774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AD113E-5CAD-1224-E478-5E640AD8B4F2}"/>
              </a:ext>
            </a:extLst>
          </p:cNvPr>
          <p:cNvSpPr txBox="1"/>
          <p:nvPr/>
        </p:nvSpPr>
        <p:spPr>
          <a:xfrm>
            <a:off x="5745712" y="6786386"/>
            <a:ext cx="4306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E.g. a sensor produces an 8 mA current. 0.008 x 250 = 2 V.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4D1B78-217E-166B-D185-7C64C620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E6B67B-FE54-6EAF-5C22-88C1D3539FD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7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8B2ABC-4F2B-D96A-164F-52FC35E97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01" y="263402"/>
            <a:ext cx="905274" cy="882356"/>
          </a:xfrm>
          <a:prstGeom prst="rect">
            <a:avLst/>
          </a:prstGeom>
        </p:spPr>
      </p:pic>
      <p:pic>
        <p:nvPicPr>
          <p:cNvPr id="18" name="Content Placeholder 16">
            <a:extLst>
              <a:ext uri="{FF2B5EF4-FFF2-40B4-BE49-F238E27FC236}">
                <a16:creationId xmlns:a16="http://schemas.microsoft.com/office/drawing/2014/main" id="{9CFFEEF4-BBE0-A7F1-0BBF-CC1AF26484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13698020" y="2932711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27126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921C0-83FA-CC6C-D615-33C3E47F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7" y="4518879"/>
            <a:ext cx="4546600" cy="3505200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241E3FD-2350-F3C1-7D0F-0545CC2C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After signal conditioning, a sensor’s analogue output voltage may be </a:t>
            </a:r>
            <a:br>
              <a:rPr lang="en-GB" sz="2000" dirty="0"/>
            </a:br>
            <a:r>
              <a:rPr lang="en-GB" sz="2000" dirty="0"/>
              <a:t>converted into a digital signal.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The resolution (number of possible digital values) depends on the number </a:t>
            </a:r>
            <a:br>
              <a:rPr lang="en-GB" sz="2000" dirty="0"/>
            </a:br>
            <a:r>
              <a:rPr lang="en-GB" sz="2000" dirty="0"/>
              <a:t>of ‘bits’ the ADC uses.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147A77C-C618-771C-BC28-2B88DF6B5CB6}"/>
              </a:ext>
            </a:extLst>
          </p:cNvPr>
          <p:cNvSpPr txBox="1">
            <a:spLocks/>
          </p:cNvSpPr>
          <p:nvPr/>
        </p:nvSpPr>
        <p:spPr>
          <a:xfrm>
            <a:off x="9899548" y="3045877"/>
            <a:ext cx="4839983" cy="5025461"/>
          </a:xfrm>
          <a:prstGeom prst="rect">
            <a:avLst/>
          </a:prstGeom>
          <a:solidFill>
            <a:srgbClr val="ECECED"/>
          </a:solidFill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 sz="1800" dirty="0"/>
              <a:t>What resolution is possible </a:t>
            </a:r>
            <a:br>
              <a:rPr lang="en-GB" sz="1800" dirty="0"/>
            </a:br>
            <a:r>
              <a:rPr lang="en-GB" sz="1800" dirty="0"/>
              <a:t>for the sensors in the table below?</a:t>
            </a:r>
          </a:p>
          <a:p>
            <a:pPr marL="425450" indent="-285750">
              <a:lnSpc>
                <a:spcPct val="100000"/>
              </a:lnSpc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digital output would the ADC give for each reading?</a:t>
            </a: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endParaRPr lang="en-GB" sz="1800" dirty="0"/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SzPts val="1400"/>
              <a:buChar char="●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425450" lvl="0" indent="-28575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25450" lvl="0" indent="-285750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Discuss why the resolution may not be the same as the sensor’s sensitivity.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18C970-2EA6-7558-57A6-03306AEE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Analogue to digital converters (ADCs)</a:t>
            </a:r>
            <a:endParaRPr lang="en-US" dirty="0"/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7ADE570B-FC8E-D24D-7883-ECB3BF46D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76024"/>
              </p:ext>
            </p:extLst>
          </p:nvPr>
        </p:nvGraphicFramePr>
        <p:xfrm>
          <a:off x="10637132" y="4626010"/>
          <a:ext cx="3364816" cy="2230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000">
                  <a:extLst>
                    <a:ext uri="{9D8B030D-6E8A-4147-A177-3AD203B41FA5}">
                      <a16:colId xmlns:a16="http://schemas.microsoft.com/office/drawing/2014/main" val="2515935273"/>
                    </a:ext>
                  </a:extLst>
                </a:gridCol>
                <a:gridCol w="1535900">
                  <a:extLst>
                    <a:ext uri="{9D8B030D-6E8A-4147-A177-3AD203B41FA5}">
                      <a16:colId xmlns:a16="http://schemas.microsoft.com/office/drawing/2014/main" val="1523472692"/>
                    </a:ext>
                  </a:extLst>
                </a:gridCol>
                <a:gridCol w="1104916">
                  <a:extLst>
                    <a:ext uri="{9D8B030D-6E8A-4147-A177-3AD203B41FA5}">
                      <a16:colId xmlns:a16="http://schemas.microsoft.com/office/drawing/2014/main" val="3281694043"/>
                    </a:ext>
                  </a:extLst>
                </a:gridCol>
              </a:tblGrid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voltage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39642"/>
                  </a:ext>
                </a:extLst>
              </a:tr>
              <a:tr h="6721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100 </a:t>
                      </a:r>
                      <a:r>
                        <a:rPr lang="en" sz="1800" baseline="300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4855"/>
                  </a:ext>
                </a:extLst>
              </a:tr>
              <a:tr h="3500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200 mm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4211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 Bar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877415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4448F91-FB10-1967-DA32-1C4A6A66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BBC73B-B2E5-936D-188E-79CA6C03659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8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92E115-B33D-8575-E817-4BA5CF49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401" y="263402"/>
            <a:ext cx="905274" cy="882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11F1C-DD6F-80F8-EBB1-0E02FA9E4954}"/>
              </a:ext>
            </a:extLst>
          </p:cNvPr>
          <p:cNvSpPr txBox="1"/>
          <p:nvPr/>
        </p:nvSpPr>
        <p:spPr>
          <a:xfrm>
            <a:off x="5591221" y="5161757"/>
            <a:ext cx="48399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8-bit ADC represents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 to 20 mA or 1 to 5 V as digital values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from 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255.</a:t>
            </a: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ADCs digital output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a sensor output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256 x (a-1)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4</a:t>
            </a: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id="{317EBBB5-67B3-430A-D864-0DA013E63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704" t="-20632" r="-24704" b="-19577"/>
          <a:stretch/>
        </p:blipFill>
        <p:spPr>
          <a:xfrm>
            <a:off x="13350767" y="2414390"/>
            <a:ext cx="973859" cy="944346"/>
          </a:xfrm>
          <a:prstGeom prst="heptagon">
            <a:avLst/>
          </a:prstGeom>
          <a:solidFill>
            <a:srgbClr val="ECECED"/>
          </a:solidFill>
          <a:ln w="28575">
            <a:solidFill>
              <a:srgbClr val="24D6D1"/>
            </a:solidFill>
          </a:ln>
        </p:spPr>
      </p:pic>
    </p:spTree>
    <p:extLst>
      <p:ext uri="{BB962C8B-B14F-4D97-AF65-F5344CB8AC3E}">
        <p14:creationId xmlns:p14="http://schemas.microsoft.com/office/powerpoint/2010/main" val="248637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147A77C-C618-771C-BC28-2B88DF6B5CB6}"/>
              </a:ext>
            </a:extLst>
          </p:cNvPr>
          <p:cNvSpPr txBox="1">
            <a:spLocks/>
          </p:cNvSpPr>
          <p:nvPr/>
        </p:nvSpPr>
        <p:spPr>
          <a:xfrm>
            <a:off x="287365" y="2515572"/>
            <a:ext cx="7584140" cy="4136240"/>
          </a:xfrm>
          <a:prstGeom prst="rect">
            <a:avLst/>
          </a:prstGeom>
          <a:ln w="28575">
            <a:gradFill flip="none" rotWithShape="1">
              <a:gsLst>
                <a:gs pos="100000">
                  <a:srgbClr val="24D6D1"/>
                </a:gs>
                <a:gs pos="18000">
                  <a:srgbClr val="22166B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2400" b="1" dirty="0"/>
              <a:t>Analogue signal conditioning</a:t>
            </a: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endParaRPr lang="en-GB" sz="1800" dirty="0"/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800" dirty="0"/>
              <a:t>4 mA helps to identify faults, which may produce zero current.</a:t>
            </a:r>
          </a:p>
          <a:p>
            <a:pPr marL="139700" lvl="0"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n-GB" sz="1800" dirty="0"/>
              <a:t>4 mA can also provide power for active sensors.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18C970-2EA6-7558-57A6-03306AEE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2">
                <a:extLst>
                  <a:ext uri="{FF2B5EF4-FFF2-40B4-BE49-F238E27FC236}">
                    <a16:creationId xmlns:a16="http://schemas.microsoft.com/office/drawing/2014/main" id="{7ADE570B-FC8E-D24D-7883-ECB3BF46DAE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4751723"/>
                  </p:ext>
                </p:extLst>
              </p:nvPr>
            </p:nvGraphicFramePr>
            <p:xfrm>
              <a:off x="681677" y="3370028"/>
              <a:ext cx="7086169" cy="20615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1921">
                      <a:extLst>
                        <a:ext uri="{9D8B030D-6E8A-4147-A177-3AD203B41FA5}">
                          <a16:colId xmlns:a16="http://schemas.microsoft.com/office/drawing/2014/main" val="2515935273"/>
                        </a:ext>
                      </a:extLst>
                    </a:gridCol>
                    <a:gridCol w="1860011">
                      <a:extLst>
                        <a:ext uri="{9D8B030D-6E8A-4147-A177-3AD203B41FA5}">
                          <a16:colId xmlns:a16="http://schemas.microsoft.com/office/drawing/2014/main" val="1523472692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3281694043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106672211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1125884243"/>
                        </a:ext>
                      </a:extLst>
                    </a:gridCol>
                  </a:tblGrid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Range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 current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 voltage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Reading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39642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baseline="300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100 </a:t>
                          </a:r>
                          <a:r>
                            <a:rPr lang="en" sz="18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GB" sz="1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434855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200 mm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 mm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7242113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</a:t>
                          </a:r>
                          <a:endParaRPr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1 Bar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0.125 Bar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8877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2">
                <a:extLst>
                  <a:ext uri="{FF2B5EF4-FFF2-40B4-BE49-F238E27FC236}">
                    <a16:creationId xmlns:a16="http://schemas.microsoft.com/office/drawing/2014/main" id="{7ADE570B-FC8E-D24D-7883-ECB3BF46DAE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4751723"/>
                  </p:ext>
                </p:extLst>
              </p:nvPr>
            </p:nvGraphicFramePr>
            <p:xfrm>
              <a:off x="681677" y="3370028"/>
              <a:ext cx="7086169" cy="20615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1921">
                      <a:extLst>
                        <a:ext uri="{9D8B030D-6E8A-4147-A177-3AD203B41FA5}">
                          <a16:colId xmlns:a16="http://schemas.microsoft.com/office/drawing/2014/main" val="2515935273"/>
                        </a:ext>
                      </a:extLst>
                    </a:gridCol>
                    <a:gridCol w="1860011">
                      <a:extLst>
                        <a:ext uri="{9D8B030D-6E8A-4147-A177-3AD203B41FA5}">
                          <a16:colId xmlns:a16="http://schemas.microsoft.com/office/drawing/2014/main" val="1523472692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3281694043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106672211"/>
                        </a:ext>
                      </a:extLst>
                    </a:gridCol>
                    <a:gridCol w="1338079">
                      <a:extLst>
                        <a:ext uri="{9D8B030D-6E8A-4147-A177-3AD203B41FA5}">
                          <a16:colId xmlns:a16="http://schemas.microsoft.com/office/drawing/2014/main" val="1125884243"/>
                        </a:ext>
                      </a:extLst>
                    </a:gridCol>
                  </a:tblGrid>
                  <a:tr h="62064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Range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 current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 voltage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Reading</a:t>
                          </a:r>
                        </a:p>
                      </a:txBody>
                      <a:tcPr marL="108000" marR="108000" marT="36000" marB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39642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baseline="300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" sz="18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100 </a:t>
                          </a:r>
                          <a:r>
                            <a:rPr lang="en" sz="1800" baseline="30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</a:t>
                          </a: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9091" t="-135000" r="-45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434855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200 mm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 mm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7242113"/>
                      </a:ext>
                    </a:extLst>
                  </a:tr>
                  <a:tr h="480306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</a:t>
                          </a:r>
                          <a:endParaRPr sz="1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to 1 Bar</a:t>
                          </a:r>
                          <a:endParaRPr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 mA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 V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0.125 Bar</a:t>
                          </a:r>
                        </a:p>
                      </a:txBody>
                      <a:tcPr marL="91425" marR="91425" marT="91425" marB="91425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88774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1">
                <a:extLst>
                  <a:ext uri="{FF2B5EF4-FFF2-40B4-BE49-F238E27FC236}">
                    <a16:creationId xmlns:a16="http://schemas.microsoft.com/office/drawing/2014/main" id="{A9C144D9-DE56-CA01-D5FD-6CE7118DF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9160" y="2515572"/>
                <a:ext cx="7783333" cy="4136240"/>
              </a:xfrm>
              <a:prstGeom prst="rect">
                <a:avLst/>
              </a:prstGeom>
              <a:ln w="28575">
                <a:gradFill flip="none" rotWithShape="1">
                  <a:gsLst>
                    <a:gs pos="100000">
                      <a:srgbClr val="24D6D1"/>
                    </a:gs>
                    <a:gs pos="18000">
                      <a:srgbClr val="22166B"/>
                    </a:gs>
                  </a:gsLst>
                  <a:lin ang="18900000" scaled="1"/>
                  <a:tileRect/>
                </a:gradFill>
              </a:ln>
            </p:spPr>
            <p:txBody>
              <a:bodyPr vert="horz" lIns="288000" tIns="288000" rIns="288000" bIns="288000" rtlCol="0" anchor="t">
                <a:noAutofit/>
              </a:bodyPr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0" indent="0" algn="ctr" defTabSz="121917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0" indent="0" algn="ctr" defTabSz="121917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0" indent="0" algn="ctr" defTabSz="121917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r>
                  <a:rPr lang="en-GB" sz="2400" b="1" dirty="0"/>
                  <a:t>Analogue to digital conversion</a:t>
                </a:r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2400" b="1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endParaRPr lang="en-GB" sz="1800" dirty="0"/>
              </a:p>
              <a:p>
                <a:pPr marL="139700" lvl="0">
                  <a:lnSpc>
                    <a:spcPct val="100000"/>
                  </a:lnSpc>
                  <a:spcBef>
                    <a:spcPts val="0"/>
                  </a:spcBef>
                  <a:buSzPts val="1400"/>
                </a:pPr>
                <a:r>
                  <a:rPr lang="en-GB" sz="1800" dirty="0"/>
                  <a:t>The sensor may only be accurate to less than the ADCs resolution, for example, to the nearest 1</a:t>
                </a:r>
                <a14:m>
                  <m:oMath xmlns:m="http://schemas.openxmlformats.org/officeDocument/2006/math">
                    <m:r>
                      <a:rPr lang="en-GB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800" dirty="0"/>
                  <a:t>C rather than 0.4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GB" sz="1800" dirty="0"/>
                  <a:t>C.</a:t>
                </a:r>
              </a:p>
            </p:txBody>
          </p:sp>
        </mc:Choice>
        <mc:Fallback xmlns="">
          <p:sp>
            <p:nvSpPr>
              <p:cNvPr id="15" name="Content Placeholder 11">
                <a:extLst>
                  <a:ext uri="{FF2B5EF4-FFF2-40B4-BE49-F238E27FC236}">
                    <a16:creationId xmlns:a16="http://schemas.microsoft.com/office/drawing/2014/main" id="{A9C144D9-DE56-CA01-D5FD-6CE7118DF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60" y="2515572"/>
                <a:ext cx="7783333" cy="4136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gradFill flip="none" rotWithShape="1">
                  <a:gsLst>
                    <a:gs pos="100000">
                      <a:srgbClr val="24D6D1"/>
                    </a:gs>
                    <a:gs pos="18000">
                      <a:srgbClr val="22166B"/>
                    </a:gs>
                  </a:gsLst>
                  <a:lin ang="18900000" scaled="1"/>
                  <a:tileRect/>
                </a:gra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0A56B575-AD9C-A430-7669-B14FF154A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634131"/>
              </p:ext>
            </p:extLst>
          </p:nvPr>
        </p:nvGraphicFramePr>
        <p:xfrm>
          <a:off x="8433304" y="3370028"/>
          <a:ext cx="6995043" cy="2312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336">
                  <a:extLst>
                    <a:ext uri="{9D8B030D-6E8A-4147-A177-3AD203B41FA5}">
                      <a16:colId xmlns:a16="http://schemas.microsoft.com/office/drawing/2014/main" val="2515935273"/>
                    </a:ext>
                  </a:extLst>
                </a:gridCol>
                <a:gridCol w="1570178">
                  <a:extLst>
                    <a:ext uri="{9D8B030D-6E8A-4147-A177-3AD203B41FA5}">
                      <a16:colId xmlns:a16="http://schemas.microsoft.com/office/drawing/2014/main" val="1523472692"/>
                    </a:ext>
                  </a:extLst>
                </a:gridCol>
                <a:gridCol w="1270861">
                  <a:extLst>
                    <a:ext uri="{9D8B030D-6E8A-4147-A177-3AD203B41FA5}">
                      <a16:colId xmlns:a16="http://schemas.microsoft.com/office/drawing/2014/main" val="3281694043"/>
                    </a:ext>
                  </a:extLst>
                </a:gridCol>
                <a:gridCol w="1636796">
                  <a:extLst>
                    <a:ext uri="{9D8B030D-6E8A-4147-A177-3AD203B41FA5}">
                      <a16:colId xmlns:a16="http://schemas.microsoft.com/office/drawing/2014/main" val="106672211"/>
                    </a:ext>
                  </a:extLst>
                </a:gridCol>
                <a:gridCol w="1320872">
                  <a:extLst>
                    <a:ext uri="{9D8B030D-6E8A-4147-A177-3AD203B41FA5}">
                      <a16:colId xmlns:a16="http://schemas.microsoft.com/office/drawing/2014/main" val="1125884243"/>
                    </a:ext>
                  </a:extLst>
                </a:gridCol>
              </a:tblGrid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output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39642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100 </a:t>
                      </a:r>
                      <a:r>
                        <a:rPr lang="en" sz="1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</a:t>
                      </a:r>
                      <a:r>
                        <a:rPr lang="en" sz="18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4855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200 mm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mm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42113"/>
                  </a:ext>
                </a:extLst>
              </a:tr>
              <a:tr h="480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1 Bar</a:t>
                      </a:r>
                      <a:endParaRPr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V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877415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0A3EF0-C25F-5106-D341-2E8963B3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6571" y="680297"/>
            <a:ext cx="4363604" cy="486833"/>
          </a:xfrm>
        </p:spPr>
        <p:txBody>
          <a:bodyPr/>
          <a:lstStyle/>
          <a:p>
            <a:r>
              <a:rPr lang="en-GB" dirty="0"/>
              <a:t>2. Sensors and signals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8DDB76-ABD0-1EE5-2938-80A7E9F9370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9</a:t>
            </a:fld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15307</TotalTime>
  <Words>1362</Words>
  <Application>Microsoft Office PowerPoint</Application>
  <PresentationFormat>Custom</PresentationFormat>
  <Paragraphs>325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PowerPoint Presentation</vt:lpstr>
      <vt:lpstr>2. Sensors  and signals</vt:lpstr>
      <vt:lpstr>Learning outcomes</vt:lpstr>
      <vt:lpstr>Control systems recap</vt:lpstr>
      <vt:lpstr>Sensors and output signals</vt:lpstr>
      <vt:lpstr>Sensors and output signals - answers</vt:lpstr>
      <vt:lpstr>Analogue signal conditioning</vt:lpstr>
      <vt:lpstr>Analogue to digital converters (ADCs)</vt:lpstr>
      <vt:lpstr>Answers</vt:lpstr>
      <vt:lpstr>Sensor specifications table</vt:lpstr>
      <vt:lpstr>Select the right sensor</vt:lpstr>
      <vt:lpstr>Select the right sensor</vt:lpstr>
      <vt:lpstr>Classifying sensors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Rabia Chhaya</cp:lastModifiedBy>
  <cp:revision>336</cp:revision>
  <dcterms:created xsi:type="dcterms:W3CDTF">2022-05-23T15:11:33Z</dcterms:created>
  <dcterms:modified xsi:type="dcterms:W3CDTF">2023-01-24T13:03:00Z</dcterms:modified>
</cp:coreProperties>
</file>