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7" r:id="rId5"/>
    <p:sldMasterId id="2147483672" r:id="rId6"/>
  </p:sldMasterIdLst>
  <p:notesMasterIdLst>
    <p:notesMasterId r:id="rId21"/>
  </p:notesMasterIdLst>
  <p:sldIdLst>
    <p:sldId id="256" r:id="rId7"/>
    <p:sldId id="272" r:id="rId8"/>
    <p:sldId id="275" r:id="rId9"/>
    <p:sldId id="362" r:id="rId10"/>
    <p:sldId id="374" r:id="rId11"/>
    <p:sldId id="375" r:id="rId12"/>
    <p:sldId id="376" r:id="rId13"/>
    <p:sldId id="378" r:id="rId14"/>
    <p:sldId id="379" r:id="rId15"/>
    <p:sldId id="380" r:id="rId16"/>
    <p:sldId id="381" r:id="rId17"/>
    <p:sldId id="382" r:id="rId18"/>
    <p:sldId id="383" r:id="rId19"/>
    <p:sldId id="384" r:id="rId20"/>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98BD5E20-A1E7-7989-F395-22443D1BA5D1}" name="V-Bryony Yanney" initials="VY" userId="S::bryony.yanney@blackbaud.me::189c5106-5702-4f42-a7ae-43cc43abd7ff" providerId="AD"/>
  <p188:author id="{2858F9E0-1884-5D2C-4266-64D92783599A}" name="V-Mike Guilmant-Cush" initials="VG" userId="S::mike.guilmant-cush@blackbaud.me::3c7f021d-b981-41a2-afc2-8c0dc9565e5f" providerId="AD"/>
  <p188:author id="{C5B27AE3-80A0-829F-467F-076AC06141C0}" name="V-Bryony Yanney" initials="VBY" userId="S::Bryony.Yanney@blackbaud.me::189c5106-5702-4f42-a7ae-43cc43abd7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6" clrIdx="0">
    <p:extLst>
      <p:ext uri="{19B8F6BF-5375-455C-9EA6-DF929625EA0E}">
        <p15:presenceInfo xmlns:p15="http://schemas.microsoft.com/office/powerpoint/2012/main" userId="f49f9c9fde2637aa" providerId="Windows Live"/>
      </p:ext>
    </p:extLst>
  </p:cmAuthor>
  <p:cmAuthor id="2" name="Bryony" initials="B" lastIdx="42"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32" clrIdx="4">
    <p:extLst>
      <p:ext uri="{19B8F6BF-5375-455C-9EA6-DF929625EA0E}">
        <p15:presenceInfo xmlns:p15="http://schemas.microsoft.com/office/powerpoint/2012/main" userId="Estelle Lloyd" providerId="None"/>
      </p:ext>
    </p:extLst>
  </p:cmAuthor>
  <p:cmAuthor id="6" name="V-Bryony Yanney" initials="VY" lastIdx="3" clrIdx="5">
    <p:extLst>
      <p:ext uri="{19B8F6BF-5375-455C-9EA6-DF929625EA0E}">
        <p15:presenceInfo xmlns:p15="http://schemas.microsoft.com/office/powerpoint/2012/main" userId="S::bryony.yanney@blackbaud.me::189c5106-5702-4f42-a7ae-43cc43abd7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00"/>
    <a:srgbClr val="D91C5C"/>
    <a:srgbClr val="3DB876"/>
    <a:srgbClr val="868FB4"/>
    <a:srgbClr val="21176B"/>
    <a:srgbClr val="91BFFC"/>
    <a:srgbClr val="B2BFFC"/>
    <a:srgbClr val="B2BFF0"/>
    <a:srgbClr val="ECECED"/>
    <a:srgbClr val="FF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674B5-EC90-7B1A-8B65-AE3E8543AC68}" v="2" dt="2023-02-24T15:53:30.202"/>
    <p1510:client id="{8385274B-DEAA-A435-BFA1-33267B79EB59}" v="3" dt="2023-02-27T12:47:22.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3" autoAdjust="0"/>
    <p:restoredTop sz="78205" autoAdjust="0"/>
  </p:normalViewPr>
  <p:slideViewPr>
    <p:cSldViewPr snapToGrid="0" snapToObjects="1">
      <p:cViewPr varScale="1">
        <p:scale>
          <a:sx n="37" d="100"/>
          <a:sy n="37" d="100"/>
        </p:scale>
        <p:origin x="1608" y="40"/>
      </p:cViewPr>
      <p:guideLst>
        <p:guide orient="horz" pos="4649"/>
        <p:guide pos="5120"/>
      </p:guideLst>
    </p:cSldViewPr>
  </p:slideViewPr>
  <p:outlineViewPr>
    <p:cViewPr>
      <p:scale>
        <a:sx n="33" d="100"/>
        <a:sy n="33" d="100"/>
      </p:scale>
      <p:origin x="0" y="-2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3/13/2023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417452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27351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260291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32775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151101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287050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113926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01345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271857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96595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4219546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19" name="Picture 18">
            <a:extLst>
              <a:ext uri="{FF2B5EF4-FFF2-40B4-BE49-F238E27FC236}">
                <a16:creationId xmlns:a16="http://schemas.microsoft.com/office/drawing/2014/main" id="{6B2E6CEF-36FD-1E33-62E2-4EC14471F3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CAB0-5DC4-29D6-2C01-847AE9BCFED5}"/>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0FA068-6A62-67D6-CD15-8DE22D429291}"/>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D82920-9D38-DE5A-0C9F-D516D712D6C9}"/>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50E3578C-5160-AC26-FB6B-4D30E133C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0772-5D16-70EE-791F-E32E70E8673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84622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62B0-CDF7-FCE2-13FE-7EFA89C29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DC3CDC-5DF9-1B39-51CA-E3C655FD4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4A827-F422-5898-D4BA-37B6D583A994}"/>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7CC12F9B-C13A-5ECC-766B-343D4E0A0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C9919-81D5-51D9-CD5C-99E76338688F}"/>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05795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DA0E-5C8B-1F84-905D-5B57816DA687}"/>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CA75B0-770D-822E-4A42-98E1F9F554C6}"/>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823664-4D98-7B5A-07FE-0B34080E55D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2BE7B4E7-B8F2-84BC-922B-C7AF04F7A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C1A7E-BBA7-152C-421C-AC14607DFC29}"/>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3490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0BA7-47BB-CA0C-D664-363D45C9B9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801E5-7656-F0BE-FE56-76E13F924E00}"/>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CAE179-E434-56A1-4C6F-DF9621D1C75E}"/>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7C09F7-6E47-0B6E-F69F-60BCA8EAC15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0F2903F-F690-52C4-07E4-63526DD64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08C2-74ED-8DE4-A83F-72A01EAF8AF0}"/>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83461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EB71-AEB4-6D73-A212-6070B24146B8}"/>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745E57-8121-C433-904C-BA757B3483C0}"/>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2EE77-1016-F879-37D1-268995C1F936}"/>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C975AA-EAE7-D776-D2CF-02D57F94C849}"/>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005B17-3335-2DE6-CCDE-D8036C69EB49}"/>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A0732D-8883-3C10-BF83-FB6D75AB3B3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8" name="Footer Placeholder 7">
            <a:extLst>
              <a:ext uri="{FF2B5EF4-FFF2-40B4-BE49-F238E27FC236}">
                <a16:creationId xmlns:a16="http://schemas.microsoft.com/office/drawing/2014/main" id="{100FF39D-C1A7-6DD1-E70A-FB0046939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E7CC07-3929-7B42-4320-0965E4AB70D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91436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98D-816B-A804-41B1-4877F00984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6C527A-D9E2-6881-6DFC-B08C9213CDA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4" name="Footer Placeholder 3">
            <a:extLst>
              <a:ext uri="{FF2B5EF4-FFF2-40B4-BE49-F238E27FC236}">
                <a16:creationId xmlns:a16="http://schemas.microsoft.com/office/drawing/2014/main" id="{78761A88-8D77-EFD3-50B4-830C09B78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D20D-1719-E6EB-297F-1C609D36E52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25781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3DA2E-0464-23CB-3593-11B7F4C977E1}"/>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3" name="Footer Placeholder 2">
            <a:extLst>
              <a:ext uri="{FF2B5EF4-FFF2-40B4-BE49-F238E27FC236}">
                <a16:creationId xmlns:a16="http://schemas.microsoft.com/office/drawing/2014/main" id="{8CF2CC8F-027E-D863-6926-F23B85B92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500D28-9F81-851F-E2F8-527BC9FC37B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8716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DCD-D4E9-E6CE-38AD-68192E473F5B}"/>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273C2-7900-321B-4778-930F6C402EF7}"/>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E7D4FA-A2BD-8544-FDDC-CB45C741EC61}"/>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3C6558-C683-4A08-D578-64BD383C346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1C36BB5-BAEA-0352-A5DA-0DB2FE977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8B17A-3E92-B794-FDA2-4635E1D8CB0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4836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4B-DF48-4D34-80CB-754E30F5556E}"/>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97C01-8029-0E14-55C2-AF96D43AB296}"/>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C267D-602C-93AC-3D10-800F29067DA6}"/>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C1358C-D0D7-1F52-7B00-A0FFFCAE26C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4B18D67C-07F6-3767-3DF7-85FD2092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8F7E5-27BA-46A6-BC1C-F57530CE0394}"/>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134949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73780023-0EDB-9731-162E-6B4003CE79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DE55-E961-BE3A-BAC1-90F1B701A7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3C0D7A-9700-5E35-C80F-2638B7973C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6C45D-794F-3955-C8B4-AD7D6F2F4F8D}"/>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3B3F188E-E7F2-8153-63F2-06407F924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AE01-4E2A-A77B-F656-0ACCB6CB4176}"/>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712558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50DB8-B543-F6B9-615E-976D7CABB43F}"/>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D7FC-195F-FB91-0298-4EE8CD49A1B1}"/>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13A4EE-BC76-85BA-A2FA-F91A6D211F4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192D71B3-1841-0B67-0552-DCB6E47C2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473C2-0C7C-DD86-569D-5C05A1F1511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043195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500F-DC09-44A5-42B1-62B9D00B38BA}"/>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D498AAF-1147-0476-8402-A27FC0E7F924}"/>
              </a:ext>
            </a:extLst>
          </p:cNvPr>
          <p:cNvSpPr>
            <a:spLocks noGrp="1"/>
          </p:cNvSpPr>
          <p:nvPr>
            <p:ph type="ftr" sz="quarter" idx="10"/>
          </p:nvPr>
        </p:nvSpPr>
        <p:spPr/>
        <p:txBody>
          <a:bodyPr/>
          <a:lstStyle/>
          <a:p>
            <a:r>
              <a:rPr lang="en-US"/>
              <a:t>Sustainability  |</a:t>
            </a:r>
          </a:p>
        </p:txBody>
      </p:sp>
      <p:sp>
        <p:nvSpPr>
          <p:cNvPr id="4" name="Slide Number Placeholder 3">
            <a:extLst>
              <a:ext uri="{FF2B5EF4-FFF2-40B4-BE49-F238E27FC236}">
                <a16:creationId xmlns:a16="http://schemas.microsoft.com/office/drawing/2014/main" id="{49187C48-9661-CAD9-A799-9FF9E33430B3}"/>
              </a:ext>
            </a:extLst>
          </p:cNvPr>
          <p:cNvSpPr>
            <a:spLocks noGrp="1"/>
          </p:cNvSpPr>
          <p:nvPr>
            <p:ph type="sldNum" sz="quarter" idx="11"/>
          </p:nvPr>
        </p:nvSpPr>
        <p:spPr/>
        <p:txBody>
          <a:body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8DC1F940-F668-7253-15F0-ED1A008BF8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5807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66C1AE08-7B1B-147B-1D8B-B59C4C874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733AC071-55D2-25BC-79A4-DB1A3EBD6B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E8A2949E-FA07-A803-4729-8DDB12823E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3" name="Picture 2">
            <a:extLst>
              <a:ext uri="{FF2B5EF4-FFF2-40B4-BE49-F238E27FC236}">
                <a16:creationId xmlns:a16="http://schemas.microsoft.com/office/drawing/2014/main" id="{0500B656-1963-E628-4E09-10DB1C881A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9" r:id="rId3"/>
    <p:sldLayoutId id="2147483703" r:id="rId4"/>
    <p:sldLayoutId id="2147483702" r:id="rId5"/>
    <p:sldLayoutId id="2147483695" r:id="rId6"/>
    <p:sldLayoutId id="2147483663" r:id="rId7"/>
    <p:sldLayoutId id="2147483669" r:id="rId8"/>
    <p:sldLayoutId id="2147483670" r:id="rId9"/>
    <p:sldLayoutId id="2147483671" r:id="rId10"/>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3CDE9-5A82-27F2-4019-2D0697286890}"/>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914601-4A57-F2A3-22C4-5DAA3442DB64}"/>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C00BF6-FCD5-4665-C60F-B03353DFC8C7}"/>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87FFF3B5-15A6-996F-C8A6-2D2CBA443938}"/>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A5BD5-3EBB-C35D-CB87-F98589EED231}"/>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24FF0B-F852-144B-B4AA-1F8CEAB99848}" type="slidenum">
              <a:rPr lang="en-US" smtClean="0"/>
              <a:t>‹#›</a:t>
            </a:fld>
            <a:endParaRPr lang="en-US"/>
          </a:p>
        </p:txBody>
      </p:sp>
    </p:spTree>
    <p:extLst>
      <p:ext uri="{BB962C8B-B14F-4D97-AF65-F5344CB8AC3E}">
        <p14:creationId xmlns:p14="http://schemas.microsoft.com/office/powerpoint/2010/main" val="9485128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7.xml"/><Relationship Id="rId16"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15.svg"/><Relationship Id="rId9" Type="http://schemas.openxmlformats.org/officeDocument/2006/relationships/image" Target="../media/image29.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4.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1. Understanding CNC machines</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7629-93AE-57A1-3F16-D406EF47A6BA}"/>
              </a:ext>
            </a:extLst>
          </p:cNvPr>
          <p:cNvSpPr>
            <a:spLocks noGrp="1"/>
          </p:cNvSpPr>
          <p:nvPr>
            <p:ph type="title"/>
          </p:nvPr>
        </p:nvSpPr>
        <p:spPr/>
        <p:txBody>
          <a:bodyPr/>
          <a:lstStyle/>
          <a:p>
            <a:r>
              <a:rPr lang="en-US" sz="4400" dirty="0"/>
              <a:t>Why is CNC used? Answers</a:t>
            </a:r>
            <a:endParaRPr lang="en-US" dirty="0"/>
          </a:p>
        </p:txBody>
      </p:sp>
      <p:graphicFrame>
        <p:nvGraphicFramePr>
          <p:cNvPr id="4" name="Google Shape;233;p28">
            <a:extLst>
              <a:ext uri="{FF2B5EF4-FFF2-40B4-BE49-F238E27FC236}">
                <a16:creationId xmlns:a16="http://schemas.microsoft.com/office/drawing/2014/main" id="{5FC0BE94-8F98-E54E-4DD8-F130D43E61DE}"/>
              </a:ext>
            </a:extLst>
          </p:cNvPr>
          <p:cNvGraphicFramePr/>
          <p:nvPr>
            <p:extLst>
              <p:ext uri="{D42A27DB-BD31-4B8C-83A1-F6EECF244321}">
                <p14:modId xmlns:p14="http://schemas.microsoft.com/office/powerpoint/2010/main" val="2414029894"/>
              </p:ext>
            </p:extLst>
          </p:nvPr>
        </p:nvGraphicFramePr>
        <p:xfrm>
          <a:off x="555811" y="2528048"/>
          <a:ext cx="10381130" cy="5773565"/>
        </p:xfrm>
        <a:graphic>
          <a:graphicData uri="http://schemas.openxmlformats.org/drawingml/2006/table">
            <a:tbl>
              <a:tblPr firstRow="1" bandRow="1">
                <a:noFill/>
              </a:tblPr>
              <a:tblGrid>
                <a:gridCol w="4823069">
                  <a:extLst>
                    <a:ext uri="{9D8B030D-6E8A-4147-A177-3AD203B41FA5}">
                      <a16:colId xmlns:a16="http://schemas.microsoft.com/office/drawing/2014/main" val="20000"/>
                    </a:ext>
                  </a:extLst>
                </a:gridCol>
                <a:gridCol w="5558061">
                  <a:extLst>
                    <a:ext uri="{9D8B030D-6E8A-4147-A177-3AD203B41FA5}">
                      <a16:colId xmlns:a16="http://schemas.microsoft.com/office/drawing/2014/main" val="20001"/>
                    </a:ext>
                  </a:extLst>
                </a:gridCol>
              </a:tblGrid>
              <a:tr h="645458">
                <a:tc>
                  <a:txBody>
                    <a:bodyPr/>
                    <a:lstStyle/>
                    <a:p>
                      <a:pPr marL="0" lvl="0" indent="0" algn="l" rtl="0">
                        <a:spcBef>
                          <a:spcPts val="0"/>
                        </a:spcBef>
                        <a:spcAft>
                          <a:spcPts val="1200"/>
                        </a:spcAft>
                        <a:buClr>
                          <a:schemeClr val="dk1"/>
                        </a:buClr>
                        <a:buFont typeface="Arial"/>
                        <a:buNone/>
                      </a:pPr>
                      <a:r>
                        <a:rPr lang="en-US" sz="1800" b="1" dirty="0">
                          <a:solidFill>
                            <a:schemeClr val="dk1"/>
                          </a:solidFill>
                          <a:latin typeface="Arial" panose="020B0604020202020204" pitchFamily="34" charset="0"/>
                          <a:cs typeface="Arial" panose="020B0604020202020204" pitchFamily="34" charset="0"/>
                        </a:rPr>
                        <a:t>Advantages</a:t>
                      </a:r>
                      <a:endParaRPr sz="1800" b="1" dirty="0">
                        <a:latin typeface="Arial" panose="020B0604020202020204" pitchFamily="34" charset="0"/>
                        <a:cs typeface="Arial" panose="020B0604020202020204" pitchFamily="34" charset="0"/>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l" rtl="0">
                        <a:spcBef>
                          <a:spcPts val="0"/>
                        </a:spcBef>
                        <a:spcAft>
                          <a:spcPts val="1200"/>
                        </a:spcAft>
                        <a:buNone/>
                      </a:pPr>
                      <a:r>
                        <a:rPr lang="en-US" sz="1800" b="1" dirty="0">
                          <a:solidFill>
                            <a:schemeClr val="dk1"/>
                          </a:solidFill>
                          <a:latin typeface="Arial" panose="020B0604020202020204" pitchFamily="34" charset="0"/>
                          <a:cs typeface="Arial" panose="020B0604020202020204" pitchFamily="34" charset="0"/>
                        </a:rPr>
                        <a:t>Disadvantages</a:t>
                      </a:r>
                      <a:endParaRPr sz="1800" b="1" dirty="0">
                        <a:solidFill>
                          <a:schemeClr val="dk1"/>
                        </a:solidFill>
                        <a:latin typeface="Arial" panose="020B0604020202020204" pitchFamily="34" charset="0"/>
                        <a:cs typeface="Arial" panose="020B0604020202020204" pitchFamily="34" charset="0"/>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5128107">
                <a:tc>
                  <a:txBody>
                    <a:bodyPr/>
                    <a:lstStyle/>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Safer – operators are not exposed to material or cutting tools.</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Can run 24 hours a day, for higher productivity and large production volumes.</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Higher degree of control, for higher quality and consistency. </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Range of processes (drill, cutting, mill, threading, tapping etc.) creates flexibility.</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Reduces wastage – helps with overall production costs. </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rgbClr val="00B050"/>
                        </a:buClr>
                        <a:buSzPts val="1600"/>
                        <a:buFont typeface="Calibri"/>
                        <a:buNone/>
                      </a:pPr>
                      <a:r>
                        <a:rPr lang="en-US" sz="1800" dirty="0">
                          <a:latin typeface="Arial" panose="020B0604020202020204" pitchFamily="34" charset="0"/>
                          <a:cs typeface="Arial" panose="020B0604020202020204" pitchFamily="34" charset="0"/>
                        </a:rPr>
                        <a:t>More complex multi-axis machines can produce complex forms.</a:t>
                      </a:r>
                      <a:endParaRPr sz="18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FF0000"/>
                        </a:buClr>
                        <a:buSzPts val="1600"/>
                        <a:buFont typeface="Calibri"/>
                        <a:buNone/>
                      </a:pPr>
                      <a:r>
                        <a:rPr lang="en-US" sz="1800" dirty="0">
                          <a:latin typeface="Arial" panose="020B0604020202020204" pitchFamily="34" charset="0"/>
                          <a:cs typeface="Arial" panose="020B0604020202020204" pitchFamily="34" charset="0"/>
                        </a:rPr>
                        <a:t>Feedback systems indicate wear for planned maintenance and less unplanned downtime.</a:t>
                      </a:r>
                      <a:endParaRPr sz="1800" b="0" i="0" u="none" strike="noStrike" dirty="0">
                        <a:solidFill>
                          <a:srgbClr val="FF0000"/>
                        </a:solidFill>
                        <a:latin typeface="Arial" panose="020B0604020202020204" pitchFamily="34" charset="0"/>
                        <a:ea typeface="Calibri"/>
                        <a:cs typeface="Arial" panose="020B0604020202020204" pitchFamily="34" charset="0"/>
                        <a:sym typeface="Calibri"/>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1200"/>
                        </a:spcAft>
                        <a:buClr>
                          <a:srgbClr val="FF0000"/>
                        </a:buClr>
                        <a:buSzPts val="1600"/>
                        <a:buFont typeface="Calibri"/>
                        <a:buNone/>
                      </a:pPr>
                      <a:r>
                        <a:rPr lang="en-US" sz="1800" dirty="0">
                          <a:latin typeface="Arial" panose="020B0604020202020204" pitchFamily="34" charset="0"/>
                          <a:cs typeface="Arial" panose="020B0604020202020204" pitchFamily="34" charset="0"/>
                        </a:rPr>
                        <a:t>Operators need training, including in simple computer operation.</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chemeClr val="dk1"/>
                        </a:buClr>
                        <a:buFont typeface="Arial"/>
                        <a:buNone/>
                      </a:pPr>
                      <a:r>
                        <a:rPr lang="en-US" sz="1800" dirty="0">
                          <a:latin typeface="Arial" panose="020B0604020202020204" pitchFamily="34" charset="0"/>
                          <a:cs typeface="Arial" panose="020B0604020202020204" pitchFamily="34" charset="0"/>
                        </a:rPr>
                        <a:t>May lead to workforce redundancies.</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chemeClr val="dk1"/>
                        </a:buClr>
                        <a:buFont typeface="Arial"/>
                        <a:buNone/>
                      </a:pPr>
                      <a:r>
                        <a:rPr lang="en-US" sz="1800" dirty="0">
                          <a:latin typeface="Arial" panose="020B0604020202020204" pitchFamily="34" charset="0"/>
                          <a:cs typeface="Arial" panose="020B0604020202020204" pitchFamily="34" charset="0"/>
                        </a:rPr>
                        <a:t>Faults require highly skilled maintenance, usually contracted in.</a:t>
                      </a:r>
                      <a:endParaRPr sz="1800" dirty="0">
                        <a:latin typeface="Arial" panose="020B0604020202020204" pitchFamily="34" charset="0"/>
                        <a:cs typeface="Arial" panose="020B0604020202020204" pitchFamily="34" charset="0"/>
                      </a:endParaRPr>
                    </a:p>
                    <a:p>
                      <a:pPr marL="0" lvl="0" indent="0" algn="l" rtl="0">
                        <a:spcBef>
                          <a:spcPts val="0"/>
                        </a:spcBef>
                        <a:spcAft>
                          <a:spcPts val="1200"/>
                        </a:spcAft>
                        <a:buClr>
                          <a:schemeClr val="dk1"/>
                        </a:buClr>
                        <a:buFont typeface="Arial"/>
                        <a:buNone/>
                      </a:pPr>
                      <a:r>
                        <a:rPr lang="en-US" sz="1800" dirty="0">
                          <a:latin typeface="Arial" panose="020B0604020202020204" pitchFamily="34" charset="0"/>
                          <a:cs typeface="Arial" panose="020B0604020202020204" pitchFamily="34" charset="0"/>
                        </a:rPr>
                        <a:t>Faults may halt entire production line.</a:t>
                      </a:r>
                      <a:endParaRPr sz="1800" dirty="0">
                        <a:latin typeface="Arial" panose="020B0604020202020204" pitchFamily="34" charset="0"/>
                        <a:cs typeface="Arial" panose="020B0604020202020204" pitchFamily="34" charset="0"/>
                      </a:endParaRPr>
                    </a:p>
                  </a:txBody>
                  <a:tcPr marL="137160" marR="137160" marT="137160" marB="13716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
        <p:nvSpPr>
          <p:cNvPr id="5" name="Content Placeholder 11">
            <a:extLst>
              <a:ext uri="{FF2B5EF4-FFF2-40B4-BE49-F238E27FC236}">
                <a16:creationId xmlns:a16="http://schemas.microsoft.com/office/drawing/2014/main" id="{87D5AE17-5BD8-3933-87BB-0B587F5EF3C7}"/>
              </a:ext>
            </a:extLst>
          </p:cNvPr>
          <p:cNvSpPr txBox="1">
            <a:spLocks/>
          </p:cNvSpPr>
          <p:nvPr/>
        </p:nvSpPr>
        <p:spPr>
          <a:xfrm>
            <a:off x="11544436" y="2525975"/>
            <a:ext cx="3928646" cy="2870777"/>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3845" lvl="0" algn="l" rtl="0">
              <a:lnSpc>
                <a:spcPct val="100000"/>
              </a:lnSpc>
              <a:spcBef>
                <a:spcPts val="0"/>
              </a:spcBef>
              <a:spcAft>
                <a:spcPts val="0"/>
              </a:spcAft>
              <a:buClr>
                <a:schemeClr val="dk1"/>
              </a:buClr>
              <a:buSzPts val="1600"/>
            </a:pPr>
            <a:r>
              <a:rPr lang="en-US" sz="1800" dirty="0">
                <a:solidFill>
                  <a:schemeClr val="dk1"/>
                </a:solidFill>
                <a:ea typeface="Calibri"/>
                <a:sym typeface="Calibri"/>
              </a:rPr>
              <a:t>Use your answers </a:t>
            </a:r>
            <a:br>
              <a:rPr lang="en-US" sz="1800" dirty="0">
                <a:solidFill>
                  <a:schemeClr val="dk1"/>
                </a:solidFill>
                <a:ea typeface="Calibri"/>
                <a:sym typeface="Calibri"/>
              </a:rPr>
            </a:br>
            <a:r>
              <a:rPr lang="en-US" sz="1800" dirty="0">
                <a:solidFill>
                  <a:schemeClr val="dk1"/>
                </a:solidFill>
                <a:ea typeface="Calibri"/>
                <a:sym typeface="Calibri"/>
              </a:rPr>
              <a:t>to consider what advice you would give to a small local company that produces a range of bespoke designs. </a:t>
            </a:r>
            <a:br>
              <a:rPr lang="en-US" sz="1800" dirty="0">
                <a:solidFill>
                  <a:schemeClr val="dk1"/>
                </a:solidFill>
                <a:ea typeface="Calibri"/>
                <a:sym typeface="Calibri"/>
              </a:rPr>
            </a:br>
            <a:r>
              <a:rPr lang="en-US" sz="1800" dirty="0">
                <a:solidFill>
                  <a:schemeClr val="dk1"/>
                </a:solidFill>
                <a:ea typeface="Calibri"/>
                <a:sym typeface="Calibri"/>
              </a:rPr>
              <a:t>Are there reasons to use manual machining, or should they also invest in CNC?</a:t>
            </a:r>
            <a:endParaRPr lang="en-US" sz="1800" dirty="0"/>
          </a:p>
        </p:txBody>
      </p:sp>
      <p:pic>
        <p:nvPicPr>
          <p:cNvPr id="6" name="Graphic 5">
            <a:extLst>
              <a:ext uri="{FF2B5EF4-FFF2-40B4-BE49-F238E27FC236}">
                <a16:creationId xmlns:a16="http://schemas.microsoft.com/office/drawing/2014/main" id="{BF6005A1-8A00-70CE-5017-1C54EA9E72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7518" y="1959048"/>
            <a:ext cx="1078232" cy="1062139"/>
          </a:xfrm>
          <a:prstGeom prst="rect">
            <a:avLst/>
          </a:prstGeom>
        </p:spPr>
      </p:pic>
      <p:sp>
        <p:nvSpPr>
          <p:cNvPr id="8" name="Content Placeholder 11">
            <a:extLst>
              <a:ext uri="{FF2B5EF4-FFF2-40B4-BE49-F238E27FC236}">
                <a16:creationId xmlns:a16="http://schemas.microsoft.com/office/drawing/2014/main" id="{237287F5-0D80-2CED-3D9E-DE0BA57D1845}"/>
              </a:ext>
            </a:extLst>
          </p:cNvPr>
          <p:cNvSpPr txBox="1">
            <a:spLocks/>
          </p:cNvSpPr>
          <p:nvPr/>
        </p:nvSpPr>
        <p:spPr>
          <a:xfrm>
            <a:off x="555812" y="2528048"/>
            <a:ext cx="10381129" cy="5773565"/>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3845" lvl="0" algn="l" rtl="0">
              <a:lnSpc>
                <a:spcPct val="100000"/>
              </a:lnSpc>
              <a:spcBef>
                <a:spcPts val="0"/>
              </a:spcBef>
              <a:spcAft>
                <a:spcPts val="0"/>
              </a:spcAft>
              <a:buClr>
                <a:schemeClr val="dk1"/>
              </a:buClr>
              <a:buSzPts val="1600"/>
            </a:pPr>
            <a:endParaRPr lang="en-US" sz="1800" dirty="0"/>
          </a:p>
        </p:txBody>
      </p:sp>
      <p:pic>
        <p:nvPicPr>
          <p:cNvPr id="9" name="Graphic 8">
            <a:extLst>
              <a:ext uri="{FF2B5EF4-FFF2-40B4-BE49-F238E27FC236}">
                <a16:creationId xmlns:a16="http://schemas.microsoft.com/office/drawing/2014/main" id="{99708AD7-B7D4-5E16-771B-2F1541ED67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1143" y="261801"/>
            <a:ext cx="1026666" cy="991863"/>
          </a:xfrm>
          <a:prstGeom prst="rect">
            <a:avLst/>
          </a:prstGeom>
        </p:spPr>
      </p:pic>
      <p:sp>
        <p:nvSpPr>
          <p:cNvPr id="11" name="Slide Number Placeholder 5">
            <a:extLst>
              <a:ext uri="{FF2B5EF4-FFF2-40B4-BE49-F238E27FC236}">
                <a16:creationId xmlns:a16="http://schemas.microsoft.com/office/drawing/2014/main" id="{773F5777-A974-70A4-D01A-B306C560698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13" name="Footer Placeholder 3">
            <a:extLst>
              <a:ext uri="{FF2B5EF4-FFF2-40B4-BE49-F238E27FC236}">
                <a16:creationId xmlns:a16="http://schemas.microsoft.com/office/drawing/2014/main" id="{4AE48DB3-FCD2-6577-63AD-101E06110A8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Tree>
    <p:extLst>
      <p:ext uri="{BB962C8B-B14F-4D97-AF65-F5344CB8AC3E}">
        <p14:creationId xmlns:p14="http://schemas.microsoft.com/office/powerpoint/2010/main" val="327425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9A8F-730F-F8A7-49B0-8471EAA34D2D}"/>
              </a:ext>
            </a:extLst>
          </p:cNvPr>
          <p:cNvSpPr>
            <a:spLocks noGrp="1"/>
          </p:cNvSpPr>
          <p:nvPr>
            <p:ph type="title"/>
          </p:nvPr>
        </p:nvSpPr>
        <p:spPr/>
        <p:txBody>
          <a:bodyPr/>
          <a:lstStyle/>
          <a:p>
            <a:r>
              <a:rPr lang="en-US" sz="4400" dirty="0"/>
              <a:t>CNC in small-run settings</a:t>
            </a:r>
            <a:endParaRPr lang="en-US" dirty="0"/>
          </a:p>
        </p:txBody>
      </p:sp>
      <p:sp>
        <p:nvSpPr>
          <p:cNvPr id="3" name="Google Shape;242;p29">
            <a:extLst>
              <a:ext uri="{FF2B5EF4-FFF2-40B4-BE49-F238E27FC236}">
                <a16:creationId xmlns:a16="http://schemas.microsoft.com/office/drawing/2014/main" id="{99CA4C13-73B4-E013-2E64-FFFA6CAB6174}"/>
              </a:ext>
            </a:extLst>
          </p:cNvPr>
          <p:cNvSpPr txBox="1"/>
          <p:nvPr/>
        </p:nvSpPr>
        <p:spPr>
          <a:xfrm>
            <a:off x="434175" y="2291752"/>
            <a:ext cx="7425600" cy="60016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Manual machining still has many advantages for a small-run or bespoke engineering company:</a:t>
            </a:r>
            <a:endParaRPr dirty="0">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dirty="0">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Lower set up costs and overheads​.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Responsive: easier to make changes and experiment with ideas.​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Shorter turnaround time to set up machines.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Skilled operators understand machine limitations.</a:t>
            </a:r>
            <a:endParaRPr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Ideal for simple components, low volume​.</a:t>
            </a:r>
            <a:endParaRPr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lang="en-GB"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However, even if producing small numbers of parts, these may need to be machined to exacting specifications, in which case customers may be willing to pay the increased cost for precision parts made using CNC.</a:t>
            </a:r>
          </a:p>
          <a:p>
            <a:pPr marL="0" lvl="0" indent="0" algn="l" rtl="0">
              <a:spcBef>
                <a:spcPts val="0"/>
              </a:spcBef>
              <a:spcAft>
                <a:spcPts val="0"/>
              </a:spcAft>
              <a:buNone/>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These customers may include:</a:t>
            </a:r>
          </a:p>
          <a:p>
            <a:pPr marL="0" lvl="0" indent="0" algn="l" rtl="0">
              <a:spcBef>
                <a:spcPts val="0"/>
              </a:spcBef>
              <a:spcAft>
                <a:spcPts val="0"/>
              </a:spcAft>
              <a:buNone/>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aerospace</a:t>
            </a:r>
          </a:p>
          <a:p>
            <a:pPr marL="457200" indent="-330200">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research and development</a:t>
            </a: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scientific research</a:t>
            </a:r>
          </a:p>
          <a:p>
            <a:pPr marL="457200" indent="-330200">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space exploration</a:t>
            </a:r>
          </a:p>
          <a:p>
            <a:pPr marL="457200" lvl="0" indent="-330200" algn="l" rtl="0">
              <a:spcBef>
                <a:spcPts val="0"/>
              </a:spcBef>
              <a:spcAft>
                <a:spcPts val="0"/>
              </a:spcAft>
              <a:buClr>
                <a:schemeClr val="dk1"/>
              </a:buClr>
              <a:buSzPct val="70000"/>
              <a:buFont typeface="Arial" panose="020B0604020202020204" pitchFamily="34" charset="0"/>
              <a:buChar char="•"/>
            </a:pPr>
            <a:r>
              <a:rPr lang="en-US" dirty="0">
                <a:solidFill>
                  <a:schemeClr val="dk1"/>
                </a:solidFill>
                <a:latin typeface="Arial" panose="020B0604020202020204" pitchFamily="34" charset="0"/>
                <a:ea typeface="Calibri"/>
                <a:cs typeface="Arial" panose="020B0604020202020204" pitchFamily="34" charset="0"/>
                <a:sym typeface="Calibri"/>
              </a:rPr>
              <a:t>other precision engineering companies who outsource work.</a:t>
            </a:r>
          </a:p>
        </p:txBody>
      </p:sp>
      <p:sp>
        <p:nvSpPr>
          <p:cNvPr id="11" name="Slide Number Placeholder 5">
            <a:extLst>
              <a:ext uri="{FF2B5EF4-FFF2-40B4-BE49-F238E27FC236}">
                <a16:creationId xmlns:a16="http://schemas.microsoft.com/office/drawing/2014/main" id="{4F2D1A2F-50B0-F48C-F982-B74591DA5AC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12" name="Footer Placeholder 3">
            <a:extLst>
              <a:ext uri="{FF2B5EF4-FFF2-40B4-BE49-F238E27FC236}">
                <a16:creationId xmlns:a16="http://schemas.microsoft.com/office/drawing/2014/main" id="{E59A8055-B8F1-B75B-23E1-EFD4ACC30D4C}"/>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14" name="Google Shape;539;p3">
            <a:extLst>
              <a:ext uri="{FF2B5EF4-FFF2-40B4-BE49-F238E27FC236}">
                <a16:creationId xmlns:a16="http://schemas.microsoft.com/office/drawing/2014/main" id="{D846F6A6-C4C5-59B6-FAF3-993A3623406C}"/>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09449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A92E-71E6-3A09-716A-D12E2D8E856A}"/>
              </a:ext>
            </a:extLst>
          </p:cNvPr>
          <p:cNvSpPr>
            <a:spLocks noGrp="1"/>
          </p:cNvSpPr>
          <p:nvPr>
            <p:ph type="title"/>
          </p:nvPr>
        </p:nvSpPr>
        <p:spPr/>
        <p:txBody>
          <a:bodyPr/>
          <a:lstStyle/>
          <a:p>
            <a:r>
              <a:rPr lang="en-US" sz="4400" dirty="0"/>
              <a:t>CNC in your engineering career</a:t>
            </a:r>
            <a:endParaRPr lang="en-US" dirty="0"/>
          </a:p>
        </p:txBody>
      </p:sp>
      <p:sp>
        <p:nvSpPr>
          <p:cNvPr id="4" name="Content Placeholder 11">
            <a:extLst>
              <a:ext uri="{FF2B5EF4-FFF2-40B4-BE49-F238E27FC236}">
                <a16:creationId xmlns:a16="http://schemas.microsoft.com/office/drawing/2014/main" id="{68C6363A-6243-EBB9-7180-3063EF5CB99A}"/>
              </a:ext>
            </a:extLst>
          </p:cNvPr>
          <p:cNvSpPr txBox="1">
            <a:spLocks/>
          </p:cNvSpPr>
          <p:nvPr/>
        </p:nvSpPr>
        <p:spPr>
          <a:xfrm>
            <a:off x="585279" y="3195410"/>
            <a:ext cx="7138068" cy="2494191"/>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30200" algn="l" rtl="0">
              <a:spcBef>
                <a:spcPts val="0"/>
              </a:spcBef>
              <a:spcAft>
                <a:spcPts val="0"/>
              </a:spcAft>
              <a:buClr>
                <a:schemeClr val="dk1"/>
              </a:buClr>
              <a:buSzPct val="70000"/>
              <a:buFont typeface="Arial" panose="020B0604020202020204" pitchFamily="34" charset="0"/>
              <a:buChar char="•"/>
            </a:pPr>
            <a:r>
              <a:rPr lang="en-US" sz="1800" dirty="0">
                <a:solidFill>
                  <a:schemeClr val="dk1"/>
                </a:solidFill>
                <a:ea typeface="Calibri"/>
                <a:sym typeface="Calibri"/>
              </a:rPr>
              <a:t>What parts or products are produced in the </a:t>
            </a:r>
            <a:br>
              <a:rPr lang="en-US" sz="1800" dirty="0">
                <a:solidFill>
                  <a:schemeClr val="dk1"/>
                </a:solidFill>
                <a:ea typeface="Calibri"/>
                <a:sym typeface="Calibri"/>
              </a:rPr>
            </a:br>
            <a:r>
              <a:rPr lang="en-US" sz="1800" dirty="0">
                <a:solidFill>
                  <a:schemeClr val="dk1"/>
                </a:solidFill>
                <a:ea typeface="Calibri"/>
                <a:sym typeface="Calibri"/>
              </a:rPr>
              <a:t>engineering or manufacturing sectors of interest to you?</a:t>
            </a:r>
          </a:p>
          <a:p>
            <a:pPr marL="457200" marR="0" lvl="0" indent="-330200" algn="l" rtl="0">
              <a:spcBef>
                <a:spcPts val="0"/>
              </a:spcBef>
              <a:spcAft>
                <a:spcPts val="0"/>
              </a:spcAft>
              <a:buClr>
                <a:schemeClr val="dk1"/>
              </a:buClr>
              <a:buSzPct val="70000"/>
              <a:buFont typeface="Arial" panose="020B0604020202020204" pitchFamily="34" charset="0"/>
              <a:buChar char="•"/>
            </a:pPr>
            <a:endParaRPr lang="en-US" sz="1800" dirty="0">
              <a:solidFill>
                <a:schemeClr val="dk1"/>
              </a:solidFill>
              <a:ea typeface="Calibri"/>
              <a:sym typeface="Calibri"/>
            </a:endParaRPr>
          </a:p>
          <a:p>
            <a:pPr marL="457200" marR="0" lvl="0" indent="-330200" algn="l" rtl="0">
              <a:spcBef>
                <a:spcPts val="0"/>
              </a:spcBef>
              <a:spcAft>
                <a:spcPts val="0"/>
              </a:spcAft>
              <a:buClr>
                <a:schemeClr val="dk1"/>
              </a:buClr>
              <a:buSzPct val="70000"/>
              <a:buFont typeface="Arial" panose="020B0604020202020204" pitchFamily="34" charset="0"/>
              <a:buChar char="•"/>
            </a:pPr>
            <a:r>
              <a:rPr lang="en-US" sz="1800" dirty="0">
                <a:solidFill>
                  <a:schemeClr val="dk1"/>
                </a:solidFill>
                <a:ea typeface="Calibri"/>
                <a:sym typeface="Calibri"/>
              </a:rPr>
              <a:t>What types of CNC machine will produce these?</a:t>
            </a:r>
          </a:p>
          <a:p>
            <a:pPr marL="457200" marR="0" lvl="0" indent="-330200" algn="l" rtl="0">
              <a:spcBef>
                <a:spcPts val="0"/>
              </a:spcBef>
              <a:spcAft>
                <a:spcPts val="0"/>
              </a:spcAft>
              <a:buClr>
                <a:schemeClr val="dk1"/>
              </a:buClr>
              <a:buSzPct val="70000"/>
              <a:buFont typeface="Arial" panose="020B0604020202020204" pitchFamily="34" charset="0"/>
              <a:buChar char="•"/>
            </a:pPr>
            <a:endParaRPr lang="en-US" sz="1800" dirty="0">
              <a:solidFill>
                <a:schemeClr val="dk1"/>
              </a:solidFill>
              <a:ea typeface="Calibri"/>
              <a:sym typeface="Calibri"/>
            </a:endParaRPr>
          </a:p>
          <a:p>
            <a:pPr marL="457200" marR="0" lvl="0" indent="-330200" algn="l" rtl="0">
              <a:spcBef>
                <a:spcPts val="0"/>
              </a:spcBef>
              <a:spcAft>
                <a:spcPts val="0"/>
              </a:spcAft>
              <a:buClr>
                <a:schemeClr val="dk1"/>
              </a:buClr>
              <a:buSzPct val="70000"/>
              <a:buFont typeface="Arial" panose="020B0604020202020204" pitchFamily="34" charset="0"/>
              <a:buChar char="•"/>
            </a:pPr>
            <a:r>
              <a:rPr lang="en-US" sz="1800" dirty="0">
                <a:solidFill>
                  <a:schemeClr val="dk1"/>
                </a:solidFill>
                <a:ea typeface="Calibri"/>
                <a:sym typeface="Calibri"/>
              </a:rPr>
              <a:t>A CNC operator is seen as a highly skilled job.</a:t>
            </a:r>
            <a:r>
              <a:rPr lang="en-US" sz="1800" dirty="0"/>
              <a:t> </a:t>
            </a:r>
            <a:r>
              <a:rPr lang="en-US" sz="1800" dirty="0">
                <a:solidFill>
                  <a:schemeClr val="dk1"/>
                </a:solidFill>
                <a:ea typeface="Calibri"/>
                <a:sym typeface="Calibri"/>
              </a:rPr>
              <a:t>What knowledge and skills do you think a CNC operator needs?</a:t>
            </a:r>
            <a:endParaRPr lang="en-US" sz="1800" dirty="0"/>
          </a:p>
          <a:p>
            <a:pPr marL="285750" marR="0" lvl="0" indent="-285750" algn="l" rtl="0">
              <a:spcBef>
                <a:spcPts val="0"/>
              </a:spcBef>
              <a:spcAft>
                <a:spcPts val="0"/>
              </a:spcAft>
              <a:buSzPct val="70000"/>
              <a:buFont typeface="Arial" panose="020B0604020202020204" pitchFamily="34" charset="0"/>
              <a:buChar char="•"/>
            </a:pPr>
            <a:endParaRPr lang="en-US" sz="1800" dirty="0">
              <a:solidFill>
                <a:schemeClr val="dk1"/>
              </a:solidFill>
              <a:ea typeface="Calibri"/>
              <a:sym typeface="Calibri"/>
            </a:endParaRPr>
          </a:p>
        </p:txBody>
      </p:sp>
      <p:pic>
        <p:nvPicPr>
          <p:cNvPr id="5" name="Graphic 4">
            <a:extLst>
              <a:ext uri="{FF2B5EF4-FFF2-40B4-BE49-F238E27FC236}">
                <a16:creationId xmlns:a16="http://schemas.microsoft.com/office/drawing/2014/main" id="{C7BCBF82-44D7-205F-A6B9-F33ECDDAA1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2881" y="2630475"/>
            <a:ext cx="1078232" cy="1062139"/>
          </a:xfrm>
          <a:prstGeom prst="rect">
            <a:avLst/>
          </a:prstGeom>
        </p:spPr>
      </p:pic>
      <p:sp>
        <p:nvSpPr>
          <p:cNvPr id="6" name="Slide Number Placeholder 5">
            <a:extLst>
              <a:ext uri="{FF2B5EF4-FFF2-40B4-BE49-F238E27FC236}">
                <a16:creationId xmlns:a16="http://schemas.microsoft.com/office/drawing/2014/main" id="{0E38C85E-F1C5-1AF3-D850-1F7591A5BF8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7" name="Footer Placeholder 3">
            <a:extLst>
              <a:ext uri="{FF2B5EF4-FFF2-40B4-BE49-F238E27FC236}">
                <a16:creationId xmlns:a16="http://schemas.microsoft.com/office/drawing/2014/main" id="{7F686838-F96F-3421-4979-37A9F64884B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8" name="Google Shape;539;p3">
            <a:extLst>
              <a:ext uri="{FF2B5EF4-FFF2-40B4-BE49-F238E27FC236}">
                <a16:creationId xmlns:a16="http://schemas.microsoft.com/office/drawing/2014/main" id="{FD943876-C15B-31C4-7999-BC021D1C5104}"/>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51318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705C-86EB-0CFC-5D14-D236C1F5E839}"/>
              </a:ext>
            </a:extLst>
          </p:cNvPr>
          <p:cNvSpPr>
            <a:spLocks noGrp="1"/>
          </p:cNvSpPr>
          <p:nvPr>
            <p:ph type="title"/>
          </p:nvPr>
        </p:nvSpPr>
        <p:spPr/>
        <p:txBody>
          <a:bodyPr/>
          <a:lstStyle/>
          <a:p>
            <a:r>
              <a:rPr lang="en-US" sz="4400" dirty="0"/>
              <a:t>CNC in your engineering career – example </a:t>
            </a:r>
            <a:br>
              <a:rPr lang="en-US" dirty="0"/>
            </a:br>
            <a:endParaRPr lang="en-US" dirty="0"/>
          </a:p>
        </p:txBody>
      </p:sp>
      <p:graphicFrame>
        <p:nvGraphicFramePr>
          <p:cNvPr id="3" name="Table 7">
            <a:extLst>
              <a:ext uri="{FF2B5EF4-FFF2-40B4-BE49-F238E27FC236}">
                <a16:creationId xmlns:a16="http://schemas.microsoft.com/office/drawing/2014/main" id="{B4296353-3CE4-C876-7424-15574F4D0846}"/>
              </a:ext>
            </a:extLst>
          </p:cNvPr>
          <p:cNvGraphicFramePr>
            <a:graphicFrameLocks noGrp="1"/>
          </p:cNvGraphicFramePr>
          <p:nvPr>
            <p:extLst>
              <p:ext uri="{D42A27DB-BD31-4B8C-83A1-F6EECF244321}">
                <p14:modId xmlns:p14="http://schemas.microsoft.com/office/powerpoint/2010/main" val="2146282312"/>
              </p:ext>
            </p:extLst>
          </p:nvPr>
        </p:nvGraphicFramePr>
        <p:xfrm>
          <a:off x="928794" y="2672286"/>
          <a:ext cx="14400000" cy="4714908"/>
        </p:xfrm>
        <a:graphic>
          <a:graphicData uri="http://schemas.openxmlformats.org/drawingml/2006/table">
            <a:tbl>
              <a:tblPr firstRow="1" bandRow="1"/>
              <a:tblGrid>
                <a:gridCol w="2866581">
                  <a:extLst>
                    <a:ext uri="{9D8B030D-6E8A-4147-A177-3AD203B41FA5}">
                      <a16:colId xmlns:a16="http://schemas.microsoft.com/office/drawing/2014/main" val="3717280326"/>
                    </a:ext>
                  </a:extLst>
                </a:gridCol>
                <a:gridCol w="3058704">
                  <a:extLst>
                    <a:ext uri="{9D8B030D-6E8A-4147-A177-3AD203B41FA5}">
                      <a16:colId xmlns:a16="http://schemas.microsoft.com/office/drawing/2014/main" val="2524817380"/>
                    </a:ext>
                  </a:extLst>
                </a:gridCol>
                <a:gridCol w="3274086">
                  <a:extLst>
                    <a:ext uri="{9D8B030D-6E8A-4147-A177-3AD203B41FA5}">
                      <a16:colId xmlns:a16="http://schemas.microsoft.com/office/drawing/2014/main" val="1368251803"/>
                    </a:ext>
                  </a:extLst>
                </a:gridCol>
                <a:gridCol w="5200629">
                  <a:extLst>
                    <a:ext uri="{9D8B030D-6E8A-4147-A177-3AD203B41FA5}">
                      <a16:colId xmlns:a16="http://schemas.microsoft.com/office/drawing/2014/main" val="4011061174"/>
                    </a:ext>
                  </a:extLst>
                </a:gridCol>
              </a:tblGrid>
              <a:tr h="541962">
                <a:tc>
                  <a:txBody>
                    <a:bodyPr/>
                    <a:lstStyle/>
                    <a:p>
                      <a:r>
                        <a:rPr lang="en-GB" sz="1800" b="1" dirty="0">
                          <a:latin typeface="Arial" panose="020B0604020202020204" pitchFamily="34" charset="0"/>
                          <a:cs typeface="Arial" panose="020B0604020202020204" pitchFamily="34" charset="0"/>
                        </a:rPr>
                        <a:t>Sector</a:t>
                      </a:r>
                    </a:p>
                  </a:txBody>
                  <a:tcPr marL="137160" marR="137160" marT="137160" marB="137160">
                    <a:solidFill>
                      <a:schemeClr val="bg1">
                        <a:lumMod val="85000"/>
                      </a:schemeClr>
                    </a:solidFill>
                  </a:tcPr>
                </a:tc>
                <a:tc>
                  <a:txBody>
                    <a:bodyPr/>
                    <a:lstStyle/>
                    <a:p>
                      <a:r>
                        <a:rPr lang="en-GB" sz="1800" b="1" dirty="0">
                          <a:latin typeface="Arial" panose="020B0604020202020204" pitchFamily="34" charset="0"/>
                          <a:cs typeface="Arial" panose="020B0604020202020204" pitchFamily="34" charset="0"/>
                        </a:rPr>
                        <a:t>Part or product</a:t>
                      </a:r>
                    </a:p>
                  </a:txBody>
                  <a:tcPr marL="137160" marR="137160" marT="137160" marB="137160">
                    <a:solidFill>
                      <a:schemeClr val="bg1">
                        <a:lumMod val="85000"/>
                      </a:schemeClr>
                    </a:solidFill>
                  </a:tcPr>
                </a:tc>
                <a:tc>
                  <a:txBody>
                    <a:bodyPr/>
                    <a:lstStyle/>
                    <a:p>
                      <a:r>
                        <a:rPr lang="en-GB" sz="1800" b="1" dirty="0">
                          <a:latin typeface="Arial" panose="020B0604020202020204" pitchFamily="34" charset="0"/>
                          <a:cs typeface="Arial" panose="020B0604020202020204" pitchFamily="34" charset="0"/>
                        </a:rPr>
                        <a:t>CNC machines used</a:t>
                      </a:r>
                    </a:p>
                  </a:txBody>
                  <a:tcPr marL="137160" marR="137160" marT="137160" marB="137160">
                    <a:solidFill>
                      <a:schemeClr val="bg1">
                        <a:lumMod val="85000"/>
                      </a:schemeClr>
                    </a:solidFill>
                  </a:tcPr>
                </a:tc>
                <a:tc>
                  <a:txBody>
                    <a:bodyPr/>
                    <a:lstStyle/>
                    <a:p>
                      <a:r>
                        <a:rPr lang="en-GB" sz="1800" b="1" dirty="0">
                          <a:latin typeface="Arial" panose="020B0604020202020204" pitchFamily="34" charset="0"/>
                          <a:cs typeface="Arial" panose="020B0604020202020204" pitchFamily="34" charset="0"/>
                        </a:rPr>
                        <a:t>Knowledge and skills needed</a:t>
                      </a:r>
                    </a:p>
                  </a:txBody>
                  <a:tcPr marL="137160" marR="137160" marT="137160" marB="137160">
                    <a:solidFill>
                      <a:schemeClr val="bg1">
                        <a:lumMod val="85000"/>
                      </a:schemeClr>
                    </a:solidFill>
                  </a:tcPr>
                </a:tc>
                <a:extLst>
                  <a:ext uri="{0D108BD9-81ED-4DB2-BD59-A6C34878D82A}">
                    <a16:rowId xmlns:a16="http://schemas.microsoft.com/office/drawing/2014/main" val="1392267702"/>
                  </a:ext>
                </a:extLst>
              </a:tr>
              <a:tr h="4166268">
                <a:tc>
                  <a:txBody>
                    <a:bodyPr/>
                    <a:lstStyle/>
                    <a:p>
                      <a:r>
                        <a:rPr lang="en-GB" sz="1800" dirty="0">
                          <a:latin typeface="Arial" panose="020B0604020202020204" pitchFamily="34" charset="0"/>
                          <a:cs typeface="Arial" panose="020B0604020202020204" pitchFamily="34" charset="0"/>
                        </a:rPr>
                        <a:t>Motorbike engineering</a:t>
                      </a:r>
                    </a:p>
                  </a:txBody>
                  <a:tcPr marL="137160" marR="137160" marT="137160" marB="137160"/>
                </a:tc>
                <a:tc>
                  <a:txBody>
                    <a:bodyPr/>
                    <a:lstStyle/>
                    <a:p>
                      <a:r>
                        <a:rPr lang="en-GB" sz="1800" dirty="0">
                          <a:latin typeface="Arial" panose="020B0604020202020204" pitchFamily="34" charset="0"/>
                          <a:cs typeface="Arial" panose="020B0604020202020204" pitchFamily="34" charset="0"/>
                        </a:rPr>
                        <a:t>Brake levers</a:t>
                      </a:r>
                    </a:p>
                  </a:txBody>
                  <a:tcPr marL="137160" marR="137160" marT="137160" marB="137160"/>
                </a:tc>
                <a:tc>
                  <a:txBody>
                    <a:bodyPr/>
                    <a:lstStyle/>
                    <a:p>
                      <a:r>
                        <a:rPr lang="en-GB" sz="1800" dirty="0">
                          <a:latin typeface="Arial" panose="020B0604020202020204" pitchFamily="34" charset="0"/>
                          <a:cs typeface="Arial" panose="020B0604020202020204" pitchFamily="34" charset="0"/>
                        </a:rPr>
                        <a:t>Mill – to shape</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Drill – create and tap holes</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Grinder – finish surface</a:t>
                      </a:r>
                    </a:p>
                  </a:txBody>
                  <a:tcPr marL="137160" marR="137160" marT="137160" marB="137160"/>
                </a:tc>
                <a:tc>
                  <a:txBody>
                    <a:bodyPr/>
                    <a:lstStyle/>
                    <a:p>
                      <a:r>
                        <a:rPr lang="en-GB" sz="1800" dirty="0">
                          <a:latin typeface="Arial" panose="020B0604020202020204" pitchFamily="34" charset="0"/>
                          <a:cs typeface="Arial" panose="020B0604020202020204" pitchFamily="34" charset="0"/>
                        </a:rPr>
                        <a:t>Machine safety</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Personal safety and protection</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Machine operation</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Machine control (</a:t>
                      </a:r>
                      <a:r>
                        <a:rPr lang="en-GB" sz="1800" dirty="0" err="1">
                          <a:latin typeface="Arial" panose="020B0604020202020204" pitchFamily="34" charset="0"/>
                          <a:cs typeface="Arial" panose="020B0604020202020204" pitchFamily="34" charset="0"/>
                        </a:rPr>
                        <a:t>eg</a:t>
                      </a:r>
                      <a:r>
                        <a:rPr lang="en-GB" sz="1800" dirty="0">
                          <a:latin typeface="Arial" panose="020B0604020202020204" pitchFamily="34" charset="0"/>
                          <a:cs typeface="Arial" panose="020B0604020202020204" pitchFamily="34" charset="0"/>
                        </a:rPr>
                        <a:t> program loading)</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Material properties</a:t>
                      </a:r>
                    </a:p>
                    <a:p>
                      <a:pPr lvl="0">
                        <a:buNone/>
                      </a:pPr>
                      <a:endParaRPr lang="en-GB" sz="1800" dirty="0">
                        <a:latin typeface="Arial" panose="020B0604020202020204" pitchFamily="34" charset="0"/>
                        <a:cs typeface="Arial" panose="020B0604020202020204" pitchFamily="34" charset="0"/>
                      </a:endParaRPr>
                    </a:p>
                    <a:p>
                      <a:pPr lvl="0">
                        <a:buNone/>
                      </a:pPr>
                      <a:r>
                        <a:rPr lang="en-GB" sz="1800" dirty="0">
                          <a:latin typeface="Arial" panose="020B0604020202020204" pitchFamily="34" charset="0"/>
                          <a:cs typeface="Arial" panose="020B0604020202020204" pitchFamily="34" charset="0"/>
                        </a:rPr>
                        <a:t>Required tolerances and quality level</a:t>
                      </a:r>
                    </a:p>
                  </a:txBody>
                  <a:tcPr marL="137160" marR="137160" marT="137160" marB="137160"/>
                </a:tc>
                <a:extLst>
                  <a:ext uri="{0D108BD9-81ED-4DB2-BD59-A6C34878D82A}">
                    <a16:rowId xmlns:a16="http://schemas.microsoft.com/office/drawing/2014/main" val="3949057598"/>
                  </a:ext>
                </a:extLst>
              </a:tr>
            </a:tbl>
          </a:graphicData>
        </a:graphic>
      </p:graphicFrame>
      <p:sp>
        <p:nvSpPr>
          <p:cNvPr id="4" name="Content Placeholder 11">
            <a:extLst>
              <a:ext uri="{FF2B5EF4-FFF2-40B4-BE49-F238E27FC236}">
                <a16:creationId xmlns:a16="http://schemas.microsoft.com/office/drawing/2014/main" id="{AC323BA8-B16E-0E5E-9A2A-DD5523A35FCA}"/>
              </a:ext>
            </a:extLst>
          </p:cNvPr>
          <p:cNvSpPr txBox="1">
            <a:spLocks/>
          </p:cNvSpPr>
          <p:nvPr/>
        </p:nvSpPr>
        <p:spPr>
          <a:xfrm>
            <a:off x="928794" y="2672286"/>
            <a:ext cx="14400000" cy="4708230"/>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80365" marR="0" lvl="0" indent="-380365" algn="l" rtl="0">
              <a:spcBef>
                <a:spcPts val="0"/>
              </a:spcBef>
              <a:spcAft>
                <a:spcPts val="0"/>
              </a:spcAft>
              <a:buClr>
                <a:schemeClr val="dk1"/>
              </a:buClr>
              <a:buSzPct val="70000"/>
              <a:buFont typeface="Calibri"/>
              <a:buChar char="•"/>
            </a:pPr>
            <a:endParaRPr lang="en-US" sz="1800" dirty="0">
              <a:solidFill>
                <a:schemeClr val="dk1"/>
              </a:solidFill>
              <a:ea typeface="Calibri"/>
            </a:endParaRPr>
          </a:p>
        </p:txBody>
      </p:sp>
      <p:sp>
        <p:nvSpPr>
          <p:cNvPr id="5" name="Slide Number Placeholder 5">
            <a:extLst>
              <a:ext uri="{FF2B5EF4-FFF2-40B4-BE49-F238E27FC236}">
                <a16:creationId xmlns:a16="http://schemas.microsoft.com/office/drawing/2014/main" id="{C8ADA21F-7998-A6FF-D3CE-C738F4ED051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6" name="Footer Placeholder 3">
            <a:extLst>
              <a:ext uri="{FF2B5EF4-FFF2-40B4-BE49-F238E27FC236}">
                <a16:creationId xmlns:a16="http://schemas.microsoft.com/office/drawing/2014/main" id="{3AA1421A-59B0-B741-4E72-5EE30899ADDC}"/>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Tree>
    <p:extLst>
      <p:ext uri="{BB962C8B-B14F-4D97-AF65-F5344CB8AC3E}">
        <p14:creationId xmlns:p14="http://schemas.microsoft.com/office/powerpoint/2010/main" val="135960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3930682"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14300" lvl="0" algn="ctr" rtl="0">
              <a:spcBef>
                <a:spcPts val="0"/>
              </a:spcBef>
              <a:spcAft>
                <a:spcPts val="0"/>
              </a:spcAft>
              <a:buSzPts val="1800"/>
            </a:pP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Identify and describe common </a:t>
            </a:r>
            <a:r>
              <a:rPr lang="en-US" sz="1800" dirty="0">
                <a:latin typeface="Arial" panose="020B0604020202020204" pitchFamily="34" charset="0"/>
                <a:cs typeface="Arial" panose="020B0604020202020204" pitchFamily="34" charset="0"/>
              </a:rPr>
              <a:t>forms of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CNC machining.</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7449506"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360000" rIns="216000" bIns="0" rtlCol="0" anchor="ctr"/>
          <a:lstStyle/>
          <a:p>
            <a:pPr marL="187325" lvl="0" algn="ctr" rtl="0">
              <a:spcBef>
                <a:spcPts val="0"/>
              </a:spcBef>
              <a:spcAft>
                <a:spcPts val="0"/>
              </a:spcAft>
              <a:buClr>
                <a:schemeClr val="dk1"/>
              </a:buClr>
              <a:buSzPts val="2000"/>
            </a:pPr>
            <a:r>
              <a:rPr lang="en-US" sz="1800" dirty="0">
                <a:latin typeface="Arial" panose="020B0604020202020204" pitchFamily="34" charset="0"/>
                <a:cs typeface="Arial" panose="020B0604020202020204" pitchFamily="34" charset="0"/>
              </a:rPr>
              <a:t>Identify some</a:t>
            </a:r>
            <a:r>
              <a:rPr lang="en-US" sz="1800" dirty="0">
                <a:solidFill>
                  <a:schemeClr val="dk1"/>
                </a:solidFill>
                <a:latin typeface="Arial" panose="020B0604020202020204" pitchFamily="34" charset="0"/>
                <a:cs typeface="Arial" panose="020B0604020202020204" pitchFamily="34" charset="0"/>
              </a:rPr>
              <a:t>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advantages and disadvantages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of using CNC.</a:t>
            </a:r>
            <a:endParaRPr lang="en-US" sz="8800" dirty="0">
              <a:latin typeface="Arial" panose="020B0604020202020204" pitchFamily="34" charset="0"/>
              <a:cs typeface="Arial" panose="020B0604020202020204" pitchFamily="34" charset="0"/>
            </a:endParaRPr>
          </a:p>
        </p:txBody>
      </p:sp>
      <p:sp>
        <p:nvSpPr>
          <p:cNvPr id="9" name="Graphic 5">
            <a:extLst>
              <a:ext uri="{FF2B5EF4-FFF2-40B4-BE49-F238E27FC236}">
                <a16:creationId xmlns:a16="http://schemas.microsoft.com/office/drawing/2014/main" id="{31CEE43B-C08A-B17B-E0DD-AD126E60F041}"/>
              </a:ext>
            </a:extLst>
          </p:cNvPr>
          <p:cNvSpPr/>
          <p:nvPr/>
        </p:nvSpPr>
        <p:spPr>
          <a:xfrm>
            <a:off x="411858"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Know what CAD, CAM and CNC stand for and be able to define each.</a:t>
            </a:r>
          </a:p>
        </p:txBody>
      </p:sp>
    </p:spTree>
    <p:extLst>
      <p:ext uri="{BB962C8B-B14F-4D97-AF65-F5344CB8AC3E}">
        <p14:creationId xmlns:p14="http://schemas.microsoft.com/office/powerpoint/2010/main" val="251267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3D2945-F1DD-97FA-08BE-3E3AA1860ED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
        <p:nvSpPr>
          <p:cNvPr id="3" name="Title 1">
            <a:extLst>
              <a:ext uri="{FF2B5EF4-FFF2-40B4-BE49-F238E27FC236}">
                <a16:creationId xmlns:a16="http://schemas.microsoft.com/office/drawing/2014/main" id="{B30A78F1-A1E4-6553-5E31-F5A3BCC203C3}"/>
              </a:ext>
            </a:extLst>
          </p:cNvPr>
          <p:cNvSpPr txBox="1">
            <a:spLocks/>
          </p:cNvSpPr>
          <p:nvPr/>
        </p:nvSpPr>
        <p:spPr>
          <a:xfrm>
            <a:off x="5024646"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1. Understanding CNC machines</a:t>
            </a:r>
            <a:endParaRPr lang="en-NZ" sz="2500" b="0" dirty="0"/>
          </a:p>
        </p:txBody>
      </p:sp>
    </p:spTree>
    <p:extLst>
      <p:ext uri="{BB962C8B-B14F-4D97-AF65-F5344CB8AC3E}">
        <p14:creationId xmlns:p14="http://schemas.microsoft.com/office/powerpoint/2010/main" val="12458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3930682"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14300" lvl="0" algn="ctr" rtl="0">
              <a:spcBef>
                <a:spcPts val="0"/>
              </a:spcBef>
              <a:spcAft>
                <a:spcPts val="0"/>
              </a:spcAft>
              <a:buSzPts val="1800"/>
            </a:pP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Identify and describe common </a:t>
            </a:r>
            <a:r>
              <a:rPr lang="en-US" sz="1800" dirty="0">
                <a:latin typeface="Arial" panose="020B0604020202020204" pitchFamily="34" charset="0"/>
                <a:cs typeface="Arial" panose="020B0604020202020204" pitchFamily="34" charset="0"/>
              </a:rPr>
              <a:t>forms of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CNC machining.</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1. Understanding CNC machines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7449506"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360000" rIns="216000" bIns="0" rtlCol="0" anchor="ctr"/>
          <a:lstStyle/>
          <a:p>
            <a:pPr marL="187325" lvl="0" algn="ctr" rtl="0">
              <a:spcBef>
                <a:spcPts val="0"/>
              </a:spcBef>
              <a:spcAft>
                <a:spcPts val="0"/>
              </a:spcAft>
              <a:buClr>
                <a:schemeClr val="dk1"/>
              </a:buClr>
              <a:buSzPts val="2000"/>
            </a:pPr>
            <a:r>
              <a:rPr lang="en-US" sz="1800" dirty="0">
                <a:latin typeface="Arial" panose="020B0604020202020204" pitchFamily="34" charset="0"/>
                <a:cs typeface="Arial" panose="020B0604020202020204" pitchFamily="34" charset="0"/>
              </a:rPr>
              <a:t>Identify some</a:t>
            </a:r>
            <a:r>
              <a:rPr lang="en-US" sz="1800" dirty="0">
                <a:solidFill>
                  <a:schemeClr val="dk1"/>
                </a:solidFill>
                <a:latin typeface="Arial" panose="020B0604020202020204" pitchFamily="34" charset="0"/>
                <a:cs typeface="Arial" panose="020B0604020202020204" pitchFamily="34" charset="0"/>
              </a:rPr>
              <a:t>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advantages and disadvantages </a:t>
            </a:r>
            <a:br>
              <a:rPr lang="en-US" sz="1800" dirty="0">
                <a:solidFill>
                  <a:schemeClr val="dk1"/>
                </a:solidFill>
                <a:latin typeface="Arial" panose="020B0604020202020204" pitchFamily="34" charset="0"/>
                <a:cs typeface="Arial" panose="020B0604020202020204" pitchFamily="34" charset="0"/>
              </a:rPr>
            </a:br>
            <a:r>
              <a:rPr lang="en-US" sz="1800" dirty="0">
                <a:solidFill>
                  <a:schemeClr val="dk1"/>
                </a:solidFill>
                <a:latin typeface="Arial" panose="020B0604020202020204" pitchFamily="34" charset="0"/>
                <a:cs typeface="Arial" panose="020B0604020202020204" pitchFamily="34" charset="0"/>
              </a:rPr>
              <a:t>of using CNC.</a:t>
            </a:r>
            <a:endParaRPr lang="en-US" sz="8800" dirty="0">
              <a:latin typeface="Arial" panose="020B0604020202020204" pitchFamily="34" charset="0"/>
              <a:cs typeface="Arial" panose="020B0604020202020204" pitchFamily="34" charset="0"/>
            </a:endParaRPr>
          </a:p>
        </p:txBody>
      </p:sp>
      <p:sp>
        <p:nvSpPr>
          <p:cNvPr id="9" name="Graphic 5">
            <a:extLst>
              <a:ext uri="{FF2B5EF4-FFF2-40B4-BE49-F238E27FC236}">
                <a16:creationId xmlns:a16="http://schemas.microsoft.com/office/drawing/2014/main" id="{31CEE43B-C08A-B17B-E0DD-AD126E60F041}"/>
              </a:ext>
            </a:extLst>
          </p:cNvPr>
          <p:cNvSpPr/>
          <p:nvPr/>
        </p:nvSpPr>
        <p:spPr>
          <a:xfrm>
            <a:off x="411858" y="3236855"/>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Know what CAD, CAM and CNC stand for and be able to define each.</a:t>
            </a:r>
          </a:p>
        </p:txBody>
      </p:sp>
    </p:spTree>
    <p:extLst>
      <p:ext uri="{BB962C8B-B14F-4D97-AF65-F5344CB8AC3E}">
        <p14:creationId xmlns:p14="http://schemas.microsoft.com/office/powerpoint/2010/main" val="10977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056-A70C-086C-3603-AD7DA383877A}"/>
              </a:ext>
            </a:extLst>
          </p:cNvPr>
          <p:cNvSpPr>
            <a:spLocks noGrp="1"/>
          </p:cNvSpPr>
          <p:nvPr>
            <p:ph type="title"/>
          </p:nvPr>
        </p:nvSpPr>
        <p:spPr/>
        <p:txBody>
          <a:bodyPr/>
          <a:lstStyle/>
          <a:p>
            <a:r>
              <a:rPr lang="en-US" dirty="0"/>
              <a:t>What does CNC mean?</a:t>
            </a:r>
          </a:p>
        </p:txBody>
      </p:sp>
      <p:sp>
        <p:nvSpPr>
          <p:cNvPr id="3" name="Rectangle 2">
            <a:extLst>
              <a:ext uri="{FF2B5EF4-FFF2-40B4-BE49-F238E27FC236}">
                <a16:creationId xmlns:a16="http://schemas.microsoft.com/office/drawing/2014/main" id="{2CC13465-776B-B223-8FDB-8AD2DEAAF0F0}"/>
              </a:ext>
            </a:extLst>
          </p:cNvPr>
          <p:cNvSpPr/>
          <p:nvPr/>
        </p:nvSpPr>
        <p:spPr>
          <a:xfrm>
            <a:off x="411858" y="2291752"/>
            <a:ext cx="9972006" cy="660758"/>
          </a:xfrm>
          <a:prstGeom prst="rect">
            <a:avLst/>
          </a:prstGeom>
        </p:spPr>
        <p:txBody>
          <a:bodyPr wrap="square">
            <a:spAutoFit/>
          </a:bodyPr>
          <a:lstStyle/>
          <a:p>
            <a:pPr marL="0" marR="0" lvl="0" indent="0" algn="l" rtl="0">
              <a:spcBef>
                <a:spcPts val="0"/>
              </a:spcBef>
              <a:spcAft>
                <a:spcPts val="0"/>
              </a:spcAft>
              <a:buNone/>
            </a:pPr>
            <a:r>
              <a:rPr lang="en-US" sz="1800" dirty="0">
                <a:solidFill>
                  <a:schemeClr val="dk1"/>
                </a:solidFill>
                <a:latin typeface="Arial" panose="020B0604020202020204" pitchFamily="34" charset="0"/>
                <a:ea typeface="Calibri"/>
                <a:cs typeface="Arial" panose="020B0604020202020204" pitchFamily="34" charset="0"/>
                <a:sym typeface="Calibri"/>
              </a:rPr>
              <a:t>CNC machines are used in a wide range of engineering and manufacturing environments.</a:t>
            </a:r>
            <a:endParaRPr lang="en-US" sz="1600" dirty="0">
              <a:solidFill>
                <a:srgbClr val="000000"/>
              </a:solidFill>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6" name="Content Placeholder 11">
            <a:extLst>
              <a:ext uri="{FF2B5EF4-FFF2-40B4-BE49-F238E27FC236}">
                <a16:creationId xmlns:a16="http://schemas.microsoft.com/office/drawing/2014/main" id="{AB71902A-504C-A631-D92B-D35789BA2460}"/>
              </a:ext>
            </a:extLst>
          </p:cNvPr>
          <p:cNvSpPr txBox="1">
            <a:spLocks/>
          </p:cNvSpPr>
          <p:nvPr/>
        </p:nvSpPr>
        <p:spPr>
          <a:xfrm>
            <a:off x="9484659" y="3833204"/>
            <a:ext cx="5805766" cy="2465996"/>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spcBef>
                <a:spcPts val="0"/>
              </a:spcBef>
              <a:spcAft>
                <a:spcPts val="0"/>
              </a:spcAft>
              <a:buNone/>
            </a:pPr>
            <a:endParaRPr lang="en-US" sz="1800" dirty="0">
              <a:solidFill>
                <a:schemeClr val="dk1"/>
              </a:solidFill>
            </a:endParaRPr>
          </a:p>
          <a:p>
            <a:pPr marL="457200" indent="-336550">
              <a:spcBef>
                <a:spcPts val="0"/>
              </a:spcBef>
              <a:buClr>
                <a:schemeClr val="dk1"/>
              </a:buClr>
              <a:buSzPct val="70000"/>
              <a:buFont typeface="Arial" panose="020B0604020202020204" pitchFamily="34" charset="0"/>
              <a:buChar char="•"/>
            </a:pPr>
            <a:r>
              <a:rPr lang="en-US" sz="1800" dirty="0">
                <a:solidFill>
                  <a:schemeClr val="dk1"/>
                </a:solidFill>
              </a:rPr>
              <a:t>Discuss the two images on the left. What is the key difference that helps to explain what CNC means?</a:t>
            </a:r>
          </a:p>
          <a:p>
            <a:pPr marL="457200" indent="-336550">
              <a:buClr>
                <a:schemeClr val="dk1"/>
              </a:buClr>
              <a:buSzPct val="70000"/>
              <a:buFont typeface="Arial" panose="020B0604020202020204" pitchFamily="34" charset="0"/>
              <a:buChar char="•"/>
            </a:pPr>
            <a:r>
              <a:rPr lang="en-US" sz="1800" dirty="0">
                <a:solidFill>
                  <a:schemeClr val="dk1"/>
                </a:solidFill>
              </a:rPr>
              <a:t>Can you expand and define the following terms: CAD, CAM and CNC?</a:t>
            </a:r>
          </a:p>
        </p:txBody>
      </p:sp>
      <p:sp>
        <p:nvSpPr>
          <p:cNvPr id="31" name="Slide Number Placeholder 5">
            <a:extLst>
              <a:ext uri="{FF2B5EF4-FFF2-40B4-BE49-F238E27FC236}">
                <a16:creationId xmlns:a16="http://schemas.microsoft.com/office/drawing/2014/main" id="{20ECC134-547D-F274-3F0C-4C61D14368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dirty="0">
              <a:solidFill>
                <a:schemeClr val="bg1"/>
              </a:solidFill>
            </a:endParaRPr>
          </a:p>
        </p:txBody>
      </p:sp>
      <p:sp>
        <p:nvSpPr>
          <p:cNvPr id="45" name="Graphic 5">
            <a:extLst>
              <a:ext uri="{FF2B5EF4-FFF2-40B4-BE49-F238E27FC236}">
                <a16:creationId xmlns:a16="http://schemas.microsoft.com/office/drawing/2014/main" id="{F7F1DEB1-B09F-89E5-14E2-CB50CAE19AED}"/>
              </a:ext>
            </a:extLst>
          </p:cNvPr>
          <p:cNvSpPr/>
          <p:nvPr/>
        </p:nvSpPr>
        <p:spPr>
          <a:xfrm>
            <a:off x="549502" y="3356582"/>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3" cstate="email">
              <a:extLst>
                <a:ext uri="{28A0092B-C50C-407E-A947-70E740481C1C}">
                  <a14:useLocalDpi xmlns:a14="http://schemas.microsoft.com/office/drawing/2010/main"/>
                </a:ext>
              </a:extLst>
            </a:blip>
            <a:srcRect/>
            <a:stretch>
              <a:fillRect t="908"/>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6" name="Graphic 5">
            <a:extLst>
              <a:ext uri="{FF2B5EF4-FFF2-40B4-BE49-F238E27FC236}">
                <a16:creationId xmlns:a16="http://schemas.microsoft.com/office/drawing/2014/main" id="{3B976A1B-381E-633D-C5DC-366896EA8D63}"/>
              </a:ext>
            </a:extLst>
          </p:cNvPr>
          <p:cNvSpPr/>
          <p:nvPr/>
        </p:nvSpPr>
        <p:spPr>
          <a:xfrm>
            <a:off x="5017080" y="3356582"/>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4" cstate="email">
              <a:extLst>
                <a:ext uri="{28A0092B-C50C-407E-A947-70E740481C1C}">
                  <a14:useLocalDpi xmlns:a14="http://schemas.microsoft.com/office/drawing/2010/main"/>
                </a:ext>
              </a:extLst>
            </a:blip>
            <a:srcRect/>
            <a:stretch>
              <a:fillRect/>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9" name="Footer Placeholder 3">
            <a:extLst>
              <a:ext uri="{FF2B5EF4-FFF2-40B4-BE49-F238E27FC236}">
                <a16:creationId xmlns:a16="http://schemas.microsoft.com/office/drawing/2014/main" id="{3C0E3F6A-B6BB-DA08-B655-69566ABC37D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pic>
        <p:nvPicPr>
          <p:cNvPr id="52" name="Graphic 51">
            <a:extLst>
              <a:ext uri="{FF2B5EF4-FFF2-40B4-BE49-F238E27FC236}">
                <a16:creationId xmlns:a16="http://schemas.microsoft.com/office/drawing/2014/main" id="{2741A927-B41E-64EB-F0F5-4F57A44AFF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44481" y="3302134"/>
            <a:ext cx="1078232" cy="1062139"/>
          </a:xfrm>
          <a:prstGeom prst="rect">
            <a:avLst/>
          </a:prstGeom>
        </p:spPr>
      </p:pic>
      <p:sp>
        <p:nvSpPr>
          <p:cNvPr id="53" name="Google Shape;539;p3">
            <a:extLst>
              <a:ext uri="{FF2B5EF4-FFF2-40B4-BE49-F238E27FC236}">
                <a16:creationId xmlns:a16="http://schemas.microsoft.com/office/drawing/2014/main" id="{DB980B05-C90B-E9E3-A066-2C6A4948D8AC}"/>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pic>
        <p:nvPicPr>
          <p:cNvPr id="12" name="Graphic 11">
            <a:extLst>
              <a:ext uri="{FF2B5EF4-FFF2-40B4-BE49-F238E27FC236}">
                <a16:creationId xmlns:a16="http://schemas.microsoft.com/office/drawing/2014/main" id="{5A731D77-782F-14B8-1471-D0F176BA17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20328" y="261815"/>
            <a:ext cx="1026666" cy="991863"/>
          </a:xfrm>
          <a:prstGeom prst="rect">
            <a:avLst/>
          </a:prstGeom>
        </p:spPr>
      </p:pic>
      <p:pic>
        <p:nvPicPr>
          <p:cNvPr id="5" name="Graphic 4">
            <a:extLst>
              <a:ext uri="{FF2B5EF4-FFF2-40B4-BE49-F238E27FC236}">
                <a16:creationId xmlns:a16="http://schemas.microsoft.com/office/drawing/2014/main" id="{8DE494D1-E1AE-2243-4191-EBCF848FC0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8536" y="243262"/>
            <a:ext cx="1045869" cy="1010416"/>
          </a:xfrm>
          <a:prstGeom prst="rect">
            <a:avLst/>
          </a:prstGeom>
        </p:spPr>
      </p:pic>
    </p:spTree>
    <p:extLst>
      <p:ext uri="{BB962C8B-B14F-4D97-AF65-F5344CB8AC3E}">
        <p14:creationId xmlns:p14="http://schemas.microsoft.com/office/powerpoint/2010/main" val="259048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056-A70C-086C-3603-AD7DA383877A}"/>
              </a:ext>
            </a:extLst>
          </p:cNvPr>
          <p:cNvSpPr>
            <a:spLocks noGrp="1"/>
          </p:cNvSpPr>
          <p:nvPr>
            <p:ph type="title"/>
          </p:nvPr>
        </p:nvSpPr>
        <p:spPr/>
        <p:txBody>
          <a:bodyPr/>
          <a:lstStyle/>
          <a:p>
            <a:r>
              <a:rPr lang="en-US" sz="4400" dirty="0"/>
              <a:t>What does CNC mean? Answers</a:t>
            </a:r>
            <a:endParaRPr lang="en-US" dirty="0"/>
          </a:p>
        </p:txBody>
      </p:sp>
      <p:sp>
        <p:nvSpPr>
          <p:cNvPr id="3" name="Rectangle 2">
            <a:extLst>
              <a:ext uri="{FF2B5EF4-FFF2-40B4-BE49-F238E27FC236}">
                <a16:creationId xmlns:a16="http://schemas.microsoft.com/office/drawing/2014/main" id="{2CC13465-776B-B223-8FDB-8AD2DEAAF0F0}"/>
              </a:ext>
            </a:extLst>
          </p:cNvPr>
          <p:cNvSpPr/>
          <p:nvPr/>
        </p:nvSpPr>
        <p:spPr>
          <a:xfrm>
            <a:off x="1177427" y="4536942"/>
            <a:ext cx="4618628" cy="1568699"/>
          </a:xfrm>
          <a:prstGeom prst="rect">
            <a:avLst/>
          </a:prstGeom>
        </p:spPr>
        <p:txBody>
          <a:bodyPr wrap="square">
            <a:spAutoFit/>
          </a:bodyPr>
          <a:lstStyle/>
          <a:p>
            <a:pPr marL="0" marR="0" lvl="0" indent="0" algn="l" rtl="0">
              <a:spcBef>
                <a:spcPts val="0"/>
              </a:spcBef>
              <a:spcAft>
                <a:spcPts val="600"/>
              </a:spcAft>
              <a:buNone/>
            </a:pPr>
            <a:r>
              <a:rPr lang="en-US" b="1" dirty="0">
                <a:solidFill>
                  <a:schemeClr val="dk1"/>
                </a:solidFill>
                <a:latin typeface="Arial" panose="020B0604020202020204" pitchFamily="34" charset="0"/>
                <a:ea typeface="Calibri"/>
                <a:cs typeface="Arial" panose="020B0604020202020204" pitchFamily="34" charset="0"/>
                <a:sym typeface="Calibri"/>
              </a:rPr>
              <a:t>CAD: computer-aided design</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CAD uses computer software to create digital designs for objects or components.</a:t>
            </a:r>
          </a:p>
          <a:p>
            <a:pPr marL="0" marR="0" lvl="0" indent="0" algn="l" rtl="0">
              <a:spcBef>
                <a:spcPts val="0"/>
              </a:spcBef>
              <a:spcAft>
                <a:spcPts val="0"/>
              </a:spcAft>
              <a:buNone/>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6" name="Content Placeholder 11">
            <a:extLst>
              <a:ext uri="{FF2B5EF4-FFF2-40B4-BE49-F238E27FC236}">
                <a16:creationId xmlns:a16="http://schemas.microsoft.com/office/drawing/2014/main" id="{AB71902A-504C-A631-D92B-D35789BA2460}"/>
              </a:ext>
            </a:extLst>
          </p:cNvPr>
          <p:cNvSpPr txBox="1">
            <a:spLocks/>
          </p:cNvSpPr>
          <p:nvPr/>
        </p:nvSpPr>
        <p:spPr>
          <a:xfrm>
            <a:off x="3089349" y="6409617"/>
            <a:ext cx="10131599" cy="1862886"/>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US" sz="1800" dirty="0">
                <a:ea typeface="Calibri"/>
                <a:sym typeface="Calibri"/>
              </a:rPr>
              <a:t>CNC is a form of automation and therefore requires a control system with </a:t>
            </a:r>
            <a:br>
              <a:rPr lang="en-US" sz="1800" dirty="0">
                <a:ea typeface="Calibri"/>
                <a:sym typeface="Calibri"/>
              </a:rPr>
            </a:br>
            <a:r>
              <a:rPr lang="en-US" sz="1800" dirty="0">
                <a:ea typeface="Calibri"/>
                <a:sym typeface="Calibri"/>
              </a:rPr>
              <a:t>inputs, processing, outputs and feedback.</a:t>
            </a:r>
          </a:p>
          <a:p>
            <a:pPr marL="482600" indent="-342900">
              <a:buSzPts val="1400"/>
              <a:buFont typeface="Arial" panose="020B0604020202020204" pitchFamily="34" charset="0"/>
              <a:buChar char="•"/>
            </a:pPr>
            <a:r>
              <a:rPr lang="en-US" sz="1800" dirty="0">
                <a:solidFill>
                  <a:schemeClr val="dk1"/>
                </a:solidFill>
                <a:ea typeface="Calibri"/>
                <a:sym typeface="Calibri"/>
              </a:rPr>
              <a:t>Describe what the input, control, output and feedback elements a CNC machine might be (their type) or do (their function).</a:t>
            </a:r>
          </a:p>
        </p:txBody>
      </p:sp>
      <p:sp>
        <p:nvSpPr>
          <p:cNvPr id="31" name="Slide Number Placeholder 5">
            <a:extLst>
              <a:ext uri="{FF2B5EF4-FFF2-40B4-BE49-F238E27FC236}">
                <a16:creationId xmlns:a16="http://schemas.microsoft.com/office/drawing/2014/main" id="{20ECC134-547D-F274-3F0C-4C61D14368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pic>
        <p:nvPicPr>
          <p:cNvPr id="40" name="Graphic 39">
            <a:extLst>
              <a:ext uri="{FF2B5EF4-FFF2-40B4-BE49-F238E27FC236}">
                <a16:creationId xmlns:a16="http://schemas.microsoft.com/office/drawing/2014/main" id="{6300066D-0986-0076-9631-22D583553D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6639" y="261815"/>
            <a:ext cx="1026665" cy="991863"/>
          </a:xfrm>
          <a:prstGeom prst="rect">
            <a:avLst/>
          </a:prstGeom>
        </p:spPr>
      </p:pic>
      <p:sp>
        <p:nvSpPr>
          <p:cNvPr id="45" name="Graphic 5">
            <a:extLst>
              <a:ext uri="{FF2B5EF4-FFF2-40B4-BE49-F238E27FC236}">
                <a16:creationId xmlns:a16="http://schemas.microsoft.com/office/drawing/2014/main" id="{F7F1DEB1-B09F-89E5-14E2-CB50CAE19AED}"/>
              </a:ext>
            </a:extLst>
          </p:cNvPr>
          <p:cNvSpPr/>
          <p:nvPr/>
        </p:nvSpPr>
        <p:spPr>
          <a:xfrm>
            <a:off x="1912775" y="2328875"/>
            <a:ext cx="2069937" cy="2031325"/>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5" cstate="email">
              <a:extLst>
                <a:ext uri="{28A0092B-C50C-407E-A947-70E740481C1C}">
                  <a14:useLocalDpi xmlns:a14="http://schemas.microsoft.com/office/drawing/2010/main"/>
                </a:ext>
              </a:extLst>
            </a:blip>
            <a:srcRect/>
            <a:stretch>
              <a:fillRect/>
            </a:stretch>
          </a:blip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9" name="Footer Placeholder 3">
            <a:extLst>
              <a:ext uri="{FF2B5EF4-FFF2-40B4-BE49-F238E27FC236}">
                <a16:creationId xmlns:a16="http://schemas.microsoft.com/office/drawing/2014/main" id="{3C0E3F6A-B6BB-DA08-B655-69566ABC37D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7" name="Graphic 5">
            <a:extLst>
              <a:ext uri="{FF2B5EF4-FFF2-40B4-BE49-F238E27FC236}">
                <a16:creationId xmlns:a16="http://schemas.microsoft.com/office/drawing/2014/main" id="{EE238852-DFCC-4280-9415-7644E0B8E3F8}"/>
              </a:ext>
            </a:extLst>
          </p:cNvPr>
          <p:cNvSpPr/>
          <p:nvPr/>
        </p:nvSpPr>
        <p:spPr>
          <a:xfrm>
            <a:off x="12250120" y="2281831"/>
            <a:ext cx="2069937" cy="2031325"/>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6" cstate="email">
              <a:extLst>
                <a:ext uri="{28A0092B-C50C-407E-A947-70E740481C1C}">
                  <a14:useLocalDpi xmlns:a14="http://schemas.microsoft.com/office/drawing/2010/main"/>
                </a:ext>
              </a:extLst>
            </a:blip>
            <a:srcRect/>
            <a:stretch>
              <a:fillRect/>
            </a:stretch>
          </a:blip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6DC78B8-E66B-79DA-984B-1492B1BBB59F}"/>
              </a:ext>
            </a:extLst>
          </p:cNvPr>
          <p:cNvSpPr/>
          <p:nvPr/>
        </p:nvSpPr>
        <p:spPr>
          <a:xfrm>
            <a:off x="6129875" y="4506501"/>
            <a:ext cx="4340159" cy="1554272"/>
          </a:xfrm>
          <a:prstGeom prst="rect">
            <a:avLst/>
          </a:prstGeom>
        </p:spPr>
        <p:txBody>
          <a:bodyPr wrap="square">
            <a:spAutoFit/>
          </a:bodyPr>
          <a:lstStyle/>
          <a:p>
            <a:pPr>
              <a:spcAft>
                <a:spcPts val="600"/>
              </a:spcAft>
            </a:pPr>
            <a:r>
              <a:rPr lang="en-US" b="1" dirty="0">
                <a:solidFill>
                  <a:schemeClr val="dk1"/>
                </a:solidFill>
                <a:latin typeface="Arial" panose="020B0604020202020204" pitchFamily="34" charset="0"/>
                <a:ea typeface="Calibri"/>
                <a:cs typeface="Arial" panose="020B0604020202020204" pitchFamily="34" charset="0"/>
                <a:sym typeface="Calibri"/>
              </a:rPr>
              <a:t>CAM: computer-aided manufacturing</a:t>
            </a:r>
            <a:r>
              <a:rPr lang="en-US" dirty="0">
                <a:solidFill>
                  <a:schemeClr val="dk1"/>
                </a:solidFill>
                <a:latin typeface="Arial" panose="020B0604020202020204" pitchFamily="34" charset="0"/>
                <a:ea typeface="Calibri"/>
                <a:cs typeface="Arial" panose="020B0604020202020204" pitchFamily="34" charset="0"/>
                <a:sym typeface="Calibri"/>
              </a:rPr>
              <a:t> </a:t>
            </a:r>
          </a:p>
          <a:p>
            <a:pPr marL="0" marR="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CAM uses computer software to generate tool paths and instructions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to create these designs. (Also known as </a:t>
            </a:r>
            <a:r>
              <a:rPr lang="en-US" b="1" dirty="0">
                <a:solidFill>
                  <a:schemeClr val="dk1"/>
                </a:solidFill>
                <a:latin typeface="Arial" panose="020B0604020202020204" pitchFamily="34" charset="0"/>
                <a:ea typeface="Calibri"/>
                <a:cs typeface="Arial" panose="020B0604020202020204" pitchFamily="34" charset="0"/>
                <a:sym typeface="Calibri"/>
              </a:rPr>
              <a:t>computer-aided modelling.</a:t>
            </a:r>
            <a:r>
              <a:rPr lang="en-US" dirty="0">
                <a:solidFill>
                  <a:schemeClr val="dk1"/>
                </a:solidFill>
                <a:latin typeface="Arial" panose="020B0604020202020204" pitchFamily="34" charset="0"/>
                <a:ea typeface="Calibri"/>
                <a:cs typeface="Arial" panose="020B0604020202020204" pitchFamily="34" charset="0"/>
                <a:sym typeface="Calibri"/>
              </a:rPr>
              <a:t>)</a:t>
            </a:r>
          </a:p>
        </p:txBody>
      </p:sp>
      <p:sp>
        <p:nvSpPr>
          <p:cNvPr id="10" name="Rectangle 9">
            <a:extLst>
              <a:ext uri="{FF2B5EF4-FFF2-40B4-BE49-F238E27FC236}">
                <a16:creationId xmlns:a16="http://schemas.microsoft.com/office/drawing/2014/main" id="{21F041C8-8D7D-FA80-C148-17B560F55793}"/>
              </a:ext>
            </a:extLst>
          </p:cNvPr>
          <p:cNvSpPr/>
          <p:nvPr/>
        </p:nvSpPr>
        <p:spPr>
          <a:xfrm>
            <a:off x="11270160" y="4536422"/>
            <a:ext cx="3933673" cy="1277273"/>
          </a:xfrm>
          <a:prstGeom prst="rect">
            <a:avLst/>
          </a:prstGeom>
        </p:spPr>
        <p:txBody>
          <a:bodyPr wrap="square">
            <a:spAutoFit/>
          </a:bodyPr>
          <a:lstStyle/>
          <a:p>
            <a:pPr marL="0" marR="0" lvl="0" indent="0" algn="l" rtl="0">
              <a:spcBef>
                <a:spcPts val="0"/>
              </a:spcBef>
              <a:spcAft>
                <a:spcPts val="600"/>
              </a:spcAft>
              <a:buNone/>
            </a:pPr>
            <a:r>
              <a:rPr lang="en-US" b="1" dirty="0">
                <a:solidFill>
                  <a:schemeClr val="dk1"/>
                </a:solidFill>
                <a:latin typeface="Arial" panose="020B0604020202020204" pitchFamily="34" charset="0"/>
                <a:ea typeface="Calibri"/>
                <a:cs typeface="Arial" panose="020B0604020202020204" pitchFamily="34" charset="0"/>
                <a:sym typeface="Calibri"/>
              </a:rPr>
              <a:t>CNC: computer numerical control</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CNC codes drive toolhead and machine movements to machine materials and form these designs.</a:t>
            </a:r>
            <a:endParaRPr lang="en-US" dirty="0">
              <a:solidFill>
                <a:schemeClr val="dk1"/>
              </a:solidFill>
              <a:latin typeface="Arial" panose="020B0604020202020204" pitchFamily="34" charset="0"/>
              <a:cs typeface="Arial" panose="020B0604020202020204" pitchFamily="34" charset="0"/>
            </a:endParaRPr>
          </a:p>
        </p:txBody>
      </p:sp>
      <p:sp>
        <p:nvSpPr>
          <p:cNvPr id="11" name="Google Shape;163;p23">
            <a:extLst>
              <a:ext uri="{FF2B5EF4-FFF2-40B4-BE49-F238E27FC236}">
                <a16:creationId xmlns:a16="http://schemas.microsoft.com/office/drawing/2014/main" id="{2A9CBC09-794A-998C-BCE3-324E599C4D0F}"/>
              </a:ext>
            </a:extLst>
          </p:cNvPr>
          <p:cNvSpPr txBox="1"/>
          <p:nvPr/>
        </p:nvSpPr>
        <p:spPr>
          <a:xfrm>
            <a:off x="4749970" y="2808819"/>
            <a:ext cx="169434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Design code</a:t>
            </a:r>
            <a:endParaRPr b="1" dirty="0">
              <a:latin typeface="Arial" panose="020B0604020202020204" pitchFamily="34" charset="0"/>
              <a:ea typeface="Calibri"/>
              <a:cs typeface="Arial" panose="020B0604020202020204" pitchFamily="34" charset="0"/>
              <a:sym typeface="Calibri"/>
            </a:endParaRPr>
          </a:p>
        </p:txBody>
      </p:sp>
      <p:sp>
        <p:nvSpPr>
          <p:cNvPr id="12" name="Google Shape;164;p23">
            <a:extLst>
              <a:ext uri="{FF2B5EF4-FFF2-40B4-BE49-F238E27FC236}">
                <a16:creationId xmlns:a16="http://schemas.microsoft.com/office/drawing/2014/main" id="{39500EA0-A26E-C382-F5E7-CE4FE725A64A}"/>
              </a:ext>
            </a:extLst>
          </p:cNvPr>
          <p:cNvSpPr txBox="1"/>
          <p:nvPr/>
        </p:nvSpPr>
        <p:spPr>
          <a:xfrm>
            <a:off x="9784247" y="2838663"/>
            <a:ext cx="186132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Tool path code</a:t>
            </a:r>
            <a:endParaRPr b="1" dirty="0">
              <a:latin typeface="Arial" panose="020B0604020202020204" pitchFamily="34" charset="0"/>
              <a:ea typeface="Calibri"/>
              <a:cs typeface="Arial" panose="020B0604020202020204" pitchFamily="34" charset="0"/>
              <a:sym typeface="Calibri"/>
            </a:endParaRPr>
          </a:p>
        </p:txBody>
      </p:sp>
      <p:cxnSp>
        <p:nvCxnSpPr>
          <p:cNvPr id="14" name="Straight Arrow Connector 13">
            <a:extLst>
              <a:ext uri="{FF2B5EF4-FFF2-40B4-BE49-F238E27FC236}">
                <a16:creationId xmlns:a16="http://schemas.microsoft.com/office/drawing/2014/main" id="{2431DD73-9E91-0008-3673-0332E062F9AA}"/>
              </a:ext>
            </a:extLst>
          </p:cNvPr>
          <p:cNvCxnSpPr>
            <a:cxnSpLocks/>
          </p:cNvCxnSpPr>
          <p:nvPr/>
        </p:nvCxnSpPr>
        <p:spPr>
          <a:xfrm>
            <a:off x="4643733" y="3475952"/>
            <a:ext cx="1835999"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9486BE5-361B-0AF9-7949-79035EE21B64}"/>
              </a:ext>
            </a:extLst>
          </p:cNvPr>
          <p:cNvCxnSpPr>
            <a:cxnSpLocks/>
          </p:cNvCxnSpPr>
          <p:nvPr/>
        </p:nvCxnSpPr>
        <p:spPr>
          <a:xfrm>
            <a:off x="9784247" y="3475952"/>
            <a:ext cx="1835999"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D0508ABA-810D-CBB8-18C5-5699771278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18632" y="5878547"/>
            <a:ext cx="1078232" cy="1062139"/>
          </a:xfrm>
          <a:prstGeom prst="rect">
            <a:avLst/>
          </a:prstGeom>
        </p:spPr>
      </p:pic>
      <p:sp>
        <p:nvSpPr>
          <p:cNvPr id="19" name="Graphic 5">
            <a:extLst>
              <a:ext uri="{FF2B5EF4-FFF2-40B4-BE49-F238E27FC236}">
                <a16:creationId xmlns:a16="http://schemas.microsoft.com/office/drawing/2014/main" id="{54457B16-10D6-4EF1-6991-DA32CF7E069A}"/>
              </a:ext>
            </a:extLst>
          </p:cNvPr>
          <p:cNvSpPr/>
          <p:nvPr/>
        </p:nvSpPr>
        <p:spPr>
          <a:xfrm>
            <a:off x="7120181" y="2297329"/>
            <a:ext cx="2069937" cy="2031325"/>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dpi="0" rotWithShape="1">
            <a:blip r:embed="rId9" cstate="email">
              <a:extLst>
                <a:ext uri="{28A0092B-C50C-407E-A947-70E740481C1C}">
                  <a14:useLocalDpi xmlns:a14="http://schemas.microsoft.com/office/drawing/2010/main"/>
                </a:ext>
              </a:extLst>
            </a:blip>
            <a:srcRect/>
            <a:stretch>
              <a:fillRect/>
            </a:stretch>
          </a:blipFill>
          <a:ln w="76200" cap="flat">
            <a:gradFill>
              <a:gsLst>
                <a:gs pos="17000">
                  <a:srgbClr val="D91C5C"/>
                </a:gs>
                <a:gs pos="80000">
                  <a:srgbClr val="FFD600"/>
                </a:gs>
              </a:gsLst>
              <a:lin ang="18900000" scaled="0"/>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21" name="Google Shape;539;p3">
            <a:extLst>
              <a:ext uri="{FF2B5EF4-FFF2-40B4-BE49-F238E27FC236}">
                <a16:creationId xmlns:a16="http://schemas.microsoft.com/office/drawing/2014/main" id="{A2C143E4-26ED-7973-0804-F9C5DB97B95A}"/>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 &amp; </a:t>
            </a:r>
            <a:r>
              <a:rPr lang="en-GB" sz="1400" b="0" i="0" u="none" strike="noStrike" cap="none" dirty="0" err="1">
                <a:solidFill>
                  <a:schemeClr val="tx1"/>
                </a:solidFill>
                <a:latin typeface="Arial"/>
                <a:ea typeface="Arial"/>
                <a:cs typeface="Arial"/>
                <a:sym typeface="Arial"/>
              </a:rPr>
              <a:t>rawpixel.com</a:t>
            </a:r>
            <a:r>
              <a:rPr lang="en-GB" sz="1400" b="0" i="0" u="none" strike="noStrike" cap="none" dirty="0">
                <a:solidFill>
                  <a:schemeClr val="tx1"/>
                </a:solidFill>
                <a:latin typeface="Arial"/>
                <a:ea typeface="Arial"/>
                <a:cs typeface="Arial"/>
                <a:sym typeface="Arial"/>
              </a:rPr>
              <a:t> on </a:t>
            </a:r>
            <a:r>
              <a:rPr lang="en-GB" sz="1400" b="0" i="0" u="none" strike="noStrike" cap="none" dirty="0" err="1">
                <a:solidFill>
                  <a:schemeClr val="tx1"/>
                </a:solidFill>
                <a:latin typeface="Arial"/>
                <a:ea typeface="Arial"/>
                <a:cs typeface="Arial"/>
                <a:sym typeface="Arial"/>
              </a:rPr>
              <a:t>Freepik</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9383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7572-B6E5-96AF-1BB0-16C44E34C51B}"/>
              </a:ext>
            </a:extLst>
          </p:cNvPr>
          <p:cNvSpPr>
            <a:spLocks noGrp="1"/>
          </p:cNvSpPr>
          <p:nvPr>
            <p:ph type="title"/>
          </p:nvPr>
        </p:nvSpPr>
        <p:spPr/>
        <p:txBody>
          <a:bodyPr/>
          <a:lstStyle/>
          <a:p>
            <a:r>
              <a:rPr lang="en-US" sz="4400" dirty="0">
                <a:ea typeface="Calibri"/>
                <a:sym typeface="Calibri"/>
              </a:rPr>
              <a:t>The CNC control process</a:t>
            </a:r>
            <a:br>
              <a:rPr lang="en-US" sz="4400" dirty="0">
                <a:ea typeface="Calibri"/>
                <a:sym typeface="Calibri"/>
              </a:rPr>
            </a:br>
            <a:endParaRPr lang="en-US" dirty="0"/>
          </a:p>
        </p:txBody>
      </p:sp>
      <p:sp>
        <p:nvSpPr>
          <p:cNvPr id="3" name="Rectangle 2">
            <a:extLst>
              <a:ext uri="{FF2B5EF4-FFF2-40B4-BE49-F238E27FC236}">
                <a16:creationId xmlns:a16="http://schemas.microsoft.com/office/drawing/2014/main" id="{D0541D8B-7B00-4CA5-4B59-9F7CBD86502C}"/>
              </a:ext>
            </a:extLst>
          </p:cNvPr>
          <p:cNvSpPr/>
          <p:nvPr/>
        </p:nvSpPr>
        <p:spPr>
          <a:xfrm>
            <a:off x="411858" y="2291752"/>
            <a:ext cx="10746922" cy="660758"/>
          </a:xfrm>
          <a:prstGeom prst="rect">
            <a:avLst/>
          </a:prstGeom>
        </p:spPr>
        <p:txBody>
          <a:bodyPr wrap="square">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CNC is an example of automation and so it is helpful to think of a CNC machine as a control system:</a:t>
            </a: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4" name="Content Placeholder 11">
            <a:extLst>
              <a:ext uri="{FF2B5EF4-FFF2-40B4-BE49-F238E27FC236}">
                <a16:creationId xmlns:a16="http://schemas.microsoft.com/office/drawing/2014/main" id="{FFB7CEE2-88C6-4757-DF3B-732CB5D4AAA8}"/>
              </a:ext>
            </a:extLst>
          </p:cNvPr>
          <p:cNvSpPr txBox="1">
            <a:spLocks/>
          </p:cNvSpPr>
          <p:nvPr/>
        </p:nvSpPr>
        <p:spPr>
          <a:xfrm>
            <a:off x="12086173" y="4736479"/>
            <a:ext cx="3124347" cy="2865368"/>
          </a:xfrm>
          <a:prstGeom prst="rect">
            <a:avLst/>
          </a:prstGeom>
          <a:noFill/>
          <a:ln w="28575">
            <a:gradFill flip="none" rotWithShape="1">
              <a:gsLst>
                <a:gs pos="21000">
                  <a:srgbClr val="D91C5C"/>
                </a:gs>
                <a:gs pos="100000">
                  <a:srgbClr val="FFD600"/>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US" sz="1800" dirty="0">
                <a:ea typeface="Calibri"/>
                <a:sym typeface="Calibri"/>
              </a:rPr>
              <a:t>This control </a:t>
            </a:r>
            <a:br>
              <a:rPr lang="en-US" sz="1800" dirty="0">
                <a:ea typeface="Calibri"/>
                <a:sym typeface="Calibri"/>
              </a:rPr>
            </a:br>
            <a:r>
              <a:rPr lang="en-US" sz="1800" dirty="0">
                <a:ea typeface="Calibri"/>
                <a:sym typeface="Calibri"/>
              </a:rPr>
              <a:t>system is </a:t>
            </a:r>
            <a:br>
              <a:rPr lang="en-US" sz="1800" dirty="0">
                <a:ea typeface="Calibri"/>
                <a:sym typeface="Calibri"/>
              </a:rPr>
            </a:br>
            <a:r>
              <a:rPr lang="en-US" sz="1800" dirty="0">
                <a:ea typeface="Calibri"/>
                <a:sym typeface="Calibri"/>
              </a:rPr>
              <a:t>common to all types </a:t>
            </a:r>
            <a:br>
              <a:rPr lang="en-US" sz="1800" dirty="0">
                <a:ea typeface="Calibri"/>
                <a:sym typeface="Calibri"/>
              </a:rPr>
            </a:br>
            <a:r>
              <a:rPr lang="en-US" sz="1800" dirty="0">
                <a:ea typeface="Calibri"/>
                <a:sym typeface="Calibri"/>
              </a:rPr>
              <a:t>of CNC machines.</a:t>
            </a:r>
          </a:p>
          <a:p>
            <a:pPr marL="0" lvl="0" indent="0" algn="l" rtl="0">
              <a:spcBef>
                <a:spcPts val="0"/>
              </a:spcBef>
              <a:spcAft>
                <a:spcPts val="0"/>
              </a:spcAft>
              <a:buNone/>
            </a:pPr>
            <a:endParaRPr lang="en-US" sz="1800" dirty="0">
              <a:ea typeface="Calibri"/>
              <a:sym typeface="Calibri"/>
            </a:endParaRPr>
          </a:p>
          <a:p>
            <a:pPr marL="457200" lvl="0" indent="-317500" algn="l" rtl="0">
              <a:spcBef>
                <a:spcPts val="0"/>
              </a:spcBef>
              <a:spcAft>
                <a:spcPts val="0"/>
              </a:spcAft>
              <a:buSzPct val="70000"/>
              <a:buFont typeface="Arial" panose="020B0604020202020204" pitchFamily="34" charset="0"/>
              <a:buChar char="•"/>
            </a:pPr>
            <a:r>
              <a:rPr lang="en-US" sz="1800" dirty="0">
                <a:ea typeface="Calibri"/>
                <a:sym typeface="Calibri"/>
              </a:rPr>
              <a:t>Can you name or describe some different types of CNC machine?</a:t>
            </a:r>
          </a:p>
        </p:txBody>
      </p:sp>
      <p:cxnSp>
        <p:nvCxnSpPr>
          <p:cNvPr id="6" name="Google Shape;644;p10">
            <a:extLst>
              <a:ext uri="{FF2B5EF4-FFF2-40B4-BE49-F238E27FC236}">
                <a16:creationId xmlns:a16="http://schemas.microsoft.com/office/drawing/2014/main" id="{EDAEA6D1-D137-3D91-AA33-CC11FC5DA119}"/>
              </a:ext>
            </a:extLst>
          </p:cNvPr>
          <p:cNvCxnSpPr>
            <a:cxnSpLocks/>
          </p:cNvCxnSpPr>
          <p:nvPr/>
        </p:nvCxnSpPr>
        <p:spPr>
          <a:xfrm>
            <a:off x="10090674" y="3660182"/>
            <a:ext cx="1727946" cy="0"/>
          </a:xfrm>
          <a:prstGeom prst="straightConnector1">
            <a:avLst/>
          </a:prstGeom>
          <a:noFill/>
          <a:ln w="15875" cap="flat" cmpd="sng">
            <a:solidFill>
              <a:schemeClr val="dk1"/>
            </a:solidFill>
            <a:prstDash val="solid"/>
            <a:miter lim="800000"/>
            <a:headEnd type="none" w="sm" len="sm"/>
            <a:tailEnd type="stealth" w="med" len="med"/>
          </a:ln>
        </p:spPr>
      </p:cxnSp>
      <p:cxnSp>
        <p:nvCxnSpPr>
          <p:cNvPr id="7" name="Google Shape;645;p10">
            <a:extLst>
              <a:ext uri="{FF2B5EF4-FFF2-40B4-BE49-F238E27FC236}">
                <a16:creationId xmlns:a16="http://schemas.microsoft.com/office/drawing/2014/main" id="{5FBF76F0-B79A-E720-D6AF-4A93A47AD25C}"/>
              </a:ext>
            </a:extLst>
          </p:cNvPr>
          <p:cNvCxnSpPr>
            <a:cxnSpLocks/>
          </p:cNvCxnSpPr>
          <p:nvPr/>
        </p:nvCxnSpPr>
        <p:spPr>
          <a:xfrm>
            <a:off x="6179762" y="3690761"/>
            <a:ext cx="2304000" cy="0"/>
          </a:xfrm>
          <a:prstGeom prst="straightConnector1">
            <a:avLst/>
          </a:prstGeom>
          <a:noFill/>
          <a:ln w="15875" cap="flat" cmpd="sng">
            <a:solidFill>
              <a:schemeClr val="dk1"/>
            </a:solidFill>
            <a:prstDash val="solid"/>
            <a:miter lim="800000"/>
            <a:headEnd type="none" w="sm" len="sm"/>
            <a:tailEnd type="stealth" w="med" len="med"/>
          </a:ln>
        </p:spPr>
      </p:cxnSp>
      <p:cxnSp>
        <p:nvCxnSpPr>
          <p:cNvPr id="8" name="Google Shape;646;p10">
            <a:extLst>
              <a:ext uri="{FF2B5EF4-FFF2-40B4-BE49-F238E27FC236}">
                <a16:creationId xmlns:a16="http://schemas.microsoft.com/office/drawing/2014/main" id="{7206B263-49FE-C1ED-FB3D-814051F3C115}"/>
              </a:ext>
            </a:extLst>
          </p:cNvPr>
          <p:cNvCxnSpPr>
            <a:cxnSpLocks/>
          </p:cNvCxnSpPr>
          <p:nvPr/>
        </p:nvCxnSpPr>
        <p:spPr>
          <a:xfrm>
            <a:off x="3382155" y="7088175"/>
            <a:ext cx="3134029" cy="1"/>
          </a:xfrm>
          <a:prstGeom prst="straightConnector1">
            <a:avLst/>
          </a:prstGeom>
          <a:noFill/>
          <a:ln w="15875" cap="flat" cmpd="sng">
            <a:solidFill>
              <a:schemeClr val="dk1"/>
            </a:solidFill>
            <a:prstDash val="solid"/>
            <a:miter lim="800000"/>
            <a:headEnd type="none" w="sm" len="sm"/>
            <a:tailEnd type="none" w="sm" len="sm"/>
          </a:ln>
        </p:spPr>
      </p:cxnSp>
      <p:sp>
        <p:nvSpPr>
          <p:cNvPr id="12" name="Google Shape;652;p10">
            <a:extLst>
              <a:ext uri="{FF2B5EF4-FFF2-40B4-BE49-F238E27FC236}">
                <a16:creationId xmlns:a16="http://schemas.microsoft.com/office/drawing/2014/main" id="{E3443330-E0AB-5E7F-1B5A-34EA4A0FECC7}"/>
              </a:ext>
            </a:extLst>
          </p:cNvPr>
          <p:cNvSpPr txBox="1"/>
          <p:nvPr/>
        </p:nvSpPr>
        <p:spPr>
          <a:xfrm>
            <a:off x="452825" y="4861639"/>
            <a:ext cx="4150669" cy="1231128"/>
          </a:xfrm>
          <a:prstGeom prst="rect">
            <a:avLst/>
          </a:prstGeom>
          <a:noFill/>
          <a:ln>
            <a:noFill/>
          </a:ln>
        </p:spPr>
        <p:txBody>
          <a:bodyPr spcFirstLastPara="1" wrap="square" lIns="90000" tIns="45700" rIns="91425" bIns="45700" anchor="t" anchorCtr="0">
            <a:noAutofit/>
          </a:bodyPr>
          <a:lstStyle/>
          <a:p>
            <a:r>
              <a:rPr lang="en-US" dirty="0">
                <a:solidFill>
                  <a:schemeClr val="dk1"/>
                </a:solidFill>
                <a:latin typeface="Arial" panose="020B0604020202020204" pitchFamily="34" charset="0"/>
                <a:ea typeface="Calibri"/>
                <a:cs typeface="Arial" panose="020B0604020202020204" pitchFamily="34" charset="0"/>
                <a:sym typeface="Calibri"/>
              </a:rPr>
              <a:t>A display monitor shows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the program and other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control or operating data​.</a:t>
            </a:r>
            <a:endParaRPr lang="en-US" sz="1600" dirty="0">
              <a:solidFill>
                <a:schemeClr val="dk1"/>
              </a:solidFill>
              <a:latin typeface="Arial" panose="020B0604020202020204" pitchFamily="34" charset="0"/>
              <a:cs typeface="Arial" panose="020B0604020202020204" pitchFamily="34" charset="0"/>
            </a:endParaRPr>
          </a:p>
        </p:txBody>
      </p:sp>
      <p:sp>
        <p:nvSpPr>
          <p:cNvPr id="13" name="Google Shape;653;p10">
            <a:extLst>
              <a:ext uri="{FF2B5EF4-FFF2-40B4-BE49-F238E27FC236}">
                <a16:creationId xmlns:a16="http://schemas.microsoft.com/office/drawing/2014/main" id="{ED88C9A0-565B-369E-DE75-94C97293511C}"/>
              </a:ext>
            </a:extLst>
          </p:cNvPr>
          <p:cNvSpPr txBox="1"/>
          <p:nvPr/>
        </p:nvSpPr>
        <p:spPr>
          <a:xfrm>
            <a:off x="3844926" y="4881132"/>
            <a:ext cx="3521894" cy="1244679"/>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Computer or microprocessor follows input instructions,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adjusts in response to feedback.</a:t>
            </a:r>
          </a:p>
          <a:p>
            <a:pPr marL="0" marR="0" lvl="0" indent="0" algn="ctr" rtl="0">
              <a:lnSpc>
                <a:spcPct val="90000"/>
              </a:lnSpc>
              <a:spcBef>
                <a:spcPts val="1800"/>
              </a:spcBef>
              <a:spcAft>
                <a:spcPts val="0"/>
              </a:spcAft>
              <a:buClr>
                <a:schemeClr val="dk1"/>
              </a:buClr>
              <a:buSzPts val="1800"/>
              <a:buFont typeface="Arial"/>
              <a:buNone/>
            </a:pPr>
            <a:endParaRPr sz="1800" b="1" i="0" dirty="0">
              <a:solidFill>
                <a:schemeClr val="dk1"/>
              </a:solidFill>
              <a:latin typeface="Arial" panose="020B0604020202020204" pitchFamily="34" charset="0"/>
              <a:ea typeface="Arial"/>
              <a:cs typeface="Arial" panose="020B0604020202020204" pitchFamily="34" charset="0"/>
              <a:sym typeface="Arial"/>
            </a:endParaRPr>
          </a:p>
        </p:txBody>
      </p:sp>
      <p:sp>
        <p:nvSpPr>
          <p:cNvPr id="14" name="Google Shape;654;p10">
            <a:extLst>
              <a:ext uri="{FF2B5EF4-FFF2-40B4-BE49-F238E27FC236}">
                <a16:creationId xmlns:a16="http://schemas.microsoft.com/office/drawing/2014/main" id="{B8440F81-89B5-7ABD-ED08-1BF07E9F2CA8}"/>
              </a:ext>
            </a:extLst>
          </p:cNvPr>
          <p:cNvSpPr txBox="1"/>
          <p:nvPr/>
        </p:nvSpPr>
        <p:spPr>
          <a:xfrm>
            <a:off x="11976091" y="3357697"/>
            <a:ext cx="3825921" cy="556907"/>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Finished </a:t>
            </a:r>
            <a:br>
              <a:rPr lang="en-US" b="1" dirty="0">
                <a:latin typeface="Arial" panose="020B0604020202020204" pitchFamily="34" charset="0"/>
                <a:ea typeface="Calibri"/>
                <a:cs typeface="Arial" panose="020B0604020202020204" pitchFamily="34" charset="0"/>
                <a:sym typeface="Calibri"/>
              </a:rPr>
            </a:br>
            <a:r>
              <a:rPr lang="en-US" b="1" dirty="0">
                <a:latin typeface="Arial" panose="020B0604020202020204" pitchFamily="34" charset="0"/>
                <a:ea typeface="Calibri"/>
                <a:cs typeface="Arial" panose="020B0604020202020204" pitchFamily="34" charset="0"/>
                <a:sym typeface="Calibri"/>
              </a:rPr>
              <a:t>workpiece</a:t>
            </a:r>
          </a:p>
        </p:txBody>
      </p:sp>
      <p:sp>
        <p:nvSpPr>
          <p:cNvPr id="15" name="Google Shape;655;p10">
            <a:extLst>
              <a:ext uri="{FF2B5EF4-FFF2-40B4-BE49-F238E27FC236}">
                <a16:creationId xmlns:a16="http://schemas.microsoft.com/office/drawing/2014/main" id="{79C746ED-C2BD-B768-4504-905EE2AF7732}"/>
              </a:ext>
            </a:extLst>
          </p:cNvPr>
          <p:cNvSpPr txBox="1"/>
          <p:nvPr/>
        </p:nvSpPr>
        <p:spPr>
          <a:xfrm>
            <a:off x="5658738" y="7905671"/>
            <a:ext cx="3825921" cy="735520"/>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Position and speed transducers continuously monitor the tool head.</a:t>
            </a:r>
            <a:endParaRPr lang="en-US" dirty="0">
              <a:latin typeface="Arial" panose="020B0604020202020204" pitchFamily="34" charset="0"/>
              <a:cs typeface="Arial" panose="020B0604020202020204" pitchFamily="34" charset="0"/>
            </a:endParaRPr>
          </a:p>
        </p:txBody>
      </p:sp>
      <p:cxnSp>
        <p:nvCxnSpPr>
          <p:cNvPr id="22" name="Google Shape;663;p10">
            <a:extLst>
              <a:ext uri="{FF2B5EF4-FFF2-40B4-BE49-F238E27FC236}">
                <a16:creationId xmlns:a16="http://schemas.microsoft.com/office/drawing/2014/main" id="{2DD00D58-7E4C-1336-3DEB-CBBDC84FB798}"/>
              </a:ext>
            </a:extLst>
          </p:cNvPr>
          <p:cNvCxnSpPr>
            <a:cxnSpLocks/>
          </p:cNvCxnSpPr>
          <p:nvPr/>
        </p:nvCxnSpPr>
        <p:spPr>
          <a:xfrm>
            <a:off x="2416688" y="3690761"/>
            <a:ext cx="2186806" cy="0"/>
          </a:xfrm>
          <a:prstGeom prst="straightConnector1">
            <a:avLst/>
          </a:prstGeom>
          <a:noFill/>
          <a:ln w="15875" cap="flat" cmpd="sng">
            <a:solidFill>
              <a:schemeClr val="dk1"/>
            </a:solidFill>
            <a:prstDash val="solid"/>
            <a:miter lim="800000"/>
            <a:headEnd type="none" w="sm" len="sm"/>
            <a:tailEnd type="stealth" w="med" len="med"/>
          </a:ln>
        </p:spPr>
      </p:cxnSp>
      <p:sp>
        <p:nvSpPr>
          <p:cNvPr id="23" name="Google Shape;664;p10">
            <a:extLst>
              <a:ext uri="{FF2B5EF4-FFF2-40B4-BE49-F238E27FC236}">
                <a16:creationId xmlns:a16="http://schemas.microsoft.com/office/drawing/2014/main" id="{72AC2B1D-4E06-6254-4ED6-CF20D8A541E5}"/>
              </a:ext>
            </a:extLst>
          </p:cNvPr>
          <p:cNvSpPr txBox="1"/>
          <p:nvPr/>
        </p:nvSpPr>
        <p:spPr>
          <a:xfrm>
            <a:off x="2712729" y="3251430"/>
            <a:ext cx="1216317"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b="1" dirty="0">
                <a:solidFill>
                  <a:schemeClr val="dk1"/>
                </a:solidFill>
                <a:latin typeface="Arial"/>
                <a:ea typeface="Arial"/>
                <a:cs typeface="Arial"/>
                <a:sym typeface="Arial"/>
              </a:rPr>
              <a:t>Input</a:t>
            </a:r>
            <a:endParaRPr b="1" dirty="0"/>
          </a:p>
        </p:txBody>
      </p:sp>
      <p:sp>
        <p:nvSpPr>
          <p:cNvPr id="24" name="Google Shape;665;p10">
            <a:extLst>
              <a:ext uri="{FF2B5EF4-FFF2-40B4-BE49-F238E27FC236}">
                <a16:creationId xmlns:a16="http://schemas.microsoft.com/office/drawing/2014/main" id="{ED215661-7048-615A-127B-D825234528CD}"/>
              </a:ext>
            </a:extLst>
          </p:cNvPr>
          <p:cNvSpPr txBox="1"/>
          <p:nvPr/>
        </p:nvSpPr>
        <p:spPr>
          <a:xfrm>
            <a:off x="6634963" y="3266819"/>
            <a:ext cx="1216317"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b="1">
                <a:solidFill>
                  <a:schemeClr val="dk1"/>
                </a:solidFill>
                <a:latin typeface="Arial"/>
                <a:ea typeface="Arial"/>
                <a:cs typeface="Arial"/>
                <a:sym typeface="Arial"/>
              </a:rPr>
              <a:t>Output</a:t>
            </a:r>
            <a:endParaRPr b="1"/>
          </a:p>
        </p:txBody>
      </p:sp>
      <p:cxnSp>
        <p:nvCxnSpPr>
          <p:cNvPr id="25" name="Google Shape;666;p10">
            <a:extLst>
              <a:ext uri="{FF2B5EF4-FFF2-40B4-BE49-F238E27FC236}">
                <a16:creationId xmlns:a16="http://schemas.microsoft.com/office/drawing/2014/main" id="{ABB8E598-9B30-69B4-3AF0-875113CDE97B}"/>
              </a:ext>
            </a:extLst>
          </p:cNvPr>
          <p:cNvCxnSpPr/>
          <p:nvPr/>
        </p:nvCxnSpPr>
        <p:spPr>
          <a:xfrm rot="10800000">
            <a:off x="11091686" y="3656272"/>
            <a:ext cx="0" cy="3366000"/>
          </a:xfrm>
          <a:prstGeom prst="straightConnector1">
            <a:avLst/>
          </a:prstGeom>
          <a:noFill/>
          <a:ln w="15875" cap="flat" cmpd="sng">
            <a:solidFill>
              <a:schemeClr val="dk1"/>
            </a:solidFill>
            <a:prstDash val="solid"/>
            <a:miter lim="800000"/>
            <a:headEnd type="none" w="sm" len="sm"/>
            <a:tailEnd type="none" w="sm" len="sm"/>
          </a:ln>
        </p:spPr>
      </p:cxnSp>
      <p:cxnSp>
        <p:nvCxnSpPr>
          <p:cNvPr id="26" name="Google Shape;667;p10">
            <a:extLst>
              <a:ext uri="{FF2B5EF4-FFF2-40B4-BE49-F238E27FC236}">
                <a16:creationId xmlns:a16="http://schemas.microsoft.com/office/drawing/2014/main" id="{D05CD8DE-2FC5-E155-857A-6457553AEC92}"/>
              </a:ext>
            </a:extLst>
          </p:cNvPr>
          <p:cNvCxnSpPr>
            <a:cxnSpLocks/>
          </p:cNvCxnSpPr>
          <p:nvPr/>
        </p:nvCxnSpPr>
        <p:spPr>
          <a:xfrm flipH="1">
            <a:off x="8211686" y="7016113"/>
            <a:ext cx="2880000" cy="0"/>
          </a:xfrm>
          <a:prstGeom prst="straightConnector1">
            <a:avLst/>
          </a:prstGeom>
          <a:noFill/>
          <a:ln w="15875" cap="flat" cmpd="sng">
            <a:solidFill>
              <a:schemeClr val="dk1"/>
            </a:solidFill>
            <a:prstDash val="solid"/>
            <a:miter lim="800000"/>
            <a:headEnd type="none" w="sm" len="sm"/>
            <a:tailEnd type="stealth" w="med" len="med"/>
          </a:ln>
        </p:spPr>
      </p:cxnSp>
      <p:sp>
        <p:nvSpPr>
          <p:cNvPr id="27" name="Google Shape;668;p10">
            <a:extLst>
              <a:ext uri="{FF2B5EF4-FFF2-40B4-BE49-F238E27FC236}">
                <a16:creationId xmlns:a16="http://schemas.microsoft.com/office/drawing/2014/main" id="{3D8D62E0-A910-427F-1927-9C7AC1B99E88}"/>
              </a:ext>
            </a:extLst>
          </p:cNvPr>
          <p:cNvSpPr txBox="1"/>
          <p:nvPr/>
        </p:nvSpPr>
        <p:spPr>
          <a:xfrm>
            <a:off x="4190882" y="6646781"/>
            <a:ext cx="1393325"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b="1">
                <a:solidFill>
                  <a:schemeClr val="dk1"/>
                </a:solidFill>
                <a:latin typeface="Arial"/>
                <a:ea typeface="Arial"/>
                <a:cs typeface="Arial"/>
                <a:sym typeface="Arial"/>
              </a:rPr>
              <a:t>Feedback</a:t>
            </a:r>
            <a:endParaRPr b="1"/>
          </a:p>
        </p:txBody>
      </p:sp>
      <p:cxnSp>
        <p:nvCxnSpPr>
          <p:cNvPr id="31" name="Google Shape;672;p10">
            <a:extLst>
              <a:ext uri="{FF2B5EF4-FFF2-40B4-BE49-F238E27FC236}">
                <a16:creationId xmlns:a16="http://schemas.microsoft.com/office/drawing/2014/main" id="{8A38E13F-C34F-6AFE-E66A-FFF2CB578CF6}"/>
              </a:ext>
            </a:extLst>
          </p:cNvPr>
          <p:cNvCxnSpPr>
            <a:cxnSpLocks/>
          </p:cNvCxnSpPr>
          <p:nvPr/>
        </p:nvCxnSpPr>
        <p:spPr>
          <a:xfrm rot="10800000">
            <a:off x="3382155" y="3776175"/>
            <a:ext cx="0" cy="3312000"/>
          </a:xfrm>
          <a:prstGeom prst="straightConnector1">
            <a:avLst/>
          </a:prstGeom>
          <a:noFill/>
          <a:ln w="15875" cap="flat" cmpd="sng">
            <a:solidFill>
              <a:schemeClr val="dk1"/>
            </a:solidFill>
            <a:prstDash val="solid"/>
            <a:miter lim="800000"/>
            <a:headEnd type="none" w="sm" len="sm"/>
            <a:tailEnd type="stealth" w="med" len="med"/>
          </a:ln>
        </p:spPr>
      </p:cxnSp>
      <p:sp>
        <p:nvSpPr>
          <p:cNvPr id="32" name="Graphic 5">
            <a:extLst>
              <a:ext uri="{FF2B5EF4-FFF2-40B4-BE49-F238E27FC236}">
                <a16:creationId xmlns:a16="http://schemas.microsoft.com/office/drawing/2014/main" id="{8B5C9832-51C0-7E75-B16F-CEB079B9D879}"/>
              </a:ext>
            </a:extLst>
          </p:cNvPr>
          <p:cNvSpPr/>
          <p:nvPr/>
        </p:nvSpPr>
        <p:spPr>
          <a:xfrm>
            <a:off x="831120" y="3138452"/>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A6E582A-2803-EA02-D69E-D22D1F4170D5}"/>
              </a:ext>
            </a:extLst>
          </p:cNvPr>
          <p:cNvSpPr txBox="1"/>
          <p:nvPr/>
        </p:nvSpPr>
        <p:spPr>
          <a:xfrm>
            <a:off x="1410346" y="4978940"/>
            <a:ext cx="184731" cy="369332"/>
          </a:xfrm>
          <a:prstGeom prst="rect">
            <a:avLst/>
          </a:prstGeom>
          <a:noFill/>
        </p:spPr>
        <p:txBody>
          <a:bodyPr wrap="none" rtlCol="0">
            <a:spAutoFit/>
          </a:bodyPr>
          <a:lstStyle/>
          <a:p>
            <a:endParaRPr lang="en-US" dirty="0"/>
          </a:p>
        </p:txBody>
      </p:sp>
      <p:sp>
        <p:nvSpPr>
          <p:cNvPr id="35" name="TextBox 34">
            <a:extLst>
              <a:ext uri="{FF2B5EF4-FFF2-40B4-BE49-F238E27FC236}">
                <a16:creationId xmlns:a16="http://schemas.microsoft.com/office/drawing/2014/main" id="{8AE1A876-2DC7-A9A3-AD3C-90F1744AB7D1}"/>
              </a:ext>
            </a:extLst>
          </p:cNvPr>
          <p:cNvSpPr txBox="1"/>
          <p:nvPr/>
        </p:nvSpPr>
        <p:spPr>
          <a:xfrm>
            <a:off x="1169729" y="3651649"/>
            <a:ext cx="902811" cy="923330"/>
          </a:xfrm>
          <a:prstGeom prst="rect">
            <a:avLst/>
          </a:prstGeom>
          <a:noFill/>
        </p:spPr>
        <p:txBody>
          <a:bodyPr wrap="square" rtlCol="0">
            <a:spAutoFit/>
          </a:bodyPr>
          <a:lstStyle/>
          <a:p>
            <a:pPr algn="ctr"/>
            <a:r>
              <a:rPr lang="en-GB" sz="1800" b="1" dirty="0">
                <a:solidFill>
                  <a:schemeClr val="dk1"/>
                </a:solidFill>
                <a:latin typeface="Arial"/>
                <a:ea typeface="Arial"/>
                <a:cs typeface="Arial"/>
                <a:sym typeface="Arial"/>
              </a:rPr>
              <a:t>Input </a:t>
            </a:r>
            <a:br>
              <a:rPr lang="en-GB" sz="1800" b="1" dirty="0">
                <a:solidFill>
                  <a:schemeClr val="dk1"/>
                </a:solidFill>
                <a:latin typeface="Arial"/>
                <a:ea typeface="Arial"/>
                <a:cs typeface="Arial"/>
                <a:sym typeface="Arial"/>
              </a:rPr>
            </a:br>
            <a:r>
              <a:rPr lang="en-GB" sz="1800" b="1" dirty="0">
                <a:solidFill>
                  <a:schemeClr val="dk1"/>
                </a:solidFill>
                <a:latin typeface="Arial"/>
                <a:ea typeface="Arial"/>
                <a:cs typeface="Arial"/>
                <a:sym typeface="Arial"/>
              </a:rPr>
              <a:t>device</a:t>
            </a:r>
            <a:endParaRPr lang="en-GB" dirty="0"/>
          </a:p>
          <a:p>
            <a:endParaRPr lang="en-US" dirty="0"/>
          </a:p>
        </p:txBody>
      </p:sp>
      <p:sp>
        <p:nvSpPr>
          <p:cNvPr id="36" name="Graphic 5">
            <a:extLst>
              <a:ext uri="{FF2B5EF4-FFF2-40B4-BE49-F238E27FC236}">
                <a16:creationId xmlns:a16="http://schemas.microsoft.com/office/drawing/2014/main" id="{FA810142-5D61-DDE2-DC56-BEDBF2BBA0AC}"/>
              </a:ext>
            </a:extLst>
          </p:cNvPr>
          <p:cNvSpPr/>
          <p:nvPr/>
        </p:nvSpPr>
        <p:spPr>
          <a:xfrm>
            <a:off x="4645186" y="3138452"/>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5EBB9501-2928-9283-BA02-B06BA6AAC824}"/>
              </a:ext>
            </a:extLst>
          </p:cNvPr>
          <p:cNvSpPr txBox="1"/>
          <p:nvPr/>
        </p:nvSpPr>
        <p:spPr>
          <a:xfrm>
            <a:off x="4878688" y="3590727"/>
            <a:ext cx="1160340" cy="1200329"/>
          </a:xfrm>
          <a:prstGeom prst="rect">
            <a:avLst/>
          </a:prstGeom>
          <a:noFill/>
        </p:spPr>
        <p:txBody>
          <a:bodyPr wrap="square" rtlCol="0">
            <a:spAutoFit/>
          </a:bodyPr>
          <a:lstStyle/>
          <a:p>
            <a:pPr algn="ctr"/>
            <a:r>
              <a:rPr lang="en-GB" sz="1800" b="1" dirty="0">
                <a:solidFill>
                  <a:schemeClr val="dk1"/>
                </a:solidFill>
                <a:latin typeface="Arial" panose="020B0604020202020204" pitchFamily="34" charset="0"/>
                <a:ea typeface="Arial"/>
                <a:cs typeface="Arial" panose="020B0604020202020204" pitchFamily="34" charset="0"/>
                <a:sym typeface="Arial"/>
              </a:rPr>
              <a:t>Machine control unit</a:t>
            </a:r>
            <a:endParaRPr lang="en-GB"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8" name="Graphic 5">
            <a:extLst>
              <a:ext uri="{FF2B5EF4-FFF2-40B4-BE49-F238E27FC236}">
                <a16:creationId xmlns:a16="http://schemas.microsoft.com/office/drawing/2014/main" id="{DBB3FDA8-ADE3-FBB6-52A6-F0977376C4F3}"/>
              </a:ext>
            </a:extLst>
          </p:cNvPr>
          <p:cNvSpPr/>
          <p:nvPr/>
        </p:nvSpPr>
        <p:spPr>
          <a:xfrm>
            <a:off x="8519762" y="3138452"/>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D39C71A-977E-D441-9E6C-0EACE15D4B76}"/>
              </a:ext>
            </a:extLst>
          </p:cNvPr>
          <p:cNvSpPr txBox="1"/>
          <p:nvPr/>
        </p:nvSpPr>
        <p:spPr>
          <a:xfrm>
            <a:off x="8720605" y="3590727"/>
            <a:ext cx="1244009" cy="923330"/>
          </a:xfrm>
          <a:prstGeom prst="rect">
            <a:avLst/>
          </a:prstGeom>
          <a:noFill/>
        </p:spPr>
        <p:txBody>
          <a:bodyPr wrap="square" rtlCol="0">
            <a:spAutoFit/>
          </a:bodyPr>
          <a:lstStyle/>
          <a:p>
            <a:pPr algn="ctr"/>
            <a:r>
              <a:rPr lang="en-GB" sz="1800" b="1" dirty="0">
                <a:solidFill>
                  <a:schemeClr val="dk1"/>
                </a:solidFill>
                <a:latin typeface="Arial" panose="020B0604020202020204" pitchFamily="34" charset="0"/>
                <a:ea typeface="Arial"/>
                <a:cs typeface="Arial" panose="020B0604020202020204" pitchFamily="34" charset="0"/>
                <a:sym typeface="Arial"/>
              </a:rPr>
              <a:t>Machine drive system</a:t>
            </a:r>
            <a:endParaRPr lang="en-US" dirty="0">
              <a:latin typeface="Arial" panose="020B0604020202020204" pitchFamily="34" charset="0"/>
              <a:cs typeface="Arial" panose="020B0604020202020204" pitchFamily="34" charset="0"/>
            </a:endParaRPr>
          </a:p>
        </p:txBody>
      </p:sp>
      <p:sp>
        <p:nvSpPr>
          <p:cNvPr id="40" name="Graphic 5">
            <a:extLst>
              <a:ext uri="{FF2B5EF4-FFF2-40B4-BE49-F238E27FC236}">
                <a16:creationId xmlns:a16="http://schemas.microsoft.com/office/drawing/2014/main" id="{0A318B64-A421-4EA0-34A6-F990427E12F1}"/>
              </a:ext>
            </a:extLst>
          </p:cNvPr>
          <p:cNvSpPr/>
          <p:nvPr/>
        </p:nvSpPr>
        <p:spPr>
          <a:xfrm>
            <a:off x="6484370" y="6172600"/>
            <a:ext cx="1644424" cy="161374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noFill/>
          <a:ln w="7620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B69B397-8554-D62A-17D7-F460A55D65FB}"/>
              </a:ext>
            </a:extLst>
          </p:cNvPr>
          <p:cNvSpPr txBox="1"/>
          <p:nvPr/>
        </p:nvSpPr>
        <p:spPr>
          <a:xfrm>
            <a:off x="6717872" y="6831447"/>
            <a:ext cx="1160340" cy="369332"/>
          </a:xfrm>
          <a:prstGeom prst="rect">
            <a:avLst/>
          </a:prstGeom>
          <a:noFill/>
        </p:spPr>
        <p:txBody>
          <a:bodyPr wrap="square" rtlCol="0">
            <a:spAutoFit/>
          </a:bodyPr>
          <a:lstStyle/>
          <a:p>
            <a:pPr algn="ctr"/>
            <a:r>
              <a:rPr lang="en-GB" sz="1800" b="1" dirty="0">
                <a:solidFill>
                  <a:schemeClr val="dk1"/>
                </a:solidFill>
                <a:latin typeface="Arial" panose="020B0604020202020204" pitchFamily="34" charset="0"/>
                <a:ea typeface="Arial"/>
                <a:cs typeface="Arial" panose="020B0604020202020204" pitchFamily="34" charset="0"/>
                <a:sym typeface="Arial"/>
              </a:rPr>
              <a:t>Sensors</a:t>
            </a:r>
            <a:endParaRPr lang="en-US" dirty="0">
              <a:latin typeface="Arial" panose="020B0604020202020204" pitchFamily="34" charset="0"/>
              <a:cs typeface="Arial" panose="020B0604020202020204" pitchFamily="34" charset="0"/>
            </a:endParaRPr>
          </a:p>
        </p:txBody>
      </p:sp>
      <p:sp>
        <p:nvSpPr>
          <p:cNvPr id="42" name="Google Shape;653;p10">
            <a:extLst>
              <a:ext uri="{FF2B5EF4-FFF2-40B4-BE49-F238E27FC236}">
                <a16:creationId xmlns:a16="http://schemas.microsoft.com/office/drawing/2014/main" id="{586F928F-CE1C-3E98-1900-0B47F9CD0A0B}"/>
              </a:ext>
            </a:extLst>
          </p:cNvPr>
          <p:cNvSpPr txBox="1"/>
          <p:nvPr/>
        </p:nvSpPr>
        <p:spPr>
          <a:xfrm>
            <a:off x="8211686" y="4896203"/>
            <a:ext cx="3124353" cy="968575"/>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US" dirty="0">
                <a:solidFill>
                  <a:schemeClr val="dk1"/>
                </a:solidFill>
                <a:latin typeface="Arial" panose="020B0604020202020204" pitchFamily="34" charset="0"/>
                <a:ea typeface="Calibri"/>
                <a:cs typeface="Arial" panose="020B0604020202020204" pitchFamily="34" charset="0"/>
                <a:sym typeface="Calibri"/>
              </a:rPr>
              <a:t>Amplifier circuits drive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motors and ball lead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screws that control the </a:t>
            </a:r>
            <a:br>
              <a:rPr lang="en-US" dirty="0">
                <a:solidFill>
                  <a:schemeClr val="dk1"/>
                </a:solidFill>
                <a:latin typeface="Arial" panose="020B0604020202020204" pitchFamily="34" charset="0"/>
                <a:ea typeface="Calibri"/>
                <a:cs typeface="Arial" panose="020B0604020202020204" pitchFamily="34" charset="0"/>
                <a:sym typeface="Calibri"/>
              </a:rPr>
            </a:br>
            <a:r>
              <a:rPr lang="en-US" dirty="0">
                <a:solidFill>
                  <a:schemeClr val="dk1"/>
                </a:solidFill>
                <a:latin typeface="Arial" panose="020B0604020202020204" pitchFamily="34" charset="0"/>
                <a:ea typeface="Calibri"/>
                <a:cs typeface="Arial" panose="020B0604020202020204" pitchFamily="34" charset="0"/>
                <a:sym typeface="Calibri"/>
              </a:rPr>
              <a:t>tool head.</a:t>
            </a:r>
            <a:endParaRPr lang="en-US" dirty="0">
              <a:latin typeface="Arial" panose="020B0604020202020204" pitchFamily="34" charset="0"/>
              <a:cs typeface="Arial" panose="020B0604020202020204" pitchFamily="34" charset="0"/>
            </a:endParaRPr>
          </a:p>
        </p:txBody>
      </p:sp>
      <p:sp>
        <p:nvSpPr>
          <p:cNvPr id="43" name="Footer Placeholder 3">
            <a:extLst>
              <a:ext uri="{FF2B5EF4-FFF2-40B4-BE49-F238E27FC236}">
                <a16:creationId xmlns:a16="http://schemas.microsoft.com/office/drawing/2014/main" id="{0ADD197D-D401-4C9F-C936-D0433E8A45A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44" name="Slide Number Placeholder 5">
            <a:extLst>
              <a:ext uri="{FF2B5EF4-FFF2-40B4-BE49-F238E27FC236}">
                <a16:creationId xmlns:a16="http://schemas.microsoft.com/office/drawing/2014/main" id="{5DDCA726-10B0-A7A5-DB89-D5282F26C71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pic>
        <p:nvPicPr>
          <p:cNvPr id="45" name="Graphic 44">
            <a:extLst>
              <a:ext uri="{FF2B5EF4-FFF2-40B4-BE49-F238E27FC236}">
                <a16:creationId xmlns:a16="http://schemas.microsoft.com/office/drawing/2014/main" id="{08DE3FE2-6B99-1FC4-6334-6E3F92B68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37458" y="4157711"/>
            <a:ext cx="1078232" cy="1062139"/>
          </a:xfrm>
          <a:prstGeom prst="rect">
            <a:avLst/>
          </a:prstGeom>
        </p:spPr>
      </p:pic>
    </p:spTree>
    <p:extLst>
      <p:ext uri="{BB962C8B-B14F-4D97-AF65-F5344CB8AC3E}">
        <p14:creationId xmlns:p14="http://schemas.microsoft.com/office/powerpoint/2010/main" val="249270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7BC9-EA9A-5E46-1F3D-DAC1AE06E990}"/>
              </a:ext>
            </a:extLst>
          </p:cNvPr>
          <p:cNvSpPr>
            <a:spLocks noGrp="1"/>
          </p:cNvSpPr>
          <p:nvPr>
            <p:ph type="title"/>
          </p:nvPr>
        </p:nvSpPr>
        <p:spPr/>
        <p:txBody>
          <a:bodyPr/>
          <a:lstStyle/>
          <a:p>
            <a:r>
              <a:rPr lang="en-US" sz="4400" dirty="0"/>
              <a:t>Common CNC machines</a:t>
            </a:r>
            <a:endParaRPr lang="en-US" dirty="0"/>
          </a:p>
        </p:txBody>
      </p:sp>
      <p:sp>
        <p:nvSpPr>
          <p:cNvPr id="33" name="Footer Placeholder 3">
            <a:extLst>
              <a:ext uri="{FF2B5EF4-FFF2-40B4-BE49-F238E27FC236}">
                <a16:creationId xmlns:a16="http://schemas.microsoft.com/office/drawing/2014/main" id="{44A82059-115A-0F09-0AC2-B8846121E6E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37" name="Content Placeholder 11">
            <a:extLst>
              <a:ext uri="{FF2B5EF4-FFF2-40B4-BE49-F238E27FC236}">
                <a16:creationId xmlns:a16="http://schemas.microsoft.com/office/drawing/2014/main" id="{B2CC27D9-F504-F2F9-4B19-37173F4C9BDB}"/>
              </a:ext>
            </a:extLst>
          </p:cNvPr>
          <p:cNvSpPr txBox="1">
            <a:spLocks/>
          </p:cNvSpPr>
          <p:nvPr/>
        </p:nvSpPr>
        <p:spPr>
          <a:xfrm>
            <a:off x="5191028" y="6856662"/>
            <a:ext cx="5875532" cy="1769170"/>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spcBef>
                <a:spcPts val="0"/>
              </a:spcBef>
              <a:spcAft>
                <a:spcPts val="0"/>
              </a:spcAft>
              <a:buNone/>
            </a:pPr>
            <a:r>
              <a:rPr lang="en-US" sz="1800" dirty="0">
                <a:solidFill>
                  <a:schemeClr val="dk1"/>
                </a:solidFill>
                <a:ea typeface="Calibri"/>
                <a:sym typeface="Calibri"/>
              </a:rPr>
              <a:t>Discuss each type of machine:</a:t>
            </a:r>
            <a:br>
              <a:rPr lang="en-US" sz="1800" dirty="0">
                <a:solidFill>
                  <a:schemeClr val="dk1"/>
                </a:solidFill>
                <a:ea typeface="Calibri"/>
                <a:sym typeface="Calibri"/>
              </a:rPr>
            </a:br>
            <a:endParaRPr lang="en-US" sz="1800" dirty="0">
              <a:solidFill>
                <a:schemeClr val="dk1"/>
              </a:solidFill>
              <a:ea typeface="Calibri"/>
              <a:sym typeface="Calibri"/>
            </a:endParaRPr>
          </a:p>
          <a:p>
            <a:pPr marL="457200" lvl="0" indent="-330200" algn="l" rtl="0">
              <a:spcBef>
                <a:spcPts val="0"/>
              </a:spcBef>
              <a:spcAft>
                <a:spcPts val="600"/>
              </a:spcAft>
              <a:buClr>
                <a:schemeClr val="dk1"/>
              </a:buClr>
              <a:buSzPct val="70000"/>
              <a:buFont typeface="Arial" panose="020B0604020202020204" pitchFamily="34" charset="0"/>
              <a:buChar char="•"/>
            </a:pPr>
            <a:r>
              <a:rPr lang="en-US" sz="1800" dirty="0">
                <a:solidFill>
                  <a:schemeClr val="dk1"/>
                </a:solidFill>
                <a:ea typeface="Calibri"/>
                <a:sym typeface="Calibri"/>
              </a:rPr>
              <a:t>What type of components can be produced?</a:t>
            </a:r>
            <a:endParaRPr lang="en-US" sz="1800" dirty="0">
              <a:solidFill>
                <a:schemeClr val="dk1"/>
              </a:solidFill>
            </a:endParaRPr>
          </a:p>
          <a:p>
            <a:pPr marL="457200" lvl="0" indent="-330200" algn="l" rtl="0">
              <a:spcBef>
                <a:spcPts val="0"/>
              </a:spcBef>
              <a:spcAft>
                <a:spcPts val="600"/>
              </a:spcAft>
              <a:buClr>
                <a:schemeClr val="dk1"/>
              </a:buClr>
              <a:buSzPct val="70000"/>
              <a:buFont typeface="Arial" panose="020B0604020202020204" pitchFamily="34" charset="0"/>
              <a:buChar char="•"/>
            </a:pPr>
            <a:r>
              <a:rPr lang="en-US" sz="1800" dirty="0">
                <a:solidFill>
                  <a:schemeClr val="dk1"/>
                </a:solidFill>
                <a:ea typeface="Calibri"/>
                <a:sym typeface="Calibri"/>
              </a:rPr>
              <a:t>What type of materials can be used?</a:t>
            </a:r>
          </a:p>
        </p:txBody>
      </p:sp>
      <p:sp>
        <p:nvSpPr>
          <p:cNvPr id="39" name="Slide Number Placeholder 5">
            <a:extLst>
              <a:ext uri="{FF2B5EF4-FFF2-40B4-BE49-F238E27FC236}">
                <a16:creationId xmlns:a16="http://schemas.microsoft.com/office/drawing/2014/main" id="{1428D275-8975-481C-DF6B-A36CFA40DD9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pic>
        <p:nvPicPr>
          <p:cNvPr id="41" name="Graphic 40">
            <a:extLst>
              <a:ext uri="{FF2B5EF4-FFF2-40B4-BE49-F238E27FC236}">
                <a16:creationId xmlns:a16="http://schemas.microsoft.com/office/drawing/2014/main" id="{24687E70-0130-C197-3D14-E0241F4AB9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7258" y="6325592"/>
            <a:ext cx="1078232" cy="1062139"/>
          </a:xfrm>
          <a:prstGeom prst="rect">
            <a:avLst/>
          </a:prstGeom>
        </p:spPr>
      </p:pic>
      <p:sp>
        <p:nvSpPr>
          <p:cNvPr id="23" name="Google Shape;200;p25">
            <a:extLst>
              <a:ext uri="{FF2B5EF4-FFF2-40B4-BE49-F238E27FC236}">
                <a16:creationId xmlns:a16="http://schemas.microsoft.com/office/drawing/2014/main" id="{114199A9-DD60-1FDB-6B02-29C46A3E097C}"/>
              </a:ext>
            </a:extLst>
          </p:cNvPr>
          <p:cNvSpPr txBox="1"/>
          <p:nvPr/>
        </p:nvSpPr>
        <p:spPr>
          <a:xfrm>
            <a:off x="14129717" y="2412814"/>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Router</a:t>
            </a:r>
            <a:endParaRPr b="1" dirty="0">
              <a:latin typeface="Arial" panose="020B0604020202020204" pitchFamily="34" charset="0"/>
              <a:ea typeface="Calibri"/>
              <a:cs typeface="Arial" panose="020B0604020202020204" pitchFamily="34" charset="0"/>
              <a:sym typeface="Calibri"/>
            </a:endParaRPr>
          </a:p>
        </p:txBody>
      </p:sp>
      <p:sp>
        <p:nvSpPr>
          <p:cNvPr id="3" name="Google Shape;200;p25">
            <a:extLst>
              <a:ext uri="{FF2B5EF4-FFF2-40B4-BE49-F238E27FC236}">
                <a16:creationId xmlns:a16="http://schemas.microsoft.com/office/drawing/2014/main" id="{8F51FB2B-9B48-0627-A5DE-A266BDE42C6A}"/>
              </a:ext>
            </a:extLst>
          </p:cNvPr>
          <p:cNvSpPr txBox="1"/>
          <p:nvPr/>
        </p:nvSpPr>
        <p:spPr>
          <a:xfrm>
            <a:off x="13488043" y="5019333"/>
            <a:ext cx="254891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Simple cutting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of softer materials, usually sheet material.</a:t>
            </a:r>
            <a:endParaRPr dirty="0">
              <a:latin typeface="Arial" panose="020B0604020202020204" pitchFamily="34" charset="0"/>
              <a:ea typeface="Calibri"/>
              <a:cs typeface="Arial" panose="020B0604020202020204" pitchFamily="34" charset="0"/>
              <a:sym typeface="Calibri"/>
            </a:endParaRPr>
          </a:p>
        </p:txBody>
      </p:sp>
      <p:grpSp>
        <p:nvGrpSpPr>
          <p:cNvPr id="21" name="Group 20">
            <a:extLst>
              <a:ext uri="{FF2B5EF4-FFF2-40B4-BE49-F238E27FC236}">
                <a16:creationId xmlns:a16="http://schemas.microsoft.com/office/drawing/2014/main" id="{FC136AEB-AF46-C072-6AAA-832F214949B1}"/>
              </a:ext>
            </a:extLst>
          </p:cNvPr>
          <p:cNvGrpSpPr/>
          <p:nvPr/>
        </p:nvGrpSpPr>
        <p:grpSpPr>
          <a:xfrm>
            <a:off x="3032397" y="2439977"/>
            <a:ext cx="10591110" cy="3617780"/>
            <a:chOff x="5882447" y="2795575"/>
            <a:chExt cx="10591110" cy="3617780"/>
          </a:xfrm>
        </p:grpSpPr>
        <p:pic>
          <p:nvPicPr>
            <p:cNvPr id="12" name="Graphic 11">
              <a:extLst>
                <a:ext uri="{FF2B5EF4-FFF2-40B4-BE49-F238E27FC236}">
                  <a16:creationId xmlns:a16="http://schemas.microsoft.com/office/drawing/2014/main" id="{106183CF-1EDB-FD99-4D6D-5CE01D13C2C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82447" y="3512752"/>
              <a:ext cx="2006460" cy="1620240"/>
            </a:xfrm>
            <a:prstGeom prst="rect">
              <a:avLst/>
            </a:prstGeom>
          </p:spPr>
        </p:pic>
        <p:sp>
          <p:nvSpPr>
            <p:cNvPr id="25" name="Google Shape;202;p25">
              <a:extLst>
                <a:ext uri="{FF2B5EF4-FFF2-40B4-BE49-F238E27FC236}">
                  <a16:creationId xmlns:a16="http://schemas.microsoft.com/office/drawing/2014/main" id="{5F167B47-16BE-FA27-77F9-5DE6B9C5AE8B}"/>
                </a:ext>
              </a:extLst>
            </p:cNvPr>
            <p:cNvSpPr txBox="1"/>
            <p:nvPr/>
          </p:nvSpPr>
          <p:spPr>
            <a:xfrm>
              <a:off x="14430857" y="2795575"/>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Milling</a:t>
              </a:r>
              <a:endParaRPr dirty="0">
                <a:latin typeface="Arial" panose="020B0604020202020204" pitchFamily="34" charset="0"/>
                <a:ea typeface="Calibri"/>
                <a:cs typeface="Arial" panose="020B0604020202020204" pitchFamily="34" charset="0"/>
                <a:sym typeface="Calibri"/>
              </a:endParaRPr>
            </a:p>
          </p:txBody>
        </p:sp>
        <p:sp>
          <p:nvSpPr>
            <p:cNvPr id="5" name="Google Shape;202;p25">
              <a:extLst>
                <a:ext uri="{FF2B5EF4-FFF2-40B4-BE49-F238E27FC236}">
                  <a16:creationId xmlns:a16="http://schemas.microsoft.com/office/drawing/2014/main" id="{752E33B0-D31C-0D2A-0491-ED9D5652CAA4}"/>
                </a:ext>
              </a:extLst>
            </p:cNvPr>
            <p:cNvSpPr txBox="1"/>
            <p:nvPr/>
          </p:nvSpPr>
          <p:spPr>
            <a:xfrm>
              <a:off x="14001628" y="5397723"/>
              <a:ext cx="20427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Detailed, precise cutting of hard materials in 3D.</a:t>
              </a:r>
              <a:endParaRPr dirty="0">
                <a:latin typeface="Arial" panose="020B0604020202020204" pitchFamily="34" charset="0"/>
                <a:ea typeface="Calibri"/>
                <a:cs typeface="Arial" panose="020B0604020202020204" pitchFamily="34" charset="0"/>
                <a:sym typeface="Calibri"/>
              </a:endParaRPr>
            </a:p>
          </p:txBody>
        </p:sp>
      </p:grpSp>
      <p:sp>
        <p:nvSpPr>
          <p:cNvPr id="26" name="Google Shape;213;p26">
            <a:extLst>
              <a:ext uri="{FF2B5EF4-FFF2-40B4-BE49-F238E27FC236}">
                <a16:creationId xmlns:a16="http://schemas.microsoft.com/office/drawing/2014/main" id="{74A1EC38-830E-F233-7910-3509B57D09B4}"/>
              </a:ext>
            </a:extLst>
          </p:cNvPr>
          <p:cNvSpPr txBox="1"/>
          <p:nvPr/>
        </p:nvSpPr>
        <p:spPr>
          <a:xfrm>
            <a:off x="8472139" y="2412814"/>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Lathe</a:t>
            </a:r>
            <a:endParaRPr sz="1800" dirty="0">
              <a:latin typeface="Arial" panose="020B0604020202020204" pitchFamily="34" charset="0"/>
              <a:ea typeface="Calibri"/>
              <a:cs typeface="Arial" panose="020B0604020202020204" pitchFamily="34" charset="0"/>
              <a:sym typeface="Calibri"/>
            </a:endParaRPr>
          </a:p>
        </p:txBody>
      </p:sp>
      <p:sp>
        <p:nvSpPr>
          <p:cNvPr id="6" name="Google Shape;213;p26">
            <a:extLst>
              <a:ext uri="{FF2B5EF4-FFF2-40B4-BE49-F238E27FC236}">
                <a16:creationId xmlns:a16="http://schemas.microsoft.com/office/drawing/2014/main" id="{5B6AE61C-B541-AD8C-D778-8C8F0F6FA6A0}"/>
              </a:ext>
            </a:extLst>
          </p:cNvPr>
          <p:cNvSpPr txBox="1"/>
          <p:nvPr/>
        </p:nvSpPr>
        <p:spPr>
          <a:xfrm>
            <a:off x="8461779" y="5066832"/>
            <a:ext cx="2063421" cy="10156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dirty="0">
                <a:latin typeface="Arial" panose="020B0604020202020204" pitchFamily="34" charset="0"/>
                <a:ea typeface="Calibri"/>
                <a:cs typeface="Arial" panose="020B0604020202020204" pitchFamily="34" charset="0"/>
                <a:sym typeface="Calibri"/>
              </a:rPr>
              <a:t>Cutting a cylinder of material as it spins on an axis.</a:t>
            </a:r>
            <a:endParaRPr sz="1800" dirty="0">
              <a:latin typeface="Arial" panose="020B0604020202020204" pitchFamily="34" charset="0"/>
              <a:ea typeface="Calibri"/>
              <a:cs typeface="Arial" panose="020B0604020202020204" pitchFamily="34" charset="0"/>
              <a:sym typeface="Calibri"/>
            </a:endParaRPr>
          </a:p>
        </p:txBody>
      </p:sp>
      <p:grpSp>
        <p:nvGrpSpPr>
          <p:cNvPr id="15" name="Group 14">
            <a:extLst>
              <a:ext uri="{FF2B5EF4-FFF2-40B4-BE49-F238E27FC236}">
                <a16:creationId xmlns:a16="http://schemas.microsoft.com/office/drawing/2014/main" id="{3E580523-C6F1-5ED5-170A-EE53903AB7DE}"/>
              </a:ext>
            </a:extLst>
          </p:cNvPr>
          <p:cNvGrpSpPr/>
          <p:nvPr/>
        </p:nvGrpSpPr>
        <p:grpSpPr>
          <a:xfrm>
            <a:off x="443055" y="2424479"/>
            <a:ext cx="2831121" cy="3916598"/>
            <a:chOff x="5729502" y="2780077"/>
            <a:chExt cx="2831121" cy="3916598"/>
          </a:xfrm>
        </p:grpSpPr>
        <p:pic>
          <p:nvPicPr>
            <p:cNvPr id="20" name="Graphic 19">
              <a:extLst>
                <a:ext uri="{FF2B5EF4-FFF2-40B4-BE49-F238E27FC236}">
                  <a16:creationId xmlns:a16="http://schemas.microsoft.com/office/drawing/2014/main" id="{EEFAD715-EAC6-D7F5-1574-738439AEB7D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29502" y="3367796"/>
              <a:ext cx="2407662" cy="1805746"/>
            </a:xfrm>
            <a:prstGeom prst="rect">
              <a:avLst/>
            </a:prstGeom>
          </p:spPr>
        </p:pic>
        <p:sp>
          <p:nvSpPr>
            <p:cNvPr id="27" name="Google Shape;214;p26">
              <a:extLst>
                <a:ext uri="{FF2B5EF4-FFF2-40B4-BE49-F238E27FC236}">
                  <a16:creationId xmlns:a16="http://schemas.microsoft.com/office/drawing/2014/main" id="{E4EFD3E7-DB9B-F841-6F67-CD76D79E20ED}"/>
                </a:ext>
              </a:extLst>
            </p:cNvPr>
            <p:cNvSpPr txBox="1"/>
            <p:nvPr/>
          </p:nvSpPr>
          <p:spPr>
            <a:xfrm>
              <a:off x="6517923" y="2780077"/>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Drilling</a:t>
              </a:r>
              <a:endParaRPr sz="1800" b="1" dirty="0">
                <a:latin typeface="Arial" panose="020B0604020202020204" pitchFamily="34" charset="0"/>
                <a:ea typeface="Calibri"/>
                <a:cs typeface="Arial" panose="020B0604020202020204" pitchFamily="34" charset="0"/>
                <a:sym typeface="Calibri"/>
              </a:endParaRPr>
            </a:p>
          </p:txBody>
        </p:sp>
        <p:sp>
          <p:nvSpPr>
            <p:cNvPr id="7" name="Google Shape;214;p26">
              <a:extLst>
                <a:ext uri="{FF2B5EF4-FFF2-40B4-BE49-F238E27FC236}">
                  <a16:creationId xmlns:a16="http://schemas.microsoft.com/office/drawing/2014/main" id="{685DC477-7867-0E1B-9DB2-8955268F16B7}"/>
                </a:ext>
              </a:extLst>
            </p:cNvPr>
            <p:cNvSpPr txBox="1"/>
            <p:nvPr/>
          </p:nvSpPr>
          <p:spPr>
            <a:xfrm>
              <a:off x="6094464" y="5404044"/>
              <a:ext cx="2042700" cy="12926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latin typeface="Arial" panose="020B0604020202020204" pitchFamily="34" charset="0"/>
                  <a:ea typeface="Calibri"/>
                  <a:cs typeface="Arial" panose="020B0604020202020204" pitchFamily="34" charset="0"/>
                  <a:sym typeface="Calibri"/>
                </a:rPr>
                <a:t>Drilling, reaming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or tapping holes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of different depths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and diameters.</a:t>
              </a:r>
              <a:endParaRPr lang="en-GB" sz="1800" dirty="0">
                <a:latin typeface="Arial" panose="020B0604020202020204" pitchFamily="34" charset="0"/>
                <a:ea typeface="Calibri"/>
                <a:cs typeface="Arial" panose="020B0604020202020204" pitchFamily="34" charset="0"/>
                <a:sym typeface="Calibri"/>
              </a:endParaRPr>
            </a:p>
          </p:txBody>
        </p:sp>
      </p:grpSp>
      <p:grpSp>
        <p:nvGrpSpPr>
          <p:cNvPr id="14" name="Group 13">
            <a:extLst>
              <a:ext uri="{FF2B5EF4-FFF2-40B4-BE49-F238E27FC236}">
                <a16:creationId xmlns:a16="http://schemas.microsoft.com/office/drawing/2014/main" id="{D841C8CF-B296-AB23-0920-11F0550E499C}"/>
              </a:ext>
            </a:extLst>
          </p:cNvPr>
          <p:cNvGrpSpPr/>
          <p:nvPr/>
        </p:nvGrpSpPr>
        <p:grpSpPr>
          <a:xfrm>
            <a:off x="5419964" y="2163912"/>
            <a:ext cx="3180279" cy="4427077"/>
            <a:chOff x="3108040" y="2553376"/>
            <a:chExt cx="3180279" cy="4427077"/>
          </a:xfrm>
        </p:grpSpPr>
        <p:sp>
          <p:nvSpPr>
            <p:cNvPr id="4" name="Google Shape;201;p25">
              <a:extLst>
                <a:ext uri="{FF2B5EF4-FFF2-40B4-BE49-F238E27FC236}">
                  <a16:creationId xmlns:a16="http://schemas.microsoft.com/office/drawing/2014/main" id="{BD1FBAC4-16B4-0A90-DAE1-01E95F11D3DB}"/>
                </a:ext>
              </a:extLst>
            </p:cNvPr>
            <p:cNvSpPr txBox="1"/>
            <p:nvPr/>
          </p:nvSpPr>
          <p:spPr>
            <a:xfrm>
              <a:off x="3603122" y="2553376"/>
              <a:ext cx="2685197"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Laser or </a:t>
              </a:r>
              <a:br>
                <a:rPr lang="en-US" b="1" dirty="0">
                  <a:latin typeface="Arial" panose="020B0604020202020204" pitchFamily="34" charset="0"/>
                  <a:ea typeface="Calibri"/>
                  <a:cs typeface="Arial" panose="020B0604020202020204" pitchFamily="34" charset="0"/>
                  <a:sym typeface="Calibri"/>
                </a:rPr>
              </a:br>
              <a:r>
                <a:rPr lang="en-US" b="1" dirty="0">
                  <a:latin typeface="Arial" panose="020B0604020202020204" pitchFamily="34" charset="0"/>
                  <a:ea typeface="Calibri"/>
                  <a:cs typeface="Arial" panose="020B0604020202020204" pitchFamily="34" charset="0"/>
                  <a:sym typeface="Calibri"/>
                </a:rPr>
                <a:t>plasma cutting</a:t>
              </a:r>
              <a:endParaRPr dirty="0">
                <a:latin typeface="Arial" panose="020B0604020202020204" pitchFamily="34" charset="0"/>
                <a:ea typeface="Calibri"/>
                <a:cs typeface="Arial" panose="020B0604020202020204" pitchFamily="34" charset="0"/>
                <a:sym typeface="Calibri"/>
              </a:endParaRPr>
            </a:p>
          </p:txBody>
        </p:sp>
        <p:pic>
          <p:nvPicPr>
            <p:cNvPr id="16" name="Graphic 15">
              <a:extLst>
                <a:ext uri="{FF2B5EF4-FFF2-40B4-BE49-F238E27FC236}">
                  <a16:creationId xmlns:a16="http://schemas.microsoft.com/office/drawing/2014/main" id="{F8E72D40-07CB-ABD0-B1FE-DA9B2DE5523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08040" y="3395824"/>
              <a:ext cx="2251671" cy="1769170"/>
            </a:xfrm>
            <a:prstGeom prst="rect">
              <a:avLst/>
            </a:prstGeom>
          </p:spPr>
        </p:pic>
        <p:sp>
          <p:nvSpPr>
            <p:cNvPr id="9" name="Google Shape;201;p25">
              <a:extLst>
                <a:ext uri="{FF2B5EF4-FFF2-40B4-BE49-F238E27FC236}">
                  <a16:creationId xmlns:a16="http://schemas.microsoft.com/office/drawing/2014/main" id="{94D0B862-671E-665E-F43E-882AC52FB7A4}"/>
                </a:ext>
              </a:extLst>
            </p:cNvPr>
            <p:cNvSpPr txBox="1"/>
            <p:nvPr/>
          </p:nvSpPr>
          <p:spPr>
            <a:xfrm>
              <a:off x="3376332" y="5410823"/>
              <a:ext cx="2362429"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Arial" panose="020B0604020202020204" pitchFamily="34" charset="0"/>
                  <a:ea typeface="Calibri"/>
                  <a:cs typeface="Arial" panose="020B0604020202020204" pitchFamily="34" charset="0"/>
                  <a:sym typeface="Calibri"/>
                </a:rPr>
                <a:t>Cutting that uses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a laser or plasma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to create a cut </a:t>
              </a:r>
              <a:br>
                <a:rPr lang="en-US" dirty="0">
                  <a:latin typeface="Arial" panose="020B0604020202020204" pitchFamily="34" charset="0"/>
                  <a:ea typeface="Calibri"/>
                  <a:cs typeface="Arial" panose="020B0604020202020204" pitchFamily="34" charset="0"/>
                  <a:sym typeface="Calibri"/>
                </a:rPr>
              </a:br>
              <a:r>
                <a:rPr lang="en-US" dirty="0">
                  <a:latin typeface="Arial" panose="020B0604020202020204" pitchFamily="34" charset="0"/>
                  <a:ea typeface="Calibri"/>
                  <a:cs typeface="Arial" panose="020B0604020202020204" pitchFamily="34" charset="0"/>
                  <a:sym typeface="Calibri"/>
                </a:rPr>
                <a:t>line and edge in sheet material.</a:t>
              </a:r>
              <a:endParaRPr dirty="0">
                <a:latin typeface="Arial" panose="020B0604020202020204" pitchFamily="34" charset="0"/>
                <a:ea typeface="Calibri"/>
                <a:cs typeface="Arial" panose="020B0604020202020204" pitchFamily="34" charset="0"/>
                <a:sym typeface="Calibri"/>
              </a:endParaRPr>
            </a:p>
          </p:txBody>
        </p:sp>
      </p:grpSp>
      <p:sp>
        <p:nvSpPr>
          <p:cNvPr id="8" name="Google Shape;215;p26">
            <a:extLst>
              <a:ext uri="{FF2B5EF4-FFF2-40B4-BE49-F238E27FC236}">
                <a16:creationId xmlns:a16="http://schemas.microsoft.com/office/drawing/2014/main" id="{FB3D3E7A-EBE8-7A64-2E13-7816E7632F9B}"/>
              </a:ext>
            </a:extLst>
          </p:cNvPr>
          <p:cNvSpPr txBox="1"/>
          <p:nvPr/>
        </p:nvSpPr>
        <p:spPr>
          <a:xfrm>
            <a:off x="3547883" y="2430390"/>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Grinding</a:t>
            </a:r>
            <a:endParaRPr sz="1800" b="1" dirty="0">
              <a:latin typeface="Arial" panose="020B0604020202020204" pitchFamily="34" charset="0"/>
              <a:ea typeface="Calibri"/>
              <a:cs typeface="Arial" panose="020B0604020202020204" pitchFamily="34" charset="0"/>
              <a:sym typeface="Calibri"/>
            </a:endParaRPr>
          </a:p>
        </p:txBody>
      </p:sp>
      <p:pic>
        <p:nvPicPr>
          <p:cNvPr id="10" name="Graphic 9">
            <a:extLst>
              <a:ext uri="{FF2B5EF4-FFF2-40B4-BE49-F238E27FC236}">
                <a16:creationId xmlns:a16="http://schemas.microsoft.com/office/drawing/2014/main" id="{162AFFFC-07A7-DABA-B64B-3CE6E9CD171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210369" y="3010417"/>
            <a:ext cx="1713967" cy="1815331"/>
          </a:xfrm>
          <a:prstGeom prst="rect">
            <a:avLst/>
          </a:prstGeom>
        </p:spPr>
      </p:pic>
      <p:sp>
        <p:nvSpPr>
          <p:cNvPr id="11" name="Google Shape;215;p26">
            <a:extLst>
              <a:ext uri="{FF2B5EF4-FFF2-40B4-BE49-F238E27FC236}">
                <a16:creationId xmlns:a16="http://schemas.microsoft.com/office/drawing/2014/main" id="{3E3560C8-6CF8-4AE8-6860-BB808CA19E4F}"/>
              </a:ext>
            </a:extLst>
          </p:cNvPr>
          <p:cNvSpPr txBox="1"/>
          <p:nvPr/>
        </p:nvSpPr>
        <p:spPr>
          <a:xfrm>
            <a:off x="3301799" y="5042524"/>
            <a:ext cx="2042700" cy="12926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dirty="0">
                <a:latin typeface="Arial" panose="020B0604020202020204" pitchFamily="34" charset="0"/>
                <a:ea typeface="Calibri"/>
                <a:cs typeface="Arial" panose="020B0604020202020204" pitchFamily="34" charset="0"/>
                <a:sym typeface="Calibri"/>
              </a:rPr>
              <a:t>An abrasive </a:t>
            </a:r>
            <a:br>
              <a:rPr lang="en-US" sz="1800" dirty="0">
                <a:latin typeface="Arial" panose="020B0604020202020204" pitchFamily="34" charset="0"/>
                <a:ea typeface="Calibri"/>
                <a:cs typeface="Arial" panose="020B0604020202020204" pitchFamily="34" charset="0"/>
                <a:sym typeface="Calibri"/>
              </a:rPr>
            </a:br>
            <a:r>
              <a:rPr lang="en-US" sz="1800" dirty="0">
                <a:latin typeface="Arial" panose="020B0604020202020204" pitchFamily="34" charset="0"/>
                <a:ea typeface="Calibri"/>
                <a:cs typeface="Arial" panose="020B0604020202020204" pitchFamily="34" charset="0"/>
                <a:sym typeface="Calibri"/>
              </a:rPr>
              <a:t>wheel or cylinder produces a fine, accurate finish.</a:t>
            </a:r>
            <a:endParaRPr sz="1800" dirty="0">
              <a:latin typeface="Arial" panose="020B0604020202020204" pitchFamily="34" charset="0"/>
              <a:ea typeface="Calibri"/>
              <a:cs typeface="Arial" panose="020B0604020202020204" pitchFamily="34" charset="0"/>
              <a:sym typeface="Calibri"/>
            </a:endParaRPr>
          </a:p>
        </p:txBody>
      </p:sp>
      <p:pic>
        <p:nvPicPr>
          <p:cNvPr id="29" name="Graphic 28">
            <a:extLst>
              <a:ext uri="{FF2B5EF4-FFF2-40B4-BE49-F238E27FC236}">
                <a16:creationId xmlns:a16="http://schemas.microsoft.com/office/drawing/2014/main" id="{D84F5888-3C20-D694-9AC8-5811D483F0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386539" y="3024078"/>
            <a:ext cx="2373841" cy="1723861"/>
          </a:xfrm>
          <a:prstGeom prst="rect">
            <a:avLst/>
          </a:prstGeom>
        </p:spPr>
      </p:pic>
      <p:pic>
        <p:nvPicPr>
          <p:cNvPr id="22" name="Graphic 21">
            <a:extLst>
              <a:ext uri="{FF2B5EF4-FFF2-40B4-BE49-F238E27FC236}">
                <a16:creationId xmlns:a16="http://schemas.microsoft.com/office/drawing/2014/main" id="{9CA3EC78-A13A-406D-7657-8BB926669E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11328" y="3253100"/>
            <a:ext cx="2564323" cy="1709549"/>
          </a:xfrm>
          <a:prstGeom prst="rect">
            <a:avLst/>
          </a:prstGeom>
        </p:spPr>
      </p:pic>
    </p:spTree>
    <p:extLst>
      <p:ext uri="{BB962C8B-B14F-4D97-AF65-F5344CB8AC3E}">
        <p14:creationId xmlns:p14="http://schemas.microsoft.com/office/powerpoint/2010/main" val="205071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7BC9-EA9A-5E46-1F3D-DAC1AE06E990}"/>
              </a:ext>
            </a:extLst>
          </p:cNvPr>
          <p:cNvSpPr>
            <a:spLocks noGrp="1"/>
          </p:cNvSpPr>
          <p:nvPr>
            <p:ph type="title"/>
          </p:nvPr>
        </p:nvSpPr>
        <p:spPr/>
        <p:txBody>
          <a:bodyPr/>
          <a:lstStyle/>
          <a:p>
            <a:r>
              <a:rPr lang="en-US" sz="4400" dirty="0"/>
              <a:t>Common CNC machines</a:t>
            </a:r>
            <a:endParaRPr lang="en-US" dirty="0"/>
          </a:p>
        </p:txBody>
      </p:sp>
      <p:sp>
        <p:nvSpPr>
          <p:cNvPr id="30" name="TextBox 29">
            <a:extLst>
              <a:ext uri="{FF2B5EF4-FFF2-40B4-BE49-F238E27FC236}">
                <a16:creationId xmlns:a16="http://schemas.microsoft.com/office/drawing/2014/main" id="{39A885EB-3028-D06D-7E5E-1E7CFFCABFB9}"/>
              </a:ext>
            </a:extLst>
          </p:cNvPr>
          <p:cNvSpPr txBox="1"/>
          <p:nvPr/>
        </p:nvSpPr>
        <p:spPr>
          <a:xfrm>
            <a:off x="535365" y="7640717"/>
            <a:ext cx="11546113"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These are all examples of </a:t>
            </a:r>
            <a:r>
              <a:rPr lang="en-GB" b="1" dirty="0">
                <a:latin typeface="Arial" panose="020B0604020202020204" pitchFamily="34" charset="0"/>
                <a:cs typeface="Arial" panose="020B0604020202020204" pitchFamily="34" charset="0"/>
              </a:rPr>
              <a:t>subtractive manufacturing</a:t>
            </a:r>
            <a:r>
              <a:rPr lang="en-GB" dirty="0">
                <a:latin typeface="Arial" panose="020B0604020202020204" pitchFamily="34" charset="0"/>
                <a:cs typeface="Arial" panose="020B0604020202020204" pitchFamily="34" charset="0"/>
              </a:rPr>
              <a:t>, where material is removed to create the finished part.</a:t>
            </a:r>
          </a:p>
        </p:txBody>
      </p:sp>
      <p:sp>
        <p:nvSpPr>
          <p:cNvPr id="33" name="Footer Placeholder 3">
            <a:extLst>
              <a:ext uri="{FF2B5EF4-FFF2-40B4-BE49-F238E27FC236}">
                <a16:creationId xmlns:a16="http://schemas.microsoft.com/office/drawing/2014/main" id="{44A82059-115A-0F09-0AC2-B8846121E6E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sp>
        <p:nvSpPr>
          <p:cNvPr id="9" name="Slide Number Placeholder 5">
            <a:extLst>
              <a:ext uri="{FF2B5EF4-FFF2-40B4-BE49-F238E27FC236}">
                <a16:creationId xmlns:a16="http://schemas.microsoft.com/office/drawing/2014/main" id="{0FD6D7B5-B1BA-0639-88AF-0EE8EEC0A2D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10" name="Google Shape;200;p25">
            <a:extLst>
              <a:ext uri="{FF2B5EF4-FFF2-40B4-BE49-F238E27FC236}">
                <a16:creationId xmlns:a16="http://schemas.microsoft.com/office/drawing/2014/main" id="{9FC574CB-83B9-358D-05A5-8F753CB10200}"/>
              </a:ext>
            </a:extLst>
          </p:cNvPr>
          <p:cNvSpPr txBox="1"/>
          <p:nvPr/>
        </p:nvSpPr>
        <p:spPr>
          <a:xfrm>
            <a:off x="14129717" y="2582144"/>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Router</a:t>
            </a:r>
            <a:endParaRPr b="1" dirty="0">
              <a:latin typeface="Arial" panose="020B0604020202020204" pitchFamily="34" charset="0"/>
              <a:ea typeface="Calibri"/>
              <a:cs typeface="Arial" panose="020B0604020202020204" pitchFamily="34" charset="0"/>
              <a:sym typeface="Calibri"/>
            </a:endParaRPr>
          </a:p>
        </p:txBody>
      </p:sp>
      <p:grpSp>
        <p:nvGrpSpPr>
          <p:cNvPr id="12" name="Group 11">
            <a:extLst>
              <a:ext uri="{FF2B5EF4-FFF2-40B4-BE49-F238E27FC236}">
                <a16:creationId xmlns:a16="http://schemas.microsoft.com/office/drawing/2014/main" id="{2AB374FC-1A66-B028-57EB-8F9D23816C64}"/>
              </a:ext>
            </a:extLst>
          </p:cNvPr>
          <p:cNvGrpSpPr/>
          <p:nvPr/>
        </p:nvGrpSpPr>
        <p:grpSpPr>
          <a:xfrm>
            <a:off x="3152037" y="2658307"/>
            <a:ext cx="10373673" cy="2338921"/>
            <a:chOff x="6019020" y="2795575"/>
            <a:chExt cx="10373673" cy="2338921"/>
          </a:xfrm>
        </p:grpSpPr>
        <p:pic>
          <p:nvPicPr>
            <p:cNvPr id="16" name="Graphic 15">
              <a:extLst>
                <a:ext uri="{FF2B5EF4-FFF2-40B4-BE49-F238E27FC236}">
                  <a16:creationId xmlns:a16="http://schemas.microsoft.com/office/drawing/2014/main" id="{D7FA3DD4-EE26-C02D-BB0F-4CA70A39605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19020" y="3514256"/>
              <a:ext cx="2006460" cy="1620240"/>
            </a:xfrm>
            <a:prstGeom prst="rect">
              <a:avLst/>
            </a:prstGeom>
          </p:spPr>
        </p:pic>
        <p:sp>
          <p:nvSpPr>
            <p:cNvPr id="18" name="Google Shape;202;p25">
              <a:extLst>
                <a:ext uri="{FF2B5EF4-FFF2-40B4-BE49-F238E27FC236}">
                  <a16:creationId xmlns:a16="http://schemas.microsoft.com/office/drawing/2014/main" id="{1BAD1271-9F66-9CC3-A891-707F1746A708}"/>
                </a:ext>
              </a:extLst>
            </p:cNvPr>
            <p:cNvSpPr txBox="1"/>
            <p:nvPr/>
          </p:nvSpPr>
          <p:spPr>
            <a:xfrm>
              <a:off x="14349993" y="2795575"/>
              <a:ext cx="2042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Milling</a:t>
              </a:r>
              <a:endParaRPr dirty="0">
                <a:latin typeface="Arial" panose="020B0604020202020204" pitchFamily="34" charset="0"/>
                <a:ea typeface="Calibri"/>
                <a:cs typeface="Arial" panose="020B0604020202020204" pitchFamily="34" charset="0"/>
                <a:sym typeface="Calibri"/>
              </a:endParaRPr>
            </a:p>
          </p:txBody>
        </p:sp>
      </p:grpSp>
      <p:sp>
        <p:nvSpPr>
          <p:cNvPr id="25" name="Google Shape;213;p26">
            <a:extLst>
              <a:ext uri="{FF2B5EF4-FFF2-40B4-BE49-F238E27FC236}">
                <a16:creationId xmlns:a16="http://schemas.microsoft.com/office/drawing/2014/main" id="{971306DE-90EB-77F7-9BDC-95F4D9BBF190}"/>
              </a:ext>
            </a:extLst>
          </p:cNvPr>
          <p:cNvSpPr txBox="1"/>
          <p:nvPr/>
        </p:nvSpPr>
        <p:spPr>
          <a:xfrm>
            <a:off x="8421806" y="2582144"/>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800" b="1" dirty="0" err="1">
                <a:latin typeface="Arial" panose="020B0604020202020204" pitchFamily="34" charset="0"/>
                <a:ea typeface="Calibri"/>
                <a:cs typeface="Arial" panose="020B0604020202020204" pitchFamily="34" charset="0"/>
                <a:sym typeface="Calibri"/>
              </a:rPr>
              <a:t>Latahe</a:t>
            </a:r>
            <a:endParaRPr sz="1800" dirty="0">
              <a:latin typeface="Arial" panose="020B0604020202020204" pitchFamily="34" charset="0"/>
              <a:ea typeface="Calibri"/>
              <a:cs typeface="Arial" panose="020B0604020202020204" pitchFamily="34" charset="0"/>
              <a:sym typeface="Calibri"/>
            </a:endParaRPr>
          </a:p>
        </p:txBody>
      </p:sp>
      <p:grpSp>
        <p:nvGrpSpPr>
          <p:cNvPr id="27" name="Group 26">
            <a:extLst>
              <a:ext uri="{FF2B5EF4-FFF2-40B4-BE49-F238E27FC236}">
                <a16:creationId xmlns:a16="http://schemas.microsoft.com/office/drawing/2014/main" id="{492BAAA3-F897-E241-D4E8-313035A51B05}"/>
              </a:ext>
            </a:extLst>
          </p:cNvPr>
          <p:cNvGrpSpPr/>
          <p:nvPr/>
        </p:nvGrpSpPr>
        <p:grpSpPr>
          <a:xfrm>
            <a:off x="443055" y="2593809"/>
            <a:ext cx="2831121" cy="2393465"/>
            <a:chOff x="5729502" y="2780077"/>
            <a:chExt cx="2831121" cy="2393465"/>
          </a:xfrm>
        </p:grpSpPr>
        <p:pic>
          <p:nvPicPr>
            <p:cNvPr id="37" name="Graphic 36">
              <a:extLst>
                <a:ext uri="{FF2B5EF4-FFF2-40B4-BE49-F238E27FC236}">
                  <a16:creationId xmlns:a16="http://schemas.microsoft.com/office/drawing/2014/main" id="{03FA555E-5C90-319F-255D-C70230CE3D6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29502" y="3367796"/>
              <a:ext cx="2407662" cy="1805746"/>
            </a:xfrm>
            <a:prstGeom prst="rect">
              <a:avLst/>
            </a:prstGeom>
          </p:spPr>
        </p:pic>
        <p:sp>
          <p:nvSpPr>
            <p:cNvPr id="38" name="Google Shape;214;p26">
              <a:extLst>
                <a:ext uri="{FF2B5EF4-FFF2-40B4-BE49-F238E27FC236}">
                  <a16:creationId xmlns:a16="http://schemas.microsoft.com/office/drawing/2014/main" id="{958974AE-18E1-7AA0-A797-00DF42D0D697}"/>
                </a:ext>
              </a:extLst>
            </p:cNvPr>
            <p:cNvSpPr txBox="1"/>
            <p:nvPr/>
          </p:nvSpPr>
          <p:spPr>
            <a:xfrm>
              <a:off x="6517923" y="2780077"/>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Drilling</a:t>
              </a:r>
              <a:endParaRPr sz="1800" b="1" dirty="0">
                <a:latin typeface="Arial" panose="020B0604020202020204" pitchFamily="34" charset="0"/>
                <a:ea typeface="Calibri"/>
                <a:cs typeface="Arial" panose="020B0604020202020204" pitchFamily="34" charset="0"/>
                <a:sym typeface="Calibri"/>
              </a:endParaRPr>
            </a:p>
          </p:txBody>
        </p:sp>
      </p:grpSp>
      <p:sp>
        <p:nvSpPr>
          <p:cNvPr id="45" name="Google Shape;215;p26">
            <a:extLst>
              <a:ext uri="{FF2B5EF4-FFF2-40B4-BE49-F238E27FC236}">
                <a16:creationId xmlns:a16="http://schemas.microsoft.com/office/drawing/2014/main" id="{22CC23C4-E969-968A-E158-C95BFAB18CD8}"/>
              </a:ext>
            </a:extLst>
          </p:cNvPr>
          <p:cNvSpPr txBox="1"/>
          <p:nvPr/>
        </p:nvSpPr>
        <p:spPr>
          <a:xfrm>
            <a:off x="3692222" y="2599720"/>
            <a:ext cx="20427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800" b="1" dirty="0">
                <a:latin typeface="Arial" panose="020B0604020202020204" pitchFamily="34" charset="0"/>
                <a:ea typeface="Calibri"/>
                <a:cs typeface="Arial" panose="020B0604020202020204" pitchFamily="34" charset="0"/>
                <a:sym typeface="Calibri"/>
              </a:rPr>
              <a:t>Grinding</a:t>
            </a:r>
            <a:endParaRPr sz="1800" b="1" dirty="0">
              <a:latin typeface="Arial" panose="020B0604020202020204" pitchFamily="34" charset="0"/>
              <a:ea typeface="Calibri"/>
              <a:cs typeface="Arial" panose="020B0604020202020204" pitchFamily="34" charset="0"/>
              <a:sym typeface="Calibri"/>
            </a:endParaRPr>
          </a:p>
        </p:txBody>
      </p:sp>
      <p:grpSp>
        <p:nvGrpSpPr>
          <p:cNvPr id="48" name="Group 47">
            <a:extLst>
              <a:ext uri="{FF2B5EF4-FFF2-40B4-BE49-F238E27FC236}">
                <a16:creationId xmlns:a16="http://schemas.microsoft.com/office/drawing/2014/main" id="{6793DC0B-E3C1-E65D-A1F4-850F09B7E2A5}"/>
              </a:ext>
            </a:extLst>
          </p:cNvPr>
          <p:cNvGrpSpPr/>
          <p:nvPr/>
        </p:nvGrpSpPr>
        <p:grpSpPr>
          <a:xfrm>
            <a:off x="5631358" y="2350175"/>
            <a:ext cx="2968885" cy="2611618"/>
            <a:chOff x="3319434" y="2553376"/>
            <a:chExt cx="2968885" cy="2611618"/>
          </a:xfrm>
        </p:grpSpPr>
        <p:sp>
          <p:nvSpPr>
            <p:cNvPr id="49" name="Google Shape;201;p25">
              <a:extLst>
                <a:ext uri="{FF2B5EF4-FFF2-40B4-BE49-F238E27FC236}">
                  <a16:creationId xmlns:a16="http://schemas.microsoft.com/office/drawing/2014/main" id="{A0E6B219-4C70-0C44-DBF6-8275695CCD4C}"/>
                </a:ext>
              </a:extLst>
            </p:cNvPr>
            <p:cNvSpPr txBox="1"/>
            <p:nvPr/>
          </p:nvSpPr>
          <p:spPr>
            <a:xfrm>
              <a:off x="3603122" y="2553376"/>
              <a:ext cx="2685197"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Calibri"/>
                  <a:cs typeface="Arial" panose="020B0604020202020204" pitchFamily="34" charset="0"/>
                  <a:sym typeface="Calibri"/>
                </a:rPr>
                <a:t>Laser or </a:t>
              </a:r>
              <a:br>
                <a:rPr lang="en-US" b="1" dirty="0">
                  <a:latin typeface="Arial" panose="020B0604020202020204" pitchFamily="34" charset="0"/>
                  <a:ea typeface="Calibri"/>
                  <a:cs typeface="Arial" panose="020B0604020202020204" pitchFamily="34" charset="0"/>
                  <a:sym typeface="Calibri"/>
                </a:rPr>
              </a:br>
              <a:r>
                <a:rPr lang="en-US" b="1" dirty="0">
                  <a:latin typeface="Arial" panose="020B0604020202020204" pitchFamily="34" charset="0"/>
                  <a:ea typeface="Calibri"/>
                  <a:cs typeface="Arial" panose="020B0604020202020204" pitchFamily="34" charset="0"/>
                  <a:sym typeface="Calibri"/>
                </a:rPr>
                <a:t>plasma cutting</a:t>
              </a:r>
              <a:endParaRPr dirty="0">
                <a:latin typeface="Arial" panose="020B0604020202020204" pitchFamily="34" charset="0"/>
                <a:ea typeface="Calibri"/>
                <a:cs typeface="Arial" panose="020B0604020202020204" pitchFamily="34" charset="0"/>
                <a:sym typeface="Calibri"/>
              </a:endParaRPr>
            </a:p>
          </p:txBody>
        </p:sp>
        <p:pic>
          <p:nvPicPr>
            <p:cNvPr id="50" name="Graphic 49">
              <a:extLst>
                <a:ext uri="{FF2B5EF4-FFF2-40B4-BE49-F238E27FC236}">
                  <a16:creationId xmlns:a16="http://schemas.microsoft.com/office/drawing/2014/main" id="{219320F0-C100-1831-9DF1-AE12D8088AD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19434" y="3395824"/>
              <a:ext cx="2251671" cy="1769170"/>
            </a:xfrm>
            <a:prstGeom prst="rect">
              <a:avLst/>
            </a:prstGeom>
          </p:spPr>
        </p:pic>
      </p:grpSp>
      <p:sp>
        <p:nvSpPr>
          <p:cNvPr id="52" name="TextBox 51">
            <a:extLst>
              <a:ext uri="{FF2B5EF4-FFF2-40B4-BE49-F238E27FC236}">
                <a16:creationId xmlns:a16="http://schemas.microsoft.com/office/drawing/2014/main" id="{7EE49A39-67E1-6E11-F301-112E19CA748D}"/>
              </a:ext>
            </a:extLst>
          </p:cNvPr>
          <p:cNvSpPr txBox="1"/>
          <p:nvPr/>
        </p:nvSpPr>
        <p:spPr>
          <a:xfrm>
            <a:off x="535365" y="5396421"/>
            <a:ext cx="216160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Adding holes and screw threads to parts in almost any material, shaped using other CNC machines.</a:t>
            </a:r>
            <a:endParaRPr lang="en-GB"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6AD6EDE-AB18-3D2E-11A7-8A87A6E32437}"/>
              </a:ext>
            </a:extLst>
          </p:cNvPr>
          <p:cNvSpPr txBox="1"/>
          <p:nvPr/>
        </p:nvSpPr>
        <p:spPr>
          <a:xfrm>
            <a:off x="5419460" y="5396421"/>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Cutting shaped parts from sheet metal such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flat components, lattice or grid parts,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or certain small gears.</a:t>
            </a:r>
            <a:endParaRPr lang="en-GB"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1915A3B-F435-0528-01C1-4A55DC7BA81B}"/>
              </a:ext>
            </a:extLst>
          </p:cNvPr>
          <p:cNvSpPr txBox="1"/>
          <p:nvPr/>
        </p:nvSpPr>
        <p:spPr>
          <a:xfrm>
            <a:off x="13560621" y="5396421"/>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Cutting shaped parts from wood, plywood, MDF or laminated composites such as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flat components, furniture parts. </a:t>
            </a:r>
            <a:endParaRPr lang="en-GB"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9BC28304-326D-7569-13CC-759167CDF6B2}"/>
              </a:ext>
            </a:extLst>
          </p:cNvPr>
          <p:cNvSpPr txBox="1"/>
          <p:nvPr/>
        </p:nvSpPr>
        <p:spPr>
          <a:xfrm>
            <a:off x="10817421" y="5396421"/>
            <a:ext cx="272522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Any 3D metal part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such as engine blocks, structural parts, bevel, screw or worm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gears, impellers.</a:t>
            </a:r>
            <a:endParaRPr lang="en-GB"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B3F4379-0E72-45E2-9578-7B5E964188E2}"/>
              </a:ext>
            </a:extLst>
          </p:cNvPr>
          <p:cNvSpPr txBox="1"/>
          <p:nvPr/>
        </p:nvSpPr>
        <p:spPr>
          <a:xfrm>
            <a:off x="3197449" y="5396421"/>
            <a:ext cx="20064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Creating a fine finish on parts shaped using other CNC machines.</a:t>
            </a:r>
            <a:endParaRPr lang="en-GB"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CCACD65-18AD-8402-5A30-788DCFA7BA64}"/>
              </a:ext>
            </a:extLst>
          </p:cNvPr>
          <p:cNvSpPr txBox="1"/>
          <p:nvPr/>
        </p:nvSpPr>
        <p:spPr>
          <a:xfrm>
            <a:off x="8440763" y="5396421"/>
            <a:ext cx="200478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Cylindrical parts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metals or wood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including furniture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parts, axles,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bolts, camshafts.</a:t>
            </a:r>
            <a:endParaRPr lang="en-GB"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A5BBE9E0-2DC0-2374-6DF0-FBE6C788E45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130558" y="3178335"/>
            <a:ext cx="1713967" cy="1815331"/>
          </a:xfrm>
          <a:prstGeom prst="rect">
            <a:avLst/>
          </a:prstGeom>
        </p:spPr>
      </p:pic>
      <p:pic>
        <p:nvPicPr>
          <p:cNvPr id="7" name="Graphic 6">
            <a:extLst>
              <a:ext uri="{FF2B5EF4-FFF2-40B4-BE49-F238E27FC236}">
                <a16:creationId xmlns:a16="http://schemas.microsoft.com/office/drawing/2014/main" id="{F55C149A-6441-39BF-EEED-C24E1DC592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386539" y="3238398"/>
            <a:ext cx="2373841" cy="1723861"/>
          </a:xfrm>
          <a:prstGeom prst="rect">
            <a:avLst/>
          </a:prstGeom>
        </p:spPr>
      </p:pic>
      <p:pic>
        <p:nvPicPr>
          <p:cNvPr id="3" name="Graphic 2">
            <a:extLst>
              <a:ext uri="{FF2B5EF4-FFF2-40B4-BE49-F238E27FC236}">
                <a16:creationId xmlns:a16="http://schemas.microsoft.com/office/drawing/2014/main" id="{8779AF29-D8A3-167A-5F01-A1608721E2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05239" y="3412533"/>
            <a:ext cx="2564323" cy="1709549"/>
          </a:xfrm>
          <a:prstGeom prst="rect">
            <a:avLst/>
          </a:prstGeom>
        </p:spPr>
      </p:pic>
    </p:spTree>
    <p:extLst>
      <p:ext uri="{BB962C8B-B14F-4D97-AF65-F5344CB8AC3E}">
        <p14:creationId xmlns:p14="http://schemas.microsoft.com/office/powerpoint/2010/main" val="157941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056-A70C-086C-3603-AD7DA383877A}"/>
              </a:ext>
            </a:extLst>
          </p:cNvPr>
          <p:cNvSpPr>
            <a:spLocks noGrp="1"/>
          </p:cNvSpPr>
          <p:nvPr>
            <p:ph type="title"/>
          </p:nvPr>
        </p:nvSpPr>
        <p:spPr/>
        <p:txBody>
          <a:bodyPr/>
          <a:lstStyle/>
          <a:p>
            <a:r>
              <a:rPr lang="en-US" sz="4400" dirty="0"/>
              <a:t>Why is CNC used?</a:t>
            </a:r>
            <a:endParaRPr lang="en-US" dirty="0"/>
          </a:p>
        </p:txBody>
      </p:sp>
      <p:sp>
        <p:nvSpPr>
          <p:cNvPr id="3" name="Rectangle 2">
            <a:extLst>
              <a:ext uri="{FF2B5EF4-FFF2-40B4-BE49-F238E27FC236}">
                <a16:creationId xmlns:a16="http://schemas.microsoft.com/office/drawing/2014/main" id="{2CC13465-776B-B223-8FDB-8AD2DEAAF0F0}"/>
              </a:ext>
            </a:extLst>
          </p:cNvPr>
          <p:cNvSpPr/>
          <p:nvPr/>
        </p:nvSpPr>
        <p:spPr>
          <a:xfrm>
            <a:off x="411857" y="2291752"/>
            <a:ext cx="12732643" cy="1214820"/>
          </a:xfrm>
          <a:prstGeom prst="rect">
            <a:avLst/>
          </a:prstGeom>
        </p:spPr>
        <p:txBody>
          <a:bodyPr wrap="square">
            <a:spAutoFit/>
          </a:bodyPr>
          <a:lstStyle/>
          <a:p>
            <a:pPr marL="0" marR="0" lvl="0" indent="0" algn="l" rtl="0">
              <a:spcBef>
                <a:spcPts val="0"/>
              </a:spcBef>
              <a:spcAft>
                <a:spcPts val="0"/>
              </a:spcAft>
              <a:buNone/>
            </a:pPr>
            <a:r>
              <a:rPr lang="en-US" sz="1800" dirty="0">
                <a:solidFill>
                  <a:schemeClr val="dk1"/>
                </a:solidFill>
                <a:latin typeface="Arial" panose="020B0604020202020204" pitchFamily="34" charset="0"/>
                <a:ea typeface="Calibri"/>
                <a:cs typeface="Arial" panose="020B0604020202020204" pitchFamily="34" charset="0"/>
                <a:sym typeface="Calibri"/>
              </a:rPr>
              <a:t>CNC machines, along with CAD/CAM packages, can represent a significant investment cost to buy and overhead cost to maintain. However, this can be offset by the reduced cost of hiring and training skilled </a:t>
            </a:r>
            <a:r>
              <a:rPr lang="en-US" sz="1800" dirty="0" err="1">
                <a:solidFill>
                  <a:schemeClr val="dk1"/>
                </a:solidFill>
                <a:latin typeface="Arial" panose="020B0604020202020204" pitchFamily="34" charset="0"/>
                <a:ea typeface="Calibri"/>
                <a:cs typeface="Arial" panose="020B0604020202020204" pitchFamily="34" charset="0"/>
                <a:sym typeface="Calibri"/>
              </a:rPr>
              <a:t>labour</a:t>
            </a:r>
            <a:r>
              <a:rPr lang="en-US" sz="1800" dirty="0">
                <a:solidFill>
                  <a:schemeClr val="dk1"/>
                </a:solidFill>
                <a:latin typeface="Arial" panose="020B0604020202020204" pitchFamily="34" charset="0"/>
                <a:ea typeface="Calibri"/>
                <a:cs typeface="Arial" panose="020B0604020202020204" pitchFamily="34" charset="0"/>
                <a:sym typeface="Calibri"/>
              </a:rPr>
              <a:t> to manually produce parts.</a:t>
            </a:r>
          </a:p>
          <a:p>
            <a:pPr marL="0" marR="0" lvl="0" indent="0" algn="l" rtl="0">
              <a:spcBef>
                <a:spcPts val="0"/>
              </a:spcBef>
              <a:spcAft>
                <a:spcPts val="0"/>
              </a:spcAft>
              <a:buNone/>
            </a:pPr>
            <a:endParaRPr lang="en-US"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800"/>
              <a:buNone/>
            </a:pPr>
            <a:endParaRPr lang="en-GB" sz="1800" dirty="0">
              <a:solidFill>
                <a:srgbClr val="FF0000"/>
              </a:solidFill>
              <a:latin typeface="Arial" panose="020B0604020202020204" pitchFamily="34" charset="0"/>
              <a:cs typeface="Arial" panose="020B0604020202020204" pitchFamily="34" charset="0"/>
            </a:endParaRPr>
          </a:p>
        </p:txBody>
      </p:sp>
      <p:sp>
        <p:nvSpPr>
          <p:cNvPr id="6" name="Content Placeholder 11">
            <a:extLst>
              <a:ext uri="{FF2B5EF4-FFF2-40B4-BE49-F238E27FC236}">
                <a16:creationId xmlns:a16="http://schemas.microsoft.com/office/drawing/2014/main" id="{AB71902A-504C-A631-D92B-D35789BA2460}"/>
              </a:ext>
            </a:extLst>
          </p:cNvPr>
          <p:cNvSpPr txBox="1">
            <a:spLocks/>
          </p:cNvSpPr>
          <p:nvPr/>
        </p:nvSpPr>
        <p:spPr>
          <a:xfrm>
            <a:off x="9600914" y="4292457"/>
            <a:ext cx="5689511" cy="2200438"/>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80365" marR="0" lvl="0" indent="-380365" algn="l" rtl="0">
              <a:spcBef>
                <a:spcPts val="0"/>
              </a:spcBef>
              <a:spcAft>
                <a:spcPts val="0"/>
              </a:spcAft>
              <a:buClr>
                <a:schemeClr val="dk1"/>
              </a:buClr>
              <a:buSzPct val="70000"/>
              <a:buFont typeface="Calibri"/>
              <a:buChar char="•"/>
            </a:pPr>
            <a:r>
              <a:rPr lang="en-US" sz="1800" dirty="0">
                <a:solidFill>
                  <a:schemeClr val="dk1"/>
                </a:solidFill>
                <a:ea typeface="Calibri"/>
                <a:sym typeface="Calibri"/>
              </a:rPr>
              <a:t>What broader advantages </a:t>
            </a:r>
            <a:br>
              <a:rPr lang="en-US" sz="1800" dirty="0">
                <a:solidFill>
                  <a:schemeClr val="dk1"/>
                </a:solidFill>
                <a:ea typeface="Calibri"/>
                <a:sym typeface="Calibri"/>
              </a:rPr>
            </a:br>
            <a:r>
              <a:rPr lang="en-US" sz="1800" dirty="0">
                <a:solidFill>
                  <a:schemeClr val="dk1"/>
                </a:solidFill>
                <a:ea typeface="Calibri"/>
                <a:sym typeface="Calibri"/>
              </a:rPr>
              <a:t>might motivate a company to invest in CNC?​</a:t>
            </a:r>
            <a:endParaRPr lang="en-US" sz="1800" dirty="0">
              <a:solidFill>
                <a:schemeClr val="dk1"/>
              </a:solidFill>
              <a:ea typeface="Calibri"/>
            </a:endParaRPr>
          </a:p>
          <a:p>
            <a:pPr marL="380365" indent="-380365">
              <a:buClr>
                <a:schemeClr val="dk1"/>
              </a:buClr>
              <a:buSzPct val="70000"/>
              <a:buFont typeface="Calibri"/>
              <a:buChar char="•"/>
            </a:pPr>
            <a:r>
              <a:rPr lang="en-US" sz="1800" dirty="0">
                <a:solidFill>
                  <a:schemeClr val="dk1"/>
                </a:solidFill>
                <a:ea typeface="Calibri"/>
                <a:sym typeface="Calibri"/>
              </a:rPr>
              <a:t>Are there any other disadvantages to investing in CNC that the company might need to consider?</a:t>
            </a:r>
            <a:endParaRPr lang="en-US" sz="1800" dirty="0">
              <a:solidFill>
                <a:schemeClr val="dk1"/>
              </a:solidFill>
              <a:ea typeface="Calibri"/>
            </a:endParaRPr>
          </a:p>
        </p:txBody>
      </p:sp>
      <p:sp>
        <p:nvSpPr>
          <p:cNvPr id="31" name="Slide Number Placeholder 5">
            <a:extLst>
              <a:ext uri="{FF2B5EF4-FFF2-40B4-BE49-F238E27FC236}">
                <a16:creationId xmlns:a16="http://schemas.microsoft.com/office/drawing/2014/main" id="{20ECC134-547D-F274-3F0C-4C61D14368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49" name="Footer Placeholder 3">
            <a:extLst>
              <a:ext uri="{FF2B5EF4-FFF2-40B4-BE49-F238E27FC236}">
                <a16:creationId xmlns:a16="http://schemas.microsoft.com/office/drawing/2014/main" id="{3C0E3F6A-B6BB-DA08-B655-69566ABC37D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1. Understanding CNC machines</a:t>
            </a:r>
            <a:endParaRPr lang="en-US" dirty="0"/>
          </a:p>
        </p:txBody>
      </p:sp>
      <p:pic>
        <p:nvPicPr>
          <p:cNvPr id="52" name="Graphic 51">
            <a:extLst>
              <a:ext uri="{FF2B5EF4-FFF2-40B4-BE49-F238E27FC236}">
                <a16:creationId xmlns:a16="http://schemas.microsoft.com/office/drawing/2014/main" id="{2741A927-B41E-64EB-F0F5-4F57A44AF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82033" y="3659787"/>
            <a:ext cx="1078232" cy="1062139"/>
          </a:xfrm>
          <a:prstGeom prst="rect">
            <a:avLst/>
          </a:prstGeom>
        </p:spPr>
      </p:pic>
      <p:pic>
        <p:nvPicPr>
          <p:cNvPr id="4" name="Graphic 3">
            <a:extLst>
              <a:ext uri="{FF2B5EF4-FFF2-40B4-BE49-F238E27FC236}">
                <a16:creationId xmlns:a16="http://schemas.microsoft.com/office/drawing/2014/main" id="{D385F741-24B5-68E9-CD28-418874D185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1143" y="266263"/>
            <a:ext cx="1026666" cy="991863"/>
          </a:xfrm>
          <a:prstGeom prst="rect">
            <a:avLst/>
          </a:prstGeom>
        </p:spPr>
      </p:pic>
      <p:sp>
        <p:nvSpPr>
          <p:cNvPr id="9" name="Google Shape;539;p3">
            <a:extLst>
              <a:ext uri="{FF2B5EF4-FFF2-40B4-BE49-F238E27FC236}">
                <a16:creationId xmlns:a16="http://schemas.microsoft.com/office/drawing/2014/main" id="{A25CE36F-33B1-E3F3-46A1-ACE90FFB1056}"/>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Graphic 5">
            <a:extLst>
              <a:ext uri="{FF2B5EF4-FFF2-40B4-BE49-F238E27FC236}">
                <a16:creationId xmlns:a16="http://schemas.microsoft.com/office/drawing/2014/main" id="{65327687-C99B-6BA7-EA61-CADE26E29490}"/>
              </a:ext>
            </a:extLst>
          </p:cNvPr>
          <p:cNvSpPr/>
          <p:nvPr/>
        </p:nvSpPr>
        <p:spPr>
          <a:xfrm>
            <a:off x="549502" y="3506508"/>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7" cstate="email">
              <a:extLst>
                <a:ext uri="{28A0092B-C50C-407E-A947-70E740481C1C}">
                  <a14:useLocalDpi xmlns:a14="http://schemas.microsoft.com/office/drawing/2010/main"/>
                </a:ext>
              </a:extLst>
            </a:blip>
            <a:srcRect/>
            <a:stretch>
              <a:fillRect t="908"/>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
        <p:nvSpPr>
          <p:cNvPr id="15" name="Graphic 5">
            <a:extLst>
              <a:ext uri="{FF2B5EF4-FFF2-40B4-BE49-F238E27FC236}">
                <a16:creationId xmlns:a16="http://schemas.microsoft.com/office/drawing/2014/main" id="{37B56F43-6196-2F13-77B1-626761B6A2F6}"/>
              </a:ext>
            </a:extLst>
          </p:cNvPr>
          <p:cNvSpPr/>
          <p:nvPr/>
        </p:nvSpPr>
        <p:spPr>
          <a:xfrm>
            <a:off x="5017080" y="3506508"/>
            <a:ext cx="3462529" cy="339794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blipFill>
            <a:blip r:embed="rId8" cstate="email">
              <a:extLst>
                <a:ext uri="{28A0092B-C50C-407E-A947-70E740481C1C}">
                  <a14:useLocalDpi xmlns:a14="http://schemas.microsoft.com/office/drawing/2010/main"/>
                </a:ext>
              </a:extLst>
            </a:blip>
            <a:srcRect/>
            <a:stretch>
              <a:fillRect/>
            </a:stretch>
          </a:blipFill>
          <a:ln w="95250" cap="flat">
            <a:gradFill>
              <a:gsLst>
                <a:gs pos="17000">
                  <a:srgbClr val="D91C5C"/>
                </a:gs>
                <a:gs pos="80000">
                  <a:srgbClr val="FFD600"/>
                </a:gs>
              </a:gsLst>
              <a:lin ang="18900242" scaled="1"/>
            </a:gradFill>
            <a:prstDash val="solid"/>
            <a:miter/>
          </a:ln>
        </p:spPr>
        <p:txBody>
          <a:bodyPr tIns="360000" rIns="180000" bIns="0" rtlCol="0" anchor="ctr"/>
          <a:lstStyle/>
          <a:p>
            <a:pPr marL="114300" lvl="0" algn="ctr" rtl="0">
              <a:spcBef>
                <a:spcPts val="0"/>
              </a:spcBef>
              <a:spcAft>
                <a:spcPts val="0"/>
              </a:spcAft>
              <a:buSzPts val="1800"/>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5852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Props1.xml><?xml version="1.0" encoding="utf-8"?>
<ds:datastoreItem xmlns:ds="http://schemas.openxmlformats.org/officeDocument/2006/customXml" ds:itemID="{DCEF99C7-305D-499F-B868-A453A9069F37}"/>
</file>

<file path=customXml/itemProps2.xml><?xml version="1.0" encoding="utf-8"?>
<ds:datastoreItem xmlns:ds="http://schemas.openxmlformats.org/officeDocument/2006/customXml" ds:itemID="{F9A6F6EE-3114-467C-8F7F-ADB4FAB9F0CD}">
  <ds:schemaRefs>
    <ds:schemaRef ds:uri="http://schemas.microsoft.com/sharepoint/v3/contenttype/forms"/>
  </ds:schemaRefs>
</ds:datastoreItem>
</file>

<file path=customXml/itemProps3.xml><?xml version="1.0" encoding="utf-8"?>
<ds:datastoreItem xmlns:ds="http://schemas.openxmlformats.org/officeDocument/2006/customXml" ds:itemID="{1B777040-AED1-49A2-A6F9-2D4544050B30}">
  <ds:schemaRefs>
    <ds:schemaRef ds:uri="http://schemas.microsoft.com/office/2006/metadata/properties"/>
    <ds:schemaRef ds:uri="http://schemas.microsoft.com/office/infopath/2007/PartnerControls"/>
    <ds:schemaRef ds:uri="http://schemas.microsoft.com/sharepoint/v3"/>
    <ds:schemaRef ds:uri="0edf7d78-1330-49f6-bffc-7239953f04fe"/>
    <ds:schemaRef ds:uri="f97151d3-a763-4fee-95d1-c0b0132eac99"/>
  </ds:schemaRefs>
</ds:datastoreItem>
</file>

<file path=docProps/app.xml><?xml version="1.0" encoding="utf-8"?>
<Properties xmlns="http://schemas.openxmlformats.org/officeDocument/2006/extended-properties" xmlns:vt="http://schemas.openxmlformats.org/officeDocument/2006/docPropsVTypes">
  <Template>Office Theme</Template>
  <TotalTime>39905</TotalTime>
  <Words>1291</Words>
  <Application>Microsoft Office PowerPoint</Application>
  <PresentationFormat>Custom</PresentationFormat>
  <Paragraphs>189</Paragraphs>
  <Slides>14</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Calibri Light</vt:lpstr>
      <vt:lpstr>Office Theme</vt:lpstr>
      <vt:lpstr>1_Custom Design</vt:lpstr>
      <vt:lpstr>Custom Design</vt:lpstr>
      <vt:lpstr>PowerPoint Presentation</vt:lpstr>
      <vt:lpstr>PowerPoint Presentation</vt:lpstr>
      <vt:lpstr>Learning outcomes</vt:lpstr>
      <vt:lpstr>What does CNC mean?</vt:lpstr>
      <vt:lpstr>What does CNC mean? Answers</vt:lpstr>
      <vt:lpstr>The CNC control process </vt:lpstr>
      <vt:lpstr>Common CNC machines</vt:lpstr>
      <vt:lpstr>Common CNC machines</vt:lpstr>
      <vt:lpstr>Why is CNC used?</vt:lpstr>
      <vt:lpstr>Why is CNC used? Answers</vt:lpstr>
      <vt:lpstr>CNC in small-run settings</vt:lpstr>
      <vt:lpstr>CNC in your engineering career</vt:lpstr>
      <vt:lpstr>CNC in your engineering career – example  </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552</cp:revision>
  <dcterms:created xsi:type="dcterms:W3CDTF">2022-05-23T15:11:33Z</dcterms:created>
  <dcterms:modified xsi:type="dcterms:W3CDTF">2023-03-13T10:26:11Z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