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6" r:id="rId3"/>
    <p:sldId id="267" r:id="rId4"/>
    <p:sldId id="284" r:id="rId5"/>
    <p:sldId id="281" r:id="rId6"/>
    <p:sldId id="257" r:id="rId7"/>
    <p:sldId id="272" r:id="rId8"/>
    <p:sldId id="275" r:id="rId9"/>
    <p:sldId id="302" r:id="rId10"/>
    <p:sldId id="266" r:id="rId11"/>
    <p:sldId id="310" r:id="rId12"/>
    <p:sldId id="311" r:id="rId13"/>
    <p:sldId id="271" r:id="rId14"/>
    <p:sldId id="305" r:id="rId15"/>
    <p:sldId id="307" r:id="rId16"/>
    <p:sldId id="308" r:id="rId17"/>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9" clrIdx="0">
    <p:extLst>
      <p:ext uri="{19B8F6BF-5375-455C-9EA6-DF929625EA0E}">
        <p15:presenceInfo xmlns:p15="http://schemas.microsoft.com/office/powerpoint/2012/main" userId="f49f9c9fde2637aa" providerId="Windows Live"/>
      </p:ext>
    </p:extLst>
  </p:cmAuthor>
  <p:cmAuthor id="2" name="Bryony" initials="B" lastIdx="36"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6" clrIdx="3">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D"/>
    <a:srgbClr val="D91C5C"/>
    <a:srgbClr val="21176B"/>
    <a:srgbClr val="3DB876"/>
    <a:srgbClr val="00F291"/>
    <a:srgbClr val="24D6D1"/>
    <a:srgbClr val="22166B"/>
    <a:srgbClr val="F1D408"/>
    <a:srgbClr val="D2CF1C"/>
    <a:srgbClr val="E15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9"/>
    <p:restoredTop sz="63914" autoAdjust="0"/>
  </p:normalViewPr>
  <p:slideViewPr>
    <p:cSldViewPr snapToGrid="0" snapToObjects="1">
      <p:cViewPr varScale="1">
        <p:scale>
          <a:sx n="28" d="100"/>
          <a:sy n="28" d="100"/>
        </p:scale>
        <p:origin x="19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11/14/2022</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answers on the slide.</a:t>
            </a:r>
          </a:p>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9246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answers on the slide.</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Note that polar/cylindrical and spherical robots are increasingly replaced by articulated arm robots that overcome their limitations and have a wider range of applications - link this to the commercial need to be able to adapt and reprogram robotic assembly lines to match new product developments.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a:t>
            </a: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Please also see the next slide.</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Verbal answers.</a:t>
            </a:r>
          </a:p>
          <a:p>
            <a:pPr marL="0" lvl="0" indent="0" algn="l" rtl="0">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83828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definition of work envelope. Some learners may find it helpful to consider their own work envelope by exploring the shape and volume of space they can reach with one arm.</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consider the design of each type and sketch a work envelope. (These don’t need to be accurate 3D renderings but sketches that demonstrate learners’ basic understanding).</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whether a robot might not be able to function fully within its work envelope. Again, it can be helpful for learners to to consider limitations on their own work envelope, for example by moving and manipulating a heavy object close to their body and then at arm’s reach.</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Learners sketch their work envelopes and answer the questions on </a:t>
            </a:r>
            <a:r>
              <a:rPr lang="en-GB" b="1" dirty="0">
                <a:solidFill>
                  <a:schemeClr val="dk1"/>
                </a:solidFill>
                <a:latin typeface="Arial" panose="020B0604020202020204" pitchFamily="34" charset="0"/>
                <a:cs typeface="Arial" panose="020B0604020202020204" pitchFamily="34" charset="0"/>
              </a:rPr>
              <a:t>Robotics - Activity sheet 5</a:t>
            </a:r>
            <a:r>
              <a:rPr lang="en-GB" dirty="0">
                <a:solidFill>
                  <a:schemeClr val="dk1"/>
                </a:solidFill>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Drawn sketches.</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Written answers.</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research the data sheet for a robot arm model to investigate payload and reach limitations.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each robot’s work envelope and help learners to identify differences:</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Articulated arms and spherical robots both have spherical envelopes, but the articulated arm can reach significantly more volume within this due to its additional degrees of freedom.</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 polar robot can operate in two dimensions within a circular envelope (effectively a very flat cylinder)</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Cartesian robots can generally operate with greater depth in the vertical (z) dimension compared to SCARA robots. However, SCARA designs need a single floor base rather than taking up the entire work envelope.</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Note that unless other objects are present, cartesian, SCARA and delta robot work envelopes do not usually include dead space where the arm cannot reach. However, cylindrical, spherical and articulated arm robots will have dead space near the centre of the envelope where the arm cannot reach (because it occupies this space itself).</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a:t>
            </a: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56686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Learners should have studied microcontrollers and programmable logic controllers (PLCs) to make the most of this activity.</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interpret the process control diagram and explain what is happening at the summation point (circle).</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You may optionally wish to link this to the importance of accurate position information during point-to-point (PTP) and continuous path (CP) operations,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drilling v seam welding.</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describe how the control system reduces error so the robot is accurately positioned.</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Introduce the idea of open loop systems. Instead of sensors that provide continuous feedback as above, these use simpler sensors such as microswitches that indicate when to stop moving. Until that point the robot does not have accurate information about its position.</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some advantages and disadvantages of an open loop system.</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suggest some reasons why robotics more commonly uses closed loop systems.</a:t>
            </a:r>
          </a:p>
          <a:p>
            <a:pPr marL="0" lvl="0" indent="0" algn="l" rtl="0">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The summation point calculates the difference between the desired and sensed position at any point in time. This enables the robot to accurately control both its movement (direction, speed) at every point in the planned motion (relevant to CP motion) as well as its final position (relevant to PTP motion). (Motion instructions commonly include planned acceleration and deceleration as well as direction.)</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Open loop systems are ‘programmed’ via hardware location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microswitches) and limited axes of motion, and are simple. However, they cannot be reprogrammed to do a different task - this relies on repositioning the hardware and is limited by the physical design of the work cell. Closed loop systems can be reprogrammed to follow any new path and position within their work envelope, making them much more adaptable, for example to weld a different-shaped seam.</a:t>
            </a:r>
          </a:p>
          <a:p>
            <a:pPr marL="0" lvl="0" indent="0" algn="l" rtl="0">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Verbal answers.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This resource links to the module ‘</a:t>
            </a:r>
            <a:r>
              <a:rPr lang="en-GB" b="1" dirty="0">
                <a:solidFill>
                  <a:schemeClr val="dk1"/>
                </a:solidFill>
                <a:latin typeface="Arial" panose="020B0604020202020204" pitchFamily="34" charset="0"/>
                <a:cs typeface="Arial" panose="020B0604020202020204" pitchFamily="34" charset="0"/>
              </a:rPr>
              <a:t>Microcontroller systems</a:t>
            </a:r>
            <a:r>
              <a:rPr lang="en-GB" dirty="0">
                <a:solidFill>
                  <a:schemeClr val="dk1"/>
                </a:solidFill>
                <a:latin typeface="Arial" panose="020B0604020202020204" pitchFamily="34" charset="0"/>
                <a:cs typeface="Arial" panose="020B0604020202020204" pitchFamily="34" charset="0"/>
              </a:rPr>
              <a: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ea typeface="Arial"/>
              <a:cs typeface="Arial" panose="020B0604020202020204" pitchFamily="34" charset="0"/>
              <a:sym typeface="Arial"/>
            </a:endParaRPr>
          </a:p>
        </p:txBody>
      </p:sp>
      <p:sp>
        <p:nvSpPr>
          <p:cNvPr id="723" name="Google Shape;7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should have studied microcontrollers and PLCs to make the most of this activity.</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the questions on the slide.</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which diagram best represents the relationship between robotics and automation. Invite learners to justify their choice (learners may want to consider additional robotics applications such as AGVs and AMRs).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Similarities: Both aim to replace human actions with systems that provide better speed, safety, accuracy or other benefits/advantages.</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Differences: Not all automation uses robots, while not all robots are designed to provide automation. For example, an autonomous underwater robot isn’t replacing a human task, but is doing something it’s not possible for a person to do.</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Reasons: Robots and automation share many components (sensors, actuators, control processors) but may have different purposes.</a:t>
            </a:r>
          </a:p>
          <a:p>
            <a:pPr marL="0" lvl="0" indent="0" algn="l" rtl="0">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These answers suggest that not all automation involves robots, and not all robots are created for process automation. This suggests that the diagram on the left best represents the relationship between the two: robotics overlaps with automation but is not a subset.</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 verbal answers.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8865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Level 3 resource introduces some key features of industrial robot design and helps learners to connect design principles with advantages, limitations and suitable applications. It makes the link between robotics and control to explore the importance of closed loop systems in robotics and helps learners to identify the relationship between robotics and automation.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Starter 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This activity helps to establish learners’ current awareness of industrial robots.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Explain that the diagram organises industrial robots into their principal types. These are all </a:t>
            </a:r>
            <a:r>
              <a:rPr lang="en-GB" b="1" dirty="0">
                <a:solidFill>
                  <a:schemeClr val="dk1"/>
                </a:solidFill>
                <a:latin typeface="Arial" panose="020B0604020202020204" pitchFamily="34" charset="0"/>
                <a:cs typeface="Arial" panose="020B0604020202020204" pitchFamily="34" charset="0"/>
              </a:rPr>
              <a:t>articulated robots</a:t>
            </a:r>
            <a:r>
              <a:rPr lang="en-GB" dirty="0">
                <a:solidFill>
                  <a:schemeClr val="dk1"/>
                </a:solidFill>
                <a:latin typeface="Arial" panose="020B0604020202020204" pitchFamily="34" charset="0"/>
                <a:cs typeface="Arial" panose="020B0604020202020204" pitchFamily="34" charset="0"/>
              </a:rPr>
              <a:t> that occupy a </a:t>
            </a:r>
            <a:r>
              <a:rPr lang="en-GB" b="1" dirty="0">
                <a:solidFill>
                  <a:schemeClr val="dk1"/>
                </a:solidFill>
                <a:latin typeface="Arial" panose="020B0604020202020204" pitchFamily="34" charset="0"/>
                <a:cs typeface="Arial" panose="020B0604020202020204" pitchFamily="34" charset="0"/>
              </a:rPr>
              <a:t>fixed position</a:t>
            </a:r>
            <a:r>
              <a:rPr lang="en-GB" dirty="0">
                <a:solidFill>
                  <a:schemeClr val="dk1"/>
                </a:solidFill>
                <a:latin typeface="Arial" panose="020B0604020202020204" pitchFamily="34" charset="0"/>
                <a:cs typeface="Arial" panose="020B0604020202020204" pitchFamily="34" charset="0"/>
              </a:rPr>
              <a:t>, for example in a factory work cell.</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how learners think each design can move – the line art indicates this:</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Circles represent rotational actuators</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Arrows represent linear actuators</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Lines without arrows represent a fixed element of the robot that doesn’t rotate or extend/contract.</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You may wish to mention two further types of robot:</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Autonomous guided vehicles (AGVs) can move from place to place but are programmed to follow defined paths, such as lines on a factory or warehouse floor, or GPS coordinates around a yard or container terminal.</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Autonomous mobile robots (AMRs) can make their own decisions about where to move, in response to their programming and sensor inputs.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diagrams that illustrate key design features of each robot. You may wish to include further images of your own.</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identify features that make each design distinct from the others.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The following slides provide answer information.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research images of each type of robot. They can identify each type when on industrial placement or work experience, or when on an employer visit.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investigate and report back on AGVs and AMRs in industrial settings.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99310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this and the next slide with learners to explore each design in a little more detail.</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For each design, learners identify a key advantage from the information provided and suggest one possible disadvantage.</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optionally identify the type and number of joints included in each design (this is explored in more detail in the next resource).</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add advantages, disadvantages and applications to</a:t>
            </a:r>
            <a:r>
              <a:rPr lang="en-GB" b="1" dirty="0">
                <a:solidFill>
                  <a:schemeClr val="dk1"/>
                </a:solidFill>
                <a:latin typeface="Arial" panose="020B0604020202020204" pitchFamily="34" charset="0"/>
                <a:cs typeface="Arial" panose="020B0604020202020204" pitchFamily="34" charset="0"/>
              </a:rPr>
              <a:t> Robotics - Activity sheet 4.</a:t>
            </a:r>
          </a:p>
          <a:p>
            <a:pPr marL="0" lvl="0" indent="0" algn="l" rtl="0">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slide that follows.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Written answers.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research one design in more detail and write a brief report on its advantages and limitations, linking these to its key design features.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549118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06C82C81-D860-D8A6-61EF-391C9409E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99565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9644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2826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17437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8403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36911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8023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7" name="Picture 6">
            <a:extLst>
              <a:ext uri="{FF2B5EF4-FFF2-40B4-BE49-F238E27FC236}">
                <a16:creationId xmlns:a16="http://schemas.microsoft.com/office/drawing/2014/main" id="{D205496F-EE63-C446-0DE9-22210745F0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70388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2641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738868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941319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316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97213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9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25" name="Google Shape;2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extLst>
      <p:ext uri="{BB962C8B-B14F-4D97-AF65-F5344CB8AC3E}">
        <p14:creationId xmlns:p14="http://schemas.microsoft.com/office/powerpoint/2010/main" val="2732429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7263BD5B-CAA7-55CF-CDCC-AF16E87C09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8" name="Picture 7">
            <a:extLst>
              <a:ext uri="{FF2B5EF4-FFF2-40B4-BE49-F238E27FC236}">
                <a16:creationId xmlns:a16="http://schemas.microsoft.com/office/drawing/2014/main" id="{D472FE23-9465-85A3-5362-65D499DC53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92B721A-E746-050B-BBF4-44D4C54559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290" y="-4021"/>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3036ACB5-E8FC-FD7E-D03A-58C23ABE1B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 y="-15498"/>
            <a:ext cx="16272746" cy="9160576"/>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75195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05549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695" r:id="rId5"/>
    <p:sldLayoutId id="2147483690" r:id="rId6"/>
    <p:sldLayoutId id="2147483663" r:id="rId7"/>
    <p:sldLayoutId id="2147483684" r:id="rId8"/>
    <p:sldLayoutId id="2147483691" r:id="rId9"/>
    <p:sldLayoutId id="2147483688" r:id="rId10"/>
    <p:sldLayoutId id="2147483685" r:id="rId11"/>
    <p:sldLayoutId id="2147483692" r:id="rId12"/>
    <p:sldLayoutId id="2147483697" r:id="rId13"/>
    <p:sldLayoutId id="2147483686" r:id="rId14"/>
    <p:sldLayoutId id="2147483693" r:id="rId15"/>
    <p:sldLayoutId id="2147483689" r:id="rId16"/>
    <p:sldLayoutId id="2147483698" r:id="rId17"/>
    <p:sldLayoutId id="2147483666" r:id="rId18"/>
    <p:sldLayoutId id="2147483699" r:id="rId19"/>
    <p:sldLayoutId id="2147483700" r:id="rId20"/>
    <p:sldLayoutId id="2147483701" r:id="rId21"/>
    <p:sldLayoutId id="2147483696" r:id="rId22"/>
    <p:sldLayoutId id="2147483667" r:id="rId23"/>
    <p:sldLayoutId id="2147483668" r:id="rId24"/>
    <p:sldLayoutId id="2147483669" r:id="rId25"/>
    <p:sldLayoutId id="2147483670" r:id="rId26"/>
    <p:sldLayoutId id="2147483671" r:id="rId27"/>
    <p:sldLayoutId id="2147483704" r:id="rId28"/>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spcAft>
                <a:spcPts val="1200"/>
              </a:spcAft>
            </a:pPr>
            <a:r>
              <a:rPr lang="en-NZ" dirty="0"/>
              <a:t>Robotics</a:t>
            </a:r>
          </a:p>
          <a:p>
            <a:pPr>
              <a:lnSpc>
                <a:spcPct val="100000"/>
              </a:lnSpc>
              <a:spcBef>
                <a:spcPts val="0"/>
              </a:spcBef>
              <a:spcAft>
                <a:spcPts val="1200"/>
              </a:spcAft>
            </a:pPr>
            <a:r>
              <a:rPr lang="en" sz="2500" b="0" dirty="0"/>
              <a:t>2. Industrial robotics </a:t>
            </a:r>
            <a:br>
              <a:rPr lang="en" sz="2500" b="0" dirty="0"/>
            </a:br>
            <a:r>
              <a:rPr lang="en" sz="2500" b="0" dirty="0"/>
              <a:t>design principles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01BE7A25-7751-1C03-3512-56822EE63932}"/>
              </a:ext>
            </a:extLst>
          </p:cNvPr>
          <p:cNvGraphicFramePr>
            <a:graphicFrameLocks/>
          </p:cNvGraphicFramePr>
          <p:nvPr>
            <p:extLst>
              <p:ext uri="{D42A27DB-BD31-4B8C-83A1-F6EECF244321}">
                <p14:modId xmlns:p14="http://schemas.microsoft.com/office/powerpoint/2010/main" val="2631620133"/>
              </p:ext>
            </p:extLst>
          </p:nvPr>
        </p:nvGraphicFramePr>
        <p:xfrm>
          <a:off x="1037263" y="2746120"/>
          <a:ext cx="14253162" cy="4605214"/>
        </p:xfrm>
        <a:graphic>
          <a:graphicData uri="http://schemas.openxmlformats.org/drawingml/2006/table">
            <a:tbl>
              <a:tblPr firstRow="1" bandRow="1">
                <a:tableStyleId>{2D5ABB26-0587-4C30-8999-92F81FD0307C}</a:tableStyleId>
              </a:tblPr>
              <a:tblGrid>
                <a:gridCol w="1890272">
                  <a:extLst>
                    <a:ext uri="{9D8B030D-6E8A-4147-A177-3AD203B41FA5}">
                      <a16:colId xmlns:a16="http://schemas.microsoft.com/office/drawing/2014/main" val="2515935273"/>
                    </a:ext>
                  </a:extLst>
                </a:gridCol>
                <a:gridCol w="2251507">
                  <a:extLst>
                    <a:ext uri="{9D8B030D-6E8A-4147-A177-3AD203B41FA5}">
                      <a16:colId xmlns:a16="http://schemas.microsoft.com/office/drawing/2014/main" val="1523472692"/>
                    </a:ext>
                  </a:extLst>
                </a:gridCol>
                <a:gridCol w="2193775">
                  <a:extLst>
                    <a:ext uri="{9D8B030D-6E8A-4147-A177-3AD203B41FA5}">
                      <a16:colId xmlns:a16="http://schemas.microsoft.com/office/drawing/2014/main" val="3281694043"/>
                    </a:ext>
                  </a:extLst>
                </a:gridCol>
                <a:gridCol w="1979402">
                  <a:extLst>
                    <a:ext uri="{9D8B030D-6E8A-4147-A177-3AD203B41FA5}">
                      <a16:colId xmlns:a16="http://schemas.microsoft.com/office/drawing/2014/main" val="376253062"/>
                    </a:ext>
                  </a:extLst>
                </a:gridCol>
                <a:gridCol w="1979402">
                  <a:extLst>
                    <a:ext uri="{9D8B030D-6E8A-4147-A177-3AD203B41FA5}">
                      <a16:colId xmlns:a16="http://schemas.microsoft.com/office/drawing/2014/main" val="2950481752"/>
                    </a:ext>
                  </a:extLst>
                </a:gridCol>
                <a:gridCol w="1979402">
                  <a:extLst>
                    <a:ext uri="{9D8B030D-6E8A-4147-A177-3AD203B41FA5}">
                      <a16:colId xmlns:a16="http://schemas.microsoft.com/office/drawing/2014/main" val="1971273592"/>
                    </a:ext>
                  </a:extLst>
                </a:gridCol>
                <a:gridCol w="1979402">
                  <a:extLst>
                    <a:ext uri="{9D8B030D-6E8A-4147-A177-3AD203B41FA5}">
                      <a16:colId xmlns:a16="http://schemas.microsoft.com/office/drawing/2014/main" val="796352530"/>
                    </a:ext>
                  </a:extLst>
                </a:gridCol>
              </a:tblGrid>
              <a:tr h="991258">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1714938">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242113"/>
                  </a:ext>
                </a:extLst>
              </a:tr>
              <a:tr h="1899018">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3365078"/>
                  </a:ext>
                </a:extLst>
              </a:tr>
            </a:tbl>
          </a:graphicData>
        </a:graphic>
      </p:graphicFrame>
      <p:sp>
        <p:nvSpPr>
          <p:cNvPr id="4" name="Google Shape;104;p20">
            <a:extLst>
              <a:ext uri="{FF2B5EF4-FFF2-40B4-BE49-F238E27FC236}">
                <a16:creationId xmlns:a16="http://schemas.microsoft.com/office/drawing/2014/main" id="{9799E3A6-38BF-48E5-9F3D-51933ADDB87C}"/>
              </a:ext>
            </a:extLst>
          </p:cNvPr>
          <p:cNvSpPr/>
          <p:nvPr/>
        </p:nvSpPr>
        <p:spPr>
          <a:xfrm>
            <a:off x="2938895" y="2605981"/>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Articulated </a:t>
            </a:r>
            <a:br>
              <a:rPr lang="en" sz="2000" b="1" dirty="0">
                <a:latin typeface="Arial" panose="020B0604020202020204" pitchFamily="34" charset="0"/>
                <a:cs typeface="Arial" panose="020B0604020202020204" pitchFamily="34" charset="0"/>
              </a:rPr>
            </a:br>
            <a:r>
              <a:rPr lang="en" sz="2000" b="1" dirty="0">
                <a:latin typeface="Arial" panose="020B0604020202020204" pitchFamily="34" charset="0"/>
                <a:cs typeface="Arial" panose="020B0604020202020204" pitchFamily="34" charset="0"/>
              </a:rPr>
              <a:t>arm</a:t>
            </a:r>
            <a:endParaRPr sz="2000" b="1" dirty="0">
              <a:latin typeface="Arial" panose="020B0604020202020204" pitchFamily="34" charset="0"/>
              <a:cs typeface="Arial" panose="020B0604020202020204" pitchFamily="34" charset="0"/>
            </a:endParaRPr>
          </a:p>
        </p:txBody>
      </p:sp>
      <p:sp>
        <p:nvSpPr>
          <p:cNvPr id="5" name="Google Shape;105;p20">
            <a:extLst>
              <a:ext uri="{FF2B5EF4-FFF2-40B4-BE49-F238E27FC236}">
                <a16:creationId xmlns:a16="http://schemas.microsoft.com/office/drawing/2014/main" id="{8D1263FE-1C71-A2A7-4D8C-CE4702C00684}"/>
              </a:ext>
            </a:extLst>
          </p:cNvPr>
          <p:cNvSpPr/>
          <p:nvPr/>
        </p:nvSpPr>
        <p:spPr>
          <a:xfrm>
            <a:off x="5184828"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6" name="Google Shape;106;p20">
            <a:extLst>
              <a:ext uri="{FF2B5EF4-FFF2-40B4-BE49-F238E27FC236}">
                <a16:creationId xmlns:a16="http://schemas.microsoft.com/office/drawing/2014/main" id="{C413EC94-4F2A-3516-A40A-396518A7A8EA}"/>
              </a:ext>
            </a:extLst>
          </p:cNvPr>
          <p:cNvSpPr/>
          <p:nvPr/>
        </p:nvSpPr>
        <p:spPr>
          <a:xfrm>
            <a:off x="7392489"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7" name="Google Shape;107;p20">
            <a:extLst>
              <a:ext uri="{FF2B5EF4-FFF2-40B4-BE49-F238E27FC236}">
                <a16:creationId xmlns:a16="http://schemas.microsoft.com/office/drawing/2014/main" id="{59BA6E19-5D90-78B5-44DD-914FA86F00EB}"/>
              </a:ext>
            </a:extLst>
          </p:cNvPr>
          <p:cNvSpPr/>
          <p:nvPr/>
        </p:nvSpPr>
        <p:spPr>
          <a:xfrm>
            <a:off x="9418004" y="252532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8" name="Google Shape;108;p20">
            <a:extLst>
              <a:ext uri="{FF2B5EF4-FFF2-40B4-BE49-F238E27FC236}">
                <a16:creationId xmlns:a16="http://schemas.microsoft.com/office/drawing/2014/main" id="{DA941E1F-12E9-77E0-3B26-0E06F83BC83A}"/>
              </a:ext>
            </a:extLst>
          </p:cNvPr>
          <p:cNvSpPr/>
          <p:nvPr/>
        </p:nvSpPr>
        <p:spPr>
          <a:xfrm>
            <a:off x="11278349" y="2525327"/>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9" name="Google Shape;109;p20">
            <a:extLst>
              <a:ext uri="{FF2B5EF4-FFF2-40B4-BE49-F238E27FC236}">
                <a16:creationId xmlns:a16="http://schemas.microsoft.com/office/drawing/2014/main" id="{E0D60E83-42B5-E937-D075-E34962D7959C}"/>
              </a:ext>
            </a:extLst>
          </p:cNvPr>
          <p:cNvSpPr/>
          <p:nvPr/>
        </p:nvSpPr>
        <p:spPr>
          <a:xfrm>
            <a:off x="13303864" y="252532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38473E8-520E-D525-697C-D8484AA9A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9614" y="5933910"/>
            <a:ext cx="1027418" cy="997200"/>
          </a:xfrm>
          <a:prstGeom prst="rect">
            <a:avLst/>
          </a:prstGeom>
        </p:spPr>
      </p:pic>
      <p:pic>
        <p:nvPicPr>
          <p:cNvPr id="11" name="Picture 10">
            <a:extLst>
              <a:ext uri="{FF2B5EF4-FFF2-40B4-BE49-F238E27FC236}">
                <a16:creationId xmlns:a16="http://schemas.microsoft.com/office/drawing/2014/main" id="{2EDCDDE1-D636-BF25-C5DD-D306B86D1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268" y="4109153"/>
            <a:ext cx="1030399" cy="1000093"/>
          </a:xfrm>
          <a:prstGeom prst="rect">
            <a:avLst/>
          </a:prstGeom>
        </p:spPr>
      </p:pic>
      <p:sp>
        <p:nvSpPr>
          <p:cNvPr id="12" name="Google Shape;104;p20">
            <a:extLst>
              <a:ext uri="{FF2B5EF4-FFF2-40B4-BE49-F238E27FC236}">
                <a16:creationId xmlns:a16="http://schemas.microsoft.com/office/drawing/2014/main" id="{422CE492-CB8C-7FC4-65F6-08B13F639444}"/>
              </a:ext>
            </a:extLst>
          </p:cNvPr>
          <p:cNvSpPr/>
          <p:nvPr/>
        </p:nvSpPr>
        <p:spPr>
          <a:xfrm>
            <a:off x="823849" y="4061174"/>
            <a:ext cx="2208351" cy="1133374"/>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4400" b="1" dirty="0">
                <a:latin typeface="Arial" panose="020B0604020202020204" pitchFamily="34" charset="0"/>
                <a:cs typeface="Arial" panose="020B0604020202020204" pitchFamily="34" charset="0"/>
              </a:rPr>
              <a:t>+</a:t>
            </a:r>
            <a:endParaRPr sz="4400" b="1" dirty="0">
              <a:latin typeface="Arial" panose="020B0604020202020204" pitchFamily="34" charset="0"/>
              <a:cs typeface="Arial" panose="020B0604020202020204" pitchFamily="34" charset="0"/>
            </a:endParaRPr>
          </a:p>
        </p:txBody>
      </p:sp>
      <p:sp>
        <p:nvSpPr>
          <p:cNvPr id="13" name="Google Shape;104;p20">
            <a:extLst>
              <a:ext uri="{FF2B5EF4-FFF2-40B4-BE49-F238E27FC236}">
                <a16:creationId xmlns:a16="http://schemas.microsoft.com/office/drawing/2014/main" id="{6DA5A99D-9E19-FEEF-2CA2-49CFDEE47D6F}"/>
              </a:ext>
            </a:extLst>
          </p:cNvPr>
          <p:cNvSpPr/>
          <p:nvPr/>
        </p:nvSpPr>
        <p:spPr>
          <a:xfrm>
            <a:off x="688935" y="573099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4800" b="1" dirty="0">
                <a:latin typeface="Arial" panose="020B0604020202020204" pitchFamily="34" charset="0"/>
                <a:cs typeface="Arial" panose="020B0604020202020204" pitchFamily="34" charset="0"/>
              </a:rPr>
              <a:t>-</a:t>
            </a:r>
            <a:endParaRPr sz="4800" b="1"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E7C3BFAE-489D-1568-23B0-6443536A51C1}"/>
              </a:ext>
            </a:extLst>
          </p:cNvPr>
          <p:cNvSpPr>
            <a:spLocks noGrp="1"/>
          </p:cNvSpPr>
          <p:nvPr>
            <p:ph type="title"/>
          </p:nvPr>
        </p:nvSpPr>
        <p:spPr>
          <a:xfrm>
            <a:off x="411858" y="1445908"/>
            <a:ext cx="14022170" cy="728133"/>
          </a:xfrm>
        </p:spPr>
        <p:txBody>
          <a:bodyPr>
            <a:normAutofit/>
          </a:bodyPr>
          <a:lstStyle/>
          <a:p>
            <a:r>
              <a:rPr lang="en" dirty="0"/>
              <a:t>Answers</a:t>
            </a:r>
            <a:endParaRPr lang="en-US" dirty="0"/>
          </a:p>
        </p:txBody>
      </p:sp>
      <p:sp>
        <p:nvSpPr>
          <p:cNvPr id="21" name="TextBox 20">
            <a:extLst>
              <a:ext uri="{FF2B5EF4-FFF2-40B4-BE49-F238E27FC236}">
                <a16:creationId xmlns:a16="http://schemas.microsoft.com/office/drawing/2014/main" id="{4006BE7B-0A69-020B-440B-5A760D5DB681}"/>
              </a:ext>
            </a:extLst>
          </p:cNvPr>
          <p:cNvSpPr txBox="1"/>
          <p:nvPr/>
        </p:nvSpPr>
        <p:spPr>
          <a:xfrm>
            <a:off x="5323783" y="4018132"/>
            <a:ext cx="2144293" cy="2554545"/>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Scalability</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Large floor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area required</a:t>
            </a:r>
          </a:p>
        </p:txBody>
      </p:sp>
      <p:sp>
        <p:nvSpPr>
          <p:cNvPr id="22" name="TextBox 21">
            <a:extLst>
              <a:ext uri="{FF2B5EF4-FFF2-40B4-BE49-F238E27FC236}">
                <a16:creationId xmlns:a16="http://schemas.microsoft.com/office/drawing/2014/main" id="{A958FA2F-9740-098D-962C-F7AD231F4870}"/>
              </a:ext>
            </a:extLst>
          </p:cNvPr>
          <p:cNvSpPr txBox="1"/>
          <p:nvPr/>
        </p:nvSpPr>
        <p:spPr>
          <a:xfrm>
            <a:off x="7520052" y="3991559"/>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Relatively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simple</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Can’t reach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around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objects</a:t>
            </a:r>
          </a:p>
        </p:txBody>
      </p:sp>
      <p:sp>
        <p:nvSpPr>
          <p:cNvPr id="23" name="TextBox 22">
            <a:extLst>
              <a:ext uri="{FF2B5EF4-FFF2-40B4-BE49-F238E27FC236}">
                <a16:creationId xmlns:a16="http://schemas.microsoft.com/office/drawing/2014/main" id="{A7593146-0BC0-F599-CDB0-CC1BEA28F97D}"/>
              </a:ext>
            </a:extLst>
          </p:cNvPr>
          <p:cNvSpPr txBox="1"/>
          <p:nvPr/>
        </p:nvSpPr>
        <p:spPr>
          <a:xfrm>
            <a:off x="9529216" y="3992786"/>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Large work space</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Restricted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reach within workspace</a:t>
            </a:r>
          </a:p>
        </p:txBody>
      </p:sp>
      <p:sp>
        <p:nvSpPr>
          <p:cNvPr id="24" name="TextBox 23">
            <a:extLst>
              <a:ext uri="{FF2B5EF4-FFF2-40B4-BE49-F238E27FC236}">
                <a16:creationId xmlns:a16="http://schemas.microsoft.com/office/drawing/2014/main" id="{74927837-289C-3B4D-BC41-C7BF6B148336}"/>
              </a:ext>
            </a:extLst>
          </p:cNvPr>
          <p:cNvSpPr txBox="1"/>
          <p:nvPr/>
        </p:nvSpPr>
        <p:spPr>
          <a:xfrm>
            <a:off x="3075009" y="4018132"/>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Almost complete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freedom of movement</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Complex to program</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1324A6D-19A4-49CC-6F9C-7C66CA557ACF}"/>
              </a:ext>
            </a:extLst>
          </p:cNvPr>
          <p:cNvSpPr txBox="1"/>
          <p:nvPr/>
        </p:nvSpPr>
        <p:spPr>
          <a:xfrm>
            <a:off x="11443188" y="3998621"/>
            <a:ext cx="2144293" cy="2554545"/>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Fast</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Limited to two dimensions</a:t>
            </a:r>
          </a:p>
        </p:txBody>
      </p:sp>
      <p:sp>
        <p:nvSpPr>
          <p:cNvPr id="26" name="TextBox 25">
            <a:extLst>
              <a:ext uri="{FF2B5EF4-FFF2-40B4-BE49-F238E27FC236}">
                <a16:creationId xmlns:a16="http://schemas.microsoft.com/office/drawing/2014/main" id="{DABBFAA8-2ACE-EAB3-D2DD-F574B2EECB7A}"/>
              </a:ext>
            </a:extLst>
          </p:cNvPr>
          <p:cNvSpPr txBox="1"/>
          <p:nvPr/>
        </p:nvSpPr>
        <p:spPr>
          <a:xfrm>
            <a:off x="13471013" y="4018132"/>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Fast and accurate</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Light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payloads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only</a:t>
            </a:r>
          </a:p>
        </p:txBody>
      </p:sp>
      <p:sp>
        <p:nvSpPr>
          <p:cNvPr id="2" name="Slide Number Placeholder 5">
            <a:extLst>
              <a:ext uri="{FF2B5EF4-FFF2-40B4-BE49-F238E27FC236}">
                <a16:creationId xmlns:a16="http://schemas.microsoft.com/office/drawing/2014/main" id="{A05D6780-D277-AF9C-9FD6-69B03B260DA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14" name="Footer Placeholder 3">
            <a:extLst>
              <a:ext uri="{FF2B5EF4-FFF2-40B4-BE49-F238E27FC236}">
                <a16:creationId xmlns:a16="http://schemas.microsoft.com/office/drawing/2014/main" id="{1061F860-2E3C-531D-E706-52BE07275C09}"/>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18" name="Content Placeholder 11">
            <a:extLst>
              <a:ext uri="{FF2B5EF4-FFF2-40B4-BE49-F238E27FC236}">
                <a16:creationId xmlns:a16="http://schemas.microsoft.com/office/drawing/2014/main" id="{979D91B8-C3FC-BA15-BAAC-DA7095D8F9B1}"/>
              </a:ext>
            </a:extLst>
          </p:cNvPr>
          <p:cNvSpPr txBox="1">
            <a:spLocks/>
          </p:cNvSpPr>
          <p:nvPr/>
        </p:nvSpPr>
        <p:spPr>
          <a:xfrm>
            <a:off x="1040753" y="2757456"/>
            <a:ext cx="14249672" cy="4605214"/>
          </a:xfrm>
          <a:prstGeom prst="rect">
            <a:avLst/>
          </a:prstGeom>
          <a:ln w="28575">
            <a:gradFill flip="none" rotWithShape="1">
              <a:gsLst>
                <a:gs pos="100000">
                  <a:srgbClr val="D91C5C"/>
                </a:gs>
                <a:gs pos="19000">
                  <a:srgbClr val="22166B"/>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3350" lvl="0">
              <a:lnSpc>
                <a:spcPct val="100000"/>
              </a:lnSpc>
              <a:spcBef>
                <a:spcPts val="0"/>
              </a:spcBef>
              <a:buSzPts val="1500"/>
            </a:pPr>
            <a:endParaRPr lang="en-GB" dirty="0"/>
          </a:p>
        </p:txBody>
      </p:sp>
    </p:spTree>
    <p:extLst>
      <p:ext uri="{BB962C8B-B14F-4D97-AF65-F5344CB8AC3E}">
        <p14:creationId xmlns:p14="http://schemas.microsoft.com/office/powerpoint/2010/main" val="332422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2">
            <a:extLst>
              <a:ext uri="{FF2B5EF4-FFF2-40B4-BE49-F238E27FC236}">
                <a16:creationId xmlns:a16="http://schemas.microsoft.com/office/drawing/2014/main" id="{20AA63E0-911C-C910-FC6E-5D41188E579B}"/>
              </a:ext>
            </a:extLst>
          </p:cNvPr>
          <p:cNvGraphicFramePr>
            <a:graphicFrameLocks/>
          </p:cNvGraphicFramePr>
          <p:nvPr>
            <p:extLst>
              <p:ext uri="{D42A27DB-BD31-4B8C-83A1-F6EECF244321}">
                <p14:modId xmlns:p14="http://schemas.microsoft.com/office/powerpoint/2010/main" val="938668930"/>
              </p:ext>
            </p:extLst>
          </p:nvPr>
        </p:nvGraphicFramePr>
        <p:xfrm>
          <a:off x="568269" y="2758612"/>
          <a:ext cx="15121050" cy="3175657"/>
        </p:xfrm>
        <a:graphic>
          <a:graphicData uri="http://schemas.openxmlformats.org/drawingml/2006/table">
            <a:tbl>
              <a:tblPr firstRow="1" bandRow="1">
                <a:tableStyleId>{2D5ABB26-0587-4C30-8999-92F81FD0307C}</a:tableStyleId>
              </a:tblPr>
              <a:tblGrid>
                <a:gridCol w="2520175">
                  <a:extLst>
                    <a:ext uri="{9D8B030D-6E8A-4147-A177-3AD203B41FA5}">
                      <a16:colId xmlns:a16="http://schemas.microsoft.com/office/drawing/2014/main" val="1523472692"/>
                    </a:ext>
                  </a:extLst>
                </a:gridCol>
                <a:gridCol w="2520175">
                  <a:extLst>
                    <a:ext uri="{9D8B030D-6E8A-4147-A177-3AD203B41FA5}">
                      <a16:colId xmlns:a16="http://schemas.microsoft.com/office/drawing/2014/main" val="3281694043"/>
                    </a:ext>
                  </a:extLst>
                </a:gridCol>
                <a:gridCol w="2520175">
                  <a:extLst>
                    <a:ext uri="{9D8B030D-6E8A-4147-A177-3AD203B41FA5}">
                      <a16:colId xmlns:a16="http://schemas.microsoft.com/office/drawing/2014/main" val="376253062"/>
                    </a:ext>
                  </a:extLst>
                </a:gridCol>
                <a:gridCol w="2520175">
                  <a:extLst>
                    <a:ext uri="{9D8B030D-6E8A-4147-A177-3AD203B41FA5}">
                      <a16:colId xmlns:a16="http://schemas.microsoft.com/office/drawing/2014/main" val="2950481752"/>
                    </a:ext>
                  </a:extLst>
                </a:gridCol>
                <a:gridCol w="2520175">
                  <a:extLst>
                    <a:ext uri="{9D8B030D-6E8A-4147-A177-3AD203B41FA5}">
                      <a16:colId xmlns:a16="http://schemas.microsoft.com/office/drawing/2014/main" val="1971273592"/>
                    </a:ext>
                  </a:extLst>
                </a:gridCol>
                <a:gridCol w="2520175">
                  <a:extLst>
                    <a:ext uri="{9D8B030D-6E8A-4147-A177-3AD203B41FA5}">
                      <a16:colId xmlns:a16="http://schemas.microsoft.com/office/drawing/2014/main" val="796352530"/>
                    </a:ext>
                  </a:extLst>
                </a:gridCol>
              </a:tblGrid>
              <a:tr h="1029617">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2146040">
                <a:tc>
                  <a:txBody>
                    <a:bodyPr/>
                    <a:lstStyle/>
                    <a:p>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3365078"/>
                  </a:ext>
                </a:extLst>
              </a:tr>
            </a:tbl>
          </a:graphicData>
        </a:graphic>
      </p:graphicFrame>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 dirty="0"/>
              <a:t>Answers</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6" name="Google Shape;163;p23">
            <a:extLst>
              <a:ext uri="{FF2B5EF4-FFF2-40B4-BE49-F238E27FC236}">
                <a16:creationId xmlns:a16="http://schemas.microsoft.com/office/drawing/2014/main" id="{3E0A41ED-7441-7D2F-B275-609CE504B520}"/>
              </a:ext>
            </a:extLst>
          </p:cNvPr>
          <p:cNvSpPr txBox="1"/>
          <p:nvPr/>
        </p:nvSpPr>
        <p:spPr>
          <a:xfrm>
            <a:off x="747200" y="3981320"/>
            <a:ext cx="1374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Assembly</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Welding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Coating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Picking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Packing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2000" dirty="0">
              <a:latin typeface="Arial" panose="020B0604020202020204" pitchFamily="34" charset="0"/>
              <a:cs typeface="Arial" panose="020B0604020202020204" pitchFamily="34" charset="0"/>
            </a:endParaRPr>
          </a:p>
        </p:txBody>
      </p:sp>
      <p:sp>
        <p:nvSpPr>
          <p:cNvPr id="8" name="Google Shape;164;p23">
            <a:extLst>
              <a:ext uri="{FF2B5EF4-FFF2-40B4-BE49-F238E27FC236}">
                <a16:creationId xmlns:a16="http://schemas.microsoft.com/office/drawing/2014/main" id="{07F657D9-500A-C050-DA82-9CE815F4E4AD}"/>
              </a:ext>
            </a:extLst>
          </p:cNvPr>
          <p:cNvSpPr txBox="1"/>
          <p:nvPr/>
        </p:nvSpPr>
        <p:spPr>
          <a:xfrm>
            <a:off x="3243159" y="4013697"/>
            <a:ext cx="2188601"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CNC</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Milling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Material handling</a:t>
            </a:r>
            <a:endParaRPr sz="2000" dirty="0">
              <a:latin typeface="Arial" panose="020B0604020202020204" pitchFamily="34" charset="0"/>
              <a:cs typeface="Arial" panose="020B0604020202020204" pitchFamily="34" charset="0"/>
            </a:endParaRPr>
          </a:p>
        </p:txBody>
      </p:sp>
      <p:sp>
        <p:nvSpPr>
          <p:cNvPr id="9" name="Google Shape;165;p23">
            <a:extLst>
              <a:ext uri="{FF2B5EF4-FFF2-40B4-BE49-F238E27FC236}">
                <a16:creationId xmlns:a16="http://schemas.microsoft.com/office/drawing/2014/main" id="{124E232A-0577-1EB8-B31B-9C33BFC2ADFD}"/>
              </a:ext>
            </a:extLst>
          </p:cNvPr>
          <p:cNvSpPr txBox="1"/>
          <p:nvPr/>
        </p:nvSpPr>
        <p:spPr>
          <a:xfrm>
            <a:off x="10804956" y="4013697"/>
            <a:ext cx="1728746"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Assembly</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err="1">
                <a:latin typeface="Arial" panose="020B0604020202020204" pitchFamily="34" charset="0"/>
                <a:cs typeface="Arial" panose="020B0604020202020204" pitchFamily="34" charset="0"/>
              </a:rPr>
              <a:t>Palletising</a:t>
            </a:r>
            <a:endParaRPr sz="2000" dirty="0">
              <a:latin typeface="Arial" panose="020B0604020202020204" pitchFamily="34" charset="0"/>
              <a:cs typeface="Arial" panose="020B0604020202020204" pitchFamily="34" charset="0"/>
            </a:endParaRPr>
          </a:p>
        </p:txBody>
      </p:sp>
      <p:sp>
        <p:nvSpPr>
          <p:cNvPr id="18" name="Google Shape;166;p23">
            <a:extLst>
              <a:ext uri="{FF2B5EF4-FFF2-40B4-BE49-F238E27FC236}">
                <a16:creationId xmlns:a16="http://schemas.microsoft.com/office/drawing/2014/main" id="{020AAB41-572B-38A9-B3CE-F072B4407F1D}"/>
              </a:ext>
            </a:extLst>
          </p:cNvPr>
          <p:cNvSpPr txBox="1"/>
          <p:nvPr/>
        </p:nvSpPr>
        <p:spPr>
          <a:xfrm>
            <a:off x="5764943" y="3981320"/>
            <a:ext cx="263685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Assembly</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Coating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Machine tending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Material handling</a:t>
            </a:r>
            <a:endParaRPr sz="2000" dirty="0">
              <a:latin typeface="Arial" panose="020B0604020202020204" pitchFamily="34" charset="0"/>
              <a:cs typeface="Arial" panose="020B0604020202020204" pitchFamily="34" charset="0"/>
            </a:endParaRPr>
          </a:p>
        </p:txBody>
      </p:sp>
      <p:sp>
        <p:nvSpPr>
          <p:cNvPr id="19" name="Google Shape;167;p23">
            <a:extLst>
              <a:ext uri="{FF2B5EF4-FFF2-40B4-BE49-F238E27FC236}">
                <a16:creationId xmlns:a16="http://schemas.microsoft.com/office/drawing/2014/main" id="{DFAEFF83-2D06-F73A-C238-D420B508448E}"/>
              </a:ext>
            </a:extLst>
          </p:cNvPr>
          <p:cNvSpPr txBox="1"/>
          <p:nvPr/>
        </p:nvSpPr>
        <p:spPr>
          <a:xfrm>
            <a:off x="13287318" y="3994071"/>
            <a:ext cx="18937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Pick and place</a:t>
            </a:r>
            <a:endParaRPr sz="2000" dirty="0">
              <a:latin typeface="Arial" panose="020B0604020202020204" pitchFamily="34" charset="0"/>
              <a:cs typeface="Arial" panose="020B0604020202020204" pitchFamily="34" charset="0"/>
            </a:endParaRPr>
          </a:p>
        </p:txBody>
      </p:sp>
      <p:sp>
        <p:nvSpPr>
          <p:cNvPr id="21" name="Google Shape;168;p23">
            <a:extLst>
              <a:ext uri="{FF2B5EF4-FFF2-40B4-BE49-F238E27FC236}">
                <a16:creationId xmlns:a16="http://schemas.microsoft.com/office/drawing/2014/main" id="{4F4687D9-EC50-E7AE-2B49-8DB9A04F7E5E}"/>
              </a:ext>
            </a:extLst>
          </p:cNvPr>
          <p:cNvSpPr txBox="1"/>
          <p:nvPr/>
        </p:nvSpPr>
        <p:spPr>
          <a:xfrm>
            <a:off x="8265228" y="4013880"/>
            <a:ext cx="2521067"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Die casting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Injection </a:t>
            </a:r>
            <a:r>
              <a:rPr lang="en" sz="2000" dirty="0" err="1">
                <a:latin typeface="Arial" panose="020B0604020202020204" pitchFamily="34" charset="0"/>
                <a:cs typeface="Arial" panose="020B0604020202020204" pitchFamily="34" charset="0"/>
              </a:rPr>
              <a:t>moulding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Welding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Material handling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2000" dirty="0">
              <a:latin typeface="Arial" panose="020B0604020202020204" pitchFamily="34" charset="0"/>
              <a:cs typeface="Arial" panose="020B0604020202020204" pitchFamily="34" charset="0"/>
            </a:endParaRPr>
          </a:p>
        </p:txBody>
      </p:sp>
      <p:sp>
        <p:nvSpPr>
          <p:cNvPr id="22" name="Content Placeholder 11">
            <a:extLst>
              <a:ext uri="{FF2B5EF4-FFF2-40B4-BE49-F238E27FC236}">
                <a16:creationId xmlns:a16="http://schemas.microsoft.com/office/drawing/2014/main" id="{BE01EED2-99C1-503F-079A-43BE814999B0}"/>
              </a:ext>
            </a:extLst>
          </p:cNvPr>
          <p:cNvSpPr txBox="1">
            <a:spLocks/>
          </p:cNvSpPr>
          <p:nvPr/>
        </p:nvSpPr>
        <p:spPr>
          <a:xfrm>
            <a:off x="3353682" y="7015789"/>
            <a:ext cx="9291132" cy="1293867"/>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lnSpc>
                <a:spcPct val="100000"/>
              </a:lnSpc>
              <a:spcBef>
                <a:spcPts val="0"/>
              </a:spcBef>
              <a:spcAft>
                <a:spcPts val="0"/>
              </a:spcAft>
              <a:buSzPts val="1400"/>
            </a:pPr>
            <a:r>
              <a:rPr lang="en-GB" dirty="0"/>
              <a:t>What information might an engineer want to know when selecting </a:t>
            </a:r>
            <a:br>
              <a:rPr lang="en-GB" dirty="0"/>
            </a:br>
            <a:r>
              <a:rPr lang="en-GB" dirty="0"/>
              <a:t>and placing robots in a work cell?</a:t>
            </a:r>
          </a:p>
        </p:txBody>
      </p:sp>
      <p:sp>
        <p:nvSpPr>
          <p:cNvPr id="24" name="Footer Placeholder 3">
            <a:extLst>
              <a:ext uri="{FF2B5EF4-FFF2-40B4-BE49-F238E27FC236}">
                <a16:creationId xmlns:a16="http://schemas.microsoft.com/office/drawing/2014/main" id="{8DC01F70-F529-4955-047C-01A800D6CA5E}"/>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3" name="Google Shape;104;p20">
            <a:extLst>
              <a:ext uri="{FF2B5EF4-FFF2-40B4-BE49-F238E27FC236}">
                <a16:creationId xmlns:a16="http://schemas.microsoft.com/office/drawing/2014/main" id="{52757ED8-D540-6B33-3EE6-07C5F2BDD1B4}"/>
              </a:ext>
            </a:extLst>
          </p:cNvPr>
          <p:cNvSpPr/>
          <p:nvPr/>
        </p:nvSpPr>
        <p:spPr>
          <a:xfrm>
            <a:off x="705514" y="2605981"/>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Articulated </a:t>
            </a:r>
            <a:br>
              <a:rPr lang="en" sz="2000" b="1" dirty="0">
                <a:latin typeface="Arial" panose="020B0604020202020204" pitchFamily="34" charset="0"/>
                <a:cs typeface="Arial" panose="020B0604020202020204" pitchFamily="34" charset="0"/>
              </a:rPr>
            </a:br>
            <a:r>
              <a:rPr lang="en" sz="2000" b="1" dirty="0">
                <a:latin typeface="Arial" panose="020B0604020202020204" pitchFamily="34" charset="0"/>
                <a:cs typeface="Arial" panose="020B0604020202020204" pitchFamily="34" charset="0"/>
              </a:rPr>
              <a:t>arm</a:t>
            </a:r>
            <a:endParaRPr sz="2000" b="1" dirty="0">
              <a:latin typeface="Arial" panose="020B0604020202020204" pitchFamily="34" charset="0"/>
              <a:cs typeface="Arial" panose="020B0604020202020204" pitchFamily="34" charset="0"/>
            </a:endParaRPr>
          </a:p>
        </p:txBody>
      </p:sp>
      <p:sp>
        <p:nvSpPr>
          <p:cNvPr id="7" name="Google Shape;105;p20">
            <a:extLst>
              <a:ext uri="{FF2B5EF4-FFF2-40B4-BE49-F238E27FC236}">
                <a16:creationId xmlns:a16="http://schemas.microsoft.com/office/drawing/2014/main" id="{5E10B613-F597-86C6-5F9E-F4383C6D97AB}"/>
              </a:ext>
            </a:extLst>
          </p:cNvPr>
          <p:cNvSpPr/>
          <p:nvPr/>
        </p:nvSpPr>
        <p:spPr>
          <a:xfrm>
            <a:off x="3173701"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20" name="Google Shape;106;p20">
            <a:extLst>
              <a:ext uri="{FF2B5EF4-FFF2-40B4-BE49-F238E27FC236}">
                <a16:creationId xmlns:a16="http://schemas.microsoft.com/office/drawing/2014/main" id="{A8891108-29C9-EE78-9446-C2F15F6A6B58}"/>
              </a:ext>
            </a:extLst>
          </p:cNvPr>
          <p:cNvSpPr/>
          <p:nvPr/>
        </p:nvSpPr>
        <p:spPr>
          <a:xfrm>
            <a:off x="5677338"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25" name="Google Shape;107;p20">
            <a:extLst>
              <a:ext uri="{FF2B5EF4-FFF2-40B4-BE49-F238E27FC236}">
                <a16:creationId xmlns:a16="http://schemas.microsoft.com/office/drawing/2014/main" id="{E7F19B0A-285A-06C3-8E4A-19139D51F29E}"/>
              </a:ext>
            </a:extLst>
          </p:cNvPr>
          <p:cNvSpPr/>
          <p:nvPr/>
        </p:nvSpPr>
        <p:spPr>
          <a:xfrm>
            <a:off x="8183055" y="252532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26" name="Google Shape;108;p20">
            <a:extLst>
              <a:ext uri="{FF2B5EF4-FFF2-40B4-BE49-F238E27FC236}">
                <a16:creationId xmlns:a16="http://schemas.microsoft.com/office/drawing/2014/main" id="{40375654-ADAB-6727-151B-7C0CAC112B0E}"/>
              </a:ext>
            </a:extLst>
          </p:cNvPr>
          <p:cNvSpPr/>
          <p:nvPr/>
        </p:nvSpPr>
        <p:spPr>
          <a:xfrm>
            <a:off x="10671523" y="2525327"/>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27" name="Google Shape;109;p20">
            <a:extLst>
              <a:ext uri="{FF2B5EF4-FFF2-40B4-BE49-F238E27FC236}">
                <a16:creationId xmlns:a16="http://schemas.microsoft.com/office/drawing/2014/main" id="{FE247A5F-FD4B-3856-8718-DFCAB453E492}"/>
              </a:ext>
            </a:extLst>
          </p:cNvPr>
          <p:cNvSpPr/>
          <p:nvPr/>
        </p:nvSpPr>
        <p:spPr>
          <a:xfrm>
            <a:off x="13199082" y="252532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sp>
        <p:nvSpPr>
          <p:cNvPr id="28" name="Content Placeholder 11">
            <a:extLst>
              <a:ext uri="{FF2B5EF4-FFF2-40B4-BE49-F238E27FC236}">
                <a16:creationId xmlns:a16="http://schemas.microsoft.com/office/drawing/2014/main" id="{52B04C0F-06EF-9EF6-D5BB-07D266C86C8F}"/>
              </a:ext>
            </a:extLst>
          </p:cNvPr>
          <p:cNvSpPr txBox="1">
            <a:spLocks/>
          </p:cNvSpPr>
          <p:nvPr/>
        </p:nvSpPr>
        <p:spPr>
          <a:xfrm>
            <a:off x="568269" y="2772696"/>
            <a:ext cx="15121050" cy="3161573"/>
          </a:xfrm>
          <a:prstGeom prst="rect">
            <a:avLst/>
          </a:prstGeom>
          <a:ln w="28575">
            <a:gradFill flip="none" rotWithShape="1">
              <a:gsLst>
                <a:gs pos="100000">
                  <a:srgbClr val="D91C5C"/>
                </a:gs>
                <a:gs pos="19000">
                  <a:srgbClr val="22166B"/>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3350" lvl="0">
              <a:lnSpc>
                <a:spcPct val="100000"/>
              </a:lnSpc>
              <a:spcBef>
                <a:spcPts val="0"/>
              </a:spcBef>
              <a:buSzPts val="1500"/>
            </a:pPr>
            <a:endParaRPr lang="en-GB" dirty="0"/>
          </a:p>
        </p:txBody>
      </p:sp>
      <p:pic>
        <p:nvPicPr>
          <p:cNvPr id="10" name="Picture 9">
            <a:extLst>
              <a:ext uri="{FF2B5EF4-FFF2-40B4-BE49-F238E27FC236}">
                <a16:creationId xmlns:a16="http://schemas.microsoft.com/office/drawing/2014/main" id="{1DC12390-5156-74B8-11F0-D2263E1E8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7679" y="6397589"/>
            <a:ext cx="1003300" cy="977900"/>
          </a:xfrm>
          <a:prstGeom prst="rect">
            <a:avLst/>
          </a:prstGeom>
        </p:spPr>
      </p:pic>
    </p:spTree>
    <p:extLst>
      <p:ext uri="{BB962C8B-B14F-4D97-AF65-F5344CB8AC3E}">
        <p14:creationId xmlns:p14="http://schemas.microsoft.com/office/powerpoint/2010/main" val="298112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Work envelopes</a:t>
            </a:r>
            <a:endParaRPr lang="en-US" dirty="0"/>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3" y="2291753"/>
            <a:ext cx="11314771"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r>
              <a:rPr lang="en-GB" sz="2000" dirty="0">
                <a:solidFill>
                  <a:schemeClr val="dk1"/>
                </a:solidFill>
              </a:rPr>
              <a:t>Engineers need to understand the volume and shape of the space each type of robot (and specific models) can reach, and any limitations on this. The work envelope is the volume of space that the end of the robot arm can reach. Each type of robot has a distinctive work envelope.</a:t>
            </a:r>
          </a:p>
        </p:txBody>
      </p:sp>
      <p:sp>
        <p:nvSpPr>
          <p:cNvPr id="4" name="Content Placeholder 11">
            <a:extLst>
              <a:ext uri="{FF2B5EF4-FFF2-40B4-BE49-F238E27FC236}">
                <a16:creationId xmlns:a16="http://schemas.microsoft.com/office/drawing/2014/main" id="{C2FC8E7D-AE87-B008-31D9-72F8C3D91176}"/>
              </a:ext>
            </a:extLst>
          </p:cNvPr>
          <p:cNvSpPr txBox="1">
            <a:spLocks/>
          </p:cNvSpPr>
          <p:nvPr/>
        </p:nvSpPr>
        <p:spPr>
          <a:xfrm>
            <a:off x="2042549" y="6872972"/>
            <a:ext cx="10387092" cy="1985217"/>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69900" lvl="0" indent="-342900" algn="l" rtl="0">
              <a:lnSpc>
                <a:spcPct val="100000"/>
              </a:lnSpc>
              <a:spcBef>
                <a:spcPts val="0"/>
              </a:spcBef>
              <a:spcAft>
                <a:spcPts val="0"/>
              </a:spcAft>
              <a:buSzPct val="70000"/>
              <a:buFont typeface="Arial" panose="020B0604020202020204" pitchFamily="34" charset="0"/>
              <a:buChar char="•"/>
            </a:pPr>
            <a:r>
              <a:rPr lang="en-GB" dirty="0"/>
              <a:t>Sketch the work envelope for each type of robot.</a:t>
            </a:r>
          </a:p>
          <a:p>
            <a:pPr marL="469900" lvl="0" indent="-342900" algn="l" rtl="0">
              <a:lnSpc>
                <a:spcPct val="100000"/>
              </a:lnSpc>
              <a:spcBef>
                <a:spcPts val="0"/>
              </a:spcBef>
              <a:spcAft>
                <a:spcPts val="0"/>
              </a:spcAft>
              <a:buSzPct val="70000"/>
              <a:buFont typeface="Arial" panose="020B0604020202020204" pitchFamily="34" charset="0"/>
              <a:buChar char="•"/>
            </a:pPr>
            <a:r>
              <a:rPr lang="en-GB" dirty="0"/>
              <a:t>Give reasons why a robot arm may not be able to complete all tasks in all parts of its work envelope.</a:t>
            </a:r>
          </a:p>
          <a:p>
            <a:pPr marL="469900" lvl="0" indent="-342900" algn="l" rtl="0">
              <a:lnSpc>
                <a:spcPct val="100000"/>
              </a:lnSpc>
              <a:spcBef>
                <a:spcPts val="0"/>
              </a:spcBef>
              <a:spcAft>
                <a:spcPts val="0"/>
              </a:spcAft>
              <a:buSzPct val="70000"/>
              <a:buFont typeface="Arial" panose="020B0604020202020204" pitchFamily="34" charset="0"/>
              <a:buChar char="•"/>
            </a:pPr>
            <a:r>
              <a:rPr lang="en-GB" dirty="0"/>
              <a:t>Suggest why the effective work envelope for a robot with a tool may differ slightly.</a:t>
            </a:r>
          </a:p>
        </p:txBody>
      </p:sp>
      <p:sp>
        <p:nvSpPr>
          <p:cNvPr id="13" name="Google Shape;104;p20">
            <a:extLst>
              <a:ext uri="{FF2B5EF4-FFF2-40B4-BE49-F238E27FC236}">
                <a16:creationId xmlns:a16="http://schemas.microsoft.com/office/drawing/2014/main" id="{28368DE5-F057-876C-3C63-B6443BCCAA9A}"/>
              </a:ext>
            </a:extLst>
          </p:cNvPr>
          <p:cNvSpPr/>
          <p:nvPr/>
        </p:nvSpPr>
        <p:spPr>
          <a:xfrm>
            <a:off x="249212" y="347654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Articulated arm</a:t>
            </a:r>
            <a:endParaRPr sz="2000" b="1" dirty="0">
              <a:latin typeface="Arial" panose="020B0604020202020204" pitchFamily="34" charset="0"/>
              <a:cs typeface="Arial" panose="020B0604020202020204" pitchFamily="34" charset="0"/>
            </a:endParaRPr>
          </a:p>
        </p:txBody>
      </p:sp>
      <p:sp>
        <p:nvSpPr>
          <p:cNvPr id="15" name="Google Shape;105;p20">
            <a:extLst>
              <a:ext uri="{FF2B5EF4-FFF2-40B4-BE49-F238E27FC236}">
                <a16:creationId xmlns:a16="http://schemas.microsoft.com/office/drawing/2014/main" id="{936E3DFF-29A8-ED1F-CBD2-0DAD53136925}"/>
              </a:ext>
            </a:extLst>
          </p:cNvPr>
          <p:cNvSpPr/>
          <p:nvPr/>
        </p:nvSpPr>
        <p:spPr>
          <a:xfrm>
            <a:off x="2884212" y="3459526"/>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16" name="Google Shape;106;p20">
            <a:extLst>
              <a:ext uri="{FF2B5EF4-FFF2-40B4-BE49-F238E27FC236}">
                <a16:creationId xmlns:a16="http://schemas.microsoft.com/office/drawing/2014/main" id="{74A020F1-DA04-49C4-FEA9-B61A805853AD}"/>
              </a:ext>
            </a:extLst>
          </p:cNvPr>
          <p:cNvSpPr/>
          <p:nvPr/>
        </p:nvSpPr>
        <p:spPr>
          <a:xfrm>
            <a:off x="5582706" y="347654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23" name="Google Shape;107;p20">
            <a:extLst>
              <a:ext uri="{FF2B5EF4-FFF2-40B4-BE49-F238E27FC236}">
                <a16:creationId xmlns:a16="http://schemas.microsoft.com/office/drawing/2014/main" id="{F2178162-3282-2D41-8888-9AC7914EF055}"/>
              </a:ext>
            </a:extLst>
          </p:cNvPr>
          <p:cNvSpPr/>
          <p:nvPr/>
        </p:nvSpPr>
        <p:spPr>
          <a:xfrm>
            <a:off x="8162429" y="3478427"/>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24" name="Google Shape;108;p20">
            <a:extLst>
              <a:ext uri="{FF2B5EF4-FFF2-40B4-BE49-F238E27FC236}">
                <a16:creationId xmlns:a16="http://schemas.microsoft.com/office/drawing/2014/main" id="{A2095F04-83E3-C2D2-9694-6CB69E4A12A6}"/>
              </a:ext>
            </a:extLst>
          </p:cNvPr>
          <p:cNvSpPr/>
          <p:nvPr/>
        </p:nvSpPr>
        <p:spPr>
          <a:xfrm>
            <a:off x="10831670" y="346174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26" name="Google Shape;109;p20">
            <a:extLst>
              <a:ext uri="{FF2B5EF4-FFF2-40B4-BE49-F238E27FC236}">
                <a16:creationId xmlns:a16="http://schemas.microsoft.com/office/drawing/2014/main" id="{1B7D82B8-776E-CB48-4B69-BEC166ACC24F}"/>
              </a:ext>
            </a:extLst>
          </p:cNvPr>
          <p:cNvSpPr/>
          <p:nvPr/>
        </p:nvSpPr>
        <p:spPr>
          <a:xfrm>
            <a:off x="13255361" y="346174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8ED66A1D-A3E2-EAD9-2673-9B75A4E3C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328" y="4907025"/>
            <a:ext cx="779697" cy="1197392"/>
          </a:xfrm>
          <a:prstGeom prst="rect">
            <a:avLst/>
          </a:prstGeom>
        </p:spPr>
      </p:pic>
      <p:pic>
        <p:nvPicPr>
          <p:cNvPr id="30" name="Picture 29">
            <a:extLst>
              <a:ext uri="{FF2B5EF4-FFF2-40B4-BE49-F238E27FC236}">
                <a16:creationId xmlns:a16="http://schemas.microsoft.com/office/drawing/2014/main" id="{D200FFB2-2456-7F39-07B6-5878777179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4912" y="4830346"/>
            <a:ext cx="850951" cy="1221631"/>
          </a:xfrm>
          <a:prstGeom prst="rect">
            <a:avLst/>
          </a:prstGeom>
        </p:spPr>
      </p:pic>
      <p:pic>
        <p:nvPicPr>
          <p:cNvPr id="31" name="Picture 30">
            <a:extLst>
              <a:ext uri="{FF2B5EF4-FFF2-40B4-BE49-F238E27FC236}">
                <a16:creationId xmlns:a16="http://schemas.microsoft.com/office/drawing/2014/main" id="{BD6EF5BF-8D4C-3CDB-C07F-37A04E8455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67117" y="4948206"/>
            <a:ext cx="975829" cy="1084657"/>
          </a:xfrm>
          <a:prstGeom prst="rect">
            <a:avLst/>
          </a:prstGeom>
        </p:spPr>
      </p:pic>
      <p:pic>
        <p:nvPicPr>
          <p:cNvPr id="34" name="Picture 33">
            <a:extLst>
              <a:ext uri="{FF2B5EF4-FFF2-40B4-BE49-F238E27FC236}">
                <a16:creationId xmlns:a16="http://schemas.microsoft.com/office/drawing/2014/main" id="{86FA8ACA-FB38-4D59-676B-498351B87E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96630" y="274276"/>
            <a:ext cx="946752" cy="922784"/>
          </a:xfrm>
          <a:prstGeom prst="rect">
            <a:avLst/>
          </a:prstGeom>
        </p:spPr>
      </p:pic>
      <p:sp>
        <p:nvSpPr>
          <p:cNvPr id="35" name="Footer Placeholder 3">
            <a:extLst>
              <a:ext uri="{FF2B5EF4-FFF2-40B4-BE49-F238E27FC236}">
                <a16:creationId xmlns:a16="http://schemas.microsoft.com/office/drawing/2014/main" id="{EFD0B705-57E4-9630-1533-FA1258374A1C}"/>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9" name="Picture 8">
            <a:extLst>
              <a:ext uri="{FF2B5EF4-FFF2-40B4-BE49-F238E27FC236}">
                <a16:creationId xmlns:a16="http://schemas.microsoft.com/office/drawing/2014/main" id="{086FD3B9-AF21-C35B-A115-E15BFE9036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33227" y="4846539"/>
            <a:ext cx="1040038" cy="1221632"/>
          </a:xfrm>
          <a:prstGeom prst="rect">
            <a:avLst/>
          </a:prstGeom>
        </p:spPr>
      </p:pic>
      <p:pic>
        <p:nvPicPr>
          <p:cNvPr id="6" name="Picture 5">
            <a:extLst>
              <a:ext uri="{FF2B5EF4-FFF2-40B4-BE49-F238E27FC236}">
                <a16:creationId xmlns:a16="http://schemas.microsoft.com/office/drawing/2014/main" id="{D8C9A9E3-24B7-3C3B-F5DC-569CAE1BAC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22534" y="6255708"/>
            <a:ext cx="1003300" cy="977900"/>
          </a:xfrm>
          <a:prstGeom prst="rect">
            <a:avLst/>
          </a:prstGeom>
        </p:spPr>
      </p:pic>
      <p:pic>
        <p:nvPicPr>
          <p:cNvPr id="10" name="Picture 9">
            <a:extLst>
              <a:ext uri="{FF2B5EF4-FFF2-40B4-BE49-F238E27FC236}">
                <a16:creationId xmlns:a16="http://schemas.microsoft.com/office/drawing/2014/main" id="{1A183023-682B-D506-E070-DE67D66F0D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5133" y="4882785"/>
            <a:ext cx="887539" cy="1221632"/>
          </a:xfrm>
          <a:prstGeom prst="rect">
            <a:avLst/>
          </a:prstGeom>
        </p:spPr>
      </p:pic>
      <p:pic>
        <p:nvPicPr>
          <p:cNvPr id="11" name="Picture 10">
            <a:extLst>
              <a:ext uri="{FF2B5EF4-FFF2-40B4-BE49-F238E27FC236}">
                <a16:creationId xmlns:a16="http://schemas.microsoft.com/office/drawing/2014/main" id="{2C49E12F-1FDA-4276-8F18-8A60052ADA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7478" y="4878357"/>
            <a:ext cx="695556" cy="1253450"/>
          </a:xfrm>
          <a:prstGeom prst="rect">
            <a:avLst/>
          </a:prstGeom>
        </p:spPr>
      </p:pic>
    </p:spTree>
    <p:extLst>
      <p:ext uri="{BB962C8B-B14F-4D97-AF65-F5344CB8AC3E}">
        <p14:creationId xmlns:p14="http://schemas.microsoft.com/office/powerpoint/2010/main" val="271267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 dirty="0"/>
              <a:t>Answers</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22" name="Content Placeholder 11">
            <a:extLst>
              <a:ext uri="{FF2B5EF4-FFF2-40B4-BE49-F238E27FC236}">
                <a16:creationId xmlns:a16="http://schemas.microsoft.com/office/drawing/2014/main" id="{BE01EED2-99C1-503F-079A-43BE814999B0}"/>
              </a:ext>
            </a:extLst>
          </p:cNvPr>
          <p:cNvSpPr txBox="1">
            <a:spLocks/>
          </p:cNvSpPr>
          <p:nvPr/>
        </p:nvSpPr>
        <p:spPr>
          <a:xfrm>
            <a:off x="3462697" y="7437397"/>
            <a:ext cx="8192859" cy="990601"/>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dirty="0"/>
              <a:t>Sketch how a control system can enable precise control.</a:t>
            </a:r>
          </a:p>
        </p:txBody>
      </p:sp>
      <p:sp>
        <p:nvSpPr>
          <p:cNvPr id="7" name="Text Placeholder 18">
            <a:extLst>
              <a:ext uri="{FF2B5EF4-FFF2-40B4-BE49-F238E27FC236}">
                <a16:creationId xmlns:a16="http://schemas.microsoft.com/office/drawing/2014/main" id="{9E53ED58-247B-C974-6CB4-A1159A104589}"/>
              </a:ext>
            </a:extLst>
          </p:cNvPr>
          <p:cNvSpPr txBox="1">
            <a:spLocks/>
          </p:cNvSpPr>
          <p:nvPr/>
        </p:nvSpPr>
        <p:spPr>
          <a:xfrm>
            <a:off x="411064" y="2288631"/>
            <a:ext cx="10256936" cy="127286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t>A robot may not be able to carry its maximum payload at full extension.</a:t>
            </a:r>
          </a:p>
          <a:p>
            <a:pPr marL="0" lvl="0" indent="0" algn="l" rtl="0">
              <a:spcBef>
                <a:spcPts val="0"/>
              </a:spcBef>
              <a:spcAft>
                <a:spcPts val="0"/>
              </a:spcAft>
              <a:buNone/>
            </a:pPr>
            <a:r>
              <a:rPr lang="en-GB" sz="2000" dirty="0"/>
              <a:t>A tool may extend the work envelope (including dead space) by the length of the tool.</a:t>
            </a:r>
          </a:p>
          <a:p>
            <a:pPr>
              <a:spcBef>
                <a:spcPts val="0"/>
              </a:spcBef>
            </a:pPr>
            <a:r>
              <a:rPr lang="en-GB" sz="2000" dirty="0"/>
              <a:t>A robot needs to accurately and precisely sense its position in its working envelope.</a:t>
            </a:r>
          </a:p>
          <a:p>
            <a:pPr marL="0" lvl="0" indent="0" algn="l" rtl="0">
              <a:spcBef>
                <a:spcPts val="0"/>
              </a:spcBef>
              <a:spcAft>
                <a:spcPts val="0"/>
              </a:spcAft>
              <a:buNone/>
            </a:pPr>
            <a:endParaRPr lang="en-GB" sz="2000" dirty="0"/>
          </a:p>
          <a:p>
            <a:pPr lvl="0">
              <a:spcBef>
                <a:spcPts val="0"/>
              </a:spcBef>
              <a:spcAft>
                <a:spcPts val="1200"/>
              </a:spcAft>
            </a:pPr>
            <a:endParaRPr lang="en-GB" sz="2000" dirty="0">
              <a:solidFill>
                <a:schemeClr val="dk1"/>
              </a:solidFill>
            </a:endParaRPr>
          </a:p>
        </p:txBody>
      </p:sp>
      <p:sp>
        <p:nvSpPr>
          <p:cNvPr id="20" name="Google Shape;104;p20">
            <a:extLst>
              <a:ext uri="{FF2B5EF4-FFF2-40B4-BE49-F238E27FC236}">
                <a16:creationId xmlns:a16="http://schemas.microsoft.com/office/drawing/2014/main" id="{2E79D3ED-982A-A39E-33D0-1E199D49B558}"/>
              </a:ext>
            </a:extLst>
          </p:cNvPr>
          <p:cNvSpPr/>
          <p:nvPr/>
        </p:nvSpPr>
        <p:spPr>
          <a:xfrm>
            <a:off x="211112" y="3209372"/>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Articulated arm</a:t>
            </a:r>
            <a:endParaRPr sz="2000" b="1" dirty="0">
              <a:latin typeface="Arial" panose="020B0604020202020204" pitchFamily="34" charset="0"/>
              <a:cs typeface="Arial" panose="020B0604020202020204" pitchFamily="34" charset="0"/>
            </a:endParaRPr>
          </a:p>
        </p:txBody>
      </p:sp>
      <p:sp>
        <p:nvSpPr>
          <p:cNvPr id="25" name="Google Shape;105;p20">
            <a:extLst>
              <a:ext uri="{FF2B5EF4-FFF2-40B4-BE49-F238E27FC236}">
                <a16:creationId xmlns:a16="http://schemas.microsoft.com/office/drawing/2014/main" id="{A0D1BC7D-AA23-28C5-1E3F-C9F1BF3C78A9}"/>
              </a:ext>
            </a:extLst>
          </p:cNvPr>
          <p:cNvSpPr/>
          <p:nvPr/>
        </p:nvSpPr>
        <p:spPr>
          <a:xfrm>
            <a:off x="2846112" y="3205047"/>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26" name="Google Shape;106;p20">
            <a:extLst>
              <a:ext uri="{FF2B5EF4-FFF2-40B4-BE49-F238E27FC236}">
                <a16:creationId xmlns:a16="http://schemas.microsoft.com/office/drawing/2014/main" id="{0B7B7851-B916-A426-03B0-BBD2D085633A}"/>
              </a:ext>
            </a:extLst>
          </p:cNvPr>
          <p:cNvSpPr/>
          <p:nvPr/>
        </p:nvSpPr>
        <p:spPr>
          <a:xfrm>
            <a:off x="5432640" y="3209372"/>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27" name="Google Shape;107;p20">
            <a:extLst>
              <a:ext uri="{FF2B5EF4-FFF2-40B4-BE49-F238E27FC236}">
                <a16:creationId xmlns:a16="http://schemas.microsoft.com/office/drawing/2014/main" id="{11D3388F-2DA8-1E20-E15E-E622FFE8BB16}"/>
              </a:ext>
            </a:extLst>
          </p:cNvPr>
          <p:cNvSpPr/>
          <p:nvPr/>
        </p:nvSpPr>
        <p:spPr>
          <a:xfrm>
            <a:off x="8059174" y="3211251"/>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28" name="Google Shape;108;p20">
            <a:extLst>
              <a:ext uri="{FF2B5EF4-FFF2-40B4-BE49-F238E27FC236}">
                <a16:creationId xmlns:a16="http://schemas.microsoft.com/office/drawing/2014/main" id="{9769BBD8-93BE-F02D-DEBD-B21F31449FDF}"/>
              </a:ext>
            </a:extLst>
          </p:cNvPr>
          <p:cNvSpPr/>
          <p:nvPr/>
        </p:nvSpPr>
        <p:spPr>
          <a:xfrm>
            <a:off x="10778072" y="3194570"/>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29" name="Google Shape;109;p20">
            <a:extLst>
              <a:ext uri="{FF2B5EF4-FFF2-40B4-BE49-F238E27FC236}">
                <a16:creationId xmlns:a16="http://schemas.microsoft.com/office/drawing/2014/main" id="{7F3142F8-1ACF-3F25-641B-993397099F35}"/>
              </a:ext>
            </a:extLst>
          </p:cNvPr>
          <p:cNvSpPr/>
          <p:nvPr/>
        </p:nvSpPr>
        <p:spPr>
          <a:xfrm>
            <a:off x="13276407" y="3194570"/>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sp>
        <p:nvSpPr>
          <p:cNvPr id="44" name="Footer Placeholder 3">
            <a:extLst>
              <a:ext uri="{FF2B5EF4-FFF2-40B4-BE49-F238E27FC236}">
                <a16:creationId xmlns:a16="http://schemas.microsoft.com/office/drawing/2014/main" id="{B15BB68E-C7E9-4FCD-563C-C5F976F7309A}"/>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46" name="Picture 45">
            <a:extLst>
              <a:ext uri="{FF2B5EF4-FFF2-40B4-BE49-F238E27FC236}">
                <a16:creationId xmlns:a16="http://schemas.microsoft.com/office/drawing/2014/main" id="{068E5756-1C31-4C7C-5B6E-76791A874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643" y="4611939"/>
            <a:ext cx="2218854" cy="1971787"/>
          </a:xfrm>
          <a:prstGeom prst="rect">
            <a:avLst/>
          </a:prstGeom>
        </p:spPr>
      </p:pic>
      <p:pic>
        <p:nvPicPr>
          <p:cNvPr id="54" name="Picture 53">
            <a:extLst>
              <a:ext uri="{FF2B5EF4-FFF2-40B4-BE49-F238E27FC236}">
                <a16:creationId xmlns:a16="http://schemas.microsoft.com/office/drawing/2014/main" id="{0D8CC3CE-30F8-23CA-80DB-B09FC87BB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25746" y="4587782"/>
            <a:ext cx="2223606" cy="1776329"/>
          </a:xfrm>
          <a:prstGeom prst="rect">
            <a:avLst/>
          </a:prstGeom>
        </p:spPr>
      </p:pic>
      <p:pic>
        <p:nvPicPr>
          <p:cNvPr id="17" name="Picture 16">
            <a:extLst>
              <a:ext uri="{FF2B5EF4-FFF2-40B4-BE49-F238E27FC236}">
                <a16:creationId xmlns:a16="http://schemas.microsoft.com/office/drawing/2014/main" id="{F2ADE314-DC97-92A5-6404-19F8B56E32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7393" y="4547796"/>
            <a:ext cx="2201500" cy="1952185"/>
          </a:xfrm>
          <a:prstGeom prst="rect">
            <a:avLst/>
          </a:prstGeom>
        </p:spPr>
      </p:pic>
      <p:pic>
        <p:nvPicPr>
          <p:cNvPr id="21" name="Picture 20">
            <a:extLst>
              <a:ext uri="{FF2B5EF4-FFF2-40B4-BE49-F238E27FC236}">
                <a16:creationId xmlns:a16="http://schemas.microsoft.com/office/drawing/2014/main" id="{E63A46EF-EF8B-4F79-1444-2651CB71BE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98496" y="4395685"/>
            <a:ext cx="1591929" cy="1968426"/>
          </a:xfrm>
          <a:prstGeom prst="rect">
            <a:avLst/>
          </a:prstGeom>
        </p:spPr>
      </p:pic>
      <p:pic>
        <p:nvPicPr>
          <p:cNvPr id="2" name="Picture 1">
            <a:extLst>
              <a:ext uri="{FF2B5EF4-FFF2-40B4-BE49-F238E27FC236}">
                <a16:creationId xmlns:a16="http://schemas.microsoft.com/office/drawing/2014/main" id="{FF48A001-3015-CF3A-86C1-C02AC18105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6422" y="6812577"/>
            <a:ext cx="1003300" cy="977900"/>
          </a:xfrm>
          <a:prstGeom prst="rect">
            <a:avLst/>
          </a:prstGeom>
        </p:spPr>
      </p:pic>
      <p:pic>
        <p:nvPicPr>
          <p:cNvPr id="8" name="Picture 7">
            <a:extLst>
              <a:ext uri="{FF2B5EF4-FFF2-40B4-BE49-F238E27FC236}">
                <a16:creationId xmlns:a16="http://schemas.microsoft.com/office/drawing/2014/main" id="{BBECC766-61A1-86F5-0AA7-4AFE05826D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4085" y="4676081"/>
            <a:ext cx="1575328" cy="1827381"/>
          </a:xfrm>
          <a:prstGeom prst="rect">
            <a:avLst/>
          </a:prstGeom>
        </p:spPr>
      </p:pic>
      <p:pic>
        <p:nvPicPr>
          <p:cNvPr id="10" name="Picture 9">
            <a:extLst>
              <a:ext uri="{FF2B5EF4-FFF2-40B4-BE49-F238E27FC236}">
                <a16:creationId xmlns:a16="http://schemas.microsoft.com/office/drawing/2014/main" id="{160B02C4-CDCB-BDE1-5F6B-BF33802474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3767" y="4623422"/>
            <a:ext cx="2106135" cy="1827381"/>
          </a:xfrm>
          <a:prstGeom prst="rect">
            <a:avLst/>
          </a:prstGeom>
        </p:spPr>
      </p:pic>
    </p:spTree>
    <p:extLst>
      <p:ext uri="{BB962C8B-B14F-4D97-AF65-F5344CB8AC3E}">
        <p14:creationId xmlns:p14="http://schemas.microsoft.com/office/powerpoint/2010/main" val="84665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
          <p:cNvSpPr txBox="1"/>
          <p:nvPr/>
        </p:nvSpPr>
        <p:spPr>
          <a:xfrm>
            <a:off x="413456" y="1446214"/>
            <a:ext cx="14249027"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dirty="0">
                <a:solidFill>
                  <a:schemeClr val="dk1"/>
                </a:solidFill>
                <a:latin typeface="Arial"/>
                <a:ea typeface="Arial"/>
                <a:cs typeface="Arial"/>
                <a:sym typeface="Arial"/>
              </a:rPr>
              <a:t>Closed loop servo control systems</a:t>
            </a:r>
          </a:p>
        </p:txBody>
      </p:sp>
      <p:sp>
        <p:nvSpPr>
          <p:cNvPr id="726" name="Google Shape;726;p12"/>
          <p:cNvSpPr txBox="1"/>
          <p:nvPr/>
        </p:nvSpPr>
        <p:spPr>
          <a:xfrm>
            <a:off x="413456" y="2411946"/>
            <a:ext cx="9215598" cy="2079117"/>
          </a:xfrm>
          <a:prstGeom prst="rect">
            <a:avLst/>
          </a:prstGeom>
          <a:noFill/>
          <a:ln>
            <a:noFill/>
          </a:ln>
        </p:spPr>
        <p:txBody>
          <a:bodyPr spcFirstLastPara="1" wrap="square" lIns="91425" tIns="45700" rIns="91425" bIns="45700" anchor="t" anchorCtr="0">
            <a:noAutofit/>
          </a:bodyPr>
          <a:lstStyle/>
          <a:p>
            <a:pPr>
              <a:spcAft>
                <a:spcPts val="1200"/>
              </a:spcAft>
            </a:pPr>
            <a:r>
              <a:rPr lang="en-GB" sz="2000" dirty="0">
                <a:latin typeface="Arial" panose="020B0604020202020204" pitchFamily="34" charset="0"/>
                <a:cs typeface="Arial" panose="020B0604020202020204" pitchFamily="34" charset="0"/>
              </a:rPr>
              <a:t>Servo stands for ‘servomechanism’ and describes any system that includes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negative or ‘balancing’ feedback that reduces any error.</a:t>
            </a:r>
          </a:p>
          <a:p>
            <a:pPr marL="0" lvl="0" indent="0" algn="l" rtl="0">
              <a:spcAft>
                <a:spcPts val="1200"/>
              </a:spcAft>
              <a:buNone/>
            </a:pPr>
            <a:r>
              <a:rPr lang="en-GB" sz="2000" dirty="0">
                <a:latin typeface="Arial" panose="020B0604020202020204" pitchFamily="34" charset="0"/>
                <a:cs typeface="Arial" panose="020B0604020202020204" pitchFamily="34" charset="0"/>
              </a:rPr>
              <a:t>A motor is given instructions to rotate a robot arm joint.</a:t>
            </a:r>
          </a:p>
          <a:p>
            <a:pPr marL="0" lvl="0" indent="0" algn="l" rtl="0">
              <a:spcAft>
                <a:spcPts val="1200"/>
              </a:spcAft>
              <a:buNone/>
            </a:pPr>
            <a:r>
              <a:rPr lang="en-GB" sz="2000" dirty="0">
                <a:latin typeface="Arial" panose="020B0604020202020204" pitchFamily="34" charset="0"/>
                <a:cs typeface="Arial" panose="020B0604020202020204" pitchFamily="34" charset="0"/>
              </a:rPr>
              <a:t>A rotary encoder reports the rotary position of the joint 500 times per second.</a:t>
            </a:r>
          </a:p>
        </p:txBody>
      </p:sp>
      <p:sp>
        <p:nvSpPr>
          <p:cNvPr id="727" name="Google Shape;727;p12"/>
          <p:cNvSpPr txBox="1"/>
          <p:nvPr/>
        </p:nvSpPr>
        <p:spPr>
          <a:xfrm>
            <a:off x="1100497" y="379308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2"/>
          <p:cNvSpPr txBox="1"/>
          <p:nvPr/>
        </p:nvSpPr>
        <p:spPr>
          <a:xfrm>
            <a:off x="15702721" y="832697"/>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a:solidFill>
                <a:schemeClr val="dk1"/>
              </a:solidFill>
              <a:latin typeface="Arial"/>
              <a:ea typeface="Arial"/>
              <a:cs typeface="Arial"/>
              <a:sym typeface="Arial"/>
            </a:endParaRPr>
          </a:p>
        </p:txBody>
      </p:sp>
      <p:sp>
        <p:nvSpPr>
          <p:cNvPr id="729" name="Google Shape;729;p12"/>
          <p:cNvSpPr txBox="1"/>
          <p:nvPr/>
        </p:nvSpPr>
        <p:spPr>
          <a:xfrm>
            <a:off x="1819928" y="5267588"/>
            <a:ext cx="2031026" cy="1172884"/>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Motion instructions</a:t>
            </a:r>
          </a:p>
        </p:txBody>
      </p:sp>
      <p:sp>
        <p:nvSpPr>
          <p:cNvPr id="730" name="Google Shape;730;p12"/>
          <p:cNvSpPr txBox="1"/>
          <p:nvPr/>
        </p:nvSpPr>
        <p:spPr>
          <a:xfrm>
            <a:off x="10397236" y="5245857"/>
            <a:ext cx="2022096" cy="1191599"/>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600"/>
              </a:spcBef>
              <a:spcAft>
                <a:spcPts val="0"/>
              </a:spcAft>
              <a:buClr>
                <a:schemeClr val="dk1"/>
              </a:buClr>
              <a:buSzPts val="1400"/>
              <a:buFont typeface="Arial"/>
              <a:buNone/>
            </a:pPr>
            <a:r>
              <a:rPr lang="en-GB" sz="1900" b="1" i="0" dirty="0">
                <a:solidFill>
                  <a:schemeClr val="dk1"/>
                </a:solidFill>
                <a:latin typeface="Arial"/>
                <a:ea typeface="Arial"/>
                <a:cs typeface="Arial"/>
                <a:sym typeface="Arial"/>
              </a:rPr>
              <a:t>Motor</a:t>
            </a:r>
            <a:endParaRPr dirty="0"/>
          </a:p>
        </p:txBody>
      </p:sp>
      <p:sp>
        <p:nvSpPr>
          <p:cNvPr id="731" name="Google Shape;731;p12"/>
          <p:cNvSpPr txBox="1"/>
          <p:nvPr/>
        </p:nvSpPr>
        <p:spPr>
          <a:xfrm>
            <a:off x="3375594" y="4641523"/>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Input</a:t>
            </a:r>
            <a:endParaRPr dirty="0"/>
          </a:p>
        </p:txBody>
      </p:sp>
      <p:cxnSp>
        <p:nvCxnSpPr>
          <p:cNvPr id="732" name="Google Shape;732;p12"/>
          <p:cNvCxnSpPr>
            <a:cxnSpLocks/>
          </p:cNvCxnSpPr>
          <p:nvPr/>
        </p:nvCxnSpPr>
        <p:spPr>
          <a:xfrm>
            <a:off x="9135687" y="5908225"/>
            <a:ext cx="1261549" cy="0"/>
          </a:xfrm>
          <a:prstGeom prst="straightConnector1">
            <a:avLst/>
          </a:prstGeom>
          <a:noFill/>
          <a:ln w="15875" cap="flat" cmpd="sng">
            <a:solidFill>
              <a:schemeClr val="dk1"/>
            </a:solidFill>
            <a:prstDash val="solid"/>
            <a:miter lim="800000"/>
            <a:headEnd type="none" w="sm" len="sm"/>
            <a:tailEnd type="stealth" w="med" len="med"/>
          </a:ln>
        </p:spPr>
      </p:cxnSp>
      <p:cxnSp>
        <p:nvCxnSpPr>
          <p:cNvPr id="733" name="Google Shape;733;p12"/>
          <p:cNvCxnSpPr>
            <a:cxnSpLocks/>
            <a:stCxn id="3" idx="3"/>
          </p:cNvCxnSpPr>
          <p:nvPr/>
        </p:nvCxnSpPr>
        <p:spPr>
          <a:xfrm>
            <a:off x="5949140" y="5894833"/>
            <a:ext cx="116444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4" name="Google Shape;734;p12"/>
          <p:cNvCxnSpPr>
            <a:cxnSpLocks/>
          </p:cNvCxnSpPr>
          <p:nvPr/>
        </p:nvCxnSpPr>
        <p:spPr>
          <a:xfrm>
            <a:off x="3850954" y="5913649"/>
            <a:ext cx="998033" cy="0"/>
          </a:xfrm>
          <a:prstGeom prst="straightConnector1">
            <a:avLst/>
          </a:prstGeom>
          <a:noFill/>
          <a:ln w="15875" cap="flat" cmpd="sng">
            <a:solidFill>
              <a:schemeClr val="dk1"/>
            </a:solidFill>
            <a:prstDash val="solid"/>
            <a:miter lim="800000"/>
            <a:headEnd type="none" w="sm" len="sm"/>
            <a:tailEnd type="stealth" w="med" len="med"/>
          </a:ln>
        </p:spPr>
      </p:cxnSp>
      <p:cxnSp>
        <p:nvCxnSpPr>
          <p:cNvPr id="736" name="Google Shape;736;p12"/>
          <p:cNvCxnSpPr>
            <a:cxnSpLocks/>
          </p:cNvCxnSpPr>
          <p:nvPr/>
        </p:nvCxnSpPr>
        <p:spPr>
          <a:xfrm flipV="1">
            <a:off x="12949232" y="5872495"/>
            <a:ext cx="16933" cy="1705702"/>
          </a:xfrm>
          <a:prstGeom prst="straightConnector1">
            <a:avLst/>
          </a:prstGeom>
          <a:noFill/>
          <a:ln w="15875" cap="flat" cmpd="sng">
            <a:solidFill>
              <a:schemeClr val="dk1"/>
            </a:solidFill>
            <a:prstDash val="solid"/>
            <a:miter lim="800000"/>
            <a:headEnd type="none" w="sm" len="sm"/>
            <a:tailEnd type="none" w="sm" len="sm"/>
          </a:ln>
        </p:spPr>
      </p:cxnSp>
      <p:cxnSp>
        <p:nvCxnSpPr>
          <p:cNvPr id="737" name="Google Shape;737;p12"/>
          <p:cNvCxnSpPr>
            <a:cxnSpLocks/>
            <a:endCxn id="3" idx="2"/>
          </p:cNvCxnSpPr>
          <p:nvPr/>
        </p:nvCxnSpPr>
        <p:spPr>
          <a:xfrm flipV="1">
            <a:off x="5399064" y="6444909"/>
            <a:ext cx="0" cy="1139313"/>
          </a:xfrm>
          <a:prstGeom prst="straightConnector1">
            <a:avLst/>
          </a:prstGeom>
          <a:noFill/>
          <a:ln w="15875" cap="flat" cmpd="sng">
            <a:solidFill>
              <a:schemeClr val="dk1"/>
            </a:solidFill>
            <a:prstDash val="solid"/>
            <a:miter lim="800000"/>
            <a:headEnd type="none" w="sm" len="sm"/>
            <a:tailEnd type="triangle" w="med" len="med"/>
          </a:ln>
        </p:spPr>
      </p:cxnSp>
      <p:sp>
        <p:nvSpPr>
          <p:cNvPr id="739" name="Google Shape;739;p12"/>
          <p:cNvSpPr txBox="1"/>
          <p:nvPr/>
        </p:nvSpPr>
        <p:spPr>
          <a:xfrm>
            <a:off x="7117741" y="5250134"/>
            <a:ext cx="2022105" cy="1187916"/>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algn="ctr">
              <a:buClr>
                <a:schemeClr val="dk1"/>
              </a:buClr>
              <a:buSzPts val="1900"/>
            </a:pPr>
            <a:r>
              <a:rPr lang="en-GB" sz="2000" b="1" dirty="0">
                <a:latin typeface="Arial" panose="020B0604020202020204" pitchFamily="34" charset="0"/>
                <a:cs typeface="Arial" panose="020B0604020202020204" pitchFamily="34" charset="0"/>
              </a:rPr>
              <a:t>Motor controller</a:t>
            </a:r>
          </a:p>
          <a:p>
            <a:pPr marL="0" marR="0" lvl="0" indent="0" algn="ctr" rtl="0">
              <a:lnSpc>
                <a:spcPct val="100000"/>
              </a:lnSpc>
              <a:spcBef>
                <a:spcPts val="600"/>
              </a:spcBef>
              <a:spcAft>
                <a:spcPts val="0"/>
              </a:spcAft>
              <a:buClr>
                <a:schemeClr val="dk1"/>
              </a:buClr>
              <a:buSzPts val="1900"/>
              <a:buFont typeface="Arial"/>
              <a:buNone/>
            </a:pPr>
            <a:endParaRPr dirty="0"/>
          </a:p>
        </p:txBody>
      </p:sp>
      <p:cxnSp>
        <p:nvCxnSpPr>
          <p:cNvPr id="743" name="Google Shape;743;p12"/>
          <p:cNvCxnSpPr>
            <a:cxnSpLocks/>
          </p:cNvCxnSpPr>
          <p:nvPr/>
        </p:nvCxnSpPr>
        <p:spPr>
          <a:xfrm flipH="1">
            <a:off x="5395108" y="7584222"/>
            <a:ext cx="1705705" cy="0"/>
          </a:xfrm>
          <a:prstGeom prst="straightConnector1">
            <a:avLst/>
          </a:prstGeom>
          <a:noFill/>
          <a:ln w="15875" cap="flat" cmpd="sng">
            <a:solidFill>
              <a:schemeClr val="dk1"/>
            </a:solidFill>
            <a:prstDash val="solid"/>
            <a:miter lim="800000"/>
            <a:headEnd type="none" w="sm" len="sm"/>
            <a:tailEnd type="none" w="sm" len="sm"/>
          </a:ln>
        </p:spPr>
      </p:cxnSp>
      <p:sp>
        <p:nvSpPr>
          <p:cNvPr id="742" name="Google Shape;742;p12"/>
          <p:cNvSpPr txBox="1"/>
          <p:nvPr/>
        </p:nvSpPr>
        <p:spPr>
          <a:xfrm>
            <a:off x="7113587" y="7070330"/>
            <a:ext cx="2022100" cy="1172884"/>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900" b="1" i="0" dirty="0">
                <a:solidFill>
                  <a:schemeClr val="dk1"/>
                </a:solidFill>
                <a:latin typeface="Arial"/>
                <a:ea typeface="Arial"/>
                <a:cs typeface="Arial"/>
                <a:sym typeface="Arial"/>
              </a:rPr>
              <a:t>Rotary encoder</a:t>
            </a:r>
            <a:endParaRPr dirty="0"/>
          </a:p>
        </p:txBody>
      </p:sp>
      <p:sp>
        <p:nvSpPr>
          <p:cNvPr id="744" name="Google Shape;744;p12"/>
          <p:cNvSpPr txBox="1"/>
          <p:nvPr/>
        </p:nvSpPr>
        <p:spPr>
          <a:xfrm>
            <a:off x="5306080" y="4634528"/>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Error</a:t>
            </a:r>
            <a:endParaRPr dirty="0"/>
          </a:p>
        </p:txBody>
      </p:sp>
      <p:sp>
        <p:nvSpPr>
          <p:cNvPr id="746" name="Google Shape;746;p12"/>
          <p:cNvSpPr txBox="1"/>
          <p:nvPr/>
        </p:nvSpPr>
        <p:spPr>
          <a:xfrm>
            <a:off x="4939485" y="7656772"/>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Feedback</a:t>
            </a:r>
            <a:endParaRPr dirty="0"/>
          </a:p>
        </p:txBody>
      </p:sp>
      <p:sp>
        <p:nvSpPr>
          <p:cNvPr id="2" name="Slide Number Placeholder 5">
            <a:extLst>
              <a:ext uri="{FF2B5EF4-FFF2-40B4-BE49-F238E27FC236}">
                <a16:creationId xmlns:a16="http://schemas.microsoft.com/office/drawing/2014/main" id="{6298B65A-280A-97F3-DA1C-06B69839C7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5" name="Footer Placeholder 3">
            <a:extLst>
              <a:ext uri="{FF2B5EF4-FFF2-40B4-BE49-F238E27FC236}">
                <a16:creationId xmlns:a16="http://schemas.microsoft.com/office/drawing/2014/main" id="{17582D37-ABA1-1168-E54A-E0205285FDB0}"/>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cxnSp>
        <p:nvCxnSpPr>
          <p:cNvPr id="21" name="Google Shape;732;p12">
            <a:extLst>
              <a:ext uri="{FF2B5EF4-FFF2-40B4-BE49-F238E27FC236}">
                <a16:creationId xmlns:a16="http://schemas.microsoft.com/office/drawing/2014/main" id="{70D1EB9B-0715-2751-E18B-6378D9BCEBA3}"/>
              </a:ext>
            </a:extLst>
          </p:cNvPr>
          <p:cNvCxnSpPr>
            <a:cxnSpLocks/>
          </p:cNvCxnSpPr>
          <p:nvPr/>
        </p:nvCxnSpPr>
        <p:spPr>
          <a:xfrm>
            <a:off x="12419332" y="5872495"/>
            <a:ext cx="1388108" cy="0"/>
          </a:xfrm>
          <a:prstGeom prst="straightConnector1">
            <a:avLst/>
          </a:prstGeom>
          <a:noFill/>
          <a:ln w="15875" cap="flat" cmpd="sng">
            <a:solidFill>
              <a:schemeClr val="dk1"/>
            </a:solidFill>
            <a:prstDash val="solid"/>
            <a:miter lim="800000"/>
            <a:headEnd type="none" w="sm" len="sm"/>
            <a:tailEnd type="stealth" w="med" len="med"/>
          </a:ln>
        </p:spPr>
      </p:cxnSp>
      <p:sp>
        <p:nvSpPr>
          <p:cNvPr id="22" name="Content Placeholder 11">
            <a:extLst>
              <a:ext uri="{FF2B5EF4-FFF2-40B4-BE49-F238E27FC236}">
                <a16:creationId xmlns:a16="http://schemas.microsoft.com/office/drawing/2014/main" id="{6FFE7367-32AD-3E01-66CB-7ED53B876971}"/>
              </a:ext>
            </a:extLst>
          </p:cNvPr>
          <p:cNvSpPr txBox="1">
            <a:spLocks/>
          </p:cNvSpPr>
          <p:nvPr/>
        </p:nvSpPr>
        <p:spPr>
          <a:xfrm>
            <a:off x="11090997" y="2475962"/>
            <a:ext cx="4611724" cy="1417905"/>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buSzPts val="1400"/>
            </a:pPr>
            <a:r>
              <a:rPr lang="en-GB" dirty="0"/>
              <a:t>Discuss how the diagram illustrates negative feedback.</a:t>
            </a:r>
          </a:p>
        </p:txBody>
      </p:sp>
      <p:cxnSp>
        <p:nvCxnSpPr>
          <p:cNvPr id="26" name="Google Shape;743;p12">
            <a:extLst>
              <a:ext uri="{FF2B5EF4-FFF2-40B4-BE49-F238E27FC236}">
                <a16:creationId xmlns:a16="http://schemas.microsoft.com/office/drawing/2014/main" id="{D97601ED-0C7C-2130-90F9-D214683E5103}"/>
              </a:ext>
            </a:extLst>
          </p:cNvPr>
          <p:cNvCxnSpPr>
            <a:cxnSpLocks/>
          </p:cNvCxnSpPr>
          <p:nvPr/>
        </p:nvCxnSpPr>
        <p:spPr>
          <a:xfrm flipH="1">
            <a:off x="9139846" y="7578197"/>
            <a:ext cx="3826319" cy="0"/>
          </a:xfrm>
          <a:prstGeom prst="straightConnector1">
            <a:avLst/>
          </a:prstGeom>
          <a:noFill/>
          <a:ln w="15875" cap="flat" cmpd="sng">
            <a:solidFill>
              <a:schemeClr val="dk1"/>
            </a:solidFill>
            <a:prstDash val="solid"/>
            <a:miter lim="800000"/>
            <a:headEnd type="none" w="sm" len="sm"/>
            <a:tailEnd type="none" w="sm" len="sm"/>
          </a:ln>
        </p:spPr>
      </p:cxnSp>
      <p:sp>
        <p:nvSpPr>
          <p:cNvPr id="33" name="Google Shape;744;p12">
            <a:extLst>
              <a:ext uri="{FF2B5EF4-FFF2-40B4-BE49-F238E27FC236}">
                <a16:creationId xmlns:a16="http://schemas.microsoft.com/office/drawing/2014/main" id="{EF92596F-9405-1799-7543-7E31601E6BD7}"/>
              </a:ext>
            </a:extLst>
          </p:cNvPr>
          <p:cNvSpPr txBox="1"/>
          <p:nvPr/>
        </p:nvSpPr>
        <p:spPr>
          <a:xfrm>
            <a:off x="8675814" y="4634528"/>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Output</a:t>
            </a:r>
            <a:endParaRPr dirty="0"/>
          </a:p>
        </p:txBody>
      </p:sp>
      <p:sp>
        <p:nvSpPr>
          <p:cNvPr id="34" name="Google Shape;744;p12">
            <a:extLst>
              <a:ext uri="{FF2B5EF4-FFF2-40B4-BE49-F238E27FC236}">
                <a16:creationId xmlns:a16="http://schemas.microsoft.com/office/drawing/2014/main" id="{805089B9-13C1-2990-C89E-AFE360040711}"/>
              </a:ext>
            </a:extLst>
          </p:cNvPr>
          <p:cNvSpPr txBox="1"/>
          <p:nvPr/>
        </p:nvSpPr>
        <p:spPr>
          <a:xfrm>
            <a:off x="11854884" y="4496049"/>
            <a:ext cx="228157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Joint </a:t>
            </a:r>
            <a:br>
              <a:rPr lang="en-GB" sz="1800" b="1"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motion</a:t>
            </a:r>
            <a:endParaRPr dirty="0"/>
          </a:p>
        </p:txBody>
      </p:sp>
      <p:pic>
        <p:nvPicPr>
          <p:cNvPr id="4" name="Picture 3">
            <a:extLst>
              <a:ext uri="{FF2B5EF4-FFF2-40B4-BE49-F238E27FC236}">
                <a16:creationId xmlns:a16="http://schemas.microsoft.com/office/drawing/2014/main" id="{37EA76AA-7FAA-D74A-759B-6BF938650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5854" y="1888036"/>
            <a:ext cx="1003300" cy="977900"/>
          </a:xfrm>
          <a:prstGeom prst="rect">
            <a:avLst/>
          </a:prstGeom>
        </p:spPr>
      </p:pic>
      <p:pic>
        <p:nvPicPr>
          <p:cNvPr id="3" name="Picture 2">
            <a:extLst>
              <a:ext uri="{FF2B5EF4-FFF2-40B4-BE49-F238E27FC236}">
                <a16:creationId xmlns:a16="http://schemas.microsoft.com/office/drawing/2014/main" id="{40CB4C30-AD98-35AF-5C28-708C4A6E9D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8987" y="5344756"/>
            <a:ext cx="1100153" cy="11001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D5EE-B48D-FC13-7E43-B7BBEF816AA6}"/>
              </a:ext>
            </a:extLst>
          </p:cNvPr>
          <p:cNvSpPr>
            <a:spLocks noGrp="1"/>
          </p:cNvSpPr>
          <p:nvPr>
            <p:ph type="title"/>
          </p:nvPr>
        </p:nvSpPr>
        <p:spPr/>
        <p:txBody>
          <a:bodyPr/>
          <a:lstStyle/>
          <a:p>
            <a:r>
              <a:rPr lang="en" dirty="0"/>
              <a:t>Robotics v automation: what do you think?</a:t>
            </a:r>
            <a:endParaRPr lang="en-US" dirty="0"/>
          </a:p>
        </p:txBody>
      </p:sp>
      <p:sp>
        <p:nvSpPr>
          <p:cNvPr id="5" name="Text Placeholder 18">
            <a:extLst>
              <a:ext uri="{FF2B5EF4-FFF2-40B4-BE49-F238E27FC236}">
                <a16:creationId xmlns:a16="http://schemas.microsoft.com/office/drawing/2014/main" id="{614F660F-6371-8EE0-D909-866ED0584B9D}"/>
              </a:ext>
            </a:extLst>
          </p:cNvPr>
          <p:cNvSpPr txBox="1">
            <a:spLocks/>
          </p:cNvSpPr>
          <p:nvPr/>
        </p:nvSpPr>
        <p:spPr>
          <a:xfrm>
            <a:off x="411064" y="2291753"/>
            <a:ext cx="1025693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en-GB" sz="2000" dirty="0"/>
              <a:t>Robotics and automation are closely related and both make use of microprocessors, PLCs and control loops.</a:t>
            </a:r>
          </a:p>
          <a:p>
            <a:pPr>
              <a:lnSpc>
                <a:spcPct val="100000"/>
              </a:lnSpc>
            </a:pPr>
            <a:r>
              <a:rPr lang="en-GB" sz="2000" dirty="0"/>
              <a:t> </a:t>
            </a:r>
            <a:endParaRPr lang="en-US" sz="2000" dirty="0"/>
          </a:p>
        </p:txBody>
      </p:sp>
      <p:sp>
        <p:nvSpPr>
          <p:cNvPr id="6" name="Footer Placeholder 3">
            <a:extLst>
              <a:ext uri="{FF2B5EF4-FFF2-40B4-BE49-F238E27FC236}">
                <a16:creationId xmlns:a16="http://schemas.microsoft.com/office/drawing/2014/main" id="{54336DFF-3B78-984F-6C84-3680A91FAAD8}"/>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7" name="Slide Number Placeholder 5">
            <a:extLst>
              <a:ext uri="{FF2B5EF4-FFF2-40B4-BE49-F238E27FC236}">
                <a16:creationId xmlns:a16="http://schemas.microsoft.com/office/drawing/2014/main" id="{BA9021AC-A4C6-78EC-DE16-2E4790A7F4F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8" name="Content Placeholder 11">
            <a:extLst>
              <a:ext uri="{FF2B5EF4-FFF2-40B4-BE49-F238E27FC236}">
                <a16:creationId xmlns:a16="http://schemas.microsoft.com/office/drawing/2014/main" id="{57BD7D95-0365-DD44-2F9A-4364FC9E4352}"/>
              </a:ext>
            </a:extLst>
          </p:cNvPr>
          <p:cNvSpPr txBox="1">
            <a:spLocks/>
          </p:cNvSpPr>
          <p:nvPr/>
        </p:nvSpPr>
        <p:spPr>
          <a:xfrm>
            <a:off x="11582400" y="2637928"/>
            <a:ext cx="4183595" cy="4220072"/>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69900" lvl="0" indent="-342900" algn="l" rtl="0">
              <a:lnSpc>
                <a:spcPct val="115000"/>
              </a:lnSpc>
              <a:spcBef>
                <a:spcPts val="1200"/>
              </a:spcBef>
              <a:spcAft>
                <a:spcPts val="0"/>
              </a:spcAft>
              <a:buClr>
                <a:schemeClr val="dk2"/>
              </a:buClr>
              <a:buSzPct val="70000"/>
              <a:buFont typeface="Arial" panose="020B0604020202020204" pitchFamily="34" charset="0"/>
              <a:buChar char="•"/>
            </a:pPr>
            <a:r>
              <a:rPr lang="en-GB" sz="2000" dirty="0"/>
              <a:t>Are automation and robotics the same thing?</a:t>
            </a:r>
            <a:br>
              <a:rPr lang="en-GB" sz="2000" dirty="0"/>
            </a:br>
            <a:endParaRPr lang="en-GB" sz="2000" dirty="0"/>
          </a:p>
          <a:p>
            <a:pPr marL="469900" lvl="0" indent="-342900" algn="l" rtl="0">
              <a:lnSpc>
                <a:spcPct val="115000"/>
              </a:lnSpc>
              <a:spcBef>
                <a:spcPts val="0"/>
              </a:spcBef>
              <a:spcAft>
                <a:spcPts val="0"/>
              </a:spcAft>
              <a:buClr>
                <a:schemeClr val="dk2"/>
              </a:buClr>
              <a:buSzPct val="70000"/>
              <a:buFont typeface="Arial" panose="020B0604020202020204" pitchFamily="34" charset="0"/>
              <a:buChar char="•"/>
            </a:pPr>
            <a:r>
              <a:rPr lang="en-GB" sz="2000" dirty="0"/>
              <a:t>Is robotics a subset of automation, or can you think of other examples </a:t>
            </a:r>
            <a:br>
              <a:rPr lang="en-GB" sz="2000" dirty="0"/>
            </a:br>
            <a:r>
              <a:rPr lang="en-GB" sz="2000" dirty="0"/>
              <a:t>of robotics that go beyond this? Which </a:t>
            </a:r>
            <a:r>
              <a:rPr lang="en-GB" dirty="0"/>
              <a:t>V</a:t>
            </a:r>
            <a:r>
              <a:rPr lang="en-GB" sz="2000" dirty="0"/>
              <a:t>enn diagram best represents your view?</a:t>
            </a:r>
          </a:p>
        </p:txBody>
      </p:sp>
      <p:sp>
        <p:nvSpPr>
          <p:cNvPr id="10" name="Oval 9">
            <a:extLst>
              <a:ext uri="{FF2B5EF4-FFF2-40B4-BE49-F238E27FC236}">
                <a16:creationId xmlns:a16="http://schemas.microsoft.com/office/drawing/2014/main" id="{2B37106F-7BAA-DDC5-415E-3DDBF5443E1D}"/>
              </a:ext>
            </a:extLst>
          </p:cNvPr>
          <p:cNvSpPr/>
          <p:nvPr/>
        </p:nvSpPr>
        <p:spPr>
          <a:xfrm>
            <a:off x="2929202" y="4063735"/>
            <a:ext cx="3793067" cy="3793067"/>
          </a:xfrm>
          <a:prstGeom prst="ellipse">
            <a:avLst/>
          </a:prstGeom>
          <a:noFill/>
          <a:ln w="25400">
            <a:solidFill>
              <a:srgbClr val="211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5752EBE-753B-8ECD-CED8-9D552E191939}"/>
              </a:ext>
            </a:extLst>
          </p:cNvPr>
          <p:cNvSpPr/>
          <p:nvPr/>
        </p:nvSpPr>
        <p:spPr>
          <a:xfrm>
            <a:off x="508262" y="4063736"/>
            <a:ext cx="3793067" cy="3793067"/>
          </a:xfrm>
          <a:prstGeom prst="ellipse">
            <a:avLst/>
          </a:prstGeom>
          <a:noFill/>
          <a:ln w="25400">
            <a:solidFill>
              <a:srgbClr val="D9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2077C86-DE4C-F016-37C8-0567E4A3A3C6}"/>
              </a:ext>
            </a:extLst>
          </p:cNvPr>
          <p:cNvSpPr/>
          <p:nvPr/>
        </p:nvSpPr>
        <p:spPr>
          <a:xfrm>
            <a:off x="8196256" y="4961463"/>
            <a:ext cx="1997607" cy="1997607"/>
          </a:xfrm>
          <a:prstGeom prst="ellipse">
            <a:avLst/>
          </a:prstGeom>
          <a:noFill/>
          <a:ln w="25400">
            <a:solidFill>
              <a:srgbClr val="211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2C5B5E3-C4A9-9779-BC28-C5FFEA67613F}"/>
              </a:ext>
            </a:extLst>
          </p:cNvPr>
          <p:cNvSpPr/>
          <p:nvPr/>
        </p:nvSpPr>
        <p:spPr>
          <a:xfrm>
            <a:off x="7298529" y="4063736"/>
            <a:ext cx="3793067" cy="3793067"/>
          </a:xfrm>
          <a:prstGeom prst="ellipse">
            <a:avLst/>
          </a:prstGeom>
          <a:noFill/>
          <a:ln w="25400">
            <a:solidFill>
              <a:srgbClr val="D9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731;p12">
            <a:extLst>
              <a:ext uri="{FF2B5EF4-FFF2-40B4-BE49-F238E27FC236}">
                <a16:creationId xmlns:a16="http://schemas.microsoft.com/office/drawing/2014/main" id="{DEB62A90-0760-92C4-F4A9-FA7CF9AFA403}"/>
              </a:ext>
            </a:extLst>
          </p:cNvPr>
          <p:cNvSpPr txBox="1"/>
          <p:nvPr/>
        </p:nvSpPr>
        <p:spPr>
          <a:xfrm>
            <a:off x="577945" y="5688052"/>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Automation</a:t>
            </a:r>
            <a:endParaRPr dirty="0"/>
          </a:p>
        </p:txBody>
      </p:sp>
      <p:sp>
        <p:nvSpPr>
          <p:cNvPr id="16" name="Google Shape;731;p12">
            <a:extLst>
              <a:ext uri="{FF2B5EF4-FFF2-40B4-BE49-F238E27FC236}">
                <a16:creationId xmlns:a16="http://schemas.microsoft.com/office/drawing/2014/main" id="{7D164C62-4B5C-422D-B16B-6154E7684E80}"/>
              </a:ext>
            </a:extLst>
          </p:cNvPr>
          <p:cNvSpPr txBox="1"/>
          <p:nvPr/>
        </p:nvSpPr>
        <p:spPr>
          <a:xfrm>
            <a:off x="4183046" y="5688052"/>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Robotics</a:t>
            </a:r>
            <a:endParaRPr dirty="0"/>
          </a:p>
        </p:txBody>
      </p:sp>
      <p:sp>
        <p:nvSpPr>
          <p:cNvPr id="17" name="Google Shape;731;p12">
            <a:extLst>
              <a:ext uri="{FF2B5EF4-FFF2-40B4-BE49-F238E27FC236}">
                <a16:creationId xmlns:a16="http://schemas.microsoft.com/office/drawing/2014/main" id="{D1F46BDD-AD5B-71D4-AA21-12E98844780B}"/>
              </a:ext>
            </a:extLst>
          </p:cNvPr>
          <p:cNvSpPr txBox="1"/>
          <p:nvPr/>
        </p:nvSpPr>
        <p:spPr>
          <a:xfrm>
            <a:off x="8054273" y="5775601"/>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Robotics</a:t>
            </a:r>
            <a:endParaRPr dirty="0"/>
          </a:p>
        </p:txBody>
      </p:sp>
      <p:sp>
        <p:nvSpPr>
          <p:cNvPr id="18" name="Google Shape;731;p12">
            <a:extLst>
              <a:ext uri="{FF2B5EF4-FFF2-40B4-BE49-F238E27FC236}">
                <a16:creationId xmlns:a16="http://schemas.microsoft.com/office/drawing/2014/main" id="{F991394B-C1D4-8424-50D7-FB73DADF6231}"/>
              </a:ext>
            </a:extLst>
          </p:cNvPr>
          <p:cNvSpPr txBox="1"/>
          <p:nvPr/>
        </p:nvSpPr>
        <p:spPr>
          <a:xfrm>
            <a:off x="8054271" y="4442633"/>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Automation</a:t>
            </a:r>
            <a:endParaRPr dirty="0"/>
          </a:p>
        </p:txBody>
      </p:sp>
      <p:pic>
        <p:nvPicPr>
          <p:cNvPr id="3" name="Picture 2">
            <a:extLst>
              <a:ext uri="{FF2B5EF4-FFF2-40B4-BE49-F238E27FC236}">
                <a16:creationId xmlns:a16="http://schemas.microsoft.com/office/drawing/2014/main" id="{F66EB5DB-F97E-F9B0-B876-A3049E64F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1015" y="2030623"/>
            <a:ext cx="1003300" cy="977900"/>
          </a:xfrm>
          <a:prstGeom prst="rect">
            <a:avLst/>
          </a:prstGeom>
        </p:spPr>
      </p:pic>
    </p:spTree>
    <p:extLst>
      <p:ext uri="{BB962C8B-B14F-4D97-AF65-F5344CB8AC3E}">
        <p14:creationId xmlns:p14="http://schemas.microsoft.com/office/powerpoint/2010/main" val="226070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542827"/>
            <a:ext cx="6380130" cy="6910070"/>
          </a:xfrm>
        </p:spPr>
        <p:txBody>
          <a:bodyPr/>
          <a:lstStyle/>
          <a:p>
            <a:pPr>
              <a:lnSpc>
                <a:spcPts val="5500"/>
              </a:lnSpc>
            </a:pPr>
            <a:r>
              <a:rPr lang="en-US" dirty="0"/>
              <a:t>Practitioner</a:t>
            </a:r>
            <a:br>
              <a:rPr lang="en-US" dirty="0"/>
            </a:br>
            <a:r>
              <a:rPr lang="en-US" dirty="0"/>
              <a:t>guide</a:t>
            </a:r>
            <a:br>
              <a:rPr lang="en-US" dirty="0"/>
            </a:br>
            <a:r>
              <a:rPr lang="en" sz="2500" b="0" dirty="0"/>
              <a:t>2. Industrial robotics design principles</a:t>
            </a:r>
            <a:endParaRPr lang="en-US" sz="2500" dirty="0"/>
          </a:p>
        </p:txBody>
      </p:sp>
      <p:sp>
        <p:nvSpPr>
          <p:cNvPr id="3" name="Slide Number Placeholder 5">
            <a:extLst>
              <a:ext uri="{FF2B5EF4-FFF2-40B4-BE49-F238E27FC236}">
                <a16:creationId xmlns:a16="http://schemas.microsoft.com/office/drawing/2014/main" id="{226CAC10-1872-55F4-2F1A-7C4BE97C190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lvl="0" indent="0" algn="l" rtl="0">
              <a:spcBef>
                <a:spcPts val="0"/>
              </a:spcBef>
              <a:spcAft>
                <a:spcPts val="0"/>
              </a:spcAft>
              <a:buNone/>
            </a:pPr>
            <a:r>
              <a:rPr lang="en-GB" sz="1400" dirty="0">
                <a:solidFill>
                  <a:schemeClr val="dk1"/>
                </a:solidFill>
              </a:rPr>
              <a:t>These resources help practitioners to deliver the robotics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8" y="3021751"/>
            <a:ext cx="14727336" cy="741680"/>
          </a:xfrm>
        </p:spPr>
        <p:txBody>
          <a:bodyPr>
            <a:noAutofit/>
          </a:bodyPr>
          <a:lstStyle/>
          <a:p>
            <a:pPr>
              <a:lnSpc>
                <a:spcPct val="100000"/>
              </a:lnSpc>
              <a:spcAft>
                <a:spcPts val="600"/>
              </a:spcAft>
            </a:pPr>
            <a:r>
              <a:rPr lang="en-NZ" sz="2000" b="1" dirty="0"/>
              <a:t>Resources summary</a:t>
            </a:r>
            <a:br>
              <a:rPr lang="en-NZ" sz="2000" b="1" dirty="0"/>
            </a:br>
            <a:r>
              <a:rPr lang="en-NZ" sz="1400" b="1" dirty="0"/>
              <a:t>Prerequisites</a:t>
            </a:r>
            <a:r>
              <a:rPr lang="en-NZ" sz="1400" dirty="0"/>
              <a:t> – it is recommended that learners complete </a:t>
            </a:r>
            <a:r>
              <a:rPr lang="en" sz="1400" dirty="0">
                <a:solidFill>
                  <a:schemeClr val="dk1"/>
                </a:solidFill>
              </a:rPr>
              <a:t>all resources in the </a:t>
            </a:r>
            <a:r>
              <a:rPr lang="en" sz="1400" b="1" dirty="0">
                <a:solidFill>
                  <a:schemeClr val="dk1"/>
                </a:solidFill>
              </a:rPr>
              <a:t>Microcontroller systems </a:t>
            </a:r>
            <a:r>
              <a:rPr lang="en" sz="1400" dirty="0">
                <a:solidFill>
                  <a:schemeClr val="dk1"/>
                </a:solidFill>
              </a:rPr>
              <a:t>and</a:t>
            </a:r>
            <a:r>
              <a:rPr lang="en" sz="1400" b="1" dirty="0">
                <a:solidFill>
                  <a:schemeClr val="dk1"/>
                </a:solidFill>
              </a:rPr>
              <a:t> 1. Introducing robotics</a:t>
            </a:r>
            <a:r>
              <a:rPr lang="en" sz="1400" dirty="0">
                <a:solidFill>
                  <a:schemeClr val="dk1"/>
                </a:solidFill>
              </a:rPr>
              <a:t> </a:t>
            </a:r>
            <a:r>
              <a:rPr lang="en-NZ" sz="1400" dirty="0"/>
              <a:t>before starting this resource. </a:t>
            </a:r>
            <a:endParaRPr lang="en-NZ" sz="1400" b="1" dirty="0"/>
          </a:p>
          <a:p>
            <a:endParaRPr lang="en-NZ" sz="20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0"/>
            <a:ext cx="7090693" cy="4078017"/>
          </a:xfrm>
        </p:spPr>
        <p:txBody>
          <a:bodyPr>
            <a:normAutofit/>
          </a:bodyPr>
          <a:lstStyle/>
          <a:p>
            <a:pPr marL="0" lvl="0" indent="0" algn="l" rtl="0">
              <a:spcBef>
                <a:spcPts val="0"/>
              </a:spcBef>
              <a:spcAft>
                <a:spcPts val="0"/>
              </a:spcAft>
              <a:buNone/>
            </a:pPr>
            <a:r>
              <a:rPr lang="en-GB" sz="1400" dirty="0">
                <a:solidFill>
                  <a:schemeClr val="dk1"/>
                </a:solidFill>
              </a:rPr>
              <a:t>The Level 3 resources build on the Level 2 introduction to explore three areas of robotics: how robots integrate a range of systems and contribute to process automation, how to control a robot end effector using different sets of coordinates, and how future robots might use innovative materials, forms of movements and artificial intelligence (AI).</a:t>
            </a:r>
            <a:endParaRPr lang="en-GB" sz="1400" dirty="0">
              <a:solidFill>
                <a:srgbClr val="FF0000"/>
              </a:solidFill>
            </a:endParaRP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3154086498"/>
              </p:ext>
            </p:extLst>
          </p:nvPr>
        </p:nvGraphicFramePr>
        <p:xfrm>
          <a:off x="473222" y="3891263"/>
          <a:ext cx="15351960" cy="741680"/>
        </p:xfrm>
        <a:graphic>
          <a:graphicData uri="http://schemas.openxmlformats.org/drawingml/2006/table">
            <a:tbl>
              <a:tblPr firstRow="1" bandRow="1">
                <a:tableStyleId>{F2DE63D5-997A-4646-A377-4702673A728D}</a:tableStyleId>
              </a:tblPr>
              <a:tblGrid>
                <a:gridCol w="3684441">
                  <a:extLst>
                    <a:ext uri="{9D8B030D-6E8A-4147-A177-3AD203B41FA5}">
                      <a16:colId xmlns:a16="http://schemas.microsoft.com/office/drawing/2014/main" val="775593405"/>
                    </a:ext>
                  </a:extLst>
                </a:gridCol>
                <a:gridCol w="828675">
                  <a:extLst>
                    <a:ext uri="{9D8B030D-6E8A-4147-A177-3AD203B41FA5}">
                      <a16:colId xmlns:a16="http://schemas.microsoft.com/office/drawing/2014/main" val="1341920397"/>
                    </a:ext>
                  </a:extLst>
                </a:gridCol>
                <a:gridCol w="3282377">
                  <a:extLst>
                    <a:ext uri="{9D8B030D-6E8A-4147-A177-3AD203B41FA5}">
                      <a16:colId xmlns:a16="http://schemas.microsoft.com/office/drawing/2014/main" val="2584098693"/>
                    </a:ext>
                  </a:extLst>
                </a:gridCol>
                <a:gridCol w="2358792">
                  <a:extLst>
                    <a:ext uri="{9D8B030D-6E8A-4147-A177-3AD203B41FA5}">
                      <a16:colId xmlns:a16="http://schemas.microsoft.com/office/drawing/2014/main" val="4119896531"/>
                    </a:ext>
                  </a:extLst>
                </a:gridCol>
                <a:gridCol w="1980220">
                  <a:extLst>
                    <a:ext uri="{9D8B030D-6E8A-4147-A177-3AD203B41FA5}">
                      <a16:colId xmlns:a16="http://schemas.microsoft.com/office/drawing/2014/main" val="946961469"/>
                    </a:ext>
                  </a:extLst>
                </a:gridCol>
                <a:gridCol w="1557967">
                  <a:extLst>
                    <a:ext uri="{9D8B030D-6E8A-4147-A177-3AD203B41FA5}">
                      <a16:colId xmlns:a16="http://schemas.microsoft.com/office/drawing/2014/main" val="2540207167"/>
                    </a:ext>
                  </a:extLst>
                </a:gridCol>
                <a:gridCol w="1659488">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algn="l"/>
                      <a:r>
                        <a:rPr lang="en-US" sz="1600" dirty="0">
                          <a:latin typeface="Arial" panose="020B0604020202020204" pitchFamily="34" charset="0"/>
                          <a:cs typeface="Arial" panose="020B0604020202020204" pitchFamily="34" charset="0"/>
                        </a:rPr>
                        <a:t>2. Industrial robotics design principles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4278094"/>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What is a robot and how are they controlled?</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What advantages do robots provide today and how might new forms of robot help us in </a:t>
            </a:r>
            <a:br>
              <a:rPr lang="en-GB" sz="1400" dirty="0">
                <a:solidFill>
                  <a:schemeClr val="dk1"/>
                </a:solidFill>
                <a:latin typeface="Arial" panose="020B0604020202020204" pitchFamily="34" charset="0"/>
                <a:cs typeface="Arial" panose="020B0604020202020204" pitchFamily="34" charset="0"/>
              </a:rPr>
            </a:br>
            <a:r>
              <a:rPr lang="en-GB" sz="1400" dirty="0">
                <a:solidFill>
                  <a:schemeClr val="dk1"/>
                </a:solidFill>
                <a:latin typeface="Arial" panose="020B0604020202020204" pitchFamily="34" charset="0"/>
                <a:cs typeface="Arial" panose="020B0604020202020204" pitchFamily="34" charset="0"/>
              </a:rPr>
              <a:t>the future?</a:t>
            </a:r>
          </a:p>
          <a:p>
            <a:pPr lvl="0">
              <a:spcBef>
                <a:spcPts val="1200"/>
              </a:spcBef>
              <a:buClr>
                <a:srgbClr val="000000"/>
              </a:buClr>
              <a:buSzPts val="1000"/>
            </a:pPr>
            <a:r>
              <a:rPr lang="en-NZ" sz="2000" b="1" dirty="0"/>
              <a:t>Overview</a:t>
            </a: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rPr>
              <a:t>The Level 2 resource provides a bridge between Level 2 and Level 3. It helps learners to explore the range of robots available and the settings in which they can be found, and from this, to develop a working definition of a robot in engineering terms. From there, learners generate ideas for a robot of the future, defining its purpose and explaining how it might operate.</a:t>
            </a:r>
            <a:endParaRPr lang="en-GB" sz="1400" dirty="0">
              <a:solidFill>
                <a:srgbClr val="FF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400" dirty="0">
              <a:solidFill>
                <a:srgbClr val="FF0000"/>
              </a:solidFill>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2709" y="4287495"/>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7750" y="4287495"/>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10586692" y="778466"/>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rPr>
              <a:t>2. Industrial robotics design principles</a:t>
            </a:r>
            <a:r>
              <a:rPr lang="en-GB" dirty="0"/>
              <a:t> | Practitioner guide </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marL="0" lvl="0" indent="0" algn="l" rtl="0">
              <a:spcBef>
                <a:spcPts val="0"/>
              </a:spcBef>
              <a:spcAft>
                <a:spcPts val="0"/>
              </a:spcAft>
              <a:buNone/>
            </a:pPr>
            <a:r>
              <a:rPr lang="en-GB" sz="2000" b="1" dirty="0">
                <a:solidFill>
                  <a:schemeClr val="dk1"/>
                </a:solidFill>
              </a:rPr>
              <a:t>Level 3 resource 1</a:t>
            </a:r>
          </a:p>
          <a:p>
            <a:pPr marL="0" lvl="0" indent="0" algn="l" rtl="0">
              <a:spcBef>
                <a:spcPts val="1200"/>
              </a:spcBef>
              <a:spcAft>
                <a:spcPts val="0"/>
              </a:spcAft>
              <a:buNone/>
            </a:pPr>
            <a:r>
              <a:rPr lang="en-GB" sz="2000" b="1" dirty="0">
                <a:solidFill>
                  <a:schemeClr val="dk1"/>
                </a:solidFill>
              </a:rPr>
              <a:t>Industrial robotics design principles</a:t>
            </a:r>
          </a:p>
          <a:p>
            <a:pPr marL="488950" lvl="0" indent="-342900" algn="l" rtl="0">
              <a:lnSpc>
                <a:spcPct val="100000"/>
              </a:lnSpc>
              <a:spcBef>
                <a:spcPts val="1200"/>
              </a:spcBef>
              <a:spcAft>
                <a:spcPts val="0"/>
              </a:spcAft>
              <a:buClr>
                <a:schemeClr val="dk1"/>
              </a:buClr>
              <a:buSzPct val="70000"/>
              <a:buFont typeface="Arial" panose="020B0604020202020204" pitchFamily="34" charset="0"/>
              <a:buChar char="•"/>
            </a:pPr>
            <a:r>
              <a:rPr lang="en-GB" sz="2000" dirty="0">
                <a:solidFill>
                  <a:schemeClr val="dk1"/>
                </a:solidFill>
              </a:rPr>
              <a:t>List some common types of industrial robot design, identify key features and work envelopes of each type.</a:t>
            </a:r>
          </a:p>
          <a:p>
            <a:pPr marL="488950" lvl="0" indent="-342900" algn="l" rtl="0">
              <a:lnSpc>
                <a:spcPct val="100000"/>
              </a:lnSpc>
              <a:spcBef>
                <a:spcPts val="1200"/>
              </a:spcBef>
              <a:spcAft>
                <a:spcPts val="0"/>
              </a:spcAft>
              <a:buClr>
                <a:schemeClr val="dk1"/>
              </a:buClr>
              <a:buSzPct val="70000"/>
              <a:buFont typeface="Arial" panose="020B0604020202020204" pitchFamily="34" charset="0"/>
              <a:buChar char="•"/>
            </a:pPr>
            <a:r>
              <a:rPr lang="en-GB" sz="2000" dirty="0">
                <a:solidFill>
                  <a:schemeClr val="dk1"/>
                </a:solidFill>
              </a:rPr>
              <a:t>Describe the operation of a closed-loop servo control system for a robot joint.</a:t>
            </a:r>
          </a:p>
          <a:p>
            <a:pPr marL="488950" lvl="0" indent="-342900" algn="l" rtl="0">
              <a:lnSpc>
                <a:spcPct val="100000"/>
              </a:lnSpc>
              <a:spcBef>
                <a:spcPts val="1200"/>
              </a:spcBef>
              <a:spcAft>
                <a:spcPts val="0"/>
              </a:spcAft>
              <a:buClr>
                <a:schemeClr val="dk1"/>
              </a:buClr>
              <a:buSzPct val="70000"/>
              <a:buFont typeface="Arial" panose="020B0604020202020204" pitchFamily="34" charset="0"/>
              <a:buChar char="•"/>
            </a:pPr>
            <a:r>
              <a:rPr lang="en-GB" sz="2000" dirty="0">
                <a:solidFill>
                  <a:schemeClr val="dk1"/>
                </a:solidFill>
              </a:rPr>
              <a:t>Identify applications of each robot type, using your examples to contrast robotics with automation.</a:t>
            </a:r>
          </a:p>
          <a:p>
            <a:pPr marL="0" lvl="0" indent="0" algn="l" rtl="0">
              <a:spcBef>
                <a:spcPts val="0"/>
              </a:spcBef>
              <a:spcAft>
                <a:spcPts val="1200"/>
              </a:spcAft>
              <a:buNone/>
            </a:pPr>
            <a:endParaRPr lang="en-GB" sz="12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108246" y="2787498"/>
            <a:ext cx="7716936" cy="5578036"/>
          </a:xfrm>
        </p:spPr>
        <p:txBody>
          <a:bodyPr/>
          <a:lstStyle/>
          <a:p>
            <a:pPr marL="0" lvl="0" indent="0" algn="l" rtl="0">
              <a:spcBef>
                <a:spcPts val="0"/>
              </a:spcBef>
              <a:spcAft>
                <a:spcPts val="1200"/>
              </a:spcAft>
              <a:buClr>
                <a:schemeClr val="dk1"/>
              </a:buClr>
              <a:buSzPts val="1100"/>
              <a:buFont typeface="Arial"/>
              <a:buNone/>
            </a:pPr>
            <a:r>
              <a:rPr lang="en-GB" sz="2000" b="1" dirty="0">
                <a:solidFill>
                  <a:schemeClr val="dk1"/>
                </a:solidFill>
              </a:rPr>
              <a:t>Full resource list available for the topic of Robotics:</a:t>
            </a:r>
          </a:p>
          <a:p>
            <a:pPr marL="0" lvl="0" indent="0" algn="l" rtl="0">
              <a:lnSpc>
                <a:spcPct val="100000"/>
              </a:lnSpc>
              <a:spcBef>
                <a:spcPts val="0"/>
              </a:spcBef>
              <a:spcAft>
                <a:spcPts val="0"/>
              </a:spcAft>
              <a:buClr>
                <a:schemeClr val="dk1"/>
              </a:buClr>
              <a:buSzPts val="1100"/>
              <a:buFont typeface="Arial"/>
              <a:buNone/>
            </a:pPr>
            <a:r>
              <a:rPr lang="en-GB" sz="2000" dirty="0">
                <a:solidFill>
                  <a:schemeClr val="dk1"/>
                </a:solidFill>
              </a:rPr>
              <a:t>1. Introducing robotics (Level 2)</a:t>
            </a:r>
          </a:p>
          <a:p>
            <a:pPr marL="0" lvl="0" indent="0" algn="l" rtl="0">
              <a:lnSpc>
                <a:spcPct val="100000"/>
              </a:lnSpc>
              <a:spcBef>
                <a:spcPts val="0"/>
              </a:spcBef>
              <a:spcAft>
                <a:spcPts val="0"/>
              </a:spcAft>
              <a:buClr>
                <a:schemeClr val="dk1"/>
              </a:buClr>
              <a:buSzPts val="1100"/>
              <a:buFont typeface="Arial"/>
              <a:buNone/>
            </a:pPr>
            <a:r>
              <a:rPr lang="en-GB" sz="2000" b="1" dirty="0">
                <a:solidFill>
                  <a:schemeClr val="dk1"/>
                </a:solidFill>
              </a:rPr>
              <a:t>2. Industrial robotics design principles (Level 3)</a:t>
            </a:r>
          </a:p>
          <a:p>
            <a:pPr marL="0" lvl="0" indent="0" algn="l" rtl="0">
              <a:lnSpc>
                <a:spcPct val="100000"/>
              </a:lnSpc>
              <a:spcBef>
                <a:spcPts val="0"/>
              </a:spcBef>
              <a:spcAft>
                <a:spcPts val="0"/>
              </a:spcAft>
              <a:buClr>
                <a:schemeClr val="dk1"/>
              </a:buClr>
              <a:buSzPts val="1100"/>
              <a:buFont typeface="Arial"/>
              <a:buNone/>
            </a:pPr>
            <a:r>
              <a:rPr lang="en-GB" sz="2000" dirty="0">
                <a:solidFill>
                  <a:schemeClr val="dk1"/>
                </a:solidFill>
              </a:rPr>
              <a:t>3. Control and coordinates (Level 3)</a:t>
            </a:r>
          </a:p>
          <a:p>
            <a:pPr marL="0" lvl="0" indent="0" algn="l" rtl="0">
              <a:lnSpc>
                <a:spcPct val="100000"/>
              </a:lnSpc>
              <a:spcBef>
                <a:spcPts val="0"/>
              </a:spcBef>
              <a:spcAft>
                <a:spcPts val="0"/>
              </a:spcAft>
              <a:buClr>
                <a:schemeClr val="dk1"/>
              </a:buClr>
              <a:buSzPts val="1100"/>
              <a:buFont typeface="Arial"/>
              <a:buNone/>
            </a:pPr>
            <a:r>
              <a:rPr lang="en-GB" sz="2000" dirty="0">
                <a:solidFill>
                  <a:schemeClr val="dk1"/>
                </a:solidFill>
              </a:rPr>
              <a:t>4. Planning for safety and performance (Level 3)</a:t>
            </a:r>
          </a:p>
          <a:p>
            <a:pPr lvl="0">
              <a:spcBef>
                <a:spcPts val="1200"/>
              </a:spcBef>
            </a:pPr>
            <a:endParaRPr lang="en-GB" sz="2000" b="1" dirty="0">
              <a:solidFill>
                <a:schemeClr val="dk1"/>
              </a:solidFill>
            </a:endParaRPr>
          </a:p>
          <a:p>
            <a:pPr lvl="0">
              <a:spcBef>
                <a:spcPts val="1200"/>
              </a:spcBef>
            </a:pPr>
            <a:r>
              <a:rPr lang="en-GB" sz="2000" b="1" dirty="0">
                <a:solidFill>
                  <a:schemeClr val="dk1"/>
                </a:solidFill>
              </a:rPr>
              <a:t>Links to other supported topics</a:t>
            </a:r>
          </a:p>
          <a:p>
            <a:pPr lvl="0">
              <a:spcBef>
                <a:spcPts val="1200"/>
              </a:spcBef>
            </a:pPr>
            <a:r>
              <a:rPr lang="en-GB" sz="2000" dirty="0">
                <a:solidFill>
                  <a:schemeClr val="dk1"/>
                </a:solidFill>
              </a:rPr>
              <a:t>CNC machinery, Innovation and emerging technologies, Microcontroller systems.</a:t>
            </a:r>
            <a:endParaRPr lang="en-GB" sz="2000" b="1" dirty="0">
              <a:solidFill>
                <a:schemeClr val="dk1"/>
              </a:solidFil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4" name="Footer Placeholder 3">
            <a:extLst>
              <a:ext uri="{FF2B5EF4-FFF2-40B4-BE49-F238E27FC236}">
                <a16:creationId xmlns:a16="http://schemas.microsoft.com/office/drawing/2014/main" id="{11805931-6883-0A0E-7D34-9433488F20B0}"/>
              </a:ext>
            </a:extLst>
          </p:cNvPr>
          <p:cNvSpPr txBox="1">
            <a:spLocks/>
          </p:cNvSpPr>
          <p:nvPr/>
        </p:nvSpPr>
        <p:spPr>
          <a:xfrm>
            <a:off x="10586692" y="778466"/>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rPr>
              <a:t>2. Industrial robotics design principles</a:t>
            </a:r>
            <a:r>
              <a:rPr lang="en-GB" dirty="0"/>
              <a:t> | Practitioner guide </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7841" y="2765471"/>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000" b="1" dirty="0">
                <a:solidFill>
                  <a:schemeClr val="dk1"/>
                </a:solidFill>
              </a:rPr>
              <a:t>Robotics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1650" lvl="0" indent="-342900" algn="l" rtl="0">
              <a:spcBef>
                <a:spcPts val="0"/>
              </a:spcBef>
              <a:spcAft>
                <a:spcPts val="0"/>
              </a:spcAft>
              <a:buClr>
                <a:srgbClr val="000000"/>
              </a:buClr>
              <a:buSzPts val="1100"/>
              <a:buFont typeface="Arial" panose="020B0604020202020204" pitchFamily="34" charset="0"/>
              <a:buChar char="•"/>
            </a:pPr>
            <a:r>
              <a:rPr lang="en-GB" sz="2000" dirty="0"/>
              <a:t>Multi-axis arm designs</a:t>
            </a:r>
          </a:p>
          <a:p>
            <a:pPr marL="501650" lvl="0" indent="-342900" algn="l" rtl="0">
              <a:spcBef>
                <a:spcPts val="0"/>
              </a:spcBef>
              <a:spcAft>
                <a:spcPts val="0"/>
              </a:spcAft>
              <a:buSzPts val="1100"/>
              <a:buFont typeface="Arial" panose="020B0604020202020204" pitchFamily="34" charset="0"/>
              <a:buChar char="•"/>
            </a:pPr>
            <a:r>
              <a:rPr lang="en-GB" sz="2000" dirty="0"/>
              <a:t>Advantages and limitations of robotics</a:t>
            </a:r>
          </a:p>
          <a:p>
            <a:pPr marL="501650" lvl="0" indent="-342900" algn="l" rtl="0">
              <a:spcBef>
                <a:spcPts val="0"/>
              </a:spcBef>
              <a:spcAft>
                <a:spcPts val="0"/>
              </a:spcAft>
              <a:buSzPts val="1100"/>
              <a:buFont typeface="Arial" panose="020B0604020202020204" pitchFamily="34" charset="0"/>
              <a:buChar char="•"/>
            </a:pPr>
            <a:r>
              <a:rPr lang="en-GB" sz="2000" dirty="0"/>
              <a:t>Work envelopes</a:t>
            </a:r>
          </a:p>
          <a:p>
            <a:pPr marL="501650" lvl="0" indent="-342900" algn="l" rtl="0">
              <a:spcBef>
                <a:spcPts val="0"/>
              </a:spcBef>
              <a:spcAft>
                <a:spcPts val="0"/>
              </a:spcAft>
              <a:buSzPts val="1100"/>
              <a:buFont typeface="Arial" panose="020B0604020202020204" pitchFamily="34" charset="0"/>
              <a:buChar char="•"/>
            </a:pPr>
            <a:r>
              <a:rPr lang="en-GB" sz="2000" dirty="0"/>
              <a:t>Closed loop control systems</a:t>
            </a:r>
          </a:p>
          <a:p>
            <a:pPr marL="501650" lvl="0" indent="-342900" algn="l" rtl="0">
              <a:spcBef>
                <a:spcPts val="0"/>
              </a:spcBef>
              <a:spcAft>
                <a:spcPts val="0"/>
              </a:spcAft>
              <a:buSzPts val="1100"/>
              <a:buFont typeface="Arial" panose="020B0604020202020204" pitchFamily="34" charset="0"/>
              <a:buChar char="•"/>
            </a:pPr>
            <a:r>
              <a:rPr lang="en-GB" sz="2000" dirty="0"/>
              <a:t>Robotics v automation</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8" name="Text Placeholder 4">
            <a:extLst>
              <a:ext uri="{FF2B5EF4-FFF2-40B4-BE49-F238E27FC236}">
                <a16:creationId xmlns:a16="http://schemas.microsoft.com/office/drawing/2014/main" id="{F91FDB1F-0540-C4A4-DFE6-4EB53EAADE67}"/>
              </a:ext>
            </a:extLst>
          </p:cNvPr>
          <p:cNvSpPr txBox="1">
            <a:spLocks/>
          </p:cNvSpPr>
          <p:nvPr/>
        </p:nvSpPr>
        <p:spPr>
          <a:xfrm>
            <a:off x="9864656" y="2658794"/>
            <a:ext cx="6155550"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000" b="1" dirty="0">
                <a:solidFill>
                  <a:schemeClr val="dk1"/>
                </a:solidFill>
              </a:rPr>
              <a:t>Including careers</a:t>
            </a:r>
          </a:p>
          <a:p>
            <a:pPr>
              <a:spcBef>
                <a:spcPts val="0"/>
              </a:spcBef>
              <a:buClr>
                <a:schemeClr val="dk1"/>
              </a:buClr>
              <a:buSzPts val="1100"/>
            </a:pPr>
            <a:endParaRPr lang="en-GB" sz="2000" dirty="0">
              <a:solidFill>
                <a:schemeClr val="dk1"/>
              </a:solidFill>
            </a:endParaRPr>
          </a:p>
          <a:p>
            <a:pPr marL="50165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2000" dirty="0">
                <a:solidFill>
                  <a:schemeClr val="dk1"/>
                </a:solidFill>
              </a:rPr>
              <a:t>Examples of careers that would </a:t>
            </a:r>
            <a:br>
              <a:rPr lang="en-GB" sz="2000" dirty="0">
                <a:solidFill>
                  <a:schemeClr val="dk1"/>
                </a:solidFill>
              </a:rPr>
            </a:br>
            <a:r>
              <a:rPr lang="en-GB" sz="2000" dirty="0">
                <a:solidFill>
                  <a:schemeClr val="dk1"/>
                </a:solidFill>
              </a:rPr>
              <a:t>require or implement robotics solutions.</a:t>
            </a:r>
          </a:p>
        </p:txBody>
      </p:sp>
      <p:sp>
        <p:nvSpPr>
          <p:cNvPr id="3" name="Footer Placeholder 3">
            <a:extLst>
              <a:ext uri="{FF2B5EF4-FFF2-40B4-BE49-F238E27FC236}">
                <a16:creationId xmlns:a16="http://schemas.microsoft.com/office/drawing/2014/main" id="{0725864E-F62A-4710-B68F-2DBB8F60BD5D}"/>
              </a:ext>
            </a:extLst>
          </p:cNvPr>
          <p:cNvSpPr txBox="1">
            <a:spLocks/>
          </p:cNvSpPr>
          <p:nvPr/>
        </p:nvSpPr>
        <p:spPr>
          <a:xfrm>
            <a:off x="10586692" y="778466"/>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rPr>
              <a:t>2. Industrial robotics design principles</a:t>
            </a:r>
            <a:r>
              <a:rPr lang="en-GB" dirty="0"/>
              <a:t> | Practitioner guide </a:t>
            </a:r>
          </a:p>
        </p:txBody>
      </p:sp>
      <p:sp>
        <p:nvSpPr>
          <p:cNvPr id="7" name="Text Placeholder 4">
            <a:extLst>
              <a:ext uri="{FF2B5EF4-FFF2-40B4-BE49-F238E27FC236}">
                <a16:creationId xmlns:a16="http://schemas.microsoft.com/office/drawing/2014/main" id="{23694467-602E-D6CB-8D9B-048A01E0BC25}"/>
              </a:ext>
            </a:extLst>
          </p:cNvPr>
          <p:cNvSpPr txBox="1">
            <a:spLocks/>
          </p:cNvSpPr>
          <p:nvPr/>
        </p:nvSpPr>
        <p:spPr>
          <a:xfrm>
            <a:off x="6084656" y="2765470"/>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80000"/>
              </a:lnSpc>
              <a:spcBef>
                <a:spcPts val="0"/>
              </a:spcBef>
              <a:spcAft>
                <a:spcPts val="0"/>
              </a:spcAft>
              <a:buNone/>
            </a:pPr>
            <a:r>
              <a:rPr lang="en-GB" sz="2000" b="1" dirty="0">
                <a:solidFill>
                  <a:srgbClr val="000000"/>
                </a:solidFill>
              </a:rPr>
              <a:t>Maths</a:t>
            </a:r>
          </a:p>
          <a:p>
            <a:pPr marL="0" lvl="0" indent="0" algn="l" rtl="0">
              <a:lnSpc>
                <a:spcPct val="80000"/>
              </a:lnSpc>
              <a:spcBef>
                <a:spcPts val="0"/>
              </a:spcBef>
              <a:spcAft>
                <a:spcPts val="0"/>
              </a:spcAft>
              <a:buNone/>
            </a:pPr>
            <a:endParaRPr lang="en-GB" sz="2800" b="1" dirty="0"/>
          </a:p>
          <a:p>
            <a:pPr marL="501650" lvl="0" indent="-342900" algn="l" rtl="0">
              <a:lnSpc>
                <a:spcPct val="80000"/>
              </a:lnSpc>
              <a:spcBef>
                <a:spcPts val="0"/>
              </a:spcBef>
              <a:spcAft>
                <a:spcPts val="0"/>
              </a:spcAft>
              <a:buSzPct val="70000"/>
              <a:buFont typeface="Arial" panose="020B0604020202020204" pitchFamily="34" charset="0"/>
              <a:buChar char="•"/>
            </a:pPr>
            <a:r>
              <a:rPr lang="en-GB" sz="2000" dirty="0"/>
              <a:t>3D volumes</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838714" y="1464386"/>
            <a:ext cx="6380130" cy="6910070"/>
          </a:xfrm>
        </p:spPr>
        <p:txBody>
          <a:bodyPr/>
          <a:lstStyle/>
          <a:p>
            <a:r>
              <a:rPr lang="en-US" dirty="0"/>
              <a:t>2. </a:t>
            </a:r>
            <a:r>
              <a:rPr lang="en" sz="5400" dirty="0"/>
              <a:t>Industrial robotics design principles</a:t>
            </a:r>
            <a:endParaRPr lang="en-US" dirty="0"/>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191BBB-C667-CDF4-006A-808090AC5D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TextBox 12">
            <a:extLst>
              <a:ext uri="{FF2B5EF4-FFF2-40B4-BE49-F238E27FC236}">
                <a16:creationId xmlns:a16="http://schemas.microsoft.com/office/drawing/2014/main" id="{37D94F0F-5D87-B03F-90FD-D00320AF138E}"/>
              </a:ext>
            </a:extLst>
          </p:cNvPr>
          <p:cNvSpPr txBox="1"/>
          <p:nvPr/>
        </p:nvSpPr>
        <p:spPr>
          <a:xfrm>
            <a:off x="591725" y="4244829"/>
            <a:ext cx="2999022" cy="1477328"/>
          </a:xfrm>
          <a:prstGeom prst="rect">
            <a:avLst/>
          </a:prstGeom>
          <a:noFill/>
        </p:spPr>
        <p:txBody>
          <a:bodyPr wrap="square" rtlCol="0">
            <a:spAutoFit/>
          </a:bodyPr>
          <a:lstStyle/>
          <a:p>
            <a:pPr marL="146050" lvl="0" algn="ctr" rtl="0">
              <a:lnSpc>
                <a:spcPct val="100000"/>
              </a:lnSpc>
              <a:spcBef>
                <a:spcPts val="1200"/>
              </a:spcBef>
              <a:spcAft>
                <a:spcPts val="0"/>
              </a:spcAft>
              <a:buClr>
                <a:schemeClr val="dk1"/>
              </a:buClr>
              <a:buSzPts val="1300"/>
            </a:pPr>
            <a:r>
              <a:rPr lang="en-GB" sz="1800" dirty="0">
                <a:solidFill>
                  <a:schemeClr val="dk1"/>
                </a:solidFill>
                <a:latin typeface="Arial" panose="020B0604020202020204" pitchFamily="34" charset="0"/>
                <a:cs typeface="Arial" panose="020B0604020202020204" pitchFamily="34" charset="0"/>
              </a:rPr>
              <a:t>List some common types of industrial robot design, identify key features and work envelopes of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each type.</a:t>
            </a:r>
          </a:p>
        </p:txBody>
      </p:sp>
      <p:sp>
        <p:nvSpPr>
          <p:cNvPr id="22" name="TextBox 21">
            <a:extLst>
              <a:ext uri="{FF2B5EF4-FFF2-40B4-BE49-F238E27FC236}">
                <a16:creationId xmlns:a16="http://schemas.microsoft.com/office/drawing/2014/main" id="{F5E80F1B-10A0-3E8D-B1E1-14C238BB3530}"/>
              </a:ext>
            </a:extLst>
          </p:cNvPr>
          <p:cNvSpPr txBox="1"/>
          <p:nvPr/>
        </p:nvSpPr>
        <p:spPr>
          <a:xfrm>
            <a:off x="4557758" y="4079483"/>
            <a:ext cx="2999022" cy="1477328"/>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6050" lvl="0" algn="ctr" rtl="0">
              <a:lnSpc>
                <a:spcPct val="100000"/>
              </a:lnSpc>
              <a:spcBef>
                <a:spcPts val="0"/>
              </a:spcBef>
              <a:spcAft>
                <a:spcPts val="0"/>
              </a:spcAft>
              <a:buClr>
                <a:schemeClr val="dk1"/>
              </a:buClr>
              <a:buSzPts val="1300"/>
            </a:pPr>
            <a:r>
              <a:rPr lang="en-GB" sz="1800" dirty="0">
                <a:solidFill>
                  <a:schemeClr val="dk1"/>
                </a:solidFill>
                <a:latin typeface="Arial" panose="020B0604020202020204" pitchFamily="34" charset="0"/>
                <a:cs typeface="Arial" panose="020B0604020202020204" pitchFamily="34" charset="0"/>
              </a:rPr>
              <a:t>Describe the operation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a closed-loop servo control system for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 robot joint.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2" name="Footer Placeholder 3">
            <a:extLst>
              <a:ext uri="{FF2B5EF4-FFF2-40B4-BE49-F238E27FC236}">
                <a16:creationId xmlns:a16="http://schemas.microsoft.com/office/drawing/2014/main" id="{E8BB0D49-2936-F2B7-9C3D-72035C0D0759}"/>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10" name="Picture 9">
            <a:extLst>
              <a:ext uri="{FF2B5EF4-FFF2-40B4-BE49-F238E27FC236}">
                <a16:creationId xmlns:a16="http://schemas.microsoft.com/office/drawing/2014/main" id="{A66CCADE-8D8E-E278-E9A8-426567D26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0968" y="2998111"/>
            <a:ext cx="3513563" cy="3409200"/>
          </a:xfrm>
          <a:prstGeom prst="rect">
            <a:avLst/>
          </a:prstGeom>
        </p:spPr>
      </p:pic>
      <p:pic>
        <p:nvPicPr>
          <p:cNvPr id="14" name="Picture 13">
            <a:extLst>
              <a:ext uri="{FF2B5EF4-FFF2-40B4-BE49-F238E27FC236}">
                <a16:creationId xmlns:a16="http://schemas.microsoft.com/office/drawing/2014/main" id="{2AF4715E-FC9B-B04A-6B90-7B840946AB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9858" y="3001280"/>
            <a:ext cx="3510297" cy="3406031"/>
          </a:xfrm>
          <a:prstGeom prst="rect">
            <a:avLst/>
          </a:prstGeom>
        </p:spPr>
      </p:pic>
      <p:sp>
        <p:nvSpPr>
          <p:cNvPr id="12" name="TextBox 11">
            <a:extLst>
              <a:ext uri="{FF2B5EF4-FFF2-40B4-BE49-F238E27FC236}">
                <a16:creationId xmlns:a16="http://schemas.microsoft.com/office/drawing/2014/main" id="{1C9F6A0A-0590-F606-A52B-13A474465C3E}"/>
              </a:ext>
            </a:extLst>
          </p:cNvPr>
          <p:cNvSpPr txBox="1"/>
          <p:nvPr/>
        </p:nvSpPr>
        <p:spPr>
          <a:xfrm>
            <a:off x="8144618" y="4144881"/>
            <a:ext cx="3510296" cy="1787567"/>
          </a:xfrm>
          <a:prstGeom prst="rect">
            <a:avLst/>
          </a:prstGeom>
          <a:noFill/>
        </p:spPr>
        <p:txBody>
          <a:bodyPr wrap="square" rtlCol="0">
            <a:spAutoFit/>
          </a:bodyPr>
          <a:lstStyle/>
          <a:p>
            <a:pPr marL="139700" lvl="0" algn="ctr" rtl="0">
              <a:lnSpc>
                <a:spcPct val="100000"/>
              </a:lnSpc>
              <a:spcBef>
                <a:spcPts val="0"/>
              </a:spcBef>
              <a:spcAft>
                <a:spcPts val="0"/>
              </a:spcAft>
              <a:buClr>
                <a:schemeClr val="dk1"/>
              </a:buClr>
              <a:buSzPts val="1400"/>
            </a:pPr>
            <a:r>
              <a:rPr lang="en" sz="1800" dirty="0">
                <a:solidFill>
                  <a:schemeClr val="dk1"/>
                </a:solidFill>
                <a:latin typeface="Arial" panose="020B0604020202020204" pitchFamily="34" charset="0"/>
                <a:cs typeface="Arial" panose="020B0604020202020204" pitchFamily="34" charset="0"/>
              </a:rPr>
              <a:t>Identify applications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of each robot type,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using your examples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to contrast robotics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with automation.</a:t>
            </a:r>
            <a:endParaRPr lang="en-GB" sz="1800" dirty="0">
              <a:solidFill>
                <a:schemeClr val="dk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C4C6BB15-E1C9-06D0-DB7D-A9204FF8FD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308" y="3001280"/>
            <a:ext cx="3510297" cy="3406031"/>
          </a:xfrm>
          <a:prstGeom prst="rect">
            <a:avLst/>
          </a:prstGeom>
        </p:spPr>
      </p:pic>
      <p:sp>
        <p:nvSpPr>
          <p:cNvPr id="6" name="Google Shape;539;p3">
            <a:extLst>
              <a:ext uri="{FF2B5EF4-FFF2-40B4-BE49-F238E27FC236}">
                <a16:creationId xmlns:a16="http://schemas.microsoft.com/office/drawing/2014/main" id="{E194F714-234A-CD3B-B240-DB0CA8E32153}"/>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 dirty="0"/>
              <a:t>Industrial robot designs</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9" name="Rectangle 8">
            <a:extLst>
              <a:ext uri="{FF2B5EF4-FFF2-40B4-BE49-F238E27FC236}">
                <a16:creationId xmlns:a16="http://schemas.microsoft.com/office/drawing/2014/main" id="{98CC2131-0F6E-137D-5A52-BC64C97ADE1E}"/>
              </a:ext>
            </a:extLst>
          </p:cNvPr>
          <p:cNvSpPr/>
          <p:nvPr/>
        </p:nvSpPr>
        <p:spPr>
          <a:xfrm>
            <a:off x="411858" y="2291753"/>
            <a:ext cx="13740043" cy="707886"/>
          </a:xfrm>
          <a:prstGeom prst="rect">
            <a:avLst/>
          </a:prstGeom>
        </p:spPr>
        <p:txBody>
          <a:bodyPr wrap="none">
            <a:spAutoFit/>
          </a:bodyPr>
          <a:lstStyle/>
          <a:p>
            <a:r>
              <a:rPr lang="en-GB" sz="2000" dirty="0">
                <a:latin typeface="Arial" panose="020B0604020202020204" pitchFamily="34" charset="0"/>
                <a:cs typeface="Arial" panose="020B0604020202020204" pitchFamily="34" charset="0"/>
              </a:rPr>
              <a:t>Different robot designs provide optimal solutions to a wide range of material handling and processing tasks. </a:t>
            </a:r>
          </a:p>
          <a:p>
            <a:r>
              <a:rPr lang="en-GB" sz="2000" dirty="0">
                <a:latin typeface="Arial" panose="020B0604020202020204" pitchFamily="34" charset="0"/>
                <a:cs typeface="Arial" panose="020B0604020202020204" pitchFamily="34" charset="0"/>
              </a:rPr>
              <a:t>The key difference is in how each design uses rotary or linear actuators to create different axes and types of movement.</a:t>
            </a:r>
          </a:p>
        </p:txBody>
      </p:sp>
      <p:sp>
        <p:nvSpPr>
          <p:cNvPr id="10" name="Google Shape;104;p20">
            <a:extLst>
              <a:ext uri="{FF2B5EF4-FFF2-40B4-BE49-F238E27FC236}">
                <a16:creationId xmlns:a16="http://schemas.microsoft.com/office/drawing/2014/main" id="{2FEEEA55-2391-F861-DD23-D79EF82DDAEA}"/>
              </a:ext>
            </a:extLst>
          </p:cNvPr>
          <p:cNvSpPr/>
          <p:nvPr/>
        </p:nvSpPr>
        <p:spPr>
          <a:xfrm>
            <a:off x="215577" y="2967335"/>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Articulated arm</a:t>
            </a:r>
            <a:endParaRPr sz="2000" b="1" dirty="0">
              <a:latin typeface="Arial" panose="020B0604020202020204" pitchFamily="34" charset="0"/>
              <a:cs typeface="Arial" panose="020B0604020202020204" pitchFamily="34" charset="0"/>
            </a:endParaRPr>
          </a:p>
        </p:txBody>
      </p:sp>
      <p:sp>
        <p:nvSpPr>
          <p:cNvPr id="11" name="Google Shape;105;p20">
            <a:extLst>
              <a:ext uri="{FF2B5EF4-FFF2-40B4-BE49-F238E27FC236}">
                <a16:creationId xmlns:a16="http://schemas.microsoft.com/office/drawing/2014/main" id="{29D2F13B-ACD6-9AEE-3BE1-495D499093EC}"/>
              </a:ext>
            </a:extLst>
          </p:cNvPr>
          <p:cNvSpPr/>
          <p:nvPr/>
        </p:nvSpPr>
        <p:spPr>
          <a:xfrm>
            <a:off x="2851865" y="2982832"/>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12" name="Google Shape;106;p20">
            <a:extLst>
              <a:ext uri="{FF2B5EF4-FFF2-40B4-BE49-F238E27FC236}">
                <a16:creationId xmlns:a16="http://schemas.microsoft.com/office/drawing/2014/main" id="{6621E7C5-25BC-7631-BD14-09F178CA552C}"/>
              </a:ext>
            </a:extLst>
          </p:cNvPr>
          <p:cNvSpPr/>
          <p:nvPr/>
        </p:nvSpPr>
        <p:spPr>
          <a:xfrm>
            <a:off x="5549071" y="2967335"/>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GB" sz="2000" b="1" dirty="0">
                <a:latin typeface="Arial" panose="020B0604020202020204" pitchFamily="34" charset="0"/>
                <a:cs typeface="Arial" panose="020B0604020202020204" pitchFamily="34" charset="0"/>
              </a:rPr>
              <a:t>Polar/</a:t>
            </a:r>
          </a:p>
          <a:p>
            <a:pPr algn="ctr"/>
            <a:r>
              <a:rPr lang="en-GB" sz="2000" b="1" dirty="0">
                <a:latin typeface="Arial" panose="020B0604020202020204" pitchFamily="34" charset="0"/>
                <a:cs typeface="Arial" panose="020B0604020202020204" pitchFamily="34" charset="0"/>
              </a:rPr>
              <a:t>Cylindrical</a:t>
            </a:r>
          </a:p>
        </p:txBody>
      </p:sp>
      <p:sp>
        <p:nvSpPr>
          <p:cNvPr id="14" name="Google Shape;107;p20">
            <a:extLst>
              <a:ext uri="{FF2B5EF4-FFF2-40B4-BE49-F238E27FC236}">
                <a16:creationId xmlns:a16="http://schemas.microsoft.com/office/drawing/2014/main" id="{C6D3ADA6-1537-8F4F-0F4B-21199495FB3B}"/>
              </a:ext>
            </a:extLst>
          </p:cNvPr>
          <p:cNvSpPr/>
          <p:nvPr/>
        </p:nvSpPr>
        <p:spPr>
          <a:xfrm>
            <a:off x="8128794" y="2969214"/>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16" name="Google Shape;108;p20">
            <a:extLst>
              <a:ext uri="{FF2B5EF4-FFF2-40B4-BE49-F238E27FC236}">
                <a16:creationId xmlns:a16="http://schemas.microsoft.com/office/drawing/2014/main" id="{B62CCBF4-743C-26F7-D94F-4D034D4E9659}"/>
              </a:ext>
            </a:extLst>
          </p:cNvPr>
          <p:cNvSpPr/>
          <p:nvPr/>
        </p:nvSpPr>
        <p:spPr>
          <a:xfrm>
            <a:off x="10875525" y="2952533"/>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17" name="Google Shape;109;p20">
            <a:extLst>
              <a:ext uri="{FF2B5EF4-FFF2-40B4-BE49-F238E27FC236}">
                <a16:creationId xmlns:a16="http://schemas.microsoft.com/office/drawing/2014/main" id="{B508A0E2-12C1-04F1-2DB9-18771B094A6B}"/>
              </a:ext>
            </a:extLst>
          </p:cNvPr>
          <p:cNvSpPr/>
          <p:nvPr/>
        </p:nvSpPr>
        <p:spPr>
          <a:xfrm>
            <a:off x="13345710" y="2952533"/>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A56104-6D93-746E-F4BA-E9EEB4F0C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595" y="4538790"/>
            <a:ext cx="1093038" cy="1678594"/>
          </a:xfrm>
          <a:prstGeom prst="rect">
            <a:avLst/>
          </a:prstGeom>
        </p:spPr>
      </p:pic>
      <p:pic>
        <p:nvPicPr>
          <p:cNvPr id="21" name="Picture 20">
            <a:extLst>
              <a:ext uri="{FF2B5EF4-FFF2-40B4-BE49-F238E27FC236}">
                <a16:creationId xmlns:a16="http://schemas.microsoft.com/office/drawing/2014/main" id="{AEEA7F14-D441-F4C4-DE16-F84D2DA04B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9535" y="4406128"/>
            <a:ext cx="1192927" cy="1712574"/>
          </a:xfrm>
          <a:prstGeom prst="rect">
            <a:avLst/>
          </a:prstGeom>
        </p:spPr>
      </p:pic>
      <p:pic>
        <p:nvPicPr>
          <p:cNvPr id="23" name="Picture 22">
            <a:extLst>
              <a:ext uri="{FF2B5EF4-FFF2-40B4-BE49-F238E27FC236}">
                <a16:creationId xmlns:a16="http://schemas.microsoft.com/office/drawing/2014/main" id="{905DAC1A-4AB3-9CEF-500A-A3B6BFF914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0886" y="4523988"/>
            <a:ext cx="1367990" cy="1520554"/>
          </a:xfrm>
          <a:prstGeom prst="rect">
            <a:avLst/>
          </a:prstGeom>
        </p:spPr>
      </p:pic>
      <p:sp>
        <p:nvSpPr>
          <p:cNvPr id="26" name="Content Placeholder 11">
            <a:extLst>
              <a:ext uri="{FF2B5EF4-FFF2-40B4-BE49-F238E27FC236}">
                <a16:creationId xmlns:a16="http://schemas.microsoft.com/office/drawing/2014/main" id="{7185AB0E-5391-F515-8F8D-993250C9650B}"/>
              </a:ext>
            </a:extLst>
          </p:cNvPr>
          <p:cNvSpPr txBox="1">
            <a:spLocks/>
          </p:cNvSpPr>
          <p:nvPr/>
        </p:nvSpPr>
        <p:spPr>
          <a:xfrm>
            <a:off x="2823551" y="7071366"/>
            <a:ext cx="9291132" cy="1366708"/>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lnSpc>
                <a:spcPct val="100000"/>
              </a:lnSpc>
              <a:spcBef>
                <a:spcPts val="0"/>
              </a:spcBef>
              <a:spcAft>
                <a:spcPts val="0"/>
              </a:spcAft>
              <a:buSzPts val="1400"/>
              <a:buFont typeface="Arial" panose="020B0604020202020204" pitchFamily="34" charset="0"/>
              <a:buChar char="•"/>
            </a:pPr>
            <a:r>
              <a:rPr lang="en-GB" dirty="0"/>
              <a:t>How would you describe each of these industrial robot designs?</a:t>
            </a:r>
          </a:p>
          <a:p>
            <a:pPr marL="482600" lvl="0" indent="-342900" algn="l" rtl="0">
              <a:lnSpc>
                <a:spcPct val="100000"/>
              </a:lnSpc>
              <a:spcBef>
                <a:spcPts val="0"/>
              </a:spcBef>
              <a:spcAft>
                <a:spcPts val="0"/>
              </a:spcAft>
              <a:buSzPts val="1400"/>
              <a:buFont typeface="Arial" panose="020B0604020202020204" pitchFamily="34" charset="0"/>
              <a:buChar char="•"/>
            </a:pPr>
            <a:r>
              <a:rPr lang="en-GB" dirty="0"/>
              <a:t>What design features make each one distinctive?</a:t>
            </a:r>
          </a:p>
        </p:txBody>
      </p:sp>
      <p:sp>
        <p:nvSpPr>
          <p:cNvPr id="2" name="Footer Placeholder 3">
            <a:extLst>
              <a:ext uri="{FF2B5EF4-FFF2-40B4-BE49-F238E27FC236}">
                <a16:creationId xmlns:a16="http://schemas.microsoft.com/office/drawing/2014/main" id="{C18D442B-8510-423D-074D-E20C2BA295A9}"/>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33" name="Picture 32">
            <a:extLst>
              <a:ext uri="{FF2B5EF4-FFF2-40B4-BE49-F238E27FC236}">
                <a16:creationId xmlns:a16="http://schemas.microsoft.com/office/drawing/2014/main" id="{3D99CDF7-65CF-8D89-6652-0B9398101C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39922" y="4460247"/>
            <a:ext cx="1368908" cy="1607924"/>
          </a:xfrm>
          <a:prstGeom prst="rect">
            <a:avLst/>
          </a:prstGeom>
        </p:spPr>
      </p:pic>
      <p:pic>
        <p:nvPicPr>
          <p:cNvPr id="3" name="Picture 2">
            <a:extLst>
              <a:ext uri="{FF2B5EF4-FFF2-40B4-BE49-F238E27FC236}">
                <a16:creationId xmlns:a16="http://schemas.microsoft.com/office/drawing/2014/main" id="{1B4CDBA0-4C22-CFE5-EA7F-005A011FF4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86347" y="6495046"/>
            <a:ext cx="1003300" cy="977900"/>
          </a:xfrm>
          <a:prstGeom prst="rect">
            <a:avLst/>
          </a:prstGeom>
        </p:spPr>
      </p:pic>
      <p:pic>
        <p:nvPicPr>
          <p:cNvPr id="24" name="Picture 23">
            <a:extLst>
              <a:ext uri="{FF2B5EF4-FFF2-40B4-BE49-F238E27FC236}">
                <a16:creationId xmlns:a16="http://schemas.microsoft.com/office/drawing/2014/main" id="{3AA9B099-774F-EF4A-0342-8BEE669EF7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29916" y="4406127"/>
            <a:ext cx="1222756" cy="1683033"/>
          </a:xfrm>
          <a:prstGeom prst="rect">
            <a:avLst/>
          </a:prstGeom>
        </p:spPr>
      </p:pic>
      <p:pic>
        <p:nvPicPr>
          <p:cNvPr id="30" name="Picture 29">
            <a:extLst>
              <a:ext uri="{FF2B5EF4-FFF2-40B4-BE49-F238E27FC236}">
                <a16:creationId xmlns:a16="http://schemas.microsoft.com/office/drawing/2014/main" id="{EDE514EB-61B0-DC3E-DEC9-801CD4BBF1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2672" y="4421394"/>
            <a:ext cx="931475" cy="1678595"/>
          </a:xfrm>
          <a:prstGeom prst="rect">
            <a:avLst/>
          </a:prstGeom>
        </p:spPr>
      </p:pic>
    </p:spTree>
    <p:extLst>
      <p:ext uri="{BB962C8B-B14F-4D97-AF65-F5344CB8AC3E}">
        <p14:creationId xmlns:p14="http://schemas.microsoft.com/office/powerpoint/2010/main" val="176829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pPr marL="0" lvl="0" indent="0" algn="l" rtl="0">
              <a:spcBef>
                <a:spcPts val="0"/>
              </a:spcBef>
              <a:spcAft>
                <a:spcPts val="0"/>
              </a:spcAft>
              <a:buNone/>
            </a:pPr>
            <a:r>
              <a:rPr lang="en-GB" dirty="0"/>
              <a:t>Industrial robot designs</a:t>
            </a: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10" name="Content Placeholder 11">
            <a:extLst>
              <a:ext uri="{FF2B5EF4-FFF2-40B4-BE49-F238E27FC236}">
                <a16:creationId xmlns:a16="http://schemas.microsoft.com/office/drawing/2014/main" id="{B2F1B163-ADF7-B3ED-10F7-F8F41F502637}"/>
              </a:ext>
            </a:extLst>
          </p:cNvPr>
          <p:cNvSpPr txBox="1">
            <a:spLocks/>
          </p:cNvSpPr>
          <p:nvPr/>
        </p:nvSpPr>
        <p:spPr>
          <a:xfrm>
            <a:off x="411064" y="2324140"/>
            <a:ext cx="5247808" cy="211210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Articulated arm</a:t>
            </a:r>
          </a:p>
          <a:p>
            <a:pPr marL="489268" lvl="0" indent="-342900" algn="l" rtl="0">
              <a:lnSpc>
                <a:spcPct val="100000"/>
              </a:lnSpc>
              <a:spcBef>
                <a:spcPts val="1200"/>
              </a:spcBef>
              <a:spcAft>
                <a:spcPts val="0"/>
              </a:spcAft>
              <a:buSzPct val="70000"/>
              <a:buFont typeface="Arial" panose="020B0604020202020204" pitchFamily="34" charset="0"/>
              <a:buChar char="•"/>
            </a:pPr>
            <a:r>
              <a:rPr lang="en-GB" sz="1800" dirty="0"/>
              <a:t>Base with rotating joint</a:t>
            </a:r>
          </a:p>
          <a:p>
            <a:pPr marL="489268" lvl="0" indent="-342900" algn="l" rtl="0">
              <a:lnSpc>
                <a:spcPct val="100000"/>
              </a:lnSpc>
              <a:spcBef>
                <a:spcPts val="0"/>
              </a:spcBef>
              <a:spcAft>
                <a:spcPts val="0"/>
              </a:spcAft>
              <a:buSzPct val="70000"/>
              <a:buFont typeface="Arial" panose="020B0604020202020204" pitchFamily="34" charset="0"/>
              <a:buChar char="•"/>
            </a:pPr>
            <a:r>
              <a:rPr lang="en-GB" sz="1800" dirty="0"/>
              <a:t>Two to ten further joints each provide a degree of motion</a:t>
            </a:r>
          </a:p>
        </p:txBody>
      </p:sp>
      <p:sp>
        <p:nvSpPr>
          <p:cNvPr id="11" name="Content Placeholder 11">
            <a:extLst>
              <a:ext uri="{FF2B5EF4-FFF2-40B4-BE49-F238E27FC236}">
                <a16:creationId xmlns:a16="http://schemas.microsoft.com/office/drawing/2014/main" id="{3CC7A825-25ED-CA95-9E40-6327F55A7BA1}"/>
              </a:ext>
            </a:extLst>
          </p:cNvPr>
          <p:cNvSpPr txBox="1">
            <a:spLocks/>
          </p:cNvSpPr>
          <p:nvPr/>
        </p:nvSpPr>
        <p:spPr>
          <a:xfrm>
            <a:off x="5784495" y="2308374"/>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Cartesian/Gantry</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t>One, two or three dimensions (axes)</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High accuracy</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Desktop to extremely large</a:t>
            </a:r>
          </a:p>
        </p:txBody>
      </p:sp>
      <p:sp>
        <p:nvSpPr>
          <p:cNvPr id="21" name="Content Placeholder 11">
            <a:extLst>
              <a:ext uri="{FF2B5EF4-FFF2-40B4-BE49-F238E27FC236}">
                <a16:creationId xmlns:a16="http://schemas.microsoft.com/office/drawing/2014/main" id="{C7FFE5B1-2E12-6F2E-C4F9-A268DA774653}"/>
              </a:ext>
            </a:extLst>
          </p:cNvPr>
          <p:cNvSpPr txBox="1">
            <a:spLocks/>
          </p:cNvSpPr>
          <p:nvPr/>
        </p:nvSpPr>
        <p:spPr>
          <a:xfrm>
            <a:off x="5784021" y="4533441"/>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SCARA</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solidFill>
                  <a:srgbClr val="282828"/>
                </a:solidFill>
                <a:ea typeface="Roboto"/>
                <a:sym typeface="Roboto"/>
              </a:rPr>
              <a:t>Selective Compliance Assembly </a:t>
            </a:r>
            <a:br>
              <a:rPr lang="en-GB" sz="1800" dirty="0">
                <a:solidFill>
                  <a:srgbClr val="282828"/>
                </a:solidFill>
                <a:ea typeface="Roboto"/>
                <a:sym typeface="Roboto"/>
              </a:rPr>
            </a:br>
            <a:r>
              <a:rPr lang="en-GB" sz="1800" dirty="0">
                <a:solidFill>
                  <a:srgbClr val="282828"/>
                </a:solidFill>
                <a:ea typeface="Roboto"/>
                <a:sym typeface="Roboto"/>
              </a:rPr>
              <a:t>Robot Arm</a:t>
            </a:r>
          </a:p>
          <a:p>
            <a:pPr marL="457200" lvl="0" indent="-317500" algn="l" rtl="0">
              <a:lnSpc>
                <a:spcPct val="100000"/>
              </a:lnSpc>
              <a:spcBef>
                <a:spcPts val="0"/>
              </a:spcBef>
              <a:spcAft>
                <a:spcPts val="0"/>
              </a:spcAft>
              <a:buClr>
                <a:srgbClr val="282828"/>
              </a:buClr>
              <a:buSzPct val="70000"/>
              <a:buFont typeface="Arial" panose="020B0604020202020204" pitchFamily="34" charset="0"/>
              <a:buChar char="•"/>
            </a:pPr>
            <a:r>
              <a:rPr lang="en-GB" sz="1800" dirty="0">
                <a:solidFill>
                  <a:srgbClr val="282828"/>
                </a:solidFill>
                <a:ea typeface="Roboto"/>
                <a:sym typeface="Roboto"/>
              </a:rPr>
              <a:t>Rotary joints enable x-y motion</a:t>
            </a:r>
          </a:p>
          <a:p>
            <a:pPr marL="457200" lvl="0" indent="-317500" algn="l" rtl="0">
              <a:lnSpc>
                <a:spcPct val="100000"/>
              </a:lnSpc>
              <a:spcBef>
                <a:spcPts val="0"/>
              </a:spcBef>
              <a:spcAft>
                <a:spcPts val="0"/>
              </a:spcAft>
              <a:buClr>
                <a:srgbClr val="282828"/>
              </a:buClr>
              <a:buSzPct val="70000"/>
              <a:buFont typeface="Arial" panose="020B0604020202020204" pitchFamily="34" charset="0"/>
              <a:buChar char="•"/>
            </a:pPr>
            <a:r>
              <a:rPr lang="en-GB" sz="1800" dirty="0">
                <a:solidFill>
                  <a:srgbClr val="282828"/>
                </a:solidFill>
                <a:ea typeface="Roboto"/>
                <a:sym typeface="Roboto"/>
              </a:rPr>
              <a:t>Faster than cartesian</a:t>
            </a:r>
          </a:p>
        </p:txBody>
      </p:sp>
      <p:sp>
        <p:nvSpPr>
          <p:cNvPr id="22" name="Content Placeholder 11">
            <a:extLst>
              <a:ext uri="{FF2B5EF4-FFF2-40B4-BE49-F238E27FC236}">
                <a16:creationId xmlns:a16="http://schemas.microsoft.com/office/drawing/2014/main" id="{EE00ABEF-D179-BCD4-9DB7-3E5AD0928954}"/>
              </a:ext>
            </a:extLst>
          </p:cNvPr>
          <p:cNvSpPr txBox="1">
            <a:spLocks/>
          </p:cNvSpPr>
          <p:nvPr/>
        </p:nvSpPr>
        <p:spPr>
          <a:xfrm>
            <a:off x="411064" y="4546076"/>
            <a:ext cx="5247808" cy="211210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Spherical</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t>Two rotary joints control direction</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One linear joint controls extension</a:t>
            </a:r>
          </a:p>
        </p:txBody>
      </p:sp>
      <p:sp>
        <p:nvSpPr>
          <p:cNvPr id="23" name="Content Placeholder 11">
            <a:extLst>
              <a:ext uri="{FF2B5EF4-FFF2-40B4-BE49-F238E27FC236}">
                <a16:creationId xmlns:a16="http://schemas.microsoft.com/office/drawing/2014/main" id="{7F5C0579-E078-D5BF-FC6E-010A7E201854}"/>
              </a:ext>
            </a:extLst>
          </p:cNvPr>
          <p:cNvSpPr txBox="1">
            <a:spLocks/>
          </p:cNvSpPr>
          <p:nvPr/>
        </p:nvSpPr>
        <p:spPr>
          <a:xfrm>
            <a:off x="10955585" y="2308747"/>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Polar/Cylindrical</a:t>
            </a:r>
          </a:p>
          <a:p>
            <a:pPr marL="425450" lvl="0" indent="-285750" algn="l" rtl="0">
              <a:lnSpc>
                <a:spcPct val="100000"/>
              </a:lnSpc>
              <a:spcBef>
                <a:spcPts val="1200"/>
              </a:spcBef>
              <a:spcAft>
                <a:spcPts val="0"/>
              </a:spcAft>
              <a:buSzPct val="70000"/>
              <a:buFont typeface="Arial" panose="020B0604020202020204" pitchFamily="34" charset="0"/>
              <a:buChar char="•"/>
            </a:pPr>
            <a:r>
              <a:rPr lang="en-GB" sz="1800" dirty="0"/>
              <a:t>Rotating shaft and extendible arm</a:t>
            </a:r>
          </a:p>
          <a:p>
            <a:pPr marL="425450" lvl="0" indent="-285750" algn="l" rtl="0">
              <a:lnSpc>
                <a:spcPct val="100000"/>
              </a:lnSpc>
              <a:spcBef>
                <a:spcPts val="0"/>
              </a:spcBef>
              <a:spcAft>
                <a:spcPts val="0"/>
              </a:spcAft>
              <a:buSzPct val="70000"/>
              <a:buFont typeface="Arial" panose="020B0604020202020204" pitchFamily="34" charset="0"/>
              <a:buChar char="•"/>
            </a:pPr>
            <a:r>
              <a:rPr lang="en-GB" sz="1800" dirty="0"/>
              <a:t>Cylindrical robots can also move up and down the shaft</a:t>
            </a:r>
          </a:p>
        </p:txBody>
      </p:sp>
      <p:sp>
        <p:nvSpPr>
          <p:cNvPr id="24" name="Content Placeholder 11">
            <a:extLst>
              <a:ext uri="{FF2B5EF4-FFF2-40B4-BE49-F238E27FC236}">
                <a16:creationId xmlns:a16="http://schemas.microsoft.com/office/drawing/2014/main" id="{FCAFA6DA-E741-5979-2A0C-6C84A6839E03}"/>
              </a:ext>
            </a:extLst>
          </p:cNvPr>
          <p:cNvSpPr txBox="1">
            <a:spLocks/>
          </p:cNvSpPr>
          <p:nvPr/>
        </p:nvSpPr>
        <p:spPr>
          <a:xfrm>
            <a:off x="10955585" y="4530310"/>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gn="l" rtl="0">
              <a:spcBef>
                <a:spcPts val="0"/>
              </a:spcBef>
              <a:spcAft>
                <a:spcPts val="0"/>
              </a:spcAft>
              <a:buSzPct val="70000"/>
            </a:pPr>
            <a:r>
              <a:rPr lang="en-GB" b="1" dirty="0"/>
              <a:t>Delta</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t>Three arms control the working end of the robot</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Light payloads only</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Very fast and precise</a:t>
            </a:r>
          </a:p>
        </p:txBody>
      </p:sp>
      <p:pic>
        <p:nvPicPr>
          <p:cNvPr id="26" name="Picture 25">
            <a:extLst>
              <a:ext uri="{FF2B5EF4-FFF2-40B4-BE49-F238E27FC236}">
                <a16:creationId xmlns:a16="http://schemas.microsoft.com/office/drawing/2014/main" id="{DEC59ADC-E897-2010-365C-EB2500441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8976" y="285808"/>
            <a:ext cx="934616" cy="911251"/>
          </a:xfrm>
          <a:prstGeom prst="rect">
            <a:avLst/>
          </a:prstGeom>
        </p:spPr>
      </p:pic>
      <p:sp>
        <p:nvSpPr>
          <p:cNvPr id="4" name="Footer Placeholder 3">
            <a:extLst>
              <a:ext uri="{FF2B5EF4-FFF2-40B4-BE49-F238E27FC236}">
                <a16:creationId xmlns:a16="http://schemas.microsoft.com/office/drawing/2014/main" id="{04F931F6-8F15-00A1-3E3E-42FE4AA772C1}"/>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3" name="Content Placeholder 11">
            <a:extLst>
              <a:ext uri="{FF2B5EF4-FFF2-40B4-BE49-F238E27FC236}">
                <a16:creationId xmlns:a16="http://schemas.microsoft.com/office/drawing/2014/main" id="{8E26B441-A87C-E66F-FD10-89B8E9476ED6}"/>
              </a:ext>
            </a:extLst>
          </p:cNvPr>
          <p:cNvSpPr txBox="1">
            <a:spLocks/>
          </p:cNvSpPr>
          <p:nvPr/>
        </p:nvSpPr>
        <p:spPr>
          <a:xfrm>
            <a:off x="411064" y="7407832"/>
            <a:ext cx="12012356" cy="1253568"/>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lnSpc>
                <a:spcPct val="100000"/>
              </a:lnSpc>
              <a:spcBef>
                <a:spcPts val="0"/>
              </a:spcBef>
              <a:spcAft>
                <a:spcPts val="0"/>
              </a:spcAft>
              <a:buSzPts val="1400"/>
              <a:buFont typeface="Arial" panose="020B0604020202020204" pitchFamily="34" charset="0"/>
              <a:buChar char="•"/>
            </a:pPr>
            <a:r>
              <a:rPr lang="en-GB" dirty="0"/>
              <a:t>Identify one advantage and one limitation of each design.</a:t>
            </a:r>
          </a:p>
          <a:p>
            <a:pPr marL="482600" lvl="0" indent="-342900" algn="l" rtl="0">
              <a:lnSpc>
                <a:spcPct val="100000"/>
              </a:lnSpc>
              <a:spcBef>
                <a:spcPts val="0"/>
              </a:spcBef>
              <a:spcAft>
                <a:spcPts val="0"/>
              </a:spcAft>
              <a:buSzPts val="1400"/>
              <a:buFont typeface="Arial" panose="020B0604020202020204" pitchFamily="34" charset="0"/>
              <a:buChar char="•"/>
            </a:pPr>
            <a:r>
              <a:rPr lang="en-GB" dirty="0"/>
              <a:t>Suggest some industrial sectors and working environments where each design might be used.</a:t>
            </a:r>
          </a:p>
        </p:txBody>
      </p:sp>
      <p:pic>
        <p:nvPicPr>
          <p:cNvPr id="5" name="Picture 4">
            <a:extLst>
              <a:ext uri="{FF2B5EF4-FFF2-40B4-BE49-F238E27FC236}">
                <a16:creationId xmlns:a16="http://schemas.microsoft.com/office/drawing/2014/main" id="{5A661E9D-87EE-3CE9-63C6-9ABA572B20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55585" y="6793412"/>
            <a:ext cx="1003300" cy="977900"/>
          </a:xfrm>
          <a:prstGeom prst="rect">
            <a:avLst/>
          </a:prstGeom>
        </p:spPr>
      </p:pic>
    </p:spTree>
    <p:extLst>
      <p:ext uri="{BB962C8B-B14F-4D97-AF65-F5344CB8AC3E}">
        <p14:creationId xmlns:p14="http://schemas.microsoft.com/office/powerpoint/2010/main" val="502550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19446</TotalTime>
  <Words>2754</Words>
  <Application>Microsoft Office PowerPoint</Application>
  <PresentationFormat>Custom</PresentationFormat>
  <Paragraphs>398</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PowerPoint Presentation</vt:lpstr>
      <vt:lpstr>Practitioner guide 2. Industrial robotics design principles</vt:lpstr>
      <vt:lpstr>Introduction and overview</vt:lpstr>
      <vt:lpstr>Learning outcomes and resource links </vt:lpstr>
      <vt:lpstr>Subject coverage</vt:lpstr>
      <vt:lpstr>2. Industrial robotics design principles</vt:lpstr>
      <vt:lpstr>Learning outcomes</vt:lpstr>
      <vt:lpstr>Industrial robot designs</vt:lpstr>
      <vt:lpstr>Industrial robot designs</vt:lpstr>
      <vt:lpstr>Answers</vt:lpstr>
      <vt:lpstr>Answers</vt:lpstr>
      <vt:lpstr>Work envelopes</vt:lpstr>
      <vt:lpstr>Answers</vt:lpstr>
      <vt:lpstr>PowerPoint Presentation</vt:lpstr>
      <vt:lpstr>Robotics v automation: 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Bryony</cp:lastModifiedBy>
  <cp:revision>277</cp:revision>
  <dcterms:created xsi:type="dcterms:W3CDTF">2022-05-23T15:11:33Z</dcterms:created>
  <dcterms:modified xsi:type="dcterms:W3CDTF">2022-11-14T19:59:59Z</dcterms:modified>
</cp:coreProperties>
</file>