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9"/>
  </p:notesMasterIdLst>
  <p:sldIdLst>
    <p:sldId id="256" r:id="rId3"/>
    <p:sldId id="267" r:id="rId4"/>
    <p:sldId id="284" r:id="rId5"/>
    <p:sldId id="281" r:id="rId6"/>
    <p:sldId id="257" r:id="rId7"/>
    <p:sldId id="272" r:id="rId8"/>
    <p:sldId id="275" r:id="rId9"/>
    <p:sldId id="307" r:id="rId10"/>
    <p:sldId id="306" r:id="rId11"/>
    <p:sldId id="304" r:id="rId12"/>
    <p:sldId id="305" r:id="rId13"/>
    <p:sldId id="300" r:id="rId14"/>
    <p:sldId id="301" r:id="rId15"/>
    <p:sldId id="287" r:id="rId16"/>
    <p:sldId id="308" r:id="rId17"/>
    <p:sldId id="302" r:id="rId18"/>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nna Down" initials="MD" lastIdx="14" clrIdx="0">
    <p:extLst>
      <p:ext uri="{19B8F6BF-5375-455C-9EA6-DF929625EA0E}">
        <p15:presenceInfo xmlns:p15="http://schemas.microsoft.com/office/powerpoint/2012/main" userId="f49f9c9fde2637aa" providerId="Windows Live"/>
      </p:ext>
    </p:extLst>
  </p:cmAuthor>
  <p:cmAuthor id="2" name="Sidney Yanney" initials="SY" lastIdx="1" clrIdx="1">
    <p:extLst>
      <p:ext uri="{19B8F6BF-5375-455C-9EA6-DF929625EA0E}">
        <p15:presenceInfo xmlns:p15="http://schemas.microsoft.com/office/powerpoint/2012/main" userId="d447cc76b5363470" providerId="Windows Live"/>
      </p:ext>
    </p:extLst>
  </p:cmAuthor>
  <p:cmAuthor id="3" name="Bryony" initials="B" lastIdx="37" clrIdx="2">
    <p:extLst>
      <p:ext uri="{19B8F6BF-5375-455C-9EA6-DF929625EA0E}">
        <p15:presenceInfo xmlns:p15="http://schemas.microsoft.com/office/powerpoint/2012/main" userId="fe1aad7348244552" providerId="Windows Live"/>
      </p:ext>
    </p:extLst>
  </p:cmAuthor>
  <p:cmAuthor id="4" name="Mike Guilmant-Cush" initials="MG" lastIdx="3" clrIdx="3">
    <p:extLst>
      <p:ext uri="{19B8F6BF-5375-455C-9EA6-DF929625EA0E}">
        <p15:presenceInfo xmlns:p15="http://schemas.microsoft.com/office/powerpoint/2012/main" userId="Mike Guilmant-Cush" providerId="None"/>
      </p:ext>
    </p:extLst>
  </p:cmAuthor>
  <p:cmAuthor id="5" name="Sarah de Souza-Ingle" initials="SdSI" lastIdx="16" clrIdx="4">
    <p:extLst>
      <p:ext uri="{19B8F6BF-5375-455C-9EA6-DF929625EA0E}">
        <p15:presenceInfo xmlns:p15="http://schemas.microsoft.com/office/powerpoint/2012/main" userId="S::sarah.desouza-ingle@blackbaud.me::8f39d16e-4ada-4023-9b3d-fd078de0fbd4" providerId="AD"/>
      </p:ext>
    </p:extLst>
  </p:cmAuthor>
  <p:cmAuthor id="6" name="Karen Wadsworth" initials="KW" lastIdx="3" clrIdx="5">
    <p:extLst>
      <p:ext uri="{19B8F6BF-5375-455C-9EA6-DF929625EA0E}">
        <p15:presenceInfo xmlns:p15="http://schemas.microsoft.com/office/powerpoint/2012/main" userId="Karen Wadswor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D6D1"/>
    <a:srgbClr val="3DB876"/>
    <a:srgbClr val="ECECED"/>
    <a:srgbClr val="00F291"/>
    <a:srgbClr val="22166B"/>
    <a:srgbClr val="F1D408"/>
    <a:srgbClr val="D2CF1C"/>
    <a:srgbClr val="E15A9A"/>
    <a:srgbClr val="FF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p:restoredTop sz="91220" autoAdjust="0"/>
  </p:normalViewPr>
  <p:slideViewPr>
    <p:cSldViewPr snapToGrid="0" snapToObjects="1">
      <p:cViewPr varScale="1">
        <p:scale>
          <a:sx n="59" d="100"/>
          <a:sy n="59" d="100"/>
        </p:scale>
        <p:origin x="93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1/24/2023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Intelligent_agen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100"/>
            </a:pPr>
            <a:r>
              <a:rPr lang="en-GB" b="1" dirty="0">
                <a:latin typeface="Arial" panose="020B0604020202020204" pitchFamily="34" charset="0"/>
                <a:cs typeface="Arial" panose="020B0604020202020204" pitchFamily="34" charset="0"/>
              </a:rPr>
              <a:t>Practitioner delivery suggestions</a:t>
            </a:r>
            <a:endParaRPr lang="en-GB" dirty="0">
              <a:latin typeface="Arial" panose="020B0604020202020204" pitchFamily="34" charset="0"/>
              <a:cs typeface="Arial" panose="020B0604020202020204" pitchFamily="34" charset="0"/>
            </a:endParaRPr>
          </a:p>
          <a:p>
            <a:pPr marL="172006">
              <a:buSzPts val="1100"/>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Activity</a:t>
            </a:r>
            <a:r>
              <a:rPr lang="en-GB" dirty="0">
                <a:latin typeface="Arial" panose="020B0604020202020204" pitchFamily="34" charset="0"/>
                <a:cs typeface="Arial" panose="020B0604020202020204" pitchFamily="34" charset="0"/>
              </a:rPr>
              <a:t> </a:t>
            </a:r>
          </a:p>
          <a:p>
            <a:pPr marL="495376" indent="-323371">
              <a:buSzPts val="1100"/>
              <a:buChar char="●"/>
            </a:pPr>
            <a:r>
              <a:rPr lang="en-GB" dirty="0">
                <a:latin typeface="Arial" panose="020B0604020202020204" pitchFamily="34" charset="0"/>
                <a:cs typeface="Arial" panose="020B0604020202020204" pitchFamily="34" charset="0"/>
              </a:rPr>
              <a:t>Explain that </a:t>
            </a:r>
            <a:r>
              <a:rPr lang="en-GB" dirty="0">
                <a:solidFill>
                  <a:schemeClr val="dk1"/>
                </a:solidFill>
                <a:latin typeface="Arial" panose="020B0604020202020204" pitchFamily="34" charset="0"/>
                <a:cs typeface="Arial" panose="020B0604020202020204" pitchFamily="34" charset="0"/>
              </a:rPr>
              <a:t>innovation can occur unintentionally or is deliberately planned and can have both positive and negative results. This slide introduces four different types of innovation.</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descriptions of the four types and how they relate to the two axes on the chart.</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identify the correct name for each type of innovation and choose one example to illustrate each type, giving a reason for their choice.</a:t>
            </a:r>
          </a:p>
          <a:p>
            <a:pPr>
              <a:buSzPts val="1100"/>
            </a:pPr>
            <a:endParaRPr lang="en-GB" dirty="0">
              <a:latin typeface="Arial" panose="020B0604020202020204" pitchFamily="34" charset="0"/>
              <a:cs typeface="Arial" panose="020B0604020202020204" pitchFamily="34" charset="0"/>
            </a:endParaRPr>
          </a:p>
          <a:p>
            <a:pPr>
              <a:buClr>
                <a:srgbClr val="000000"/>
              </a:buClr>
              <a:buSzPts val="1100"/>
            </a:pPr>
            <a:r>
              <a:rPr lang="en-GB" b="1" dirty="0">
                <a:latin typeface="Arial" panose="020B0604020202020204" pitchFamily="34" charset="0"/>
                <a:cs typeface="Arial" panose="020B0604020202020204" pitchFamily="34" charset="0"/>
              </a:rPr>
              <a:t>Example answers</a:t>
            </a:r>
            <a:endParaRPr lang="en-GB" dirty="0">
              <a:latin typeface="Arial" panose="020B0604020202020204" pitchFamily="34" charset="0"/>
              <a:cs typeface="Arial" panose="020B0604020202020204" pitchFamily="34" charset="0"/>
            </a:endParaRPr>
          </a:p>
          <a:p>
            <a:pPr>
              <a:buSzPts val="1100"/>
            </a:pPr>
            <a:r>
              <a:rPr lang="en-GB" dirty="0">
                <a:latin typeface="Arial" panose="020B0604020202020204" pitchFamily="34" charset="0"/>
                <a:cs typeface="Arial" panose="020B0604020202020204" pitchFamily="34" charset="0"/>
              </a:rPr>
              <a:t>Please see the next slide.</a:t>
            </a:r>
          </a:p>
          <a:p>
            <a:pPr marL="172006">
              <a:buSzPts val="1100"/>
            </a:pPr>
            <a:endParaRPr lang="en-GB" dirty="0">
              <a:latin typeface="Arial" panose="020B0604020202020204" pitchFamily="34" charset="0"/>
              <a:cs typeface="Arial" panose="020B0604020202020204" pitchFamily="34" charset="0"/>
            </a:endParaRPr>
          </a:p>
          <a:p>
            <a:pPr>
              <a:buClr>
                <a:srgbClr val="000000"/>
              </a:buClr>
              <a:buSzPts val="1100"/>
            </a:pPr>
            <a:r>
              <a:rPr lang="en-GB" b="1" dirty="0">
                <a:latin typeface="Arial" panose="020B0604020202020204" pitchFamily="34" charset="0"/>
                <a:cs typeface="Arial" panose="020B0604020202020204" pitchFamily="34" charset="0"/>
              </a:rPr>
              <a:t>Activity sheet</a:t>
            </a:r>
            <a:endParaRPr lang="en-GB" dirty="0">
              <a:latin typeface="Arial" panose="020B0604020202020204" pitchFamily="34" charset="0"/>
              <a:cs typeface="Arial" panose="020B0604020202020204" pitchFamily="34" charset="0"/>
            </a:endParaRPr>
          </a:p>
          <a:p>
            <a:r>
              <a:rPr lang="en-GB" dirty="0">
                <a:solidFill>
                  <a:schemeClr val="dk1"/>
                </a:solidFill>
                <a:latin typeface="Arial" panose="020B0604020202020204" pitchFamily="34" charset="0"/>
                <a:cs typeface="Arial" panose="020B0604020202020204" pitchFamily="34" charset="0"/>
              </a:rPr>
              <a:t>Using </a:t>
            </a:r>
            <a:r>
              <a:rPr lang="en-GB" b="1" dirty="0">
                <a:solidFill>
                  <a:schemeClr val="dk1"/>
                </a:solidFill>
                <a:latin typeface="Arial" panose="020B0604020202020204" pitchFamily="34" charset="0"/>
                <a:cs typeface="Arial" panose="020B0604020202020204" pitchFamily="34" charset="0"/>
              </a:rPr>
              <a:t>Innovation and emerging technologies - Activity sheet 2</a:t>
            </a:r>
            <a:r>
              <a:rPr lang="en-GB" dirty="0">
                <a:solidFill>
                  <a:schemeClr val="dk1"/>
                </a:solidFill>
                <a:latin typeface="Arial" panose="020B0604020202020204" pitchFamily="34" charset="0"/>
                <a:cs typeface="Arial" panose="020B0604020202020204" pitchFamily="34" charset="0"/>
              </a:rPr>
              <a:t>, learners can:</a:t>
            </a:r>
            <a:endParaRPr lang="en-GB" dirty="0">
              <a:latin typeface="Arial" panose="020B0604020202020204" pitchFamily="34" charset="0"/>
              <a:cs typeface="Arial" panose="020B0604020202020204" pitchFamily="34" charset="0"/>
            </a:endParaRPr>
          </a:p>
          <a:p>
            <a:pPr marL="495376" indent="-323371">
              <a:buSzPts val="1100"/>
              <a:buChar char="●"/>
            </a:pPr>
            <a:r>
              <a:rPr lang="en-GB" b="0" dirty="0">
                <a:latin typeface="Arial" panose="020B0604020202020204" pitchFamily="34" charset="0"/>
                <a:cs typeface="Arial" panose="020B0604020202020204" pitchFamily="34" charset="0"/>
              </a:rPr>
              <a:t>Complet</a:t>
            </a:r>
            <a:r>
              <a:rPr lang="en-GB" dirty="0">
                <a:latin typeface="Arial" panose="020B0604020202020204" pitchFamily="34" charset="0"/>
                <a:cs typeface="Arial" panose="020B0604020202020204" pitchFamily="34" charset="0"/>
              </a:rPr>
              <a:t>e</a:t>
            </a:r>
            <a:r>
              <a:rPr lang="en-GB" b="0" dirty="0">
                <a:latin typeface="Arial" panose="020B0604020202020204" pitchFamily="34" charset="0"/>
                <a:cs typeface="Arial" panose="020B0604020202020204" pitchFamily="34" charset="0"/>
              </a:rPr>
              <a:t> the </a:t>
            </a:r>
            <a:r>
              <a:rPr lang="en-GB" dirty="0">
                <a:latin typeface="Arial" panose="020B0604020202020204" pitchFamily="34" charset="0"/>
                <a:cs typeface="Arial" panose="020B0604020202020204" pitchFamily="34" charset="0"/>
              </a:rPr>
              <a:t>chart by adding the correct label to each quadrant and then naming and justifying one example of each.</a:t>
            </a:r>
          </a:p>
          <a:p>
            <a:pPr>
              <a:buSzPts val="1100"/>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Assessment</a:t>
            </a:r>
            <a:endParaRPr lang="en-GB" dirty="0">
              <a:latin typeface="Arial" panose="020B0604020202020204" pitchFamily="34" charset="0"/>
              <a:cs typeface="Arial" panose="020B0604020202020204" pitchFamily="34" charset="0"/>
            </a:endParaRPr>
          </a:p>
          <a:p>
            <a:pPr>
              <a:buSzPts val="1100"/>
            </a:pPr>
            <a:r>
              <a:rPr lang="en-GB" dirty="0">
                <a:latin typeface="Arial" panose="020B0604020202020204" pitchFamily="34" charset="0"/>
                <a:cs typeface="Arial" panose="020B0604020202020204" pitchFamily="34" charset="0"/>
              </a:rPr>
              <a:t>Completed chart on </a:t>
            </a:r>
            <a:r>
              <a:rPr lang="en-GB" b="1" dirty="0">
                <a:latin typeface="Arial" panose="020B0604020202020204" pitchFamily="34" charset="0"/>
                <a:cs typeface="Arial" panose="020B0604020202020204" pitchFamily="34" charset="0"/>
              </a:rPr>
              <a:t>Innovation and emerging technologies - Activity sheet 2</a:t>
            </a:r>
            <a:r>
              <a:rPr lang="en-GB" dirty="0">
                <a:latin typeface="Arial" panose="020B0604020202020204" pitchFamily="34" charset="0"/>
                <a:cs typeface="Arial" panose="020B0604020202020204" pitchFamily="34" charset="0"/>
              </a:rPr>
              <a:t>.</a:t>
            </a:r>
          </a:p>
          <a:p>
            <a:pPr marL="172006">
              <a:buSzPts val="1100"/>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Extension</a:t>
            </a:r>
          </a:p>
          <a:p>
            <a:pPr>
              <a:buClr>
                <a:schemeClr val="dk1"/>
              </a:buClr>
              <a:buSzPts val="1100"/>
            </a:pPr>
            <a:r>
              <a:rPr lang="en-GB" dirty="0">
                <a:solidFill>
                  <a:schemeClr val="dk1"/>
                </a:solidFill>
                <a:latin typeface="Arial" panose="020B0604020202020204" pitchFamily="34" charset="0"/>
                <a:cs typeface="Arial" panose="020B0604020202020204" pitchFamily="34" charset="0"/>
              </a:rPr>
              <a:t>To extend their learning, learners could create a timeline of an innovation of their choice, (a new smart material, component, process, product etc), researching how it developed, was introduced/received by users, and used, and predict ‘what next’ for the innovation. </a:t>
            </a: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2510125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100"/>
            </a:pPr>
            <a:r>
              <a:rPr lang="en-GB" b="1" dirty="0">
                <a:latin typeface="Arial" panose="020B0604020202020204" pitchFamily="34" charset="0"/>
                <a:cs typeface="Arial" panose="020B0604020202020204" pitchFamily="34" charset="0"/>
              </a:rPr>
              <a:t>Practitioner delivery suggestions</a:t>
            </a:r>
            <a:endParaRPr lang="en-GB" dirty="0">
              <a:latin typeface="Arial" panose="020B0604020202020204" pitchFamily="34" charset="0"/>
              <a:cs typeface="Arial" panose="020B0604020202020204" pitchFamily="34" charset="0"/>
            </a:endParaRPr>
          </a:p>
          <a:p>
            <a:pPr>
              <a:buSzPts val="1100"/>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Activity</a:t>
            </a:r>
            <a:r>
              <a:rPr lang="en-GB" dirty="0">
                <a:latin typeface="Arial" panose="020B0604020202020204" pitchFamily="34" charset="0"/>
                <a:cs typeface="Arial" panose="020B0604020202020204" pitchFamily="34" charset="0"/>
              </a:rPr>
              <a:t> </a:t>
            </a:r>
          </a:p>
          <a:p>
            <a:pPr marL="495376" indent="-323371">
              <a:buSzPts val="1100"/>
              <a:buChar char="●"/>
            </a:pPr>
            <a:r>
              <a:rPr lang="en-GB" b="0" dirty="0">
                <a:latin typeface="Arial" panose="020B0604020202020204" pitchFamily="34" charset="0"/>
                <a:cs typeface="Arial" panose="020B0604020202020204" pitchFamily="34" charset="0"/>
              </a:rPr>
              <a:t>Review the correct names and examples.</a:t>
            </a:r>
            <a:endParaRPr lang="en-GB" dirty="0">
              <a:latin typeface="Arial" panose="020B0604020202020204" pitchFamily="34" charset="0"/>
              <a:cs typeface="Arial" panose="020B0604020202020204" pitchFamily="34" charset="0"/>
            </a:endParaRPr>
          </a:p>
          <a:p>
            <a:pPr marL="495376" indent="-323371">
              <a:buSzPts val="1100"/>
              <a:buChar char="●"/>
            </a:pPr>
            <a:r>
              <a:rPr lang="en-GB" dirty="0">
                <a:latin typeface="Arial" panose="020B0604020202020204" pitchFamily="34" charset="0"/>
                <a:cs typeface="Arial" panose="020B0604020202020204" pitchFamily="34" charset="0"/>
              </a:rPr>
              <a:t>Add arrows to show how some types of innovation may evolve into another type over time.</a:t>
            </a:r>
          </a:p>
          <a:p>
            <a:pPr>
              <a:buClr>
                <a:srgbClr val="000000"/>
              </a:buClr>
              <a:buSzPts val="1100"/>
            </a:pPr>
            <a:endParaRPr lang="en-GB" b="1" dirty="0">
              <a:latin typeface="Arial" panose="020B0604020202020204" pitchFamily="34" charset="0"/>
              <a:cs typeface="Arial" panose="020B0604020202020204" pitchFamily="34" charset="0"/>
            </a:endParaRPr>
          </a:p>
          <a:p>
            <a:pPr>
              <a:buClr>
                <a:srgbClr val="000000"/>
              </a:buClr>
              <a:buSzPts val="1100"/>
            </a:pPr>
            <a:r>
              <a:rPr lang="en-GB" b="1" dirty="0">
                <a:latin typeface="Arial" panose="020B0604020202020204" pitchFamily="34" charset="0"/>
                <a:cs typeface="Arial" panose="020B0604020202020204" pitchFamily="34" charset="0"/>
              </a:rPr>
              <a:t>Activity sheet</a:t>
            </a:r>
            <a:endParaRPr lang="en-GB" dirty="0">
              <a:latin typeface="Arial" panose="020B0604020202020204" pitchFamily="34" charset="0"/>
              <a:cs typeface="Arial" panose="020B0604020202020204" pitchFamily="34" charset="0"/>
            </a:endParaRPr>
          </a:p>
          <a:p>
            <a:r>
              <a:rPr lang="en-GB" dirty="0">
                <a:solidFill>
                  <a:schemeClr val="dk1"/>
                </a:solidFill>
                <a:latin typeface="Arial" panose="020B0604020202020204" pitchFamily="34" charset="0"/>
                <a:cs typeface="Arial" panose="020B0604020202020204" pitchFamily="34" charset="0"/>
              </a:rPr>
              <a:t>Using </a:t>
            </a:r>
            <a:r>
              <a:rPr lang="en-GB" b="1" dirty="0">
                <a:solidFill>
                  <a:schemeClr val="dk1"/>
                </a:solidFill>
                <a:latin typeface="Arial" panose="020B0604020202020204" pitchFamily="34" charset="0"/>
                <a:cs typeface="Arial" panose="020B0604020202020204" pitchFamily="34" charset="0"/>
              </a:rPr>
              <a:t>Innovation and emerging technologies - Activity sheet 2</a:t>
            </a:r>
            <a:r>
              <a:rPr lang="en-GB" dirty="0">
                <a:solidFill>
                  <a:schemeClr val="dk1"/>
                </a:solidFill>
                <a:latin typeface="Arial" panose="020B0604020202020204" pitchFamily="34" charset="0"/>
                <a:cs typeface="Arial" panose="020B0604020202020204" pitchFamily="34" charset="0"/>
              </a:rPr>
              <a:t>, learners can:</a:t>
            </a:r>
            <a:endParaRPr lang="en-GB" dirty="0">
              <a:latin typeface="Arial" panose="020B0604020202020204" pitchFamily="34" charset="0"/>
              <a:cs typeface="Arial" panose="020B0604020202020204" pitchFamily="34" charset="0"/>
            </a:endParaRPr>
          </a:p>
          <a:p>
            <a:pPr marL="495376" indent="-323371">
              <a:buSzPts val="1100"/>
              <a:buChar char="●"/>
            </a:pPr>
            <a:r>
              <a:rPr lang="en-GB" dirty="0">
                <a:latin typeface="Arial" panose="020B0604020202020204" pitchFamily="34" charset="0"/>
                <a:cs typeface="Arial" panose="020B0604020202020204" pitchFamily="34" charset="0"/>
              </a:rPr>
              <a:t>Add arrows to show how some types of innovation may evolve into another type over time.</a:t>
            </a:r>
          </a:p>
          <a:p>
            <a:pPr>
              <a:buSzPts val="1100"/>
            </a:pPr>
            <a:endParaRPr lang="en-GB" dirty="0">
              <a:latin typeface="Arial" panose="020B0604020202020204" pitchFamily="34" charset="0"/>
              <a:cs typeface="Arial" panose="020B0604020202020204" pitchFamily="34" charset="0"/>
            </a:endParaRPr>
          </a:p>
          <a:p>
            <a:pPr>
              <a:buClr>
                <a:srgbClr val="000000"/>
              </a:buClr>
              <a:buSzPts val="1100"/>
            </a:pPr>
            <a:r>
              <a:rPr lang="en-GB" sz="1200" b="1" dirty="0">
                <a:latin typeface="Arial" panose="020B0604020202020204" pitchFamily="34" charset="0"/>
                <a:cs typeface="Arial" panose="020B0604020202020204" pitchFamily="34" charset="0"/>
              </a:rPr>
              <a:t>Example answers</a:t>
            </a:r>
            <a:endParaRPr lang="en-GB" sz="1200" dirty="0">
              <a:latin typeface="Arial" panose="020B0604020202020204" pitchFamily="34" charset="0"/>
              <a:cs typeface="Arial" panose="020B0604020202020204" pitchFamily="34" charset="0"/>
            </a:endParaRPr>
          </a:p>
          <a:p>
            <a:pPr marL="495376" indent="-323371">
              <a:buSzPts val="1100"/>
              <a:buChar char="●"/>
            </a:pPr>
            <a:r>
              <a:rPr lang="en-GB" sz="1200" dirty="0">
                <a:latin typeface="Arial" panose="020B0604020202020204" pitchFamily="34" charset="0"/>
                <a:cs typeface="Arial" panose="020B0604020202020204" pitchFamily="34" charset="0"/>
              </a:rPr>
              <a:t>It is important that learners are aware that the four types of innovation are interlinked and that businesses embed all four types into their companies, allowing them to stay successful.</a:t>
            </a:r>
          </a:p>
          <a:p>
            <a:pPr marL="495376" indent="-323371">
              <a:buSzPts val="1100"/>
              <a:buChar char="●"/>
            </a:pPr>
            <a:r>
              <a:rPr lang="en-GB" sz="1200" dirty="0">
                <a:latin typeface="Arial" panose="020B0604020202020204" pitchFamily="34" charset="0"/>
                <a:cs typeface="Arial" panose="020B0604020202020204" pitchFamily="34" charset="0"/>
              </a:rPr>
              <a:t>Some forms of innovation, especially disruptive innovation, can evolve into sustaining innovation over time. Sustaining innovation is vital for a company to reach and maintain a strong or leading competitive position in its markets.</a:t>
            </a:r>
          </a:p>
          <a:p>
            <a:pPr marL="495376" indent="-323371">
              <a:buSzPts val="1100"/>
              <a:buChar char="●"/>
            </a:pPr>
            <a:r>
              <a:rPr lang="en-GB" sz="1200" dirty="0">
                <a:latin typeface="Arial" panose="020B0604020202020204" pitchFamily="34" charset="0"/>
                <a:cs typeface="Arial" panose="020B0604020202020204" pitchFamily="34" charset="0"/>
              </a:rPr>
              <a:t>Sustaining innovation – s</a:t>
            </a:r>
            <a:r>
              <a:rPr lang="en-GB" sz="1200" dirty="0">
                <a:solidFill>
                  <a:srgbClr val="000000"/>
                </a:solidFill>
                <a:latin typeface="Arial" panose="020B0604020202020204" pitchFamily="34" charset="0"/>
                <a:ea typeface="Arial"/>
                <a:cs typeface="Arial" panose="020B0604020202020204" pitchFamily="34" charset="0"/>
                <a:sym typeface="Arial"/>
              </a:rPr>
              <a:t>ustaining innovation is the best way to protect a compan</a:t>
            </a:r>
            <a:r>
              <a:rPr lang="en-GB" sz="1200" dirty="0">
                <a:latin typeface="Arial" panose="020B0604020202020204" pitchFamily="34" charset="0"/>
                <a:cs typeface="Arial" panose="020B0604020202020204" pitchFamily="34" charset="0"/>
              </a:rPr>
              <a:t>y’</a:t>
            </a:r>
            <a:r>
              <a:rPr lang="en-GB" sz="1200" dirty="0">
                <a:solidFill>
                  <a:srgbClr val="000000"/>
                </a:solidFill>
                <a:latin typeface="Arial" panose="020B0604020202020204" pitchFamily="34" charset="0"/>
                <a:ea typeface="Arial"/>
                <a:cs typeface="Arial" panose="020B0604020202020204" pitchFamily="34" charset="0"/>
                <a:sym typeface="Arial"/>
              </a:rPr>
              <a:t>s position in their market. Sustaining innovation focuses on larger changes than incremental innovation to gain or maintain a market-leader position. It focuses on creating new features or services that differentiate a product from all of its competitors. Without sustaining innovation, a company has to work harder to reach market leader status and gain a majority market share. </a:t>
            </a:r>
          </a:p>
          <a:p>
            <a:pPr marL="495376" indent="-323371">
              <a:buSzPts val="1100"/>
              <a:buChar char="●"/>
            </a:pPr>
            <a:r>
              <a:rPr lang="en-GB" sz="1200" dirty="0">
                <a:solidFill>
                  <a:srgbClr val="000000"/>
                </a:solidFill>
                <a:latin typeface="Arial" panose="020B0604020202020204" pitchFamily="34" charset="0"/>
                <a:cs typeface="Arial" panose="020B0604020202020204" pitchFamily="34" charset="0"/>
                <a:sym typeface="Arial"/>
              </a:rPr>
              <a:t>Incrementa</a:t>
            </a:r>
            <a:r>
              <a:rPr lang="en-GB" sz="1200" dirty="0">
                <a:latin typeface="Arial" panose="020B0604020202020204" pitchFamily="34" charset="0"/>
                <a:cs typeface="Arial" panose="020B0604020202020204" pitchFamily="34" charset="0"/>
              </a:rPr>
              <a:t>l innovation –  a</a:t>
            </a:r>
            <a:r>
              <a:rPr lang="en-GB" sz="1200" dirty="0">
                <a:solidFill>
                  <a:srgbClr val="000000"/>
                </a:solidFill>
                <a:latin typeface="Arial" panose="020B0604020202020204" pitchFamily="34" charset="0"/>
                <a:ea typeface="Arial"/>
                <a:cs typeface="Arial" panose="020B0604020202020204" pitchFamily="34" charset="0"/>
                <a:sym typeface="Arial"/>
              </a:rPr>
              <a:t> gradual and continuous focus on improving existing products/services. All companies will incorporate this type based on market research and internal quality control. By continuously improving products and operations, companies can constantly move forward and look to build market share. Without incremental innovation, products and services can fall behind, resulting in customer experience and retention both suffering.</a:t>
            </a:r>
          </a:p>
          <a:p>
            <a:pPr marL="495376" indent="-323371">
              <a:buSzPts val="1100"/>
              <a:buChar char="●"/>
            </a:pPr>
            <a:r>
              <a:rPr lang="en-GB" sz="1200" dirty="0">
                <a:latin typeface="Arial" panose="020B0604020202020204" pitchFamily="34" charset="0"/>
                <a:cs typeface="Arial" panose="020B0604020202020204" pitchFamily="34" charset="0"/>
              </a:rPr>
              <a:t>Disruptive innovation – this is the one that often makes the headlines due to breakthrough results. </a:t>
            </a:r>
            <a:r>
              <a:rPr lang="en-GB" sz="1200" dirty="0">
                <a:solidFill>
                  <a:srgbClr val="000000"/>
                </a:solidFill>
                <a:latin typeface="Arial" panose="020B0604020202020204" pitchFamily="34" charset="0"/>
                <a:ea typeface="Arial"/>
                <a:cs typeface="Arial" panose="020B0604020202020204" pitchFamily="34" charset="0"/>
                <a:sym typeface="Arial"/>
              </a:rPr>
              <a:t>It tends to be very expensive and is associated with new technologies. At first, they can have a high impact on the market but in time disruptive innovations can become the norm and therefore become sustaining innovations. The concern with disruptive innovations is that they may/may not have a negative impact on other technologies, outdating them, or even on society.</a:t>
            </a:r>
          </a:p>
          <a:p>
            <a:pPr marL="495376" indent="-323371">
              <a:buSzPts val="1100"/>
              <a:buChar char="●"/>
            </a:pPr>
            <a:r>
              <a:rPr lang="en-GB" sz="1200" dirty="0">
                <a:latin typeface="Arial" panose="020B0604020202020204" pitchFamily="34" charset="0"/>
                <a:cs typeface="Arial" panose="020B0604020202020204" pitchFamily="34" charset="0"/>
              </a:rPr>
              <a:t>Radical innovation – t</a:t>
            </a:r>
            <a:r>
              <a:rPr lang="en-GB" sz="1200" dirty="0">
                <a:solidFill>
                  <a:srgbClr val="000000"/>
                </a:solidFill>
                <a:latin typeface="Arial" panose="020B0604020202020204" pitchFamily="34" charset="0"/>
                <a:ea typeface="Arial"/>
                <a:cs typeface="Arial" panose="020B0604020202020204" pitchFamily="34" charset="0"/>
                <a:sym typeface="Arial"/>
              </a:rPr>
              <a:t>ypically u</a:t>
            </a:r>
            <a:r>
              <a:rPr lang="en-GB" sz="1200" dirty="0">
                <a:latin typeface="Arial" panose="020B0604020202020204" pitchFamily="34" charset="0"/>
                <a:cs typeface="Arial" panose="020B0604020202020204" pitchFamily="34" charset="0"/>
              </a:rPr>
              <a:t>ses</a:t>
            </a:r>
            <a:r>
              <a:rPr lang="en-GB" sz="1200" dirty="0">
                <a:solidFill>
                  <a:srgbClr val="000000"/>
                </a:solidFill>
                <a:latin typeface="Arial" panose="020B0604020202020204" pitchFamily="34" charset="0"/>
                <a:ea typeface="Arial"/>
                <a:cs typeface="Arial" panose="020B0604020202020204" pitchFamily="34" charset="0"/>
                <a:sym typeface="Arial"/>
              </a:rPr>
              <a:t> a technological breakthrough that transforms industries and creates new markets. This type of innovation completely changes how a company interacts with the marketplace. The success of the underlying technological shift to drive this type of innovation is often related to the firm’s organisational behaviours and capabilities that create the right conditions for new ideas to be successfully commercialised in the first place. </a:t>
            </a:r>
          </a:p>
          <a:p>
            <a:pPr marL="495376" indent="-323371">
              <a:buSzPts val="1100"/>
              <a:buChar char="●"/>
            </a:pPr>
            <a:r>
              <a:rPr lang="en-GB" sz="1200" dirty="0">
                <a:latin typeface="Arial" panose="020B0604020202020204" pitchFamily="34" charset="0"/>
                <a:cs typeface="Arial" panose="020B0604020202020204" pitchFamily="34" charset="0"/>
              </a:rPr>
              <a:t>Learners need to be aware that an innovation may start in one domain but move, over time, into another. For example, a radical innovation (touch screen technology) can over time become sustainable or incremental. </a:t>
            </a:r>
          </a:p>
          <a:p>
            <a:pPr marL="495376" indent="-323371">
              <a:buSzPts val="1100"/>
              <a:buChar char="●"/>
            </a:pPr>
            <a:r>
              <a:rPr lang="en-GB" sz="1200" dirty="0">
                <a:latin typeface="Arial" panose="020B0604020202020204" pitchFamily="34" charset="0"/>
                <a:cs typeface="Arial" panose="020B0604020202020204" pitchFamily="34" charset="0"/>
              </a:rPr>
              <a:t>For processes that need to take place for innovation to happen, see answers on next slide.</a:t>
            </a:r>
          </a:p>
          <a:p>
            <a:pPr>
              <a:buSzPts val="1100"/>
            </a:pPr>
            <a:endParaRPr lang="en-GB" sz="1200" dirty="0">
              <a:latin typeface="Arial" panose="020B0604020202020204" pitchFamily="34" charset="0"/>
              <a:cs typeface="Arial" panose="020B0604020202020204" pitchFamily="34" charset="0"/>
            </a:endParaRPr>
          </a:p>
          <a:p>
            <a:pPr>
              <a:buSzPts val="1100"/>
            </a:pPr>
            <a:r>
              <a:rPr lang="en-GB" sz="1200" b="1" dirty="0">
                <a:latin typeface="Arial" panose="020B0604020202020204" pitchFamily="34" charset="0"/>
                <a:cs typeface="Arial" panose="020B0604020202020204" pitchFamily="34" charset="0"/>
              </a:rPr>
              <a:t>Assessment</a:t>
            </a:r>
            <a:endParaRPr lang="en-GB" sz="1200" dirty="0">
              <a:latin typeface="Arial" panose="020B0604020202020204" pitchFamily="34" charset="0"/>
              <a:cs typeface="Arial" panose="020B0604020202020204" pitchFamily="34" charset="0"/>
            </a:endParaRPr>
          </a:p>
          <a:p>
            <a:pPr defTabSz="990752">
              <a:buSzPts val="1100"/>
              <a:defRPr/>
            </a:pPr>
            <a:r>
              <a:rPr lang="en-GB" sz="1200" dirty="0">
                <a:latin typeface="Arial" panose="020B0604020202020204" pitchFamily="34" charset="0"/>
                <a:cs typeface="Arial" panose="020B0604020202020204" pitchFamily="34" charset="0"/>
              </a:rPr>
              <a:t>Completed arrows on </a:t>
            </a:r>
            <a:r>
              <a:rPr lang="en-GB" sz="1200" b="1" dirty="0">
                <a:latin typeface="Arial" panose="020B0604020202020204" pitchFamily="34" charset="0"/>
                <a:cs typeface="Arial" panose="020B0604020202020204" pitchFamily="34" charset="0"/>
              </a:rPr>
              <a:t>Innovation and emerging technologies - Activity sheet 2</a:t>
            </a:r>
            <a:r>
              <a:rPr lang="en-GB" sz="1200" dirty="0">
                <a:latin typeface="Arial" panose="020B0604020202020204" pitchFamily="34" charset="0"/>
                <a:cs typeface="Arial" panose="020B0604020202020204" pitchFamily="34" charset="0"/>
              </a:rPr>
              <a:t>.</a:t>
            </a:r>
          </a:p>
          <a:p>
            <a:pPr>
              <a:buSzPts val="1100"/>
            </a:pPr>
            <a:r>
              <a:rPr lang="en-GB" sz="1200" dirty="0">
                <a:latin typeface="Arial" panose="020B0604020202020204" pitchFamily="34" charset="0"/>
                <a:cs typeface="Arial" panose="020B0604020202020204" pitchFamily="34" charset="0"/>
              </a:rPr>
              <a:t>Discussions on how the types of innovation can be linked.</a:t>
            </a:r>
          </a:p>
          <a:p>
            <a:pPr marL="172006">
              <a:buSzPts val="1100"/>
            </a:pPr>
            <a:endParaRPr lang="en-GB" sz="1200" dirty="0">
              <a:latin typeface="Arial" panose="020B0604020202020204" pitchFamily="34" charset="0"/>
              <a:cs typeface="Arial" panose="020B0604020202020204" pitchFamily="34" charset="0"/>
            </a:endParaRPr>
          </a:p>
          <a:p>
            <a:pPr>
              <a:buSzPts val="1100"/>
            </a:pPr>
            <a:r>
              <a:rPr lang="en-GB" sz="1200" b="1" dirty="0">
                <a:latin typeface="Arial" panose="020B0604020202020204" pitchFamily="34" charset="0"/>
                <a:cs typeface="Arial" panose="020B0604020202020204" pitchFamily="34" charset="0"/>
              </a:rPr>
              <a:t>Extension</a:t>
            </a:r>
          </a:p>
          <a:p>
            <a:pPr>
              <a:buSzPts val="1100"/>
            </a:pPr>
            <a:r>
              <a:rPr lang="en-GB" sz="1200" dirty="0">
                <a:latin typeface="Arial" panose="020B0604020202020204" pitchFamily="34" charset="0"/>
                <a:cs typeface="Arial" panose="020B0604020202020204" pitchFamily="34" charset="0"/>
              </a:rPr>
              <a:t>Learners </a:t>
            </a:r>
            <a:r>
              <a:rPr lang="en-GB" sz="1200" dirty="0">
                <a:solidFill>
                  <a:schemeClr val="dk1"/>
                </a:solidFill>
                <a:latin typeface="Arial" panose="020B0604020202020204" pitchFamily="34" charset="0"/>
                <a:cs typeface="Arial" panose="020B0604020202020204" pitchFamily="34" charset="0"/>
              </a:rPr>
              <a:t>can find more at </a:t>
            </a:r>
            <a:r>
              <a:rPr lang="en-GB" sz="1200" dirty="0" err="1">
                <a:solidFill>
                  <a:srgbClr val="0070C0"/>
                </a:solidFill>
                <a:latin typeface="Arial" panose="020B0604020202020204" pitchFamily="34" charset="0"/>
                <a:cs typeface="Arial" panose="020B0604020202020204" pitchFamily="34" charset="0"/>
              </a:rPr>
              <a:t>www.freshconsulting.com</a:t>
            </a:r>
            <a:r>
              <a:rPr lang="en-GB" sz="1200" dirty="0">
                <a:solidFill>
                  <a:srgbClr val="0070C0"/>
                </a:solidFill>
                <a:latin typeface="Arial" panose="020B0604020202020204" pitchFamily="34" charset="0"/>
                <a:cs typeface="Arial" panose="020B0604020202020204" pitchFamily="34" charset="0"/>
              </a:rPr>
              <a:t>/insights/blog/the-4-types-of-innovation/ </a:t>
            </a:r>
            <a:endParaRPr lang="en-GB" sz="1200" dirty="0">
              <a:solidFill>
                <a:schemeClr val="dk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1105323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100"/>
            </a:pPr>
            <a:r>
              <a:rPr lang="en-GB" b="1" dirty="0">
                <a:latin typeface="Arial" panose="020B0604020202020204" pitchFamily="34" charset="0"/>
                <a:cs typeface="Arial" panose="020B0604020202020204" pitchFamily="34" charset="0"/>
              </a:rPr>
              <a:t>Practitioner delivery suggestions</a:t>
            </a:r>
            <a:endParaRPr lang="en-GB" dirty="0">
              <a:latin typeface="Arial" panose="020B0604020202020204" pitchFamily="34" charset="0"/>
              <a:cs typeface="Arial" panose="020B0604020202020204" pitchFamily="34" charset="0"/>
            </a:endParaRPr>
          </a:p>
          <a:p>
            <a:pPr marL="172006">
              <a:buSzPts val="1100"/>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Activity</a:t>
            </a:r>
            <a:endParaRPr lang="en-GB" dirty="0">
              <a:latin typeface="Arial" panose="020B0604020202020204" pitchFamily="34" charset="0"/>
              <a:cs typeface="Arial" panose="020B0604020202020204" pitchFamily="34" charset="0"/>
            </a:endParaRPr>
          </a:p>
          <a:p>
            <a:pPr marL="495376" indent="-323371" defTabSz="990752">
              <a:buSzPts val="1100"/>
              <a:buFontTx/>
              <a:buChar char="●"/>
              <a:defRPr/>
            </a:pPr>
            <a:r>
              <a:rPr lang="en-GB" dirty="0">
                <a:latin typeface="Arial" panose="020B0604020202020204" pitchFamily="34" charset="0"/>
                <a:cs typeface="Arial" panose="020B0604020202020204" pitchFamily="34" charset="0"/>
              </a:rPr>
              <a:t>Introduce the four elements of innovation: practices that are identified as being essential for innovation to flourish and lead to successful value creation.</a:t>
            </a:r>
          </a:p>
          <a:p>
            <a:pPr marL="495376" indent="-323371" defTabSz="990752">
              <a:buSzPts val="1100"/>
              <a:buFontTx/>
              <a:buChar char="●"/>
              <a:defRPr/>
            </a:pPr>
            <a:r>
              <a:rPr lang="en-GB" dirty="0">
                <a:latin typeface="Arial" panose="020B0604020202020204" pitchFamily="34" charset="0"/>
                <a:cs typeface="Arial" panose="020B0604020202020204" pitchFamily="34" charset="0"/>
              </a:rPr>
              <a:t>Learners discuss with a partner or group whether </a:t>
            </a:r>
            <a:r>
              <a:rPr lang="en-GB" dirty="0">
                <a:solidFill>
                  <a:schemeClr val="dk1"/>
                </a:solidFill>
                <a:latin typeface="Arial" panose="020B0604020202020204" pitchFamily="34" charset="0"/>
                <a:cs typeface="Arial" panose="020B0604020202020204" pitchFamily="34" charset="0"/>
              </a:rPr>
              <a:t>these elements work sequentially, simultaneously or a combination.</a:t>
            </a:r>
          </a:p>
          <a:p>
            <a:pPr marL="495376" indent="-323371">
              <a:buSzPts val="1100"/>
              <a:buChar char="●"/>
            </a:pPr>
            <a:r>
              <a:rPr lang="en-GB" b="0" dirty="0">
                <a:latin typeface="Arial" panose="020B0604020202020204" pitchFamily="34" charset="0"/>
                <a:cs typeface="Arial" panose="020B0604020202020204" pitchFamily="34" charset="0"/>
              </a:rPr>
              <a:t>Discuss </a:t>
            </a:r>
            <a:r>
              <a:rPr lang="en-GB" dirty="0">
                <a:latin typeface="Arial" panose="020B0604020202020204" pitchFamily="34" charset="0"/>
                <a:cs typeface="Arial" panose="020B0604020202020204" pitchFamily="34" charset="0"/>
              </a:rPr>
              <a:t>with learners how different engineering careers might all contribute to the process of innovation, through collaboration, ideation and implementation. This can include design engineers, production engineers, machine operators, maintenance and repair staff, as well as sales engineers and research and development (R&amp;D) staff.</a:t>
            </a:r>
          </a:p>
          <a:p>
            <a:pPr>
              <a:buSzPts val="1100"/>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0"/>
                  </a:ext>
                </a:extLst>
              </a:rPr>
              <a:t>Example answers</a:t>
            </a:r>
            <a:endParaRPr lang="en-GB" dirty="0">
              <a:latin typeface="Arial" panose="020B0604020202020204" pitchFamily="34" charset="0"/>
              <a:cs typeface="Arial" panose="020B0604020202020204" pitchFamily="34" charset="0"/>
            </a:endParaRPr>
          </a:p>
          <a:p>
            <a:pPr>
              <a:buSzPts val="1100"/>
            </a:pPr>
            <a:r>
              <a:rPr lang="en-GB" dirty="0">
                <a:latin typeface="Arial" panose="020B0604020202020204" pitchFamily="34" charset="0"/>
                <a:cs typeface="Arial" panose="020B0604020202020204" pitchFamily="34" charset="0"/>
              </a:rPr>
              <a:t>Please see the next slide.</a:t>
            </a:r>
          </a:p>
          <a:p>
            <a:pPr>
              <a:buSzPts val="1100"/>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Assessment</a:t>
            </a:r>
            <a:endParaRPr lang="en-GB" dirty="0">
              <a:latin typeface="Arial" panose="020B0604020202020204" pitchFamily="34" charset="0"/>
              <a:cs typeface="Arial" panose="020B0604020202020204" pitchFamily="34" charset="0"/>
            </a:endParaRPr>
          </a:p>
          <a:p>
            <a:pPr>
              <a:buSzPts val="1100"/>
            </a:pPr>
            <a:r>
              <a:rPr lang="en-GB" dirty="0">
                <a:latin typeface="Arial" panose="020B0604020202020204" pitchFamily="34" charset="0"/>
                <a:cs typeface="Arial" panose="020B0604020202020204" pitchFamily="34" charset="0"/>
              </a:rPr>
              <a:t>Verbal answers.</a:t>
            </a:r>
            <a:endParaRPr lang="en-GB" b="1" dirty="0">
              <a:latin typeface="Arial" panose="020B0604020202020204" pitchFamily="34" charset="0"/>
              <a:cs typeface="Arial" panose="020B0604020202020204" pitchFamily="34" charset="0"/>
            </a:endParaRPr>
          </a:p>
          <a:p>
            <a:pPr>
              <a:buSzPts val="1100"/>
            </a:pPr>
            <a:endParaRPr lang="en-GB" b="1"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Extension</a:t>
            </a:r>
          </a:p>
          <a:p>
            <a:pPr>
              <a:buSzPts val="1100"/>
            </a:pPr>
            <a:r>
              <a:rPr lang="en-GB" dirty="0">
                <a:latin typeface="Arial" panose="020B0604020202020204" pitchFamily="34" charset="0"/>
                <a:cs typeface="Arial" panose="020B0604020202020204" pitchFamily="34" charset="0"/>
              </a:rPr>
              <a:t>Learners could sketch a diagram or flowchart to illustrate their ideas about the four elements of innovation.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4246751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100"/>
            </a:pPr>
            <a:r>
              <a:rPr lang="en-GB" b="1" dirty="0">
                <a:latin typeface="Arial" panose="020B0604020202020204" pitchFamily="34" charset="0"/>
                <a:cs typeface="Arial" panose="020B0604020202020204" pitchFamily="34" charset="0"/>
              </a:rPr>
              <a:t>Practitioner delivery suggestions</a:t>
            </a:r>
            <a:endParaRPr lang="en-GB" dirty="0">
              <a:latin typeface="Arial" panose="020B0604020202020204" pitchFamily="34" charset="0"/>
              <a:cs typeface="Arial" panose="020B0604020202020204" pitchFamily="34" charset="0"/>
            </a:endParaRPr>
          </a:p>
          <a:p>
            <a:pPr marL="172006">
              <a:buSzPts val="1100"/>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Activity</a:t>
            </a:r>
            <a:endParaRPr lang="en-GB" dirty="0">
              <a:latin typeface="Arial" panose="020B0604020202020204" pitchFamily="34" charset="0"/>
              <a:cs typeface="Arial" panose="020B0604020202020204" pitchFamily="34" charset="0"/>
            </a:endParaRPr>
          </a:p>
          <a:p>
            <a:pPr marL="495376" indent="-323371">
              <a:buSzPts val="1100"/>
              <a:buChar char="●"/>
            </a:pPr>
            <a:r>
              <a:rPr lang="en-GB" dirty="0">
                <a:latin typeface="Arial" panose="020B0604020202020204" pitchFamily="34" charset="0"/>
                <a:cs typeface="Arial" panose="020B0604020202020204" pitchFamily="34" charset="0"/>
              </a:rPr>
              <a:t>Explore the chart, which shows that the four elements work both sequentially and also simultaneously, in that collaboration is essential at all stages. Collaboration enables better ideation and implementation, leading to better value creation. Collaboration extends to including customers in the process. The chart also includes feedback - an external, but essential, form of collaboration.</a:t>
            </a:r>
          </a:p>
          <a:p>
            <a:pPr marL="495376" indent="-323371">
              <a:buSzPts val="1100"/>
              <a:buChar char="●"/>
            </a:pPr>
            <a:r>
              <a:rPr lang="en-GB" dirty="0">
                <a:latin typeface="Arial" panose="020B0604020202020204" pitchFamily="34" charset="0"/>
                <a:cs typeface="Arial" panose="020B0604020202020204" pitchFamily="34" charset="0"/>
              </a:rPr>
              <a:t>At the top of the chart learners will see examples of engineering careers - what more detailed career roles can they suggest?</a:t>
            </a:r>
          </a:p>
          <a:p>
            <a:pPr>
              <a:buSzPts val="1100"/>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Example answers</a:t>
            </a:r>
          </a:p>
          <a:p>
            <a:pPr>
              <a:buSzPts val="1100"/>
            </a:pPr>
            <a:r>
              <a:rPr lang="en-GB" dirty="0">
                <a:latin typeface="Arial" panose="020B0604020202020204" pitchFamily="34" charset="0"/>
                <a:cs typeface="Arial" panose="020B0604020202020204" pitchFamily="34" charset="0"/>
              </a:rPr>
              <a:t>Please see the next slide.</a:t>
            </a:r>
          </a:p>
          <a:p>
            <a:endParaRPr lang="en-US"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Assessment</a:t>
            </a:r>
            <a:endParaRPr lang="en-GB" dirty="0">
              <a:latin typeface="Arial" panose="020B0604020202020204" pitchFamily="34" charset="0"/>
              <a:cs typeface="Arial" panose="020B0604020202020204" pitchFamily="34" charset="0"/>
            </a:endParaRPr>
          </a:p>
          <a:p>
            <a:pPr>
              <a:buSzPts val="1100"/>
            </a:pPr>
            <a:r>
              <a:rPr lang="en-GB" dirty="0">
                <a:latin typeface="Arial" panose="020B0604020202020204" pitchFamily="34" charset="0"/>
                <a:cs typeface="Arial" panose="020B0604020202020204" pitchFamily="34" charset="0"/>
              </a:rPr>
              <a:t>Verbal answers.</a:t>
            </a:r>
            <a:endParaRPr lang="en-GB"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1066189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100"/>
            </a:pPr>
            <a:r>
              <a:rPr lang="en-GB" b="1" dirty="0">
                <a:latin typeface="Arial" panose="020B0604020202020204" pitchFamily="34" charset="0"/>
                <a:cs typeface="Arial" panose="020B0604020202020204" pitchFamily="34" charset="0"/>
              </a:rPr>
              <a:t>Practitioner delivery suggestions</a:t>
            </a:r>
            <a:endParaRPr lang="en-GB" dirty="0">
              <a:latin typeface="Arial" panose="020B0604020202020204" pitchFamily="34" charset="0"/>
              <a:cs typeface="Arial" panose="020B0604020202020204" pitchFamily="34" charset="0"/>
            </a:endParaRPr>
          </a:p>
          <a:p>
            <a:pPr>
              <a:buSzPts val="1100"/>
            </a:pPr>
            <a:r>
              <a:rPr lang="en-GB" dirty="0">
                <a:latin typeface="Arial" panose="020B0604020202020204" pitchFamily="34" charset="0"/>
                <a:cs typeface="Arial" panose="020B0604020202020204" pitchFamily="34" charset="0"/>
              </a:rPr>
              <a:t>This slide brings together previous slides and makes connections with the types of innovation and market pull v technology push.</a:t>
            </a:r>
          </a:p>
          <a:p>
            <a:pPr marL="172006">
              <a:buSzPts val="1100"/>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Activity</a:t>
            </a:r>
            <a:endParaRPr lang="en-GB" b="0" dirty="0">
              <a:latin typeface="Arial" panose="020B0604020202020204" pitchFamily="34" charset="0"/>
              <a:cs typeface="Arial" panose="020B0604020202020204" pitchFamily="34" charset="0"/>
            </a:endParaRPr>
          </a:p>
          <a:p>
            <a:pPr marL="495376" indent="-323371">
              <a:buSzPts val="1100"/>
              <a:buChar char="●"/>
            </a:pPr>
            <a:r>
              <a:rPr lang="en-GB" dirty="0">
                <a:latin typeface="Arial" panose="020B0604020202020204" pitchFamily="34" charset="0"/>
                <a:cs typeface="Arial" panose="020B0604020202020204" pitchFamily="34" charset="0"/>
              </a:rPr>
              <a:t>Introduce the two factors of market pull (how customers can influence innovation) v technology push (how R&amp;D can influence innovation). </a:t>
            </a:r>
          </a:p>
          <a:p>
            <a:pPr marL="495376" indent="-323371">
              <a:buSzPts val="1100"/>
              <a:buChar char="●"/>
            </a:pPr>
            <a:r>
              <a:rPr lang="en-GB" dirty="0">
                <a:latin typeface="Arial" panose="020B0604020202020204" pitchFamily="34" charset="0"/>
                <a:cs typeface="Arial" panose="020B0604020202020204" pitchFamily="34" charset="0"/>
              </a:rPr>
              <a:t>To illustrate each type, ask learners to categorise sticky notes and smartphone cameras.</a:t>
            </a:r>
          </a:p>
          <a:p>
            <a:pPr marL="495376" indent="-323371">
              <a:buSzPts val="1100"/>
              <a:buChar char="●"/>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Activity sheet</a:t>
            </a:r>
            <a:endParaRPr lang="en-GB" dirty="0">
              <a:latin typeface="Arial" panose="020B0604020202020204" pitchFamily="34" charset="0"/>
              <a:cs typeface="Arial" panose="020B0604020202020204" pitchFamily="34" charset="0"/>
            </a:endParaRPr>
          </a:p>
          <a:p>
            <a:pPr>
              <a:buSzPts val="1100"/>
            </a:pPr>
            <a:r>
              <a:rPr lang="en-GB" dirty="0">
                <a:latin typeface="Arial" panose="020B0604020202020204" pitchFamily="34" charset="0"/>
                <a:cs typeface="Arial" panose="020B0604020202020204" pitchFamily="34" charset="0"/>
              </a:rPr>
              <a:t>Using </a:t>
            </a:r>
            <a:r>
              <a:rPr lang="en-GB" b="1" dirty="0">
                <a:latin typeface="Arial" panose="020B0604020202020204" pitchFamily="34" charset="0"/>
                <a:cs typeface="Arial" panose="020B0604020202020204" pitchFamily="34" charset="0"/>
              </a:rPr>
              <a:t>Innovation and emerging technologies - Activity sheet 3</a:t>
            </a:r>
            <a:r>
              <a:rPr lang="en-GB" dirty="0">
                <a:latin typeface="Arial" panose="020B0604020202020204" pitchFamily="34" charset="0"/>
                <a:cs typeface="Arial" panose="020B0604020202020204" pitchFamily="34" charset="0"/>
              </a:rPr>
              <a:t>, learners can:</a:t>
            </a:r>
          </a:p>
          <a:p>
            <a:pPr marL="495376" indent="-323371">
              <a:buSzPts val="1100"/>
              <a:buChar char="●"/>
            </a:pPr>
            <a:r>
              <a:rPr lang="en-GB" dirty="0">
                <a:latin typeface="Arial" panose="020B0604020202020204" pitchFamily="34" charset="0"/>
                <a:cs typeface="Arial" panose="020B0604020202020204" pitchFamily="34" charset="0"/>
              </a:rPr>
              <a:t>Identify advantages and disadvantages of market push and technology pull.</a:t>
            </a:r>
          </a:p>
          <a:p>
            <a:pPr marL="495376" indent="-323371">
              <a:buSzPts val="1100"/>
              <a:buChar char="●"/>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Example answers</a:t>
            </a:r>
            <a:endParaRPr lang="en-GB" dirty="0">
              <a:latin typeface="Arial" panose="020B0604020202020204" pitchFamily="34" charset="0"/>
              <a:cs typeface="Arial" panose="020B0604020202020204" pitchFamily="34" charset="0"/>
            </a:endParaRPr>
          </a:p>
          <a:p>
            <a:pPr marL="495376" indent="-323371">
              <a:buSzPts val="1100"/>
              <a:buChar char="●"/>
            </a:pPr>
            <a:r>
              <a:rPr lang="en-GB" dirty="0">
                <a:latin typeface="Arial" panose="020B0604020202020204" pitchFamily="34" charset="0"/>
                <a:cs typeface="Arial" panose="020B0604020202020204" pitchFamily="34" charset="0"/>
              </a:rPr>
              <a:t>Sticky notes are an example of technology push: 3M researchers developed an adhesive that was interestingly weak and later invented the sticky note as a useful application for it.</a:t>
            </a:r>
          </a:p>
          <a:p>
            <a:pPr marL="495376" indent="-323371">
              <a:buSzPts val="1100"/>
              <a:buChar char="●"/>
            </a:pPr>
            <a:r>
              <a:rPr lang="en-GB" dirty="0">
                <a:latin typeface="Arial" panose="020B0604020202020204" pitchFamily="34" charset="0"/>
                <a:cs typeface="Arial" panose="020B0604020202020204" pitchFamily="34" charset="0"/>
              </a:rPr>
              <a:t>Smartphone cameras are an example of market pull, where social media has driven demand for high-quality cameras on board the smartphones people use to post to their social apps.</a:t>
            </a:r>
          </a:p>
          <a:p>
            <a:pPr marL="495376" indent="-323371">
              <a:buSzPts val="1100"/>
              <a:buChar char="●"/>
            </a:pPr>
            <a:r>
              <a:rPr lang="en-GB" dirty="0">
                <a:solidFill>
                  <a:schemeClr val="dk1"/>
                </a:solidFill>
                <a:latin typeface="Arial" panose="020B0604020202020204" pitchFamily="34" charset="0"/>
                <a:cs typeface="Arial" panose="020B0604020202020204" pitchFamily="34" charset="0"/>
              </a:rPr>
              <a:t>Market pull is linked to incremental and sustaining innovation.</a:t>
            </a:r>
          </a:p>
          <a:p>
            <a:pPr marL="495376" indent="-323371">
              <a:buSzPts val="1100"/>
              <a:buChar char="●"/>
            </a:pPr>
            <a:r>
              <a:rPr lang="en-GB" dirty="0">
                <a:solidFill>
                  <a:schemeClr val="dk1"/>
                </a:solidFill>
                <a:latin typeface="Arial" panose="020B0604020202020204" pitchFamily="34" charset="0"/>
                <a:cs typeface="Arial" panose="020B0604020202020204" pitchFamily="34" charset="0"/>
              </a:rPr>
              <a:t>Technology push is linked to disruptive and radical innovation.</a:t>
            </a:r>
          </a:p>
          <a:p>
            <a:pPr>
              <a:buClr>
                <a:srgbClr val="000000"/>
              </a:buClr>
              <a:buSzPts val="1100"/>
            </a:pPr>
            <a:r>
              <a:rPr lang="en-GB" dirty="0">
                <a:latin typeface="Arial" panose="020B0604020202020204" pitchFamily="34" charset="0"/>
                <a:cs typeface="Arial" panose="020B0604020202020204" pitchFamily="34" charset="0"/>
              </a:rPr>
              <a:t>Please also see the next slide.</a:t>
            </a:r>
          </a:p>
          <a:p>
            <a:pPr>
              <a:buClr>
                <a:srgbClr val="000000"/>
              </a:buClr>
              <a:buSzPts val="1100"/>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Assessment</a:t>
            </a:r>
            <a:endParaRPr lang="en-GB" dirty="0">
              <a:latin typeface="Arial" panose="020B0604020202020204" pitchFamily="34" charset="0"/>
              <a:cs typeface="Arial" panose="020B0604020202020204" pitchFamily="34" charset="0"/>
            </a:endParaRPr>
          </a:p>
          <a:p>
            <a:pPr>
              <a:buSzPts val="1100"/>
            </a:pPr>
            <a:r>
              <a:rPr lang="en-GB" dirty="0">
                <a:latin typeface="Arial" panose="020B0604020202020204" pitchFamily="34" charset="0"/>
                <a:cs typeface="Arial" panose="020B0604020202020204" pitchFamily="34" charset="0"/>
              </a:rPr>
              <a:t>Written answers.</a:t>
            </a:r>
          </a:p>
          <a:p>
            <a:pPr marL="172006">
              <a:buSzPts val="1100"/>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Extension </a:t>
            </a:r>
          </a:p>
          <a:p>
            <a:pPr>
              <a:buSzPts val="1100"/>
            </a:pPr>
            <a:r>
              <a:rPr lang="en-GB" dirty="0">
                <a:latin typeface="Arial" panose="020B0604020202020204" pitchFamily="34" charset="0"/>
                <a:cs typeface="Arial" panose="020B0604020202020204" pitchFamily="34" charset="0"/>
              </a:rPr>
              <a:t>Learners can identify examples of innovations that have improved health and safety in manufacturing, such as safety features on machinery or PPE designs and materials. Are these due to market pull or technology push?</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1589416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100"/>
            </a:pPr>
            <a:r>
              <a:rPr lang="en-GB" b="1" dirty="0">
                <a:latin typeface="Arial" panose="020B0604020202020204" pitchFamily="34" charset="0"/>
                <a:cs typeface="Arial" panose="020B0604020202020204" pitchFamily="34" charset="0"/>
              </a:rPr>
              <a:t>Practitioner delivery suggestions</a:t>
            </a:r>
            <a:endParaRPr lang="en-GB" dirty="0">
              <a:latin typeface="Arial" panose="020B0604020202020204" pitchFamily="34" charset="0"/>
              <a:cs typeface="Arial" panose="020B0604020202020204" pitchFamily="34" charset="0"/>
            </a:endParaRPr>
          </a:p>
          <a:p>
            <a:pPr>
              <a:buSzPts val="1100"/>
            </a:pPr>
            <a:endParaRPr lang="en-GB" b="1"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Activity</a:t>
            </a:r>
            <a:endParaRPr lang="en-GB" b="0" dirty="0">
              <a:latin typeface="Arial" panose="020B0604020202020204" pitchFamily="34" charset="0"/>
              <a:cs typeface="Arial" panose="020B0604020202020204" pitchFamily="34" charset="0"/>
            </a:endParaRPr>
          </a:p>
          <a:p>
            <a:pPr marL="495376" indent="-323371">
              <a:buSzPts val="1100"/>
              <a:buChar char="●"/>
            </a:pPr>
            <a:r>
              <a:rPr lang="en-GB" dirty="0">
                <a:latin typeface="Arial" panose="020B0604020202020204" pitchFamily="34" charset="0"/>
                <a:cs typeface="Arial" panose="020B0604020202020204" pitchFamily="34" charset="0"/>
              </a:rPr>
              <a:t>Review the suggested advantages and disadvantages of technology push v market pull.</a:t>
            </a: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2730339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100"/>
            </a:pPr>
            <a:r>
              <a:rPr lang="en-GB" sz="1200" b="1" dirty="0">
                <a:solidFill>
                  <a:schemeClr val="dk1"/>
                </a:solidFill>
                <a:latin typeface="Arial" panose="020B0604020202020204" pitchFamily="34" charset="0"/>
                <a:cs typeface="Arial" panose="020B0604020202020204" pitchFamily="34" charset="0"/>
              </a:rPr>
              <a:t>Practitioner delivery suggestions</a:t>
            </a:r>
          </a:p>
          <a:p>
            <a:pPr>
              <a:buSzPts val="1100"/>
            </a:pPr>
            <a:endParaRPr lang="en-GB" sz="1200" b="1" dirty="0">
              <a:solidFill>
                <a:schemeClr val="dk1"/>
              </a:solidFill>
              <a:latin typeface="Arial" panose="020B0604020202020204" pitchFamily="34" charset="0"/>
              <a:cs typeface="Arial" panose="020B0604020202020204" pitchFamily="34" charset="0"/>
            </a:endParaRPr>
          </a:p>
          <a:p>
            <a:pPr>
              <a:buSzPts val="1100"/>
            </a:pPr>
            <a:r>
              <a:rPr lang="en-GB" sz="1200" b="1" dirty="0">
                <a:solidFill>
                  <a:schemeClr val="dk1"/>
                </a:solidFill>
                <a:latin typeface="Arial" panose="020B0604020202020204" pitchFamily="34" charset="0"/>
                <a:cs typeface="Arial" panose="020B0604020202020204" pitchFamily="34" charset="0"/>
              </a:rPr>
              <a:t>Activity</a:t>
            </a:r>
            <a:endParaRPr lang="en-GB" sz="1200" dirty="0">
              <a:latin typeface="Arial" panose="020B0604020202020204" pitchFamily="34" charset="0"/>
              <a:cs typeface="Arial" panose="020B0604020202020204" pitchFamily="34" charset="0"/>
            </a:endParaRPr>
          </a:p>
          <a:p>
            <a:pPr>
              <a:buSzPts val="1100"/>
            </a:pPr>
            <a:r>
              <a:rPr lang="en-GB" sz="1200" dirty="0">
                <a:solidFill>
                  <a:schemeClr val="dk1"/>
                </a:solidFill>
                <a:latin typeface="Arial" panose="020B0604020202020204" pitchFamily="34" charset="0"/>
                <a:cs typeface="Arial" panose="020B0604020202020204" pitchFamily="34" charset="0"/>
              </a:rPr>
              <a:t>Use these stimulus images and questions to support an open-ended discussion to help learners develop their ideas. This could lead to an optional research and presentation task. Learners will explore the impacts of the innovations and emerging technologies shown here in more detail in the </a:t>
            </a:r>
            <a:r>
              <a:rPr lang="en-GB" sz="1200" b="1" dirty="0">
                <a:solidFill>
                  <a:schemeClr val="dk1"/>
                </a:solidFill>
                <a:latin typeface="Arial" panose="020B0604020202020204" pitchFamily="34" charset="0"/>
                <a:cs typeface="Arial" panose="020B0604020202020204" pitchFamily="34" charset="0"/>
              </a:rPr>
              <a:t>2. Innovation and change</a:t>
            </a:r>
            <a:r>
              <a:rPr lang="en-GB" sz="1200" dirty="0">
                <a:solidFill>
                  <a:schemeClr val="dk1"/>
                </a:solidFill>
                <a:latin typeface="Arial" panose="020B0604020202020204" pitchFamily="34" charset="0"/>
                <a:cs typeface="Arial" panose="020B0604020202020204" pitchFamily="34" charset="0"/>
              </a:rPr>
              <a:t> Level 3 resource.</a:t>
            </a:r>
          </a:p>
          <a:p>
            <a:pPr>
              <a:buSzPts val="1100"/>
            </a:pPr>
            <a:endParaRPr lang="en-GB" sz="1200" dirty="0">
              <a:solidFill>
                <a:schemeClr val="dk1"/>
              </a:solidFill>
              <a:latin typeface="Arial" panose="020B0604020202020204" pitchFamily="34" charset="0"/>
              <a:cs typeface="Arial" panose="020B0604020202020204" pitchFamily="34" charset="0"/>
            </a:endParaRPr>
          </a:p>
          <a:p>
            <a:pPr marL="495376" indent="-323371">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Talk about each emerging technology and ask learners to describe what they see in the image/what they know about each one.</a:t>
            </a:r>
          </a:p>
          <a:p>
            <a:pPr marL="495376" indent="-323371">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Learners could discuss where the emerging technologies fit into the classifications of innovations.</a:t>
            </a:r>
          </a:p>
          <a:p>
            <a:pPr marL="495376" indent="-323371">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Learners discuss as a class, group or in pairs to generate ideas for how each example may shape their personal life and their future as an engineer.</a:t>
            </a:r>
          </a:p>
          <a:p>
            <a:pPr marL="495376" indent="-323371">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Ask learners to suggest which are the most innovative companies today, and why? Learners discuss and justify their ideas. (Suitable companies could include Dyson, SpaceX, Tesla, Google, Apple.)</a:t>
            </a:r>
          </a:p>
          <a:p>
            <a:pPr>
              <a:buClr>
                <a:schemeClr val="dk1"/>
              </a:buClr>
              <a:buSzPts val="1100"/>
            </a:pPr>
            <a:endParaRPr lang="en-GB" sz="1200" dirty="0">
              <a:solidFill>
                <a:schemeClr val="dk1"/>
              </a:solidFill>
              <a:latin typeface="Arial" panose="020B0604020202020204" pitchFamily="34" charset="0"/>
              <a:cs typeface="Arial" panose="020B0604020202020204" pitchFamily="34" charset="0"/>
            </a:endParaRPr>
          </a:p>
          <a:p>
            <a:pPr>
              <a:buSzPts val="1100"/>
            </a:pPr>
            <a:r>
              <a:rPr lang="en-GB" sz="1200" b="1" dirty="0">
                <a:solidFill>
                  <a:schemeClr val="dk1"/>
                </a:solidFill>
                <a:latin typeface="Arial" panose="020B0604020202020204" pitchFamily="34" charset="0"/>
                <a:cs typeface="Arial" panose="020B0604020202020204" pitchFamily="34" charset="0"/>
              </a:rPr>
              <a:t>Example answers</a:t>
            </a:r>
          </a:p>
          <a:p>
            <a:pPr>
              <a:buClr>
                <a:srgbClr val="000000"/>
              </a:buClr>
              <a:buSzPts val="1100"/>
            </a:pPr>
            <a:r>
              <a:rPr lang="en-GB" sz="1200" dirty="0">
                <a:solidFill>
                  <a:schemeClr val="dk1"/>
                </a:solidFill>
                <a:latin typeface="Arial" panose="020B0604020202020204" pitchFamily="34" charset="0"/>
                <a:cs typeface="Arial" panose="020B0604020202020204" pitchFamily="34" charset="0"/>
              </a:rPr>
              <a:t>Description of each technology (these emerging technologies will be covered in more detail in the </a:t>
            </a:r>
            <a:r>
              <a:rPr lang="en-GB" sz="1200" b="1" dirty="0">
                <a:solidFill>
                  <a:schemeClr val="dk1"/>
                </a:solidFill>
                <a:latin typeface="Arial" panose="020B0604020202020204" pitchFamily="34" charset="0"/>
                <a:cs typeface="Arial" panose="020B0604020202020204" pitchFamily="34" charset="0"/>
              </a:rPr>
              <a:t>2. Innovation and change </a:t>
            </a:r>
            <a:r>
              <a:rPr lang="en-GB" sz="1200" b="0" dirty="0">
                <a:solidFill>
                  <a:schemeClr val="dk1"/>
                </a:solidFill>
                <a:latin typeface="Arial" panose="020B0604020202020204" pitchFamily="34" charset="0"/>
                <a:cs typeface="Arial" panose="020B0604020202020204" pitchFamily="34" charset="0"/>
              </a:rPr>
              <a:t>Level 3 resource)</a:t>
            </a:r>
            <a:r>
              <a:rPr lang="en-GB" sz="1200" dirty="0">
                <a:solidFill>
                  <a:schemeClr val="dk1"/>
                </a:solidFill>
                <a:latin typeface="Arial" panose="020B0604020202020204" pitchFamily="34" charset="0"/>
                <a:cs typeface="Arial" panose="020B0604020202020204" pitchFamily="34" charset="0"/>
              </a:rPr>
              <a:t>:</a:t>
            </a:r>
          </a:p>
          <a:p>
            <a:pPr marL="495376" indent="-323371">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Artificial intelligence (AI) – </a:t>
            </a:r>
            <a:r>
              <a:rPr lang="en-GB" sz="1200" dirty="0">
                <a:solidFill>
                  <a:srgbClr val="000000"/>
                </a:solidFill>
                <a:latin typeface="Arial" panose="020B0604020202020204" pitchFamily="34" charset="0"/>
                <a:ea typeface="Arial"/>
                <a:cs typeface="Arial" panose="020B0604020202020204" pitchFamily="34" charset="0"/>
                <a:sym typeface="Arial"/>
              </a:rPr>
              <a:t>the theory and development of computer systems able to perform tasks normally requiring human intelligence, such as visual perception, speech recognition, decision-making, and translation between languages. AI research has been defined as the field of study of </a:t>
            </a:r>
            <a:r>
              <a:rPr lang="en-GB" sz="1200" dirty="0">
                <a:solidFill>
                  <a:srgbClr val="000000"/>
                </a:solidFill>
                <a:latin typeface="Arial" panose="020B0604020202020204" pitchFamily="34" charset="0"/>
                <a:ea typeface="Arial"/>
                <a:cs typeface="Arial" panose="020B0604020202020204" pitchFamily="34" charset="0"/>
                <a:sym typeface="Arial"/>
                <a:hlinkClick r:id="rId3">
                  <a:extLst>
                    <a:ext uri="{A12FA001-AC4F-418D-AE19-62706E023703}">
                      <ahyp:hlinkClr xmlns:ahyp="http://schemas.microsoft.com/office/drawing/2018/hyperlinkcolor" val="tx"/>
                    </a:ext>
                  </a:extLst>
                </a:hlinkClick>
              </a:rPr>
              <a:t>intelligent agents</a:t>
            </a:r>
            <a:r>
              <a:rPr lang="en-GB" sz="1200" dirty="0">
                <a:solidFill>
                  <a:srgbClr val="000000"/>
                </a:solidFill>
                <a:latin typeface="Arial" panose="020B0604020202020204" pitchFamily="34" charset="0"/>
                <a:ea typeface="Arial"/>
                <a:cs typeface="Arial" panose="020B0604020202020204" pitchFamily="34" charset="0"/>
                <a:sym typeface="Arial"/>
              </a:rPr>
              <a:t>, which refers to any system that perceives its environment and takes actions that maximise its chance of achieving its goals.</a:t>
            </a:r>
          </a:p>
          <a:p>
            <a:pPr marL="495376" indent="-323371">
              <a:buClr>
                <a:schemeClr val="dk1"/>
              </a:buClr>
              <a:buSzPts val="1100"/>
              <a:buChar char="●"/>
            </a:pPr>
            <a:r>
              <a:rPr lang="en-GB" sz="1200" u="none" dirty="0">
                <a:solidFill>
                  <a:schemeClr val="dk1"/>
                </a:solidFill>
                <a:latin typeface="Arial" panose="020B0604020202020204" pitchFamily="34" charset="0"/>
                <a:cs typeface="Arial" panose="020B0604020202020204" pitchFamily="34" charset="0"/>
              </a:rPr>
              <a:t>Virtual reality (VR) – </a:t>
            </a:r>
            <a:r>
              <a:rPr lang="en-GB" sz="1200" dirty="0">
                <a:solidFill>
                  <a:srgbClr val="000000"/>
                </a:solidFill>
                <a:latin typeface="Arial" panose="020B0604020202020204" pitchFamily="34" charset="0"/>
                <a:ea typeface="Arial"/>
                <a:cs typeface="Arial" panose="020B0604020202020204" pitchFamily="34" charset="0"/>
                <a:sym typeface="Arial"/>
              </a:rPr>
              <a:t>the computer-generated simulation of a three-dimensional image or environment that can be interacted with in a seemingly real or physical way by a person using special electronic equipment, such as a helmet with a screen inside or gloves fitted with sensors.</a:t>
            </a:r>
          </a:p>
          <a:p>
            <a:pPr marL="495376" indent="-323371">
              <a:buClr>
                <a:schemeClr val="dk1"/>
              </a:buClr>
              <a:buSzPts val="1100"/>
              <a:buChar char="●"/>
            </a:pPr>
            <a:r>
              <a:rPr lang="en-GB" sz="1200" u="none" dirty="0">
                <a:solidFill>
                  <a:schemeClr val="dk1"/>
                </a:solidFill>
                <a:latin typeface="Arial" panose="020B0604020202020204" pitchFamily="34" charset="0"/>
                <a:cs typeface="Arial" panose="020B0604020202020204" pitchFamily="34" charset="0"/>
              </a:rPr>
              <a:t>Internet of things (IoT) – </a:t>
            </a:r>
            <a:r>
              <a:rPr lang="en-GB" sz="1200" dirty="0">
                <a:solidFill>
                  <a:srgbClr val="000000"/>
                </a:solidFill>
                <a:latin typeface="Arial" panose="020B0604020202020204" pitchFamily="34" charset="0"/>
                <a:ea typeface="Arial"/>
                <a:cs typeface="Arial" panose="020B0604020202020204" pitchFamily="34" charset="0"/>
                <a:sym typeface="Arial"/>
              </a:rPr>
              <a:t>describes physical objects (or groups of such objects) with sensors, processing ability, software, and other technologies that connect and exchange data with other devices and systems over the internet or other communications networks. </a:t>
            </a:r>
          </a:p>
          <a:p>
            <a:pPr marL="495376" indent="-323371" defTabSz="990752">
              <a:buClr>
                <a:schemeClr val="dk1"/>
              </a:buClr>
              <a:buSzPts val="1100"/>
              <a:buFontTx/>
              <a:buChar char="●"/>
              <a:defRPr/>
            </a:pPr>
            <a:r>
              <a:rPr lang="en-GB" sz="1200" u="none" dirty="0">
                <a:solidFill>
                  <a:schemeClr val="dk1"/>
                </a:solidFill>
                <a:latin typeface="Arial" panose="020B0604020202020204" pitchFamily="34" charset="0"/>
                <a:cs typeface="Arial" panose="020B0604020202020204" pitchFamily="34" charset="0"/>
              </a:rPr>
              <a:t>Augmented reality (AR) – </a:t>
            </a:r>
            <a:r>
              <a:rPr lang="en-GB" sz="1200" dirty="0">
                <a:solidFill>
                  <a:srgbClr val="000000"/>
                </a:solidFill>
                <a:latin typeface="Arial" panose="020B0604020202020204" pitchFamily="34" charset="0"/>
                <a:ea typeface="Arial"/>
                <a:cs typeface="Arial" panose="020B0604020202020204" pitchFamily="34" charset="0"/>
                <a:sym typeface="Arial"/>
              </a:rPr>
              <a:t>a technology that superimposes a computer-generated image on a user's view of the real world, providing a composite view. </a:t>
            </a:r>
          </a:p>
          <a:p>
            <a:pPr marL="495376" indent="-323371">
              <a:buClr>
                <a:schemeClr val="dk1"/>
              </a:buClr>
              <a:buSzPts val="1100"/>
              <a:buChar char="●"/>
            </a:pPr>
            <a:r>
              <a:rPr lang="en-GB" sz="1200" u="none" dirty="0">
                <a:solidFill>
                  <a:schemeClr val="dk1"/>
                </a:solidFill>
                <a:latin typeface="Arial" panose="020B0604020202020204" pitchFamily="34" charset="0"/>
                <a:cs typeface="Arial" panose="020B0604020202020204" pitchFamily="34" charset="0"/>
              </a:rPr>
              <a:t>Robotics - </a:t>
            </a:r>
            <a:r>
              <a:rPr lang="en-GB" sz="1200" dirty="0">
                <a:solidFill>
                  <a:srgbClr val="000000"/>
                </a:solidFill>
                <a:latin typeface="Arial" panose="020B0604020202020204" pitchFamily="34" charset="0"/>
                <a:ea typeface="Arial"/>
                <a:cs typeface="Arial" panose="020B0604020202020204" pitchFamily="34" charset="0"/>
                <a:sym typeface="Arial"/>
              </a:rPr>
              <a:t>an interdisciplinary branch of computer science and engineering. Robotics involves design, construction, operation, and use of robots. The goal of robotics is to design machines that can help and assist humans. Robotics integrates fields of mechanical engineering, electrical engineering, information engineering, mechatronics, electronics, bioengineering, computer engineering, control engineering, software engineering, mathematics, etc.</a:t>
            </a:r>
            <a:r>
              <a:rPr lang="en-GB" sz="1200" u="none" dirty="0">
                <a:solidFill>
                  <a:schemeClr val="dk1"/>
                </a:solidFill>
                <a:latin typeface="Arial" panose="020B0604020202020204" pitchFamily="34" charset="0"/>
                <a:cs typeface="Arial" panose="020B0604020202020204" pitchFamily="34" charset="0"/>
              </a:rPr>
              <a:t> </a:t>
            </a:r>
          </a:p>
          <a:p>
            <a:pPr marL="172006">
              <a:buClr>
                <a:schemeClr val="dk1"/>
              </a:buClr>
              <a:buSzPts val="1100"/>
            </a:pPr>
            <a:endParaRPr lang="en-GB" sz="1200" u="none" dirty="0">
              <a:latin typeface="Arial" panose="020B0604020202020204" pitchFamily="34" charset="0"/>
              <a:cs typeface="Arial" panose="020B0604020202020204" pitchFamily="34" charset="0"/>
            </a:endParaRPr>
          </a:p>
          <a:p>
            <a:pPr defTabSz="990752">
              <a:buClr>
                <a:schemeClr val="dk1"/>
              </a:buClr>
              <a:buSzPts val="1100"/>
              <a:defRPr/>
            </a:pPr>
            <a:r>
              <a:rPr lang="en-GB" sz="1200" u="none" dirty="0">
                <a:solidFill>
                  <a:schemeClr val="dk1"/>
                </a:solidFill>
                <a:latin typeface="Arial" panose="020B0604020202020204" pitchFamily="34" charset="0"/>
                <a:cs typeface="Arial" panose="020B0604020202020204" pitchFamily="34" charset="0"/>
              </a:rPr>
              <a:t>Which type of innovation:</a:t>
            </a:r>
          </a:p>
          <a:p>
            <a:pPr marL="495376" indent="-323371">
              <a:buClr>
                <a:schemeClr val="dk1"/>
              </a:buClr>
              <a:buSzPts val="1100"/>
              <a:buChar char="●"/>
            </a:pPr>
            <a:r>
              <a:rPr lang="en-GB" sz="1200" u="none" dirty="0">
                <a:solidFill>
                  <a:schemeClr val="dk1"/>
                </a:solidFill>
                <a:latin typeface="Arial" panose="020B0604020202020204" pitchFamily="34" charset="0"/>
                <a:cs typeface="Arial" panose="020B0604020202020204" pitchFamily="34" charset="0"/>
              </a:rPr>
              <a:t>AI – sustaining and radical – could become disruptive if not contained. </a:t>
            </a:r>
          </a:p>
          <a:p>
            <a:pPr marL="495376" indent="-323371" defTabSz="990752">
              <a:buClr>
                <a:schemeClr val="dk1"/>
              </a:buClr>
              <a:buSzPts val="1100"/>
              <a:buFontTx/>
              <a:buChar char="●"/>
              <a:defRPr/>
            </a:pPr>
            <a:r>
              <a:rPr lang="en-GB" sz="1200" u="none" dirty="0">
                <a:solidFill>
                  <a:schemeClr val="dk1"/>
                </a:solidFill>
                <a:latin typeface="Arial" panose="020B0604020202020204" pitchFamily="34" charset="0"/>
                <a:cs typeface="Arial" panose="020B0604020202020204" pitchFamily="34" charset="0"/>
              </a:rPr>
              <a:t>VR – radical but as it becomes more widely used then sustaining, possibly even incremental if everyone uses it.</a:t>
            </a:r>
          </a:p>
          <a:p>
            <a:pPr marL="495376" indent="-323371">
              <a:buClr>
                <a:schemeClr val="dk1"/>
              </a:buClr>
              <a:buSzPts val="1100"/>
              <a:buChar char="●"/>
            </a:pPr>
            <a:r>
              <a:rPr lang="en-GB" sz="1200" u="none" dirty="0">
                <a:solidFill>
                  <a:schemeClr val="dk1"/>
                </a:solidFill>
                <a:latin typeface="Arial" panose="020B0604020202020204" pitchFamily="34" charset="0"/>
                <a:cs typeface="Arial" panose="020B0604020202020204" pitchFamily="34" charset="0"/>
              </a:rPr>
              <a:t>IoT – sustaining and/or incremental.</a:t>
            </a:r>
          </a:p>
          <a:p>
            <a:pPr marL="495376" indent="-323371" defTabSz="990752">
              <a:buClr>
                <a:schemeClr val="dk1"/>
              </a:buClr>
              <a:buSzPts val="1100"/>
              <a:buFontTx/>
              <a:buChar char="●"/>
              <a:defRPr/>
            </a:pPr>
            <a:r>
              <a:rPr lang="en-GB" sz="1200" u="none" dirty="0">
                <a:solidFill>
                  <a:schemeClr val="dk1"/>
                </a:solidFill>
                <a:latin typeface="Arial" panose="020B0604020202020204" pitchFamily="34" charset="0"/>
                <a:cs typeface="Arial" panose="020B0604020202020204" pitchFamily="34" charset="0"/>
              </a:rPr>
              <a:t>AR – radical, possibly disruptive as it could change the way companies communicate with client/employees, test ideas etc. In time this technology may become the norm and therefore would be used in a sustaining way. </a:t>
            </a:r>
          </a:p>
          <a:p>
            <a:pPr marL="495376" indent="-323371">
              <a:buClr>
                <a:schemeClr val="dk1"/>
              </a:buClr>
              <a:buSzPts val="1100"/>
              <a:buChar char="●"/>
            </a:pPr>
            <a:r>
              <a:rPr lang="en-GB" sz="1200" u="none" dirty="0">
                <a:solidFill>
                  <a:schemeClr val="dk1"/>
                </a:solidFill>
                <a:latin typeface="Arial" panose="020B0604020202020204" pitchFamily="34" charset="0"/>
                <a:cs typeface="Arial" panose="020B0604020202020204" pitchFamily="34" charset="0"/>
              </a:rPr>
              <a:t>Robotics – within manufacturing, incremental, as they can be used to make production more efficient. Although new uses of robotics could lead to radical transformations within companies that currently do not use </a:t>
            </a:r>
            <a:r>
              <a:rPr lang="en-GB" sz="1200" u="none" dirty="0" err="1">
                <a:solidFill>
                  <a:schemeClr val="dk1"/>
                </a:solidFill>
                <a:latin typeface="Arial" panose="020B0604020202020204" pitchFamily="34" charset="0"/>
                <a:cs typeface="Arial" panose="020B0604020202020204" pitchFamily="34" charset="0"/>
              </a:rPr>
              <a:t>automative</a:t>
            </a:r>
            <a:r>
              <a:rPr lang="en-GB" sz="1200" u="none" dirty="0">
                <a:solidFill>
                  <a:schemeClr val="dk1"/>
                </a:solidFill>
                <a:latin typeface="Arial" panose="020B0604020202020204" pitchFamily="34" charset="0"/>
                <a:cs typeface="Arial" panose="020B0604020202020204" pitchFamily="34" charset="0"/>
              </a:rPr>
              <a:t> machines.</a:t>
            </a:r>
          </a:p>
          <a:p>
            <a:pPr>
              <a:buSzPts val="1100"/>
            </a:pPr>
            <a:endParaRPr lang="en-GB" sz="1200" b="0" u="none" dirty="0">
              <a:latin typeface="Arial" panose="020B0604020202020204" pitchFamily="34" charset="0"/>
              <a:cs typeface="Arial" panose="020B0604020202020204" pitchFamily="34" charset="0"/>
            </a:endParaRPr>
          </a:p>
          <a:p>
            <a:pPr>
              <a:buSzPts val="1100"/>
            </a:pPr>
            <a:r>
              <a:rPr lang="en-GB" sz="1200" b="1" u="none" dirty="0">
                <a:latin typeface="Arial" panose="020B0604020202020204" pitchFamily="34" charset="0"/>
                <a:cs typeface="Arial" panose="020B0604020202020204" pitchFamily="34" charset="0"/>
              </a:rPr>
              <a:t>Assessment</a:t>
            </a:r>
            <a:endParaRPr lang="en-GB" sz="1200" u="none" dirty="0">
              <a:latin typeface="Arial" panose="020B0604020202020204" pitchFamily="34" charset="0"/>
              <a:cs typeface="Arial" panose="020B0604020202020204" pitchFamily="34" charset="0"/>
            </a:endParaRPr>
          </a:p>
          <a:p>
            <a:pPr>
              <a:buSzPts val="1100"/>
            </a:pPr>
            <a:r>
              <a:rPr lang="en-GB" sz="1200" u="none" dirty="0">
                <a:latin typeface="Arial" panose="020B0604020202020204" pitchFamily="34" charset="0"/>
                <a:cs typeface="Arial" panose="020B0604020202020204" pitchFamily="34" charset="0"/>
              </a:rPr>
              <a:t>Discussion.</a:t>
            </a:r>
          </a:p>
          <a:p>
            <a:pPr>
              <a:buSzPts val="1100"/>
            </a:pPr>
            <a:r>
              <a:rPr lang="en-GB" sz="1200" u="none" dirty="0">
                <a:latin typeface="Arial" panose="020B0604020202020204" pitchFamily="34" charset="0"/>
                <a:cs typeface="Arial" panose="020B0604020202020204" pitchFamily="34" charset="0"/>
              </a:rPr>
              <a:t>Understanding of current examples of innovation, </a:t>
            </a:r>
            <a:r>
              <a:rPr lang="en-GB" sz="1200" u="none" dirty="0" err="1">
                <a:latin typeface="Arial" panose="020B0604020202020204" pitchFamily="34" charset="0"/>
                <a:cs typeface="Arial" panose="020B0604020202020204" pitchFamily="34" charset="0"/>
              </a:rPr>
              <a:t>ie</a:t>
            </a:r>
            <a:r>
              <a:rPr lang="en-GB" sz="1200" u="none" dirty="0">
                <a:latin typeface="Arial" panose="020B0604020202020204" pitchFamily="34" charset="0"/>
                <a:cs typeface="Arial" panose="020B0604020202020204" pitchFamily="34" charset="0"/>
              </a:rPr>
              <a:t> VR, AR, AI, IoT etc.</a:t>
            </a:r>
          </a:p>
          <a:p>
            <a:pPr>
              <a:buSzPts val="1100"/>
            </a:pPr>
            <a:r>
              <a:rPr lang="en-GB" sz="1200" u="none" dirty="0">
                <a:latin typeface="Arial" panose="020B0604020202020204" pitchFamily="34" charset="0"/>
                <a:cs typeface="Arial" panose="020B0604020202020204" pitchFamily="34" charset="0"/>
              </a:rPr>
              <a:t>Ability to justify why a company is innovative, including what type of innovation it has created.</a:t>
            </a:r>
          </a:p>
          <a:p>
            <a:pPr>
              <a:buSzPts val="1100"/>
            </a:pPr>
            <a:endParaRPr lang="en-GB" sz="1200" u="none" dirty="0">
              <a:latin typeface="Arial" panose="020B0604020202020204" pitchFamily="34" charset="0"/>
              <a:cs typeface="Arial" panose="020B0604020202020204" pitchFamily="34" charset="0"/>
            </a:endParaRPr>
          </a:p>
          <a:p>
            <a:pPr>
              <a:buSzPts val="1100"/>
            </a:pPr>
            <a:r>
              <a:rPr lang="en-GB" sz="1200" b="1" u="none" dirty="0">
                <a:latin typeface="Arial" panose="020B0604020202020204" pitchFamily="34" charset="0"/>
                <a:cs typeface="Arial" panose="020B0604020202020204" pitchFamily="34" charset="0"/>
              </a:rPr>
              <a:t>Extension</a:t>
            </a:r>
            <a:r>
              <a:rPr lang="en-GB" sz="1200" u="none" dirty="0">
                <a:latin typeface="Arial" panose="020B0604020202020204" pitchFamily="34" charset="0"/>
                <a:cs typeface="Arial" panose="020B0604020202020204" pitchFamily="34" charset="0"/>
              </a:rPr>
              <a:t> </a:t>
            </a:r>
          </a:p>
          <a:p>
            <a:pPr marL="495376" indent="-323371">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Break down the technology into subsystems, components such as materials, processes, systems etc </a:t>
            </a:r>
          </a:p>
          <a:p>
            <a:pPr marL="990752" lvl="1" indent="-323371">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What fields of innovations may have taken place to create a drone, an IoT smart home device, a robot?</a:t>
            </a:r>
          </a:p>
          <a:p>
            <a:pPr marL="990752" lvl="1" indent="-323371">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Learners should consider how each of these emerging technologies can/has impacted on current engineering methods, </a:t>
            </a:r>
            <a:r>
              <a:rPr lang="en-GB" sz="1200" dirty="0" err="1">
                <a:solidFill>
                  <a:schemeClr val="dk1"/>
                </a:solidFill>
                <a:latin typeface="Arial" panose="020B0604020202020204" pitchFamily="34" charset="0"/>
                <a:cs typeface="Arial" panose="020B0604020202020204" pitchFamily="34" charset="0"/>
              </a:rPr>
              <a:t>ie</a:t>
            </a:r>
            <a:r>
              <a:rPr lang="en-GB" sz="1200" dirty="0">
                <a:solidFill>
                  <a:schemeClr val="dk1"/>
                </a:solidFill>
                <a:latin typeface="Arial" panose="020B0604020202020204" pitchFamily="34" charset="0"/>
                <a:cs typeface="Arial" panose="020B0604020202020204" pitchFamily="34" charset="0"/>
              </a:rPr>
              <a:t> designing stage, data processing, manufacturing processes, client interface etc.</a:t>
            </a:r>
            <a:endParaRPr lang="en-GB"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16</a:t>
            </a:fld>
            <a:endParaRPr lang="en-US"/>
          </a:p>
        </p:txBody>
      </p:sp>
    </p:spTree>
    <p:extLst>
      <p:ext uri="{BB962C8B-B14F-4D97-AF65-F5344CB8AC3E}">
        <p14:creationId xmlns:p14="http://schemas.microsoft.com/office/powerpoint/2010/main" val="125392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a:p>
        </p:txBody>
      </p:sp>
    </p:spTree>
    <p:extLst>
      <p:ext uri="{BB962C8B-B14F-4D97-AF65-F5344CB8AC3E}">
        <p14:creationId xmlns:p14="http://schemas.microsoft.com/office/powerpoint/2010/main" val="312650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181408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168327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014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100"/>
            </a:pPr>
            <a:r>
              <a:rPr lang="en-GB" b="1" dirty="0">
                <a:latin typeface="Arial" panose="020B0604020202020204" pitchFamily="34" charset="0"/>
                <a:cs typeface="Arial" panose="020B0604020202020204" pitchFamily="34" charset="0"/>
              </a:rPr>
              <a:t>Practitioner delivery suggestions</a:t>
            </a:r>
            <a:endParaRPr lang="en-GB" dirty="0">
              <a:latin typeface="Arial" panose="020B0604020202020204" pitchFamily="34" charset="0"/>
              <a:cs typeface="Arial" panose="020B0604020202020204" pitchFamily="34" charset="0"/>
            </a:endParaRPr>
          </a:p>
          <a:p>
            <a:pPr>
              <a:buClr>
                <a:srgbClr val="000000"/>
              </a:buClr>
              <a:buSzPts val="1100"/>
            </a:pPr>
            <a:r>
              <a:rPr lang="en-GB" dirty="0">
                <a:latin typeface="Arial" panose="020B0604020202020204" pitchFamily="34" charset="0"/>
                <a:cs typeface="Arial" panose="020B0604020202020204" pitchFamily="34" charset="0"/>
              </a:rPr>
              <a:t>The Level 2 resources provide a bridge between Level 2 and Level 3. This activity will help learners to review and reinforce their current knowledge of innovation and then introduce or recap the factors required for innovation to take place.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100"/>
            </a:pPr>
            <a:r>
              <a:rPr lang="en-GB" sz="1200" b="1" dirty="0">
                <a:latin typeface="Arial" panose="020B0604020202020204" pitchFamily="34" charset="0"/>
                <a:cs typeface="Arial" panose="020B0604020202020204" pitchFamily="34" charset="0"/>
              </a:rPr>
              <a:t>Practitioner delivery suggestions</a:t>
            </a:r>
          </a:p>
          <a:p>
            <a:pPr>
              <a:buSzPts val="1100"/>
            </a:pPr>
            <a:r>
              <a:rPr lang="en-GB" sz="1200" dirty="0">
                <a:latin typeface="Arial" panose="020B0604020202020204" pitchFamily="34" charset="0"/>
                <a:cs typeface="Arial" panose="020B0604020202020204" pitchFamily="34" charset="0"/>
              </a:rPr>
              <a:t>This introduction identifies learners’ baseline understanding and allows learners to define innovation in their own words.</a:t>
            </a:r>
          </a:p>
          <a:p>
            <a:pPr>
              <a:buSzPts val="1100"/>
            </a:pPr>
            <a:endParaRPr lang="en-GB" sz="1200" b="1" dirty="0">
              <a:latin typeface="Arial" panose="020B0604020202020204" pitchFamily="34" charset="0"/>
              <a:cs typeface="Arial" panose="020B0604020202020204" pitchFamily="34" charset="0"/>
            </a:endParaRPr>
          </a:p>
          <a:p>
            <a:pPr>
              <a:buSzPts val="1100"/>
            </a:pPr>
            <a:r>
              <a:rPr lang="en-GB" sz="1200" b="1" dirty="0">
                <a:latin typeface="Arial" panose="020B0604020202020204" pitchFamily="34" charset="0"/>
                <a:cs typeface="Arial" panose="020B0604020202020204" pitchFamily="34" charset="0"/>
              </a:rPr>
              <a:t>Starter activity</a:t>
            </a:r>
            <a:endParaRPr lang="en-GB" sz="1200" dirty="0">
              <a:latin typeface="Arial" panose="020B0604020202020204" pitchFamily="34" charset="0"/>
              <a:cs typeface="Arial" panose="020B0604020202020204" pitchFamily="34" charset="0"/>
            </a:endParaRPr>
          </a:p>
          <a:p>
            <a:pPr marL="495376" indent="-323371">
              <a:buSzPts val="1100"/>
              <a:buChar char="●"/>
            </a:pPr>
            <a:r>
              <a:rPr lang="en-GB" sz="1200" dirty="0">
                <a:latin typeface="Arial" panose="020B0604020202020204" pitchFamily="34" charset="0"/>
                <a:cs typeface="Arial" panose="020B0604020202020204" pitchFamily="34" charset="0"/>
              </a:rPr>
              <a:t>Ask learners to identify five examples of modern innovations that they think are most likely to shape their futures (this can include both their personal and working lives).</a:t>
            </a:r>
          </a:p>
          <a:p>
            <a:pPr marL="495376" indent="-323371">
              <a:buSzPts val="1100"/>
              <a:buChar char="●"/>
            </a:pPr>
            <a:r>
              <a:rPr lang="en-GB" sz="1200" dirty="0">
                <a:latin typeface="Arial" panose="020B0604020202020204" pitchFamily="34" charset="0"/>
                <a:cs typeface="Arial" panose="020B0604020202020204" pitchFamily="34" charset="0"/>
              </a:rPr>
              <a:t>Learners could work in groups to generate ideas about what ‘innovation’ means, recording their ideas on sticky notes, a concept map or an online tool such as Google </a:t>
            </a:r>
            <a:r>
              <a:rPr lang="en-GB" sz="1200" dirty="0" err="1">
                <a:latin typeface="Arial" panose="020B0604020202020204" pitchFamily="34" charset="0"/>
                <a:cs typeface="Arial" panose="020B0604020202020204" pitchFamily="34" charset="0"/>
              </a:rPr>
              <a:t>Jamboard</a:t>
            </a:r>
            <a:r>
              <a:rPr lang="en-GB" sz="1200" dirty="0">
                <a:latin typeface="Arial" panose="020B0604020202020204" pitchFamily="34" charset="0"/>
                <a:cs typeface="Arial" panose="020B0604020202020204" pitchFamily="34" charset="0"/>
              </a:rPr>
              <a:t>.</a:t>
            </a:r>
          </a:p>
          <a:p>
            <a:pPr marL="495376" indent="-323371">
              <a:buSzPts val="1100"/>
              <a:buChar char="●"/>
            </a:pPr>
            <a:r>
              <a:rPr lang="en-GB" sz="1200" dirty="0">
                <a:latin typeface="Arial" panose="020B0604020202020204" pitchFamily="34" charset="0"/>
                <a:cs typeface="Arial" panose="020B0604020202020204" pitchFamily="34" charset="0"/>
              </a:rPr>
              <a:t>Once learners have written their definitions, share ideas. </a:t>
            </a:r>
            <a:r>
              <a:rPr lang="en-GB" sz="1200" dirty="0">
                <a:solidFill>
                  <a:schemeClr val="dk1"/>
                </a:solidFill>
                <a:latin typeface="Arial" panose="020B0604020202020204" pitchFamily="34" charset="0"/>
                <a:cs typeface="Arial" panose="020B0604020202020204" pitchFamily="34" charset="0"/>
              </a:rPr>
              <a:t>A whole-group discussion can establish a shared definition.</a:t>
            </a:r>
            <a:endParaRPr lang="en-GB" sz="1200" dirty="0">
              <a:latin typeface="Arial" panose="020B0604020202020204" pitchFamily="34" charset="0"/>
              <a:cs typeface="Arial" panose="020B0604020202020204" pitchFamily="34" charset="0"/>
            </a:endParaRPr>
          </a:p>
          <a:p>
            <a:pPr marL="495376" indent="-323371">
              <a:buSzPts val="1100"/>
              <a:buChar char="●"/>
            </a:pPr>
            <a:r>
              <a:rPr lang="en-GB" sz="1200" dirty="0">
                <a:latin typeface="Arial" panose="020B0604020202020204" pitchFamily="34" charset="0"/>
                <a:cs typeface="Arial" panose="020B0604020202020204" pitchFamily="34" charset="0"/>
              </a:rPr>
              <a:t>Learners could consider what they believe have been the most important or helpful innovations from the past.</a:t>
            </a:r>
          </a:p>
          <a:p>
            <a:pPr marL="172006">
              <a:buSzPts val="1100"/>
            </a:pPr>
            <a:endParaRPr lang="en-GB" sz="1200" dirty="0">
              <a:latin typeface="Arial" panose="020B0604020202020204" pitchFamily="34" charset="0"/>
              <a:cs typeface="Arial" panose="020B0604020202020204" pitchFamily="34" charset="0"/>
            </a:endParaRPr>
          </a:p>
          <a:p>
            <a:pPr>
              <a:buSzPts val="1100"/>
            </a:pPr>
            <a:r>
              <a:rPr lang="en-GB" sz="1200" b="1" dirty="0">
                <a:latin typeface="Arial" panose="020B0604020202020204" pitchFamily="34" charset="0"/>
                <a:cs typeface="Arial" panose="020B0604020202020204" pitchFamily="34" charset="0"/>
              </a:rPr>
              <a:t>Activity sheet</a:t>
            </a:r>
          </a:p>
          <a:p>
            <a:pPr>
              <a:buSzPts val="1100"/>
            </a:pPr>
            <a:r>
              <a:rPr lang="en-GB" sz="1200" dirty="0">
                <a:latin typeface="Arial" panose="020B0604020202020204" pitchFamily="34" charset="0"/>
                <a:cs typeface="Arial" panose="020B0604020202020204" pitchFamily="34" charset="0"/>
              </a:rPr>
              <a:t>Using </a:t>
            </a:r>
            <a:r>
              <a:rPr lang="en-GB" sz="1200" b="1" dirty="0">
                <a:latin typeface="Arial" panose="020B0604020202020204" pitchFamily="34" charset="0"/>
                <a:cs typeface="Arial" panose="020B0604020202020204" pitchFamily="34" charset="0"/>
              </a:rPr>
              <a:t>Innovation and emerging technologies - Activity sheet 1</a:t>
            </a:r>
            <a:r>
              <a:rPr lang="en-GB" sz="1200" dirty="0">
                <a:latin typeface="Arial" panose="020B0604020202020204" pitchFamily="34" charset="0"/>
                <a:cs typeface="Arial" panose="020B0604020202020204" pitchFamily="34" charset="0"/>
              </a:rPr>
              <a:t>, learners can:</a:t>
            </a:r>
          </a:p>
          <a:p>
            <a:pPr marL="495376" indent="-323371">
              <a:buSzPts val="1100"/>
              <a:buChar char="●"/>
            </a:pPr>
            <a:r>
              <a:rPr lang="en-GB" sz="1200" dirty="0">
                <a:latin typeface="Arial" panose="020B0604020202020204" pitchFamily="34" charset="0"/>
                <a:cs typeface="Arial" panose="020B0604020202020204" pitchFamily="34" charset="0"/>
              </a:rPr>
              <a:t>Write examples of five innovations they think might shape their future.</a:t>
            </a:r>
          </a:p>
          <a:p>
            <a:pPr marL="495376" indent="-323371">
              <a:buSzPts val="1100"/>
              <a:buChar char="●"/>
            </a:pPr>
            <a:r>
              <a:rPr lang="en-GB" sz="1200" dirty="0">
                <a:latin typeface="Arial" panose="020B0604020202020204" pitchFamily="34" charset="0"/>
                <a:cs typeface="Arial" panose="020B0604020202020204" pitchFamily="34" charset="0"/>
              </a:rPr>
              <a:t>Using their examples, develop their own definition of innovation.</a:t>
            </a:r>
          </a:p>
          <a:p>
            <a:pPr>
              <a:buSzPts val="1100"/>
            </a:pPr>
            <a:endParaRPr lang="en-GB" sz="1200" dirty="0">
              <a:latin typeface="Arial" panose="020B0604020202020204" pitchFamily="34" charset="0"/>
              <a:cs typeface="Arial" panose="020B0604020202020204" pitchFamily="34" charset="0"/>
            </a:endParaRPr>
          </a:p>
          <a:p>
            <a:pPr>
              <a:buSzPts val="1100"/>
            </a:pPr>
            <a:r>
              <a:rPr lang="en-GB" sz="1200" b="1" dirty="0">
                <a:latin typeface="Arial" panose="020B0604020202020204" pitchFamily="34" charset="0"/>
                <a:cs typeface="Arial" panose="020B0604020202020204" pitchFamily="34" charset="0"/>
              </a:rPr>
              <a:t>Example answers</a:t>
            </a:r>
            <a:endParaRPr lang="en-GB" sz="1200" dirty="0">
              <a:latin typeface="Arial" panose="020B0604020202020204" pitchFamily="34" charset="0"/>
              <a:cs typeface="Arial" panose="020B0604020202020204" pitchFamily="34" charset="0"/>
            </a:endParaRPr>
          </a:p>
          <a:p>
            <a:pPr>
              <a:buClr>
                <a:srgbClr val="000000"/>
              </a:buClr>
              <a:buSzPts val="1100"/>
            </a:pPr>
            <a:r>
              <a:rPr lang="en-GB" sz="1200" dirty="0">
                <a:latin typeface="Arial" panose="020B0604020202020204" pitchFamily="34" charset="0"/>
                <a:cs typeface="Arial" panose="020B0604020202020204" pitchFamily="34" charset="0"/>
              </a:rPr>
              <a:t>Please see the next slide.</a:t>
            </a:r>
            <a:r>
              <a:rPr lang="en-GB" sz="1200" dirty="0">
                <a:solidFill>
                  <a:schemeClr val="dk1"/>
                </a:solidFill>
                <a:latin typeface="Arial" panose="020B0604020202020204" pitchFamily="34" charset="0"/>
                <a:ea typeface="Arial"/>
                <a:cs typeface="Arial" panose="020B0604020202020204" pitchFamily="34" charset="0"/>
                <a:sym typeface="Arial"/>
              </a:rPr>
              <a:t> </a:t>
            </a:r>
            <a:endParaRPr lang="en-GB" sz="1200" dirty="0">
              <a:latin typeface="Arial" panose="020B0604020202020204" pitchFamily="34" charset="0"/>
              <a:cs typeface="Arial" panose="020B0604020202020204" pitchFamily="34" charset="0"/>
            </a:endParaRPr>
          </a:p>
          <a:p>
            <a:pPr>
              <a:buClr>
                <a:srgbClr val="000000"/>
              </a:buClr>
              <a:buSzPts val="1100"/>
            </a:pPr>
            <a:r>
              <a:rPr lang="en-GB" sz="1200" dirty="0">
                <a:solidFill>
                  <a:schemeClr val="dk1"/>
                </a:solidFill>
                <a:latin typeface="Arial" panose="020B0604020202020204" pitchFamily="34" charset="0"/>
                <a:ea typeface="Arial"/>
                <a:cs typeface="Arial" panose="020B0604020202020204" pitchFamily="34" charset="0"/>
                <a:sym typeface="Arial"/>
              </a:rPr>
              <a:t>Learners can discuss how this relates to an engineering or design-related setting.</a:t>
            </a:r>
            <a:endParaRPr lang="en-GB" sz="1200" dirty="0">
              <a:solidFill>
                <a:srgbClr val="202124"/>
              </a:solidFill>
              <a:highlight>
                <a:srgbClr val="FFFFFF"/>
              </a:highlight>
              <a:latin typeface="Arial" panose="020B0604020202020204" pitchFamily="34" charset="0"/>
              <a:cs typeface="Arial" panose="020B0604020202020204" pitchFamily="34" charset="0"/>
            </a:endParaRPr>
          </a:p>
          <a:p>
            <a:pPr>
              <a:buSzPts val="1100"/>
            </a:pPr>
            <a:endParaRPr lang="en-GB" sz="1200" dirty="0">
              <a:solidFill>
                <a:srgbClr val="202124"/>
              </a:solidFill>
              <a:highlight>
                <a:srgbClr val="FFFFFF"/>
              </a:highlight>
              <a:latin typeface="Arial" panose="020B0604020202020204" pitchFamily="34" charset="0"/>
              <a:cs typeface="Arial" panose="020B0604020202020204" pitchFamily="34" charset="0"/>
            </a:endParaRPr>
          </a:p>
          <a:p>
            <a:pPr>
              <a:buSzPts val="1100"/>
            </a:pPr>
            <a:r>
              <a:rPr lang="en-GB" sz="1200" b="1" dirty="0">
                <a:latin typeface="Arial" panose="020B0604020202020204" pitchFamily="34" charset="0"/>
                <a:cs typeface="Arial" panose="020B0604020202020204" pitchFamily="34" charset="0"/>
              </a:rPr>
              <a:t>Assessment</a:t>
            </a:r>
          </a:p>
          <a:p>
            <a:pPr>
              <a:buSzPts val="1100"/>
            </a:pPr>
            <a:r>
              <a:rPr lang="en-GB" sz="1200" dirty="0">
                <a:latin typeface="Arial" panose="020B0604020202020204" pitchFamily="34" charset="0"/>
                <a:cs typeface="Arial" panose="020B0604020202020204" pitchFamily="34" charset="0"/>
              </a:rPr>
              <a:t>Examples of innovation.</a:t>
            </a:r>
          </a:p>
          <a:p>
            <a:pPr>
              <a:buSzPts val="1100"/>
            </a:pPr>
            <a:r>
              <a:rPr lang="en-GB" sz="1200" dirty="0">
                <a:latin typeface="Arial" panose="020B0604020202020204" pitchFamily="34" charset="0"/>
                <a:cs typeface="Arial" panose="020B0604020202020204" pitchFamily="34" charset="0"/>
              </a:rPr>
              <a:t>Definitions of innovation.</a:t>
            </a:r>
          </a:p>
          <a:p>
            <a:pPr>
              <a:buSzPts val="1100"/>
            </a:pPr>
            <a:r>
              <a:rPr lang="en-GB" sz="1200" dirty="0">
                <a:latin typeface="Arial" panose="020B0604020202020204" pitchFamily="34" charset="0"/>
                <a:cs typeface="Arial" panose="020B0604020202020204" pitchFamily="34" charset="0"/>
              </a:rPr>
              <a:t>Learners could identify some personal positive and negative impacts of innovation and identify opportunities for further innovation. There will be further opportunity for this in the </a:t>
            </a:r>
            <a:r>
              <a:rPr lang="en-GB" sz="1200" b="1" dirty="0">
                <a:latin typeface="Arial" panose="020B0604020202020204" pitchFamily="34" charset="0"/>
                <a:cs typeface="Arial" panose="020B0604020202020204" pitchFamily="34" charset="0"/>
              </a:rPr>
              <a:t>2. Innovation and change </a:t>
            </a:r>
            <a:r>
              <a:rPr lang="en-GB" sz="1200" b="0" dirty="0">
                <a:latin typeface="Arial" panose="020B0604020202020204" pitchFamily="34" charset="0"/>
                <a:cs typeface="Arial" panose="020B0604020202020204" pitchFamily="34" charset="0"/>
              </a:rPr>
              <a:t>resource in the second activity</a:t>
            </a:r>
            <a:r>
              <a:rPr lang="en-GB" sz="1200" dirty="0">
                <a:latin typeface="Arial" panose="020B0604020202020204" pitchFamily="34" charset="0"/>
                <a:cs typeface="Arial" panose="020B0604020202020204" pitchFamily="34" charset="0"/>
              </a:rPr>
              <a:t>. </a:t>
            </a:r>
          </a:p>
          <a:p>
            <a:pPr>
              <a:buSzPts val="1100"/>
            </a:pPr>
            <a:endParaRPr lang="en-GB" sz="1200" dirty="0">
              <a:latin typeface="Arial" panose="020B0604020202020204" pitchFamily="34" charset="0"/>
              <a:cs typeface="Arial" panose="020B0604020202020204" pitchFamily="34" charset="0"/>
            </a:endParaRPr>
          </a:p>
          <a:p>
            <a:pPr>
              <a:buSzPts val="1100"/>
            </a:pPr>
            <a:r>
              <a:rPr lang="en-GB" sz="1200" b="1" dirty="0">
                <a:latin typeface="Arial" panose="020B0604020202020204" pitchFamily="34" charset="0"/>
                <a:cs typeface="Arial" panose="020B0604020202020204" pitchFamily="34" charset="0"/>
              </a:rPr>
              <a:t>Extension </a:t>
            </a:r>
          </a:p>
          <a:p>
            <a:pPr marL="495376" indent="-323371">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To extend their learning, learners could review and report back on a product/company that they see as being innovative, giving reasons why. </a:t>
            </a:r>
          </a:p>
          <a:p>
            <a:pPr marL="495376" indent="-323371">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Further discussions could explore: </a:t>
            </a:r>
          </a:p>
          <a:p>
            <a:pPr marL="990752" lvl="1" indent="-323371">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What happens when innovation is absent from a company and/or society?</a:t>
            </a:r>
          </a:p>
          <a:p>
            <a:pPr marL="990752" lvl="1" indent="-323371">
              <a:buClr>
                <a:schemeClr val="dk1"/>
              </a:buClr>
              <a:buSzPts val="1100"/>
              <a:buChar char="●"/>
            </a:pPr>
            <a:r>
              <a:rPr lang="en-GB" sz="1200" dirty="0">
                <a:solidFill>
                  <a:schemeClr val="dk1"/>
                </a:solidFill>
                <a:latin typeface="Arial" panose="020B0604020202020204" pitchFamily="34" charset="0"/>
                <a:cs typeface="Arial" panose="020B0604020202020204" pitchFamily="34" charset="0"/>
              </a:rPr>
              <a:t>What happens if innovation moves too quickly, for example when a new technology is unexpectedly disruptive and people or systems do not have sufficient time to adapt?</a:t>
            </a:r>
            <a:endParaRPr lang="en-GB"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303161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GB" b="1" dirty="0">
                <a:solidFill>
                  <a:schemeClr val="dk1"/>
                </a:solidFill>
                <a:latin typeface="Arial" panose="020B0604020202020204" pitchFamily="34" charset="0"/>
                <a:cs typeface="Arial" panose="020B0604020202020204" pitchFamily="34" charset="0"/>
              </a:rPr>
              <a:t>Practitioner delivery suggestions</a:t>
            </a:r>
          </a:p>
          <a:p>
            <a:pPr>
              <a:buClr>
                <a:schemeClr val="dk1"/>
              </a:buClr>
              <a:buSzPts val="1100"/>
            </a:pPr>
            <a:r>
              <a:rPr lang="en-GB" dirty="0">
                <a:solidFill>
                  <a:schemeClr val="dk1"/>
                </a:solidFill>
                <a:latin typeface="Arial" panose="020B0604020202020204" pitchFamily="34" charset="0"/>
                <a:cs typeface="Arial" panose="020B0604020202020204" pitchFamily="34" charset="0"/>
              </a:rPr>
              <a:t>This introduction identifies learners’ baseline understanding and allows learners to define innovation in their own words.</a:t>
            </a:r>
          </a:p>
          <a:p>
            <a:pPr>
              <a:buClr>
                <a:schemeClr val="dk1"/>
              </a:buClr>
              <a:buSzPts val="1100"/>
            </a:pPr>
            <a:endParaRPr lang="en-GB" b="1"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Activity</a:t>
            </a:r>
            <a:endParaRPr lang="en-GB" dirty="0">
              <a:solidFill>
                <a:schemeClr val="dk1"/>
              </a:solidFill>
              <a:latin typeface="Arial" panose="020B0604020202020204" pitchFamily="34" charset="0"/>
              <a:cs typeface="Arial" panose="020B0604020202020204" pitchFamily="34" charset="0"/>
            </a:endParaRP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definition of innovation on the slide. Highlight that there are many acceptable definitions.</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Ask learners to suggest what ‘new value’ means for customers and for the business behind the innovation.</a:t>
            </a:r>
          </a:p>
          <a:p>
            <a:endParaRPr lang="en-GB"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Example answers</a:t>
            </a:r>
            <a:endParaRPr lang="en-GB" dirty="0">
              <a:solidFill>
                <a:schemeClr val="dk1"/>
              </a:solidFill>
              <a:latin typeface="Arial" panose="020B0604020202020204" pitchFamily="34" charset="0"/>
              <a:cs typeface="Arial" panose="020B0604020202020204" pitchFamily="34" charset="0"/>
            </a:endParaRPr>
          </a:p>
          <a:p>
            <a:r>
              <a:rPr lang="en-GB" dirty="0">
                <a:solidFill>
                  <a:schemeClr val="dk1"/>
                </a:solidFill>
                <a:latin typeface="Arial" panose="020B0604020202020204" pitchFamily="34" charset="0"/>
                <a:cs typeface="Arial" panose="020B0604020202020204" pitchFamily="34" charset="0"/>
              </a:rPr>
              <a:t>New value can mean:</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For customers: the benefits or improvements created by the new technology, which could include being able to do something new, reduced costs, simplification, improved performance, less time or labour needed.</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For the company: increased income and profit, increased market share, a stronger brand, greater customer satisfaction and loyalty.</a:t>
            </a:r>
          </a:p>
          <a:p>
            <a:pPr>
              <a:buClr>
                <a:schemeClr val="dk1"/>
              </a:buClr>
              <a:buSzPts val="1100"/>
            </a:pPr>
            <a:endParaRPr lang="en-GB" dirty="0">
              <a:solidFill>
                <a:srgbClr val="202124"/>
              </a:solidFill>
              <a:highlight>
                <a:schemeClr val="lt1"/>
              </a:highlight>
              <a:latin typeface="Arial" panose="020B0604020202020204" pitchFamily="34" charset="0"/>
              <a:cs typeface="Arial" panose="020B0604020202020204" pitchFamily="34" charset="0"/>
            </a:endParaRPr>
          </a:p>
          <a:p>
            <a:pPr>
              <a:buClr>
                <a:schemeClr val="dk1"/>
              </a:buClr>
              <a:buSzPts val="1100"/>
            </a:pPr>
            <a:r>
              <a:rPr lang="en-GB" b="1" dirty="0">
                <a:solidFill>
                  <a:srgbClr val="202124"/>
                </a:solidFill>
                <a:highlight>
                  <a:schemeClr val="lt1"/>
                </a:highlight>
                <a:latin typeface="Arial" panose="020B0604020202020204" pitchFamily="34" charset="0"/>
                <a:cs typeface="Arial" panose="020B0604020202020204" pitchFamily="34" charset="0"/>
              </a:rPr>
              <a:t>Film</a:t>
            </a:r>
          </a:p>
          <a:p>
            <a:pPr>
              <a:buClr>
                <a:schemeClr val="dk1"/>
              </a:buClr>
              <a:buSzPts val="1100"/>
            </a:pPr>
            <a:r>
              <a:rPr lang="en-GB" dirty="0">
                <a:solidFill>
                  <a:srgbClr val="202124"/>
                </a:solidFill>
                <a:highlight>
                  <a:schemeClr val="lt1"/>
                </a:highlight>
                <a:latin typeface="Arial" panose="020B0604020202020204" pitchFamily="34" charset="0"/>
                <a:cs typeface="Arial" panose="020B0604020202020204" pitchFamily="34" charset="0"/>
              </a:rPr>
              <a:t>After completing the activities learners can watch the </a:t>
            </a:r>
            <a:r>
              <a:rPr lang="en-GB" b="1" dirty="0">
                <a:solidFill>
                  <a:srgbClr val="202124"/>
                </a:solidFill>
                <a:highlight>
                  <a:schemeClr val="lt1"/>
                </a:highlight>
                <a:latin typeface="Arial" panose="020B0604020202020204" pitchFamily="34" charset="0"/>
                <a:cs typeface="Arial" panose="020B0604020202020204" pitchFamily="34" charset="0"/>
              </a:rPr>
              <a:t>Innovation and emerging technologies film</a:t>
            </a:r>
            <a:r>
              <a:rPr lang="en-GB" dirty="0">
                <a:solidFill>
                  <a:srgbClr val="202124"/>
                </a:solidFill>
                <a:highlight>
                  <a:schemeClr val="lt1"/>
                </a:highlight>
                <a:latin typeface="Arial" panose="020B0604020202020204" pitchFamily="34" charset="0"/>
                <a:cs typeface="Arial" panose="020B0604020202020204" pitchFamily="34" charset="0"/>
              </a:rPr>
              <a:t>, which introduces the concepts they will explore in the later activities in this resource.</a:t>
            </a:r>
          </a:p>
          <a:p>
            <a:pPr>
              <a:buClr>
                <a:schemeClr val="dk1"/>
              </a:buClr>
              <a:buSzPts val="1100"/>
            </a:pPr>
            <a:endParaRPr lang="en-GB" dirty="0">
              <a:solidFill>
                <a:srgbClr val="202124"/>
              </a:solidFill>
              <a:highlight>
                <a:schemeClr val="lt1"/>
              </a:highlight>
              <a:latin typeface="Arial" panose="020B0604020202020204" pitchFamily="34" charset="0"/>
              <a:cs typeface="Arial" panose="020B0604020202020204" pitchFamily="34" charset="0"/>
            </a:endParaRPr>
          </a:p>
          <a:p>
            <a:r>
              <a:rPr lang="en-GB" b="1" dirty="0">
                <a:solidFill>
                  <a:schemeClr val="dk1"/>
                </a:solidFill>
                <a:latin typeface="Arial" panose="020B0604020202020204" pitchFamily="34" charset="0"/>
                <a:cs typeface="Arial" panose="020B0604020202020204" pitchFamily="34" charset="0"/>
              </a:rPr>
              <a:t>Assessment</a:t>
            </a:r>
          </a:p>
          <a:p>
            <a:r>
              <a:rPr lang="en-GB" dirty="0">
                <a:solidFill>
                  <a:schemeClr val="dk1"/>
                </a:solidFill>
                <a:latin typeface="Arial" panose="020B0604020202020204" pitchFamily="34" charset="0"/>
                <a:cs typeface="Arial" panose="020B0604020202020204" pitchFamily="34" charset="0"/>
              </a:rPr>
              <a:t>Discussion of meaning of ‘new value’.</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Extension</a:t>
            </a:r>
          </a:p>
          <a:p>
            <a:pPr>
              <a:buClr>
                <a:schemeClr val="dk1"/>
              </a:buClr>
              <a:buSzPts val="1100"/>
            </a:pPr>
            <a:r>
              <a:rPr lang="en-GB" dirty="0">
                <a:solidFill>
                  <a:schemeClr val="dk1"/>
                </a:solidFill>
                <a:latin typeface="Arial" panose="020B0604020202020204" pitchFamily="34" charset="0"/>
                <a:cs typeface="Arial" panose="020B0604020202020204" pitchFamily="34" charset="0"/>
              </a:rPr>
              <a:t>Learners can identify examples of ‘new value’ created by the innovations they listed in the first activity.</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138068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88E24A-34F9-0AD6-AB48-B433D01E0DF9}"/>
              </a:ext>
            </a:extLst>
          </p:cNvPr>
          <p:cNvPicPr>
            <a:picLocks noChangeAspect="1"/>
          </p:cNvPicPr>
          <p:nvPr userDrawn="1"/>
        </p:nvPicPr>
        <p:blipFill>
          <a:blip r:embed="rId3"/>
          <a:stretch>
            <a:fillRect/>
          </a:stretch>
        </p:blipFill>
        <p:spPr>
          <a:xfrm>
            <a:off x="0" y="0"/>
            <a:ext cx="16257588" cy="9144893"/>
          </a:xfrm>
          <a:prstGeom prst="rect">
            <a:avLst/>
          </a:prstGeom>
        </p:spPr>
      </p:pic>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B_Title and Content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5BE80E-2D13-818C-D464-F6F3D11235B6}"/>
              </a:ext>
            </a:extLst>
          </p:cNvPr>
          <p:cNvPicPr>
            <a:picLocks noChangeAspect="1"/>
          </p:cNvPicPr>
          <p:nvPr userDrawn="1"/>
        </p:nvPicPr>
        <p:blipFill>
          <a:blip r:embed="rId3"/>
          <a:stretch>
            <a:fillRect/>
          </a:stretch>
        </p:blipFill>
        <p:spPr>
          <a:xfrm>
            <a:off x="794" y="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405549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_5 box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2010805"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4654614"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7258666"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9902475"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2427013"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401850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664244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9226613"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1850544"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2010805"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4654613"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723878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9882596"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242701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Slide Number Placeholder 5">
            <a:extLst>
              <a:ext uri="{FF2B5EF4-FFF2-40B4-BE49-F238E27FC236}">
                <a16:creationId xmlns:a16="http://schemas.microsoft.com/office/drawing/2014/main" id="{A022CC44-5D5C-E576-0820-E097B464ADC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668361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dirty="0"/>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dirty="0"/>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995654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B_Circle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dirty="0"/>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dirty="0"/>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296446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B_6R_3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noChangeAspect="1"/>
          </p:cNvSpPr>
          <p:nvPr>
            <p:ph sz="quarter" idx="13"/>
          </p:nvPr>
        </p:nvSpPr>
        <p:spPr>
          <a:xfrm>
            <a:off x="5175414" y="2710112"/>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3748347"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6242409" y="2990197"/>
            <a:ext cx="4673241" cy="509373"/>
          </a:xfrm>
        </p:spPr>
        <p:txBody>
          <a:bodyPr>
            <a:normAutofit/>
          </a:bodyPr>
          <a:lstStyle>
            <a:lvl3pPr algn="l">
              <a:defRPr sz="16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noChangeAspect="1"/>
          </p:cNvSpPr>
          <p:nvPr>
            <p:ph sz="quarter" idx="25"/>
          </p:nvPr>
        </p:nvSpPr>
        <p:spPr>
          <a:xfrm>
            <a:off x="5175411" y="5653615"/>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noChangeAspect="1"/>
          </p:cNvSpPr>
          <p:nvPr>
            <p:ph sz="quarter" idx="26"/>
          </p:nvPr>
        </p:nvSpPr>
        <p:spPr>
          <a:xfrm>
            <a:off x="5175413" y="3673774"/>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noChangeAspect="1"/>
          </p:cNvSpPr>
          <p:nvPr>
            <p:ph sz="quarter" idx="27"/>
          </p:nvPr>
        </p:nvSpPr>
        <p:spPr>
          <a:xfrm>
            <a:off x="5175411" y="6662382"/>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noChangeAspect="1"/>
          </p:cNvSpPr>
          <p:nvPr>
            <p:ph sz="quarter" idx="28"/>
          </p:nvPr>
        </p:nvSpPr>
        <p:spPr>
          <a:xfrm>
            <a:off x="5175411" y="4647793"/>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noChangeAspect="1"/>
          </p:cNvSpPr>
          <p:nvPr>
            <p:ph sz="quarter" idx="29"/>
          </p:nvPr>
        </p:nvSpPr>
        <p:spPr>
          <a:xfrm>
            <a:off x="5175411" y="7701056"/>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6242409" y="3964385"/>
            <a:ext cx="4673240" cy="501389"/>
          </a:xfrm>
        </p:spPr>
        <p:txBody>
          <a:bodyPr>
            <a:normAutofit/>
          </a:bodyPr>
          <a:lstStyle>
            <a:lvl3pPr algn="l">
              <a:defRPr sz="16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6242407" y="4953991"/>
            <a:ext cx="4673240" cy="485802"/>
          </a:xfrm>
        </p:spPr>
        <p:txBody>
          <a:bodyPr>
            <a:normAutofit/>
          </a:bodyPr>
          <a:lstStyle>
            <a:lvl3pPr algn="l">
              <a:defRPr sz="16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6242408" y="5923655"/>
            <a:ext cx="4673240" cy="513542"/>
          </a:xfrm>
        </p:spPr>
        <p:txBody>
          <a:bodyPr>
            <a:normAutofit/>
          </a:bodyPr>
          <a:lstStyle>
            <a:lvl3pPr algn="l">
              <a:defRPr sz="16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6242407" y="6963112"/>
            <a:ext cx="4673240" cy="491270"/>
          </a:xfrm>
        </p:spPr>
        <p:txBody>
          <a:bodyPr>
            <a:normAutofit/>
          </a:bodyPr>
          <a:lstStyle>
            <a:lvl3pPr algn="l">
              <a:defRPr sz="16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6242407" y="7986691"/>
            <a:ext cx="4673239" cy="506365"/>
          </a:xfrm>
        </p:spPr>
        <p:txBody>
          <a:bodyPr>
            <a:normAutofit/>
          </a:bodyPr>
          <a:lstStyle>
            <a:lvl3pPr algn="l">
              <a:defRPr sz="1600"/>
            </a:lvl3pPr>
          </a:lstStyle>
          <a:p>
            <a:pPr lvl="2"/>
            <a:r>
              <a:rPr lang="en-GB" dirty="0"/>
              <a:t>Third level</a:t>
            </a:r>
          </a:p>
        </p:txBody>
      </p: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242408" y="2710112"/>
            <a:ext cx="4673242" cy="258498"/>
          </a:xfrm>
        </p:spPr>
        <p:txBody>
          <a:bodyPr>
            <a:noAutofit/>
          </a:bodyPr>
          <a:lstStyle>
            <a:lvl3pPr algn="l">
              <a:defRPr sz="1600" b="1"/>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242408" y="3673773"/>
            <a:ext cx="4673241" cy="258498"/>
          </a:xfrm>
        </p:spPr>
        <p:txBody>
          <a:bodyPr>
            <a:noAutofit/>
          </a:bodyPr>
          <a:lstStyle>
            <a:lvl3pPr algn="l">
              <a:defRPr sz="1600" b="1"/>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6242407" y="6662383"/>
            <a:ext cx="4673240" cy="286441"/>
          </a:xfrm>
        </p:spPr>
        <p:txBody>
          <a:bodyPr>
            <a:noAutofit/>
          </a:bodyPr>
          <a:lstStyle>
            <a:lvl3pPr algn="l">
              <a:defRPr sz="1600" b="1"/>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6242407" y="5653616"/>
            <a:ext cx="4673240" cy="274394"/>
          </a:xfrm>
        </p:spPr>
        <p:txBody>
          <a:bodyPr>
            <a:noAutofit/>
          </a:bodyPr>
          <a:lstStyle>
            <a:lvl3pPr algn="l">
              <a:defRPr sz="1600" b="1"/>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242408" y="4647793"/>
            <a:ext cx="4673240" cy="274455"/>
          </a:xfrm>
        </p:spPr>
        <p:txBody>
          <a:bodyPr>
            <a:noAutofit/>
          </a:bodyPr>
          <a:lstStyle>
            <a:lvl3pPr algn="l">
              <a:defRPr sz="1600" b="1"/>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6242407" y="7701056"/>
            <a:ext cx="4673239" cy="285635"/>
          </a:xfrm>
        </p:spPr>
        <p:txBody>
          <a:bodyPr>
            <a:noAutofit/>
          </a:bodyPr>
          <a:lstStyle>
            <a:lvl3pPr algn="l">
              <a:defRPr sz="1600" b="1"/>
            </a:lvl3pPr>
          </a:lstStyle>
          <a:p>
            <a:pPr lvl="2"/>
            <a:r>
              <a:rPr lang="en-GB" dirty="0"/>
              <a:t>Third level</a:t>
            </a:r>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cxnSp>
        <p:nvCxnSpPr>
          <p:cNvPr id="6" name="Straight Arrow Connector 5">
            <a:extLst>
              <a:ext uri="{FF2B5EF4-FFF2-40B4-BE49-F238E27FC236}">
                <a16:creationId xmlns:a16="http://schemas.microsoft.com/office/drawing/2014/main" id="{34D7B7E0-A152-BE87-1460-AF2275E0F8D3}"/>
              </a:ext>
            </a:extLst>
          </p:cNvPr>
          <p:cNvCxnSpPr>
            <a:cxnSpLocks/>
          </p:cNvCxnSpPr>
          <p:nvPr userDrawn="1"/>
        </p:nvCxnSpPr>
        <p:spPr>
          <a:xfrm>
            <a:off x="11837271"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327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228266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B_diagram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4174373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84036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369115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8439371" y="0"/>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Title 1"/>
          <p:cNvSpPr>
            <a:spLocks noGrp="1"/>
          </p:cNvSpPr>
          <p:nvPr>
            <p:ph type="title"/>
          </p:nvPr>
        </p:nvSpPr>
        <p:spPr/>
        <p:txBody>
          <a:bodyPr/>
          <a:lstStyle/>
          <a:p>
            <a:r>
              <a:rPr lang="en-GB"/>
              <a:t>Click to edit Master title style</a:t>
            </a:r>
            <a:endParaRPr lang="en-US" dirty="0"/>
          </a:p>
        </p:txBody>
      </p:sp>
      <p:sp>
        <p:nvSpPr>
          <p:cNvPr id="4" name="Footer Placeholder 3"/>
          <p:cNvSpPr>
            <a:spLocks noGrp="1"/>
          </p:cNvSpPr>
          <p:nvPr>
            <p:ph type="ftr" sz="quarter" idx="11"/>
          </p:nvPr>
        </p:nvSpPr>
        <p:spPr/>
        <p:txBody>
          <a:bodyPr/>
          <a:lstStyle/>
          <a:p>
            <a:r>
              <a:rPr lang="en-US" dirty="0"/>
              <a:t>Sustainability  |</a:t>
            </a:r>
          </a:p>
        </p:txBody>
      </p:sp>
      <p:sp>
        <p:nvSpPr>
          <p:cNvPr id="9" name="Content Placeholder 6">
            <a:extLst>
              <a:ext uri="{FF2B5EF4-FFF2-40B4-BE49-F238E27FC236}">
                <a16:creationId xmlns:a16="http://schemas.microsoft.com/office/drawing/2014/main" id="{43534DC2-A6B5-7FA2-2549-D363422378DE}"/>
              </a:ext>
            </a:extLst>
          </p:cNvPr>
          <p:cNvSpPr>
            <a:spLocks noGrp="1"/>
          </p:cNvSpPr>
          <p:nvPr>
            <p:ph sz="quarter" idx="16"/>
          </p:nvPr>
        </p:nvSpPr>
        <p:spPr>
          <a:xfrm>
            <a:off x="485638"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6">
            <a:extLst>
              <a:ext uri="{FF2B5EF4-FFF2-40B4-BE49-F238E27FC236}">
                <a16:creationId xmlns:a16="http://schemas.microsoft.com/office/drawing/2014/main" id="{1FB707EE-93E3-8AB9-BC96-26C683377275}"/>
              </a:ext>
            </a:extLst>
          </p:cNvPr>
          <p:cNvSpPr>
            <a:spLocks noGrp="1"/>
          </p:cNvSpPr>
          <p:nvPr>
            <p:ph sz="quarter" idx="17"/>
          </p:nvPr>
        </p:nvSpPr>
        <p:spPr>
          <a:xfrm>
            <a:off x="4410635"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80230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7" name="Picture 6">
            <a:extLst>
              <a:ext uri="{FF2B5EF4-FFF2-40B4-BE49-F238E27FC236}">
                <a16:creationId xmlns:a16="http://schemas.microsoft.com/office/drawing/2014/main" id="{2B26280C-DA0D-BAB5-1D20-72CAB35E2F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261" y="4489"/>
            <a:ext cx="16235327" cy="9139511"/>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9DCB50-AC23-3699-CADC-2D80B8378169}"/>
              </a:ext>
            </a:extLst>
          </p:cNvPr>
          <p:cNvPicPr>
            <a:picLocks noChangeAspect="1"/>
          </p:cNvPicPr>
          <p:nvPr userDrawn="1"/>
        </p:nvPicPr>
        <p:blipFill>
          <a:blip r:embed="rId3"/>
          <a:stretch>
            <a:fillRect/>
          </a:stretch>
        </p:blipFill>
        <p:spPr>
          <a:xfrm>
            <a:off x="794" y="-5152"/>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28978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54B5C9EB-1E1B-D6F9-602D-4E0A24FC3A4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268422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8935605" y="-8682"/>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Title 1"/>
          <p:cNvSpPr>
            <a:spLocks noGrp="1"/>
          </p:cNvSpPr>
          <p:nvPr>
            <p:ph type="title"/>
          </p:nvPr>
        </p:nvSpPr>
        <p:spPr/>
        <p:txBody>
          <a:bodyPr/>
          <a:lstStyle/>
          <a:p>
            <a:r>
              <a:rPr lang="en-GB"/>
              <a:t>Click to edit Master title style</a:t>
            </a:r>
            <a:endParaRPr lang="en-US" dirty="0"/>
          </a:p>
        </p:txBody>
      </p:sp>
      <p:sp>
        <p:nvSpPr>
          <p:cNvPr id="4" name="Footer Placeholder 3"/>
          <p:cNvSpPr>
            <a:spLocks noGrp="1"/>
          </p:cNvSpPr>
          <p:nvPr>
            <p:ph type="ftr" sz="quarter" idx="11"/>
          </p:nvPr>
        </p:nvSpPr>
        <p:spPr/>
        <p:txBody>
          <a:bodyPr/>
          <a:lstStyle/>
          <a:p>
            <a:r>
              <a:rPr lang="en-US" dirty="0"/>
              <a:t>Sustainability  |</a:t>
            </a:r>
          </a:p>
        </p:txBody>
      </p:sp>
      <p:sp>
        <p:nvSpPr>
          <p:cNvPr id="9" name="Content Placeholder 6">
            <a:extLst>
              <a:ext uri="{FF2B5EF4-FFF2-40B4-BE49-F238E27FC236}">
                <a16:creationId xmlns:a16="http://schemas.microsoft.com/office/drawing/2014/main" id="{43534DC2-A6B5-7FA2-2549-D363422378DE}"/>
              </a:ext>
            </a:extLst>
          </p:cNvPr>
          <p:cNvSpPr>
            <a:spLocks noGrp="1"/>
          </p:cNvSpPr>
          <p:nvPr>
            <p:ph sz="quarter" idx="16"/>
          </p:nvPr>
        </p:nvSpPr>
        <p:spPr>
          <a:xfrm>
            <a:off x="485638"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6">
            <a:extLst>
              <a:ext uri="{FF2B5EF4-FFF2-40B4-BE49-F238E27FC236}">
                <a16:creationId xmlns:a16="http://schemas.microsoft.com/office/drawing/2014/main" id="{1FB707EE-93E3-8AB9-BC96-26C683377275}"/>
              </a:ext>
            </a:extLst>
          </p:cNvPr>
          <p:cNvSpPr>
            <a:spLocks noGrp="1"/>
          </p:cNvSpPr>
          <p:nvPr>
            <p:ph sz="quarter" idx="17"/>
          </p:nvPr>
        </p:nvSpPr>
        <p:spPr>
          <a:xfrm>
            <a:off x="4410635"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703886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1754" y="7435380"/>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1980162" y="7799678"/>
            <a:ext cx="5483893" cy="799604"/>
          </a:xfrm>
        </p:spPr>
        <p:txBody>
          <a:bodyPr/>
          <a:lstStyle>
            <a:lvl3pPr algn="l">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0922864"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5" name="Content Placeholder 6">
            <a:extLst>
              <a:ext uri="{FF2B5EF4-FFF2-40B4-BE49-F238E27FC236}">
                <a16:creationId xmlns:a16="http://schemas.microsoft.com/office/drawing/2014/main" id="{13C37EB3-2945-9129-D878-C7EDA700A0E4}"/>
              </a:ext>
            </a:extLst>
          </p:cNvPr>
          <p:cNvSpPr>
            <a:spLocks noGrp="1"/>
          </p:cNvSpPr>
          <p:nvPr>
            <p:ph sz="quarter" idx="62"/>
          </p:nvPr>
        </p:nvSpPr>
        <p:spPr>
          <a:xfrm>
            <a:off x="3606461"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7" name="Content Placeholder 6">
            <a:extLst>
              <a:ext uri="{FF2B5EF4-FFF2-40B4-BE49-F238E27FC236}">
                <a16:creationId xmlns:a16="http://schemas.microsoft.com/office/drawing/2014/main" id="{C30BF0B2-8EA1-EEE4-F359-AC4993CCA7F5}"/>
              </a:ext>
            </a:extLst>
          </p:cNvPr>
          <p:cNvSpPr>
            <a:spLocks noGrp="1"/>
          </p:cNvSpPr>
          <p:nvPr>
            <p:ph sz="quarter" idx="63"/>
          </p:nvPr>
        </p:nvSpPr>
        <p:spPr>
          <a:xfrm>
            <a:off x="8816415"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8" name="Content Placeholder 6">
            <a:extLst>
              <a:ext uri="{FF2B5EF4-FFF2-40B4-BE49-F238E27FC236}">
                <a16:creationId xmlns:a16="http://schemas.microsoft.com/office/drawing/2014/main" id="{00D58D6C-F32C-E43C-0DB5-4A578BB2DCF6}"/>
              </a:ext>
            </a:extLst>
          </p:cNvPr>
          <p:cNvSpPr>
            <a:spLocks noGrp="1"/>
          </p:cNvSpPr>
          <p:nvPr>
            <p:ph sz="quarter" idx="64"/>
          </p:nvPr>
        </p:nvSpPr>
        <p:spPr>
          <a:xfrm>
            <a:off x="14047634"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9" name="Content Placeholder 6">
            <a:extLst>
              <a:ext uri="{FF2B5EF4-FFF2-40B4-BE49-F238E27FC236}">
                <a16:creationId xmlns:a16="http://schemas.microsoft.com/office/drawing/2014/main" id="{75E65F9B-42B7-8BFE-6949-10669005D8FC}"/>
              </a:ext>
            </a:extLst>
          </p:cNvPr>
          <p:cNvSpPr>
            <a:spLocks noGrp="1"/>
          </p:cNvSpPr>
          <p:nvPr>
            <p:ph sz="quarter" idx="65"/>
          </p:nvPr>
        </p:nvSpPr>
        <p:spPr>
          <a:xfrm>
            <a:off x="5691645"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50" name="Content Placeholder 6">
            <a:extLst>
              <a:ext uri="{FF2B5EF4-FFF2-40B4-BE49-F238E27FC236}">
                <a16:creationId xmlns:a16="http://schemas.microsoft.com/office/drawing/2014/main" id="{2556411B-4C42-D3C2-68B6-B487F867608D}"/>
              </a:ext>
            </a:extLst>
          </p:cNvPr>
          <p:cNvSpPr>
            <a:spLocks noGrp="1"/>
          </p:cNvSpPr>
          <p:nvPr>
            <p:ph sz="quarter" idx="66"/>
          </p:nvPr>
        </p:nvSpPr>
        <p:spPr>
          <a:xfrm>
            <a:off x="481691"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13" name="Slide Number Placeholder 5">
            <a:extLst>
              <a:ext uri="{FF2B5EF4-FFF2-40B4-BE49-F238E27FC236}">
                <a16:creationId xmlns:a16="http://schemas.microsoft.com/office/drawing/2014/main" id="{0353B0E9-FD03-6F93-1718-80BA9018FAA9}"/>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149446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B_3boxes_wayfing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1754" y="7435380"/>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1980162" y="7799678"/>
            <a:ext cx="5483893" cy="799604"/>
          </a:xfrm>
        </p:spPr>
        <p:txBody>
          <a:bodyPr/>
          <a:lstStyle>
            <a:lvl3pPr algn="l">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0922864"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5" name="Content Placeholder 6">
            <a:extLst>
              <a:ext uri="{FF2B5EF4-FFF2-40B4-BE49-F238E27FC236}">
                <a16:creationId xmlns:a16="http://schemas.microsoft.com/office/drawing/2014/main" id="{13C37EB3-2945-9129-D878-C7EDA700A0E4}"/>
              </a:ext>
            </a:extLst>
          </p:cNvPr>
          <p:cNvSpPr>
            <a:spLocks noGrp="1"/>
          </p:cNvSpPr>
          <p:nvPr>
            <p:ph sz="quarter" idx="62"/>
          </p:nvPr>
        </p:nvSpPr>
        <p:spPr>
          <a:xfrm>
            <a:off x="3606461"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7" name="Content Placeholder 6">
            <a:extLst>
              <a:ext uri="{FF2B5EF4-FFF2-40B4-BE49-F238E27FC236}">
                <a16:creationId xmlns:a16="http://schemas.microsoft.com/office/drawing/2014/main" id="{C30BF0B2-8EA1-EEE4-F359-AC4993CCA7F5}"/>
              </a:ext>
            </a:extLst>
          </p:cNvPr>
          <p:cNvSpPr>
            <a:spLocks noGrp="1"/>
          </p:cNvSpPr>
          <p:nvPr>
            <p:ph sz="quarter" idx="63"/>
          </p:nvPr>
        </p:nvSpPr>
        <p:spPr>
          <a:xfrm>
            <a:off x="8816415"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8" name="Content Placeholder 6">
            <a:extLst>
              <a:ext uri="{FF2B5EF4-FFF2-40B4-BE49-F238E27FC236}">
                <a16:creationId xmlns:a16="http://schemas.microsoft.com/office/drawing/2014/main" id="{00D58D6C-F32C-E43C-0DB5-4A578BB2DCF6}"/>
              </a:ext>
            </a:extLst>
          </p:cNvPr>
          <p:cNvSpPr>
            <a:spLocks noGrp="1"/>
          </p:cNvSpPr>
          <p:nvPr>
            <p:ph sz="quarter" idx="64"/>
          </p:nvPr>
        </p:nvSpPr>
        <p:spPr>
          <a:xfrm>
            <a:off x="14047634"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9" name="Content Placeholder 6">
            <a:extLst>
              <a:ext uri="{FF2B5EF4-FFF2-40B4-BE49-F238E27FC236}">
                <a16:creationId xmlns:a16="http://schemas.microsoft.com/office/drawing/2014/main" id="{75E65F9B-42B7-8BFE-6949-10669005D8FC}"/>
              </a:ext>
            </a:extLst>
          </p:cNvPr>
          <p:cNvSpPr>
            <a:spLocks noGrp="1"/>
          </p:cNvSpPr>
          <p:nvPr>
            <p:ph sz="quarter" idx="65"/>
          </p:nvPr>
        </p:nvSpPr>
        <p:spPr>
          <a:xfrm>
            <a:off x="5691645"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50" name="Content Placeholder 6">
            <a:extLst>
              <a:ext uri="{FF2B5EF4-FFF2-40B4-BE49-F238E27FC236}">
                <a16:creationId xmlns:a16="http://schemas.microsoft.com/office/drawing/2014/main" id="{2556411B-4C42-D3C2-68B6-B487F867608D}"/>
              </a:ext>
            </a:extLst>
          </p:cNvPr>
          <p:cNvSpPr>
            <a:spLocks noGrp="1"/>
          </p:cNvSpPr>
          <p:nvPr>
            <p:ph sz="quarter" idx="66"/>
          </p:nvPr>
        </p:nvSpPr>
        <p:spPr>
          <a:xfrm>
            <a:off x="481691"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13" name="Slide Number Placeholder 5">
            <a:extLst>
              <a:ext uri="{FF2B5EF4-FFF2-40B4-BE49-F238E27FC236}">
                <a16:creationId xmlns:a16="http://schemas.microsoft.com/office/drawing/2014/main" id="{0353B0E9-FD03-6F93-1718-80BA9018FAA9}"/>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48148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7350" y="1461613"/>
            <a:ext cx="8671590" cy="1098549"/>
          </a:xfrm>
        </p:spPr>
        <p:txBody>
          <a:bodyPr anchor="t">
            <a:normAutofit/>
          </a:bodyPr>
          <a:lstStyle>
            <a:lvl1pPr marL="0" indent="0">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4" name="Content Placeholder 3"/>
          <p:cNvSpPr>
            <a:spLocks noGrp="1"/>
          </p:cNvSpPr>
          <p:nvPr>
            <p:ph sz="half" idx="2"/>
          </p:nvPr>
        </p:nvSpPr>
        <p:spPr>
          <a:xfrm>
            <a:off x="514940" y="2849526"/>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8" name="Footer Placeholder 7"/>
          <p:cNvSpPr>
            <a:spLocks noGrp="1"/>
          </p:cNvSpPr>
          <p:nvPr>
            <p:ph type="ftr" sz="quarter" idx="11"/>
          </p:nvPr>
        </p:nvSpPr>
        <p:spPr/>
        <p:txBody>
          <a:bodyPr/>
          <a:lstStyle/>
          <a:p>
            <a:r>
              <a:rPr lang="en-US" dirty="0"/>
              <a:t>Sustainability  |</a:t>
            </a:r>
          </a:p>
        </p:txBody>
      </p:sp>
      <p:sp>
        <p:nvSpPr>
          <p:cNvPr id="13" name="Content Placeholder 3">
            <a:extLst>
              <a:ext uri="{FF2B5EF4-FFF2-40B4-BE49-F238E27FC236}">
                <a16:creationId xmlns:a16="http://schemas.microsoft.com/office/drawing/2014/main" id="{05F8A497-9B88-124D-2AF6-1FDB81802ECD}"/>
              </a:ext>
            </a:extLst>
          </p:cNvPr>
          <p:cNvSpPr>
            <a:spLocks noGrp="1"/>
          </p:cNvSpPr>
          <p:nvPr>
            <p:ph sz="half" idx="67"/>
          </p:nvPr>
        </p:nvSpPr>
        <p:spPr>
          <a:xfrm>
            <a:off x="514940" y="4848447"/>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4" name="Content Placeholder 3">
            <a:extLst>
              <a:ext uri="{FF2B5EF4-FFF2-40B4-BE49-F238E27FC236}">
                <a16:creationId xmlns:a16="http://schemas.microsoft.com/office/drawing/2014/main" id="{604DD778-4EC1-EDD3-4395-F17DFA8CE2E1}"/>
              </a:ext>
            </a:extLst>
          </p:cNvPr>
          <p:cNvSpPr>
            <a:spLocks noGrp="1"/>
          </p:cNvSpPr>
          <p:nvPr>
            <p:ph sz="half" idx="68"/>
          </p:nvPr>
        </p:nvSpPr>
        <p:spPr>
          <a:xfrm>
            <a:off x="514940" y="6845055"/>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5" name="Content Placeholder 3">
            <a:extLst>
              <a:ext uri="{FF2B5EF4-FFF2-40B4-BE49-F238E27FC236}">
                <a16:creationId xmlns:a16="http://schemas.microsoft.com/office/drawing/2014/main" id="{31681828-9394-88ED-221B-71CD80E6651E}"/>
              </a:ext>
            </a:extLst>
          </p:cNvPr>
          <p:cNvSpPr>
            <a:spLocks noGrp="1"/>
          </p:cNvSpPr>
          <p:nvPr>
            <p:ph sz="half" idx="69"/>
          </p:nvPr>
        </p:nvSpPr>
        <p:spPr>
          <a:xfrm>
            <a:off x="11423945" y="1382233"/>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6" name="Content Placeholder 3">
            <a:extLst>
              <a:ext uri="{FF2B5EF4-FFF2-40B4-BE49-F238E27FC236}">
                <a16:creationId xmlns:a16="http://schemas.microsoft.com/office/drawing/2014/main" id="{37DD7FE3-6B3A-3138-4E6D-9069B0EED7AB}"/>
              </a:ext>
            </a:extLst>
          </p:cNvPr>
          <p:cNvSpPr>
            <a:spLocks noGrp="1"/>
          </p:cNvSpPr>
          <p:nvPr>
            <p:ph sz="half" idx="70"/>
          </p:nvPr>
        </p:nvSpPr>
        <p:spPr>
          <a:xfrm>
            <a:off x="11423945" y="3381154"/>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7" name="Content Placeholder 3">
            <a:extLst>
              <a:ext uri="{FF2B5EF4-FFF2-40B4-BE49-F238E27FC236}">
                <a16:creationId xmlns:a16="http://schemas.microsoft.com/office/drawing/2014/main" id="{5113F79B-C2E3-E5F0-FBF3-C653AC7E37B2}"/>
              </a:ext>
            </a:extLst>
          </p:cNvPr>
          <p:cNvSpPr>
            <a:spLocks noGrp="1"/>
          </p:cNvSpPr>
          <p:nvPr>
            <p:ph sz="half" idx="71"/>
          </p:nvPr>
        </p:nvSpPr>
        <p:spPr>
          <a:xfrm>
            <a:off x="11423945" y="5377762"/>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8" name="Content Placeholder 3">
            <a:extLst>
              <a:ext uri="{FF2B5EF4-FFF2-40B4-BE49-F238E27FC236}">
                <a16:creationId xmlns:a16="http://schemas.microsoft.com/office/drawing/2014/main" id="{F6D392A3-BC0A-6D80-30DA-BB0B214E4497}"/>
              </a:ext>
            </a:extLst>
          </p:cNvPr>
          <p:cNvSpPr>
            <a:spLocks noGrp="1"/>
          </p:cNvSpPr>
          <p:nvPr>
            <p:ph sz="half" idx="72"/>
          </p:nvPr>
        </p:nvSpPr>
        <p:spPr>
          <a:xfrm>
            <a:off x="7001235" y="4717816"/>
            <a:ext cx="2270791" cy="1841718"/>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9" name="Content Placeholder 6">
            <a:extLst>
              <a:ext uri="{FF2B5EF4-FFF2-40B4-BE49-F238E27FC236}">
                <a16:creationId xmlns:a16="http://schemas.microsoft.com/office/drawing/2014/main" id="{0EAF8BAA-7914-475F-7DC9-9038864D5B70}"/>
              </a:ext>
            </a:extLst>
          </p:cNvPr>
          <p:cNvSpPr>
            <a:spLocks noGrp="1"/>
          </p:cNvSpPr>
          <p:nvPr>
            <p:ph sz="quarter" idx="40"/>
          </p:nvPr>
        </p:nvSpPr>
        <p:spPr>
          <a:xfrm>
            <a:off x="6189235" y="6875099"/>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0" name="Content Placeholder 6">
            <a:extLst>
              <a:ext uri="{FF2B5EF4-FFF2-40B4-BE49-F238E27FC236}">
                <a16:creationId xmlns:a16="http://schemas.microsoft.com/office/drawing/2014/main" id="{2CDB8EB8-2EFA-2F7F-5E8B-35D169125CD8}"/>
              </a:ext>
            </a:extLst>
          </p:cNvPr>
          <p:cNvSpPr>
            <a:spLocks noGrp="1"/>
          </p:cNvSpPr>
          <p:nvPr>
            <p:ph sz="quarter" idx="41"/>
          </p:nvPr>
        </p:nvSpPr>
        <p:spPr>
          <a:xfrm>
            <a:off x="8766622" y="683538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1" name="Text Placeholder 14">
            <a:extLst>
              <a:ext uri="{FF2B5EF4-FFF2-40B4-BE49-F238E27FC236}">
                <a16:creationId xmlns:a16="http://schemas.microsoft.com/office/drawing/2014/main" id="{BD4660C6-4B93-494A-F88F-040438D9C567}"/>
              </a:ext>
            </a:extLst>
          </p:cNvPr>
          <p:cNvSpPr>
            <a:spLocks noGrp="1"/>
          </p:cNvSpPr>
          <p:nvPr>
            <p:ph type="body" sz="quarter" idx="42" hasCustomPrompt="1"/>
          </p:nvPr>
        </p:nvSpPr>
        <p:spPr>
          <a:xfrm>
            <a:off x="6232660" y="8182447"/>
            <a:ext cx="1095375" cy="477837"/>
          </a:xfrm>
        </p:spPr>
        <p:txBody>
          <a:bodyPr/>
          <a:lstStyle>
            <a:lvl3pPr algn="ctr">
              <a:defRPr/>
            </a:lvl3pPr>
          </a:lstStyle>
          <a:p>
            <a:pPr lvl="2"/>
            <a:r>
              <a:rPr lang="en-GB" dirty="0"/>
              <a:t>Third level</a:t>
            </a:r>
          </a:p>
        </p:txBody>
      </p:sp>
      <p:sp>
        <p:nvSpPr>
          <p:cNvPr id="22" name="Text Placeholder 14">
            <a:extLst>
              <a:ext uri="{FF2B5EF4-FFF2-40B4-BE49-F238E27FC236}">
                <a16:creationId xmlns:a16="http://schemas.microsoft.com/office/drawing/2014/main" id="{414EF138-B55B-29D3-E795-76912520688E}"/>
              </a:ext>
            </a:extLst>
          </p:cNvPr>
          <p:cNvSpPr>
            <a:spLocks noGrp="1"/>
          </p:cNvSpPr>
          <p:nvPr>
            <p:ph type="body" sz="quarter" idx="43" hasCustomPrompt="1"/>
          </p:nvPr>
        </p:nvSpPr>
        <p:spPr>
          <a:xfrm>
            <a:off x="8862227" y="8088068"/>
            <a:ext cx="1095375" cy="477837"/>
          </a:xfrm>
        </p:spPr>
        <p:txBody>
          <a:bodyPr/>
          <a:lstStyle>
            <a:lvl3pPr algn="ctr">
              <a:defRPr/>
            </a:lvl3pPr>
          </a:lstStyle>
          <a:p>
            <a:pPr lvl="2"/>
            <a:r>
              <a:rPr lang="en-GB" dirty="0"/>
              <a:t>Third level</a:t>
            </a:r>
          </a:p>
        </p:txBody>
      </p:sp>
      <p:cxnSp>
        <p:nvCxnSpPr>
          <p:cNvPr id="23" name="Straight Arrow Connector 22">
            <a:extLst>
              <a:ext uri="{FF2B5EF4-FFF2-40B4-BE49-F238E27FC236}">
                <a16:creationId xmlns:a16="http://schemas.microsoft.com/office/drawing/2014/main" id="{914EFB25-7868-9E52-BE18-12DA59E61B60}"/>
              </a:ext>
            </a:extLst>
          </p:cNvPr>
          <p:cNvCxnSpPr>
            <a:cxnSpLocks/>
          </p:cNvCxnSpPr>
          <p:nvPr userDrawn="1"/>
        </p:nvCxnSpPr>
        <p:spPr>
          <a:xfrm>
            <a:off x="7626534" y="7463156"/>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Content Placeholder 6">
            <a:extLst>
              <a:ext uri="{FF2B5EF4-FFF2-40B4-BE49-F238E27FC236}">
                <a16:creationId xmlns:a16="http://schemas.microsoft.com/office/drawing/2014/main" id="{04F74962-9EE5-4258-1457-679F2FB60903}"/>
              </a:ext>
            </a:extLst>
          </p:cNvPr>
          <p:cNvSpPr>
            <a:spLocks noGrp="1"/>
          </p:cNvSpPr>
          <p:nvPr>
            <p:ph sz="quarter" idx="49"/>
          </p:nvPr>
        </p:nvSpPr>
        <p:spPr>
          <a:xfrm>
            <a:off x="5431997" y="440336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5" name="Text Placeholder 14">
            <a:extLst>
              <a:ext uri="{FF2B5EF4-FFF2-40B4-BE49-F238E27FC236}">
                <a16:creationId xmlns:a16="http://schemas.microsoft.com/office/drawing/2014/main" id="{27188095-F3E5-5D44-C7E3-DB9EEE67A24B}"/>
              </a:ext>
            </a:extLst>
          </p:cNvPr>
          <p:cNvSpPr>
            <a:spLocks noGrp="1"/>
          </p:cNvSpPr>
          <p:nvPr>
            <p:ph type="body" sz="quarter" idx="50" hasCustomPrompt="1"/>
          </p:nvPr>
        </p:nvSpPr>
        <p:spPr>
          <a:xfrm>
            <a:off x="5475422" y="5710710"/>
            <a:ext cx="1095375" cy="477837"/>
          </a:xfrm>
        </p:spPr>
        <p:txBody>
          <a:bodyPr/>
          <a:lstStyle>
            <a:lvl3pPr algn="ctr">
              <a:defRPr/>
            </a:lvl3pPr>
          </a:lstStyle>
          <a:p>
            <a:pPr lvl="2"/>
            <a:r>
              <a:rPr lang="en-GB" dirty="0"/>
              <a:t>Third level</a:t>
            </a:r>
          </a:p>
        </p:txBody>
      </p:sp>
      <p:sp>
        <p:nvSpPr>
          <p:cNvPr id="26" name="Content Placeholder 6">
            <a:extLst>
              <a:ext uri="{FF2B5EF4-FFF2-40B4-BE49-F238E27FC236}">
                <a16:creationId xmlns:a16="http://schemas.microsoft.com/office/drawing/2014/main" id="{C92DB8A1-799D-09F2-ECBD-7BC38A6D2919}"/>
              </a:ext>
            </a:extLst>
          </p:cNvPr>
          <p:cNvSpPr>
            <a:spLocks noGrp="1"/>
          </p:cNvSpPr>
          <p:nvPr>
            <p:ph sz="quarter" idx="51"/>
          </p:nvPr>
        </p:nvSpPr>
        <p:spPr>
          <a:xfrm>
            <a:off x="9589663" y="440336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7" name="Text Placeholder 14">
            <a:extLst>
              <a:ext uri="{FF2B5EF4-FFF2-40B4-BE49-F238E27FC236}">
                <a16:creationId xmlns:a16="http://schemas.microsoft.com/office/drawing/2014/main" id="{71411E51-1F18-AF26-9419-2C8FD6299040}"/>
              </a:ext>
            </a:extLst>
          </p:cNvPr>
          <p:cNvSpPr>
            <a:spLocks noGrp="1"/>
          </p:cNvSpPr>
          <p:nvPr>
            <p:ph type="body" sz="quarter" idx="52" hasCustomPrompt="1"/>
          </p:nvPr>
        </p:nvSpPr>
        <p:spPr>
          <a:xfrm>
            <a:off x="9633088" y="5710710"/>
            <a:ext cx="1095375" cy="477837"/>
          </a:xfrm>
        </p:spPr>
        <p:txBody>
          <a:bodyPr/>
          <a:lstStyle>
            <a:lvl3pPr algn="ctr">
              <a:defRPr/>
            </a:lvl3pPr>
          </a:lstStyle>
          <a:p>
            <a:pPr lvl="2"/>
            <a:r>
              <a:rPr lang="en-GB" dirty="0"/>
              <a:t>Third level</a:t>
            </a:r>
          </a:p>
        </p:txBody>
      </p:sp>
      <p:sp>
        <p:nvSpPr>
          <p:cNvPr id="28" name="Content Placeholder 6">
            <a:extLst>
              <a:ext uri="{FF2B5EF4-FFF2-40B4-BE49-F238E27FC236}">
                <a16:creationId xmlns:a16="http://schemas.microsoft.com/office/drawing/2014/main" id="{62F470EB-709A-20E4-87F7-0663F56B3401}"/>
              </a:ext>
            </a:extLst>
          </p:cNvPr>
          <p:cNvSpPr>
            <a:spLocks noGrp="1"/>
          </p:cNvSpPr>
          <p:nvPr>
            <p:ph sz="quarter" idx="53"/>
          </p:nvPr>
        </p:nvSpPr>
        <p:spPr>
          <a:xfrm>
            <a:off x="7503688" y="2874600"/>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9" name="Text Placeholder 14">
            <a:extLst>
              <a:ext uri="{FF2B5EF4-FFF2-40B4-BE49-F238E27FC236}">
                <a16:creationId xmlns:a16="http://schemas.microsoft.com/office/drawing/2014/main" id="{5D71EDC7-B38A-3633-901D-E7F7A86C7508}"/>
              </a:ext>
            </a:extLst>
          </p:cNvPr>
          <p:cNvSpPr>
            <a:spLocks noGrp="1"/>
          </p:cNvSpPr>
          <p:nvPr>
            <p:ph type="body" sz="quarter" idx="54" hasCustomPrompt="1"/>
          </p:nvPr>
        </p:nvSpPr>
        <p:spPr>
          <a:xfrm>
            <a:off x="7547113" y="4181948"/>
            <a:ext cx="1095375" cy="477837"/>
          </a:xfrm>
        </p:spPr>
        <p:txBody>
          <a:bodyPr/>
          <a:lstStyle>
            <a:lvl3pPr algn="ctr">
              <a:defRPr/>
            </a:lvl3pPr>
          </a:lstStyle>
          <a:p>
            <a:pPr lvl="2"/>
            <a:r>
              <a:rPr lang="en-GB" dirty="0"/>
              <a:t>Third level</a:t>
            </a:r>
          </a:p>
        </p:txBody>
      </p:sp>
      <p:cxnSp>
        <p:nvCxnSpPr>
          <p:cNvPr id="30" name="Straight Arrow Connector 29">
            <a:extLst>
              <a:ext uri="{FF2B5EF4-FFF2-40B4-BE49-F238E27FC236}">
                <a16:creationId xmlns:a16="http://schemas.microsoft.com/office/drawing/2014/main" id="{76B1214F-68DD-2CD2-09A2-DAAC1DB3456E}"/>
              </a:ext>
            </a:extLst>
          </p:cNvPr>
          <p:cNvCxnSpPr>
            <a:cxnSpLocks/>
          </p:cNvCxnSpPr>
          <p:nvPr userDrawn="1"/>
        </p:nvCxnSpPr>
        <p:spPr>
          <a:xfrm flipV="1">
            <a:off x="9669647" y="60322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E720AEC-6002-A89D-D28C-802421C32595}"/>
              </a:ext>
            </a:extLst>
          </p:cNvPr>
          <p:cNvCxnSpPr>
            <a:cxnSpLocks/>
          </p:cNvCxnSpPr>
          <p:nvPr userDrawn="1"/>
        </p:nvCxnSpPr>
        <p:spPr>
          <a:xfrm>
            <a:off x="6382333" y="605925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FCAA727-F301-E5C5-2C6D-2F6D29D949E4}"/>
              </a:ext>
            </a:extLst>
          </p:cNvPr>
          <p:cNvCxnSpPr>
            <a:cxnSpLocks/>
          </p:cNvCxnSpPr>
          <p:nvPr userDrawn="1"/>
        </p:nvCxnSpPr>
        <p:spPr>
          <a:xfrm flipH="1">
            <a:off x="6680958" y="3932745"/>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F88DD68-45DA-3FD4-EE86-06B22C7B87DB}"/>
              </a:ext>
            </a:extLst>
          </p:cNvPr>
          <p:cNvCxnSpPr>
            <a:cxnSpLocks/>
          </p:cNvCxnSpPr>
          <p:nvPr userDrawn="1"/>
        </p:nvCxnSpPr>
        <p:spPr>
          <a:xfrm>
            <a:off x="8786205" y="3932745"/>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008D046-19C9-992D-2A21-946BD21FD7BE}"/>
              </a:ext>
            </a:extLst>
          </p:cNvPr>
          <p:cNvCxnSpPr>
            <a:cxnSpLocks/>
          </p:cNvCxnSpPr>
          <p:nvPr userDrawn="1"/>
        </p:nvCxnSpPr>
        <p:spPr>
          <a:xfrm>
            <a:off x="5010925" y="5357909"/>
            <a:ext cx="421072"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7274230-D4E1-DE33-5CBE-C7DB76562B20}"/>
              </a:ext>
            </a:extLst>
          </p:cNvPr>
          <p:cNvCxnSpPr>
            <a:cxnSpLocks/>
          </p:cNvCxnSpPr>
          <p:nvPr userDrawn="1"/>
        </p:nvCxnSpPr>
        <p:spPr>
          <a:xfrm flipH="1">
            <a:off x="8862227" y="3210132"/>
            <a:ext cx="2344489"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AC265F6-E40E-33E2-84DC-F063008F0F91}"/>
              </a:ext>
            </a:extLst>
          </p:cNvPr>
          <p:cNvCxnSpPr>
            <a:cxnSpLocks/>
          </p:cNvCxnSpPr>
          <p:nvPr userDrawn="1"/>
        </p:nvCxnSpPr>
        <p:spPr>
          <a:xfrm flipH="1">
            <a:off x="10943892" y="4996402"/>
            <a:ext cx="329307"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4" name="Slide Number Placeholder 5">
            <a:extLst>
              <a:ext uri="{FF2B5EF4-FFF2-40B4-BE49-F238E27FC236}">
                <a16:creationId xmlns:a16="http://schemas.microsoft.com/office/drawing/2014/main" id="{3CE4779C-EC8A-F13D-531C-EFC432A3E39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610928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626419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738868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941319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18316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dirty="0"/>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Footer Placeholder 3">
            <a:extLst>
              <a:ext uri="{FF2B5EF4-FFF2-40B4-BE49-F238E27FC236}">
                <a16:creationId xmlns:a16="http://schemas.microsoft.com/office/drawing/2014/main" id="{7FFE3D4B-EB60-5AF2-8519-DDDB6AF9DDCF}"/>
              </a:ext>
            </a:extLst>
          </p:cNvPr>
          <p:cNvSpPr txBox="1">
            <a:spLocks/>
          </p:cNvSpPr>
          <p:nvPr userDrawn="1"/>
        </p:nvSpPr>
        <p:spPr>
          <a:xfrm>
            <a:off x="13592563" y="832697"/>
            <a:ext cx="2167174" cy="486833"/>
          </a:xfrm>
          <a:prstGeom prst="rect">
            <a:avLst/>
          </a:prstGeom>
        </p:spPr>
        <p:txBody>
          <a:bodyPr vert="horz" lIns="91440" tIns="45720" rIns="91440" bIns="4572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What is innovation?  |</a:t>
            </a:r>
          </a:p>
        </p:txBody>
      </p:sp>
      <p:sp>
        <p:nvSpPr>
          <p:cNvPr id="3" name="Slide Number Placeholder 5">
            <a:extLst>
              <a:ext uri="{FF2B5EF4-FFF2-40B4-BE49-F238E27FC236}">
                <a16:creationId xmlns:a16="http://schemas.microsoft.com/office/drawing/2014/main" id="{1CD09DFE-8164-5B23-3579-161906584491}"/>
              </a:ext>
            </a:extLst>
          </p:cNvPr>
          <p:cNvSpPr txBox="1">
            <a:spLocks/>
          </p:cNvSpPr>
          <p:nvPr userDrawn="1"/>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DFB89B-1973-AD4A-A045-E94CB24D8D75}" type="slidenum">
              <a:rPr lang="en-US" smtClean="0"/>
              <a:pPr/>
              <a:t>‹#›</a:t>
            </a:fld>
            <a:endParaRPr lang="en-US" dirty="0"/>
          </a:p>
        </p:txBody>
      </p:sp>
      <p:pic>
        <p:nvPicPr>
          <p:cNvPr id="9" name="Picture 8">
            <a:extLst>
              <a:ext uri="{FF2B5EF4-FFF2-40B4-BE49-F238E27FC236}">
                <a16:creationId xmlns:a16="http://schemas.microsoft.com/office/drawing/2014/main" id="{A693476F-A20A-0ACE-962B-895BD6813A5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261" y="4489"/>
            <a:ext cx="16235327" cy="9139511"/>
          </a:xfrm>
          <a:prstGeom prst="rect">
            <a:avLst/>
          </a:prstGeom>
        </p:spPr>
      </p:pic>
    </p:spTree>
    <p:extLst>
      <p:ext uri="{BB962C8B-B14F-4D97-AF65-F5344CB8AC3E}">
        <p14:creationId xmlns:p14="http://schemas.microsoft.com/office/powerpoint/2010/main" val="2073479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972138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2101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1/24/2023</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278825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11D97-8946-F755-E99A-7ADBC1FD20D7}"/>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ACC14515-D295-BFC0-23B0-2E04C236C049}"/>
              </a:ext>
            </a:extLst>
          </p:cNvPr>
          <p:cNvSpPr>
            <a:spLocks noGrp="1"/>
          </p:cNvSpPr>
          <p:nvPr>
            <p:ph type="ftr" sz="quarter" idx="10"/>
          </p:nvPr>
        </p:nvSpPr>
        <p:spPr/>
        <p:txBody>
          <a:bodyPr/>
          <a:lstStyle/>
          <a:p>
            <a:r>
              <a:rPr lang="en-US"/>
              <a:t>Sustainability  |</a:t>
            </a:r>
            <a:endParaRPr lang="en-US" dirty="0"/>
          </a:p>
        </p:txBody>
      </p:sp>
      <p:sp>
        <p:nvSpPr>
          <p:cNvPr id="4" name="Slide Number Placeholder 3">
            <a:extLst>
              <a:ext uri="{FF2B5EF4-FFF2-40B4-BE49-F238E27FC236}">
                <a16:creationId xmlns:a16="http://schemas.microsoft.com/office/drawing/2014/main" id="{F84F52EA-7E77-C9B0-AFA9-BCF260E71077}"/>
              </a:ext>
            </a:extLst>
          </p:cNvPr>
          <p:cNvSpPr>
            <a:spLocks noGrp="1"/>
          </p:cNvSpPr>
          <p:nvPr>
            <p:ph type="sldNum" sz="quarter" idx="11"/>
          </p:nvPr>
        </p:nvSpPr>
        <p:spPr/>
        <p:txBody>
          <a:bodyPr/>
          <a:lstStyle/>
          <a:p>
            <a:fld id="{03DFB89B-1973-AD4A-A045-E94CB24D8D75}" type="slidenum">
              <a:rPr lang="en-US" smtClean="0"/>
              <a:pPr/>
              <a:t>‹#›</a:t>
            </a:fld>
            <a:endParaRPr lang="en-US" dirty="0"/>
          </a:p>
        </p:txBody>
      </p:sp>
      <p:pic>
        <p:nvPicPr>
          <p:cNvPr id="6" name="Picture 5">
            <a:extLst>
              <a:ext uri="{FF2B5EF4-FFF2-40B4-BE49-F238E27FC236}">
                <a16:creationId xmlns:a16="http://schemas.microsoft.com/office/drawing/2014/main" id="{6CFA0E1C-A1DC-3E5E-B33B-1218CABCF2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2460"/>
            <a:ext cx="16272578" cy="9160482"/>
          </a:xfrm>
          <a:prstGeom prst="rect">
            <a:avLst/>
          </a:prstGeom>
        </p:spPr>
      </p:pic>
    </p:spTree>
    <p:extLst>
      <p:ext uri="{BB962C8B-B14F-4D97-AF65-F5344CB8AC3E}">
        <p14:creationId xmlns:p14="http://schemas.microsoft.com/office/powerpoint/2010/main" val="191561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F2CF-033B-7C4F-35A3-AFF4E9BD0AC5}"/>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BBF2F785-34C3-EDED-A75E-E266D5D963BD}"/>
              </a:ext>
            </a:extLst>
          </p:cNvPr>
          <p:cNvSpPr>
            <a:spLocks noGrp="1"/>
          </p:cNvSpPr>
          <p:nvPr>
            <p:ph type="ftr" sz="quarter" idx="10"/>
          </p:nvPr>
        </p:nvSpPr>
        <p:spPr/>
        <p:txBody>
          <a:bodyPr/>
          <a:lstStyle/>
          <a:p>
            <a:r>
              <a:rPr lang="en-US"/>
              <a:t>Sustainability  |</a:t>
            </a:r>
            <a:endParaRPr lang="en-US" dirty="0"/>
          </a:p>
        </p:txBody>
      </p:sp>
      <p:sp>
        <p:nvSpPr>
          <p:cNvPr id="4" name="Slide Number Placeholder 3">
            <a:extLst>
              <a:ext uri="{FF2B5EF4-FFF2-40B4-BE49-F238E27FC236}">
                <a16:creationId xmlns:a16="http://schemas.microsoft.com/office/drawing/2014/main" id="{C42B4BF4-77A8-57D6-0DCC-FC4815945CA7}"/>
              </a:ext>
            </a:extLst>
          </p:cNvPr>
          <p:cNvSpPr>
            <a:spLocks noGrp="1"/>
          </p:cNvSpPr>
          <p:nvPr>
            <p:ph type="sldNum" sz="quarter" idx="11"/>
          </p:nvPr>
        </p:nvSpPr>
        <p:spPr/>
        <p:txBody>
          <a:bodyPr/>
          <a:lstStyle/>
          <a:p>
            <a:fld id="{03DFB89B-1973-AD4A-A045-E94CB24D8D75}" type="slidenum">
              <a:rPr lang="en-US" smtClean="0"/>
              <a:pPr/>
              <a:t>‹#›</a:t>
            </a:fld>
            <a:endParaRPr lang="en-US" dirty="0"/>
          </a:p>
        </p:txBody>
      </p:sp>
      <p:pic>
        <p:nvPicPr>
          <p:cNvPr id="6" name="Picture 5">
            <a:extLst>
              <a:ext uri="{FF2B5EF4-FFF2-40B4-BE49-F238E27FC236}">
                <a16:creationId xmlns:a16="http://schemas.microsoft.com/office/drawing/2014/main" id="{1D2D00DE-00C9-ABB8-6A4D-7F9D41C6D1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6" y="0"/>
            <a:ext cx="16265434" cy="9156460"/>
          </a:xfrm>
          <a:prstGeom prst="rect">
            <a:avLst/>
          </a:prstGeom>
        </p:spPr>
      </p:pic>
    </p:spTree>
    <p:extLst>
      <p:ext uri="{BB962C8B-B14F-4D97-AF65-F5344CB8AC3E}">
        <p14:creationId xmlns:p14="http://schemas.microsoft.com/office/powerpoint/2010/main" val="324735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pic>
        <p:nvPicPr>
          <p:cNvPr id="6" name="Picture 5">
            <a:extLst>
              <a:ext uri="{FF2B5EF4-FFF2-40B4-BE49-F238E27FC236}">
                <a16:creationId xmlns:a16="http://schemas.microsoft.com/office/drawing/2014/main" id="{191CFFA9-2BED-85DA-9805-9BD02A09D6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897CB-974E-069C-8094-6BFEC27D68A8}"/>
              </a:ext>
            </a:extLst>
          </p:cNvPr>
          <p:cNvPicPr>
            <a:picLocks noChangeAspect="1"/>
          </p:cNvPicPr>
          <p:nvPr userDrawn="1"/>
        </p:nvPicPr>
        <p:blipFill>
          <a:blip r:embed="rId3"/>
          <a:stretch>
            <a:fillRect/>
          </a:stretch>
        </p:blipFill>
        <p:spPr>
          <a:xfrm>
            <a:off x="794" y="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751956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dirty="0"/>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1" r:id="rId3"/>
    <p:sldLayoutId id="2147483695" r:id="rId4"/>
    <p:sldLayoutId id="2147483690" r:id="rId5"/>
    <p:sldLayoutId id="2147483702" r:id="rId6"/>
    <p:sldLayoutId id="2147483703" r:id="rId7"/>
    <p:sldLayoutId id="2147483663" r:id="rId8"/>
    <p:sldLayoutId id="2147483684" r:id="rId9"/>
    <p:sldLayoutId id="2147483691" r:id="rId10"/>
    <p:sldLayoutId id="2147483688" r:id="rId11"/>
    <p:sldLayoutId id="2147483685" r:id="rId12"/>
    <p:sldLayoutId id="2147483692" r:id="rId13"/>
    <p:sldLayoutId id="2147483697" r:id="rId14"/>
    <p:sldLayoutId id="2147483686" r:id="rId15"/>
    <p:sldLayoutId id="2147483693" r:id="rId16"/>
    <p:sldLayoutId id="2147483689" r:id="rId17"/>
    <p:sldLayoutId id="2147483698" r:id="rId18"/>
    <p:sldLayoutId id="2147483666" r:id="rId19"/>
    <p:sldLayoutId id="2147483699" r:id="rId20"/>
    <p:sldLayoutId id="2147483700" r:id="rId21"/>
    <p:sldLayoutId id="2147483696" r:id="rId22"/>
    <p:sldLayoutId id="2147483687" r:id="rId23"/>
    <p:sldLayoutId id="2147483694" r:id="rId24"/>
    <p:sldLayoutId id="2147483665" r:id="rId25"/>
    <p:sldLayoutId id="2147483667" r:id="rId26"/>
    <p:sldLayoutId id="2147483668" r:id="rId27"/>
    <p:sldLayoutId id="2147483669" r:id="rId28"/>
    <p:sldLayoutId id="2147483670" r:id="rId29"/>
    <p:sldLayoutId id="2147483671" r:id="rId30"/>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1/24/2023</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21.png"/><Relationship Id="rId4" Type="http://schemas.openxmlformats.org/officeDocument/2006/relationships/image" Target="../media/image34.jpe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3.em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www.raeng.org.uk/fe-innovatio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61890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ts val="5500"/>
              </a:lnSpc>
              <a:spcBef>
                <a:spcPts val="0"/>
              </a:spcBef>
            </a:pPr>
            <a:r>
              <a:rPr lang="en-NZ" dirty="0"/>
              <a:t>Innovation </a:t>
            </a:r>
            <a:br>
              <a:rPr lang="en-NZ" dirty="0"/>
            </a:br>
            <a:r>
              <a:rPr lang="en-NZ" dirty="0"/>
              <a:t>and emerging technologies</a:t>
            </a:r>
            <a:br>
              <a:rPr lang="en-NZ" dirty="0"/>
            </a:br>
            <a:r>
              <a:rPr lang="en" sz="2500" b="0" dirty="0"/>
              <a:t>1. What is innovation?</a:t>
            </a: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8974010-6040-37DC-5E21-B22BFD6D3CF7}"/>
              </a:ext>
            </a:extLst>
          </p:cNvPr>
          <p:cNvPicPr>
            <a:picLocks noChangeAspect="1"/>
          </p:cNvPicPr>
          <p:nvPr/>
        </p:nvPicPr>
        <p:blipFill>
          <a:blip r:embed="rId3"/>
          <a:stretch>
            <a:fillRect/>
          </a:stretch>
        </p:blipFill>
        <p:spPr>
          <a:xfrm>
            <a:off x="8189590" y="1602702"/>
            <a:ext cx="6559392" cy="6259459"/>
          </a:xfrm>
          <a:prstGeom prst="rect">
            <a:avLst/>
          </a:prstGeom>
        </p:spPr>
      </p:pic>
      <p:sp>
        <p:nvSpPr>
          <p:cNvPr id="6" name="Title 5">
            <a:extLst>
              <a:ext uri="{FF2B5EF4-FFF2-40B4-BE49-F238E27FC236}">
                <a16:creationId xmlns:a16="http://schemas.microsoft.com/office/drawing/2014/main" id="{711875E5-9C2C-FCBE-D841-E5AB0140C417}"/>
              </a:ext>
            </a:extLst>
          </p:cNvPr>
          <p:cNvSpPr>
            <a:spLocks noGrp="1"/>
          </p:cNvSpPr>
          <p:nvPr>
            <p:ph type="title"/>
          </p:nvPr>
        </p:nvSpPr>
        <p:spPr/>
        <p:txBody>
          <a:bodyPr/>
          <a:lstStyle/>
          <a:p>
            <a:r>
              <a:rPr lang="en-US" dirty="0"/>
              <a:t>Types of innovation</a:t>
            </a:r>
          </a:p>
        </p:txBody>
      </p:sp>
      <p:sp>
        <p:nvSpPr>
          <p:cNvPr id="9" name="TextBox 8">
            <a:extLst>
              <a:ext uri="{FF2B5EF4-FFF2-40B4-BE49-F238E27FC236}">
                <a16:creationId xmlns:a16="http://schemas.microsoft.com/office/drawing/2014/main" id="{BA194E96-0770-9233-4DF4-0160D66777A2}"/>
              </a:ext>
            </a:extLst>
          </p:cNvPr>
          <p:cNvSpPr txBox="1"/>
          <p:nvPr/>
        </p:nvSpPr>
        <p:spPr>
          <a:xfrm>
            <a:off x="411858" y="2679174"/>
            <a:ext cx="7035131" cy="3862596"/>
          </a:xfrm>
          <a:prstGeom prst="rect">
            <a:avLst/>
          </a:prstGeom>
          <a:noFill/>
        </p:spPr>
        <p:txBody>
          <a:bodyPr wrap="square" rtlCol="0">
            <a:spAutoFit/>
          </a:bodyPr>
          <a:lstStyle/>
          <a:p>
            <a:pPr lvl="0"/>
            <a:r>
              <a:rPr lang="en-GB" sz="2000" dirty="0">
                <a:latin typeface="Arial" panose="020B0604020202020204" pitchFamily="34" charset="0"/>
                <a:cs typeface="Arial" panose="020B0604020202020204" pitchFamily="34" charset="0"/>
              </a:rPr>
              <a:t>We can classify innovations according to how different the innovation is from current technology and how much this changes the business or the market it operates in.</a:t>
            </a:r>
          </a:p>
          <a:p>
            <a:pPr lvl="0"/>
            <a:endParaRPr lang="en-GB" sz="2000" dirty="0">
              <a:latin typeface="Arial" panose="020B0604020202020204" pitchFamily="34" charset="0"/>
              <a:cs typeface="Arial" panose="020B0604020202020204" pitchFamily="34" charset="0"/>
            </a:endParaRPr>
          </a:p>
          <a:p>
            <a:pPr lvl="0">
              <a:spcAft>
                <a:spcPts val="600"/>
              </a:spcAft>
              <a:buSzPts val="1400"/>
            </a:pPr>
            <a:r>
              <a:rPr lang="en-GB" sz="2000" dirty="0">
                <a:latin typeface="Arial" panose="020B0604020202020204" pitchFamily="34" charset="0"/>
                <a:cs typeface="Arial" panose="020B0604020202020204" pitchFamily="34" charset="0"/>
              </a:rPr>
              <a:t>The chart shows four types of innovation: </a:t>
            </a:r>
          </a:p>
          <a:p>
            <a:pPr marL="342900" lvl="0" indent="-342900">
              <a:buSzPct val="70000"/>
              <a:buFont typeface="Arial" panose="020B0604020202020204" pitchFamily="34" charset="0"/>
              <a:buChar char="•"/>
            </a:pPr>
            <a:r>
              <a:rPr lang="en-GB" sz="2000" dirty="0">
                <a:latin typeface="Arial" panose="020B0604020202020204" pitchFamily="34" charset="0"/>
                <a:cs typeface="Arial" panose="020B0604020202020204" pitchFamily="34" charset="0"/>
              </a:rPr>
              <a:t>disruptive</a:t>
            </a:r>
          </a:p>
          <a:p>
            <a:pPr marL="342900" lvl="0" indent="-342900">
              <a:buSzPct val="70000"/>
              <a:buFont typeface="Arial" panose="020B0604020202020204" pitchFamily="34" charset="0"/>
              <a:buChar char="•"/>
            </a:pPr>
            <a:r>
              <a:rPr lang="en-GB" sz="2000" dirty="0">
                <a:latin typeface="Arial" panose="020B0604020202020204" pitchFamily="34" charset="0"/>
                <a:cs typeface="Arial" panose="020B0604020202020204" pitchFamily="34" charset="0"/>
              </a:rPr>
              <a:t>incremental</a:t>
            </a:r>
          </a:p>
          <a:p>
            <a:pPr marL="342900" lvl="0" indent="-342900">
              <a:buSzPct val="70000"/>
              <a:buFont typeface="Arial" panose="020B0604020202020204" pitchFamily="34" charset="0"/>
              <a:buChar char="•"/>
            </a:pPr>
            <a:r>
              <a:rPr lang="en-GB" sz="2000" dirty="0">
                <a:latin typeface="Arial" panose="020B0604020202020204" pitchFamily="34" charset="0"/>
                <a:cs typeface="Arial" panose="020B0604020202020204" pitchFamily="34" charset="0"/>
              </a:rPr>
              <a:t>radical</a:t>
            </a:r>
          </a:p>
          <a:p>
            <a:pPr marL="342900" lvl="0" indent="-342900">
              <a:buSzPct val="70000"/>
              <a:buFont typeface="Arial" panose="020B0604020202020204" pitchFamily="34" charset="0"/>
              <a:buChar char="•"/>
            </a:pPr>
            <a:r>
              <a:rPr lang="en-GB" sz="2000" dirty="0">
                <a:latin typeface="Arial" panose="020B0604020202020204" pitchFamily="34" charset="0"/>
                <a:cs typeface="Arial" panose="020B0604020202020204" pitchFamily="34" charset="0"/>
              </a:rPr>
              <a:t>sustaining.</a:t>
            </a:r>
          </a:p>
          <a:p>
            <a:pPr lvl="0"/>
            <a:endParaRPr lang="en-GB" sz="2000" dirty="0">
              <a:latin typeface="Arial" panose="020B0604020202020204" pitchFamily="34" charset="0"/>
              <a:cs typeface="Arial" panose="020B0604020202020204" pitchFamily="34" charset="0"/>
            </a:endParaRPr>
          </a:p>
          <a:p>
            <a:pPr lvl="0"/>
            <a:endParaRPr lang="en-GB" sz="2000" dirty="0">
              <a:latin typeface="Arial" panose="020B0604020202020204" pitchFamily="34" charset="0"/>
              <a:cs typeface="Arial" panose="020B0604020202020204" pitchFamily="34" charset="0"/>
            </a:endParaRPr>
          </a:p>
          <a:p>
            <a:pPr lvl="0" indent="457200"/>
            <a:endParaRPr lang="en-GB" sz="2000" dirty="0"/>
          </a:p>
        </p:txBody>
      </p:sp>
      <p:sp>
        <p:nvSpPr>
          <p:cNvPr id="15" name="TextBox 14">
            <a:extLst>
              <a:ext uri="{FF2B5EF4-FFF2-40B4-BE49-F238E27FC236}">
                <a16:creationId xmlns:a16="http://schemas.microsoft.com/office/drawing/2014/main" id="{74078244-81AC-60BA-2B70-E1792CC9928D}"/>
              </a:ext>
            </a:extLst>
          </p:cNvPr>
          <p:cNvSpPr txBox="1"/>
          <p:nvPr/>
        </p:nvSpPr>
        <p:spPr>
          <a:xfrm>
            <a:off x="9060311" y="2531748"/>
            <a:ext cx="2408975" cy="1754326"/>
          </a:xfrm>
          <a:prstGeom prst="rect">
            <a:avLst/>
          </a:prstGeom>
          <a:noFill/>
        </p:spPr>
        <p:txBody>
          <a:bodyPr wrap="square">
            <a:spAutoFit/>
          </a:bodyPr>
          <a:lstStyle/>
          <a:p>
            <a:pPr algn="ctr"/>
            <a:r>
              <a:rPr lang="en-GB" dirty="0">
                <a:latin typeface="Arial" panose="020B0604020202020204" pitchFamily="34" charset="0"/>
                <a:cs typeface="Arial" panose="020B0604020202020204" pitchFamily="34" charset="0"/>
              </a:rPr>
              <a:t>S</a:t>
            </a:r>
            <a:r>
              <a:rPr lang="en-GB" dirty="0">
                <a:solidFill>
                  <a:srgbClr val="000000"/>
                </a:solidFill>
                <a:latin typeface="Arial" panose="020B0604020202020204" pitchFamily="34" charset="0"/>
                <a:ea typeface="Arial"/>
                <a:cs typeface="Arial" panose="020B0604020202020204" pitchFamily="34" charset="0"/>
                <a:sym typeface="Arial"/>
              </a:rPr>
              <a:t>ignificant improvement</a:t>
            </a:r>
            <a:r>
              <a:rPr lang="en-GB" dirty="0">
                <a:latin typeface="Arial" panose="020B0604020202020204" pitchFamily="34" charset="0"/>
                <a:cs typeface="Arial" panose="020B0604020202020204" pitchFamily="34" charset="0"/>
              </a:rPr>
              <a:t>s </a:t>
            </a:r>
            <a:r>
              <a:rPr lang="en-GB" dirty="0">
                <a:solidFill>
                  <a:srgbClr val="000000"/>
                </a:solidFill>
                <a:latin typeface="Arial" panose="020B0604020202020204" pitchFamily="34" charset="0"/>
                <a:ea typeface="Arial"/>
                <a:cs typeface="Arial" panose="020B0604020202020204" pitchFamily="34" charset="0"/>
                <a:sym typeface="Arial"/>
              </a:rPr>
              <a:t>that </a:t>
            </a:r>
            <a:r>
              <a:rPr lang="en-GB" dirty="0">
                <a:latin typeface="Arial" panose="020B0604020202020204" pitchFamily="34" charset="0"/>
                <a:cs typeface="Arial" panose="020B0604020202020204" pitchFamily="34" charset="0"/>
              </a:rPr>
              <a:t>retain</a:t>
            </a:r>
            <a:r>
              <a:rPr lang="en-GB" dirty="0">
                <a:solidFill>
                  <a:srgbClr val="000000"/>
                </a:solidFill>
                <a:latin typeface="Arial" panose="020B0604020202020204" pitchFamily="34" charset="0"/>
                <a:ea typeface="Arial"/>
                <a:cs typeface="Arial" panose="020B0604020202020204" pitchFamily="34" charset="0"/>
                <a:sym typeface="Arial"/>
              </a:rPr>
              <a:t> the </a:t>
            </a:r>
            <a:r>
              <a:rPr lang="en-GB" dirty="0">
                <a:latin typeface="Arial" panose="020B0604020202020204" pitchFamily="34" charset="0"/>
                <a:cs typeface="Arial" panose="020B0604020202020204" pitchFamily="34" charset="0"/>
              </a:rPr>
              <a:t>business’s </a:t>
            </a:r>
            <a:r>
              <a:rPr lang="en-GB" dirty="0">
                <a:solidFill>
                  <a:srgbClr val="000000"/>
                </a:solidFill>
                <a:latin typeface="Arial" panose="020B0604020202020204" pitchFamily="34" charset="0"/>
                <a:ea typeface="Arial"/>
                <a:cs typeface="Arial" panose="020B0604020202020204" pitchFamily="34" charset="0"/>
                <a:sym typeface="Arial"/>
              </a:rPr>
              <a:t>position in an </a:t>
            </a:r>
            <a:br>
              <a:rPr lang="en-GB" dirty="0">
                <a:solidFill>
                  <a:srgbClr val="000000"/>
                </a:solidFill>
                <a:latin typeface="Arial" panose="020B0604020202020204" pitchFamily="34" charset="0"/>
                <a:ea typeface="Arial"/>
                <a:cs typeface="Arial" panose="020B0604020202020204" pitchFamily="34" charset="0"/>
                <a:sym typeface="Arial"/>
              </a:rPr>
            </a:br>
            <a:r>
              <a:rPr lang="en-GB" dirty="0">
                <a:solidFill>
                  <a:srgbClr val="000000"/>
                </a:solidFill>
                <a:latin typeface="Arial" panose="020B0604020202020204" pitchFamily="34" charset="0"/>
                <a:ea typeface="Arial"/>
                <a:cs typeface="Arial" panose="020B0604020202020204" pitchFamily="34" charset="0"/>
                <a:sym typeface="Arial"/>
              </a:rPr>
              <a:t>existing market.</a:t>
            </a:r>
            <a:endParaRPr lang="en-GB"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D6D7D35-B2F5-F6D9-9E28-02ED3ABE0DFC}"/>
              </a:ext>
            </a:extLst>
          </p:cNvPr>
          <p:cNvSpPr txBox="1"/>
          <p:nvPr/>
        </p:nvSpPr>
        <p:spPr>
          <a:xfrm>
            <a:off x="11719723" y="2063241"/>
            <a:ext cx="2635639" cy="2585323"/>
          </a:xfrm>
          <a:prstGeom prst="rect">
            <a:avLst/>
          </a:prstGeom>
          <a:noFill/>
        </p:spPr>
        <p:txBody>
          <a:bodyPr wrap="square">
            <a:spAutoFit/>
          </a:bodyPr>
          <a:lstStyle/>
          <a:p>
            <a:pPr lvl="0" algn="ctr">
              <a:buClr>
                <a:srgbClr val="000000"/>
              </a:buClr>
              <a:buSzPts val="1400"/>
            </a:pPr>
            <a:r>
              <a:rPr lang="en-GB" dirty="0">
                <a:solidFill>
                  <a:srgbClr val="000000"/>
                </a:solidFill>
                <a:latin typeface="Arial" panose="020B0604020202020204" pitchFamily="34" charset="0"/>
                <a:ea typeface="Arial"/>
                <a:cs typeface="Arial" panose="020B0604020202020204" pitchFamily="34" charset="0"/>
                <a:sym typeface="Arial"/>
              </a:rPr>
              <a:t>New </a:t>
            </a:r>
            <a:br>
              <a:rPr lang="en-GB" dirty="0">
                <a:solidFill>
                  <a:srgbClr val="000000"/>
                </a:solidFill>
                <a:latin typeface="Arial" panose="020B0604020202020204" pitchFamily="34" charset="0"/>
                <a:ea typeface="Arial"/>
                <a:cs typeface="Arial" panose="020B0604020202020204" pitchFamily="34" charset="0"/>
                <a:sym typeface="Arial"/>
              </a:rPr>
            </a:br>
            <a:r>
              <a:rPr lang="en-GB" dirty="0">
                <a:solidFill>
                  <a:srgbClr val="000000"/>
                </a:solidFill>
                <a:latin typeface="Arial" panose="020B0604020202020204" pitchFamily="34" charset="0"/>
                <a:ea typeface="Arial"/>
                <a:cs typeface="Arial" panose="020B0604020202020204" pitchFamily="34" charset="0"/>
                <a:sym typeface="Arial"/>
              </a:rPr>
              <a:t>technolog</a:t>
            </a:r>
            <a:r>
              <a:rPr lang="en-GB" dirty="0">
                <a:latin typeface="Arial" panose="020B0604020202020204" pitchFamily="34" charset="0"/>
                <a:cs typeface="Arial" panose="020B0604020202020204" pitchFamily="34" charset="0"/>
              </a:rPr>
              <a:t>ies</a:t>
            </a:r>
            <a:r>
              <a:rPr lang="en-GB" dirty="0">
                <a:solidFill>
                  <a:srgbClr val="000000"/>
                </a:solidFill>
                <a:latin typeface="Arial" panose="020B0604020202020204" pitchFamily="34" charset="0"/>
                <a:ea typeface="Arial"/>
                <a:cs typeface="Arial" panose="020B0604020202020204" pitchFamily="34" charset="0"/>
                <a:sym typeface="Arial"/>
              </a:rPr>
              <a:t> </a:t>
            </a:r>
            <a:br>
              <a:rPr lang="en-GB" dirty="0">
                <a:solidFill>
                  <a:srgbClr val="000000"/>
                </a:solidFill>
                <a:latin typeface="Arial" panose="020B0604020202020204" pitchFamily="34" charset="0"/>
                <a:ea typeface="Arial"/>
                <a:cs typeface="Arial" panose="020B0604020202020204" pitchFamily="34" charset="0"/>
                <a:sym typeface="Arial"/>
              </a:rPr>
            </a:br>
            <a:r>
              <a:rPr lang="en-GB" dirty="0">
                <a:solidFill>
                  <a:srgbClr val="000000"/>
                </a:solidFill>
                <a:latin typeface="Arial" panose="020B0604020202020204" pitchFamily="34" charset="0"/>
                <a:ea typeface="Arial"/>
                <a:cs typeface="Arial" panose="020B0604020202020204" pitchFamily="34" charset="0"/>
                <a:sym typeface="Arial"/>
              </a:rPr>
              <a:t>that </a:t>
            </a:r>
            <a:r>
              <a:rPr lang="en-GB" dirty="0">
                <a:latin typeface="Arial" panose="020B0604020202020204" pitchFamily="34" charset="0"/>
                <a:cs typeface="Arial" panose="020B0604020202020204" pitchFamily="34" charset="0"/>
              </a:rPr>
              <a:t>displace established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businesses or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products to create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new value and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 new market.</a:t>
            </a:r>
            <a:endParaRPr lang="en-GB" dirty="0">
              <a:solidFill>
                <a:srgbClr val="000000"/>
              </a:solidFill>
              <a:latin typeface="Arial" panose="020B0604020202020204" pitchFamily="34" charset="0"/>
              <a:ea typeface="Arial"/>
              <a:cs typeface="Arial" panose="020B0604020202020204" pitchFamily="34" charset="0"/>
              <a:sym typeface="Arial"/>
            </a:endParaRPr>
          </a:p>
          <a:p>
            <a:pPr algn="ctr"/>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4BA296C-68EB-6527-FE75-48C265CB4F73}"/>
              </a:ext>
            </a:extLst>
          </p:cNvPr>
          <p:cNvSpPr txBox="1"/>
          <p:nvPr/>
        </p:nvSpPr>
        <p:spPr>
          <a:xfrm>
            <a:off x="9246987" y="5240856"/>
            <a:ext cx="1982614" cy="1477328"/>
          </a:xfrm>
          <a:prstGeom prst="rect">
            <a:avLst/>
          </a:prstGeom>
          <a:noFill/>
        </p:spPr>
        <p:txBody>
          <a:bodyPr wrap="square">
            <a:spAutoFit/>
          </a:bodyPr>
          <a:lstStyle/>
          <a:p>
            <a:pPr lvl="0" algn="ctr">
              <a:buClr>
                <a:srgbClr val="000000"/>
              </a:buClr>
              <a:buSzPts val="1400"/>
            </a:pPr>
            <a:r>
              <a:rPr lang="en-GB" dirty="0">
                <a:solidFill>
                  <a:srgbClr val="000000"/>
                </a:solidFill>
                <a:latin typeface="Arial" panose="020B0604020202020204" pitchFamily="34" charset="0"/>
                <a:ea typeface="Arial"/>
                <a:cs typeface="Arial" panose="020B0604020202020204" pitchFamily="34" charset="0"/>
                <a:sym typeface="Arial"/>
              </a:rPr>
              <a:t>Gradual improvements </a:t>
            </a:r>
            <a:r>
              <a:rPr lang="en-GB" dirty="0">
                <a:latin typeface="Arial" panose="020B0604020202020204" pitchFamily="34" charset="0"/>
                <a:cs typeface="Arial" panose="020B0604020202020204" pitchFamily="34" charset="0"/>
              </a:rPr>
              <a:t>to a business’s</a:t>
            </a:r>
            <a:r>
              <a:rPr lang="en-GB" dirty="0">
                <a:solidFill>
                  <a:srgbClr val="000000"/>
                </a:solidFill>
                <a:latin typeface="Arial" panose="020B0604020202020204" pitchFamily="34" charset="0"/>
                <a:ea typeface="Arial"/>
                <a:cs typeface="Arial" panose="020B0604020202020204" pitchFamily="34" charset="0"/>
                <a:sym typeface="Arial"/>
              </a:rPr>
              <a:t> existing products and services.</a:t>
            </a:r>
          </a:p>
        </p:txBody>
      </p:sp>
      <p:sp>
        <p:nvSpPr>
          <p:cNvPr id="18" name="TextBox 17">
            <a:extLst>
              <a:ext uri="{FF2B5EF4-FFF2-40B4-BE49-F238E27FC236}">
                <a16:creationId xmlns:a16="http://schemas.microsoft.com/office/drawing/2014/main" id="{252A69A0-05BB-A478-E24F-9B5163E8CB3C}"/>
              </a:ext>
            </a:extLst>
          </p:cNvPr>
          <p:cNvSpPr txBox="1"/>
          <p:nvPr/>
        </p:nvSpPr>
        <p:spPr>
          <a:xfrm>
            <a:off x="11846250" y="5293866"/>
            <a:ext cx="2306155" cy="1477328"/>
          </a:xfrm>
          <a:prstGeom prst="rect">
            <a:avLst/>
          </a:prstGeom>
          <a:noFill/>
        </p:spPr>
        <p:txBody>
          <a:bodyPr wrap="square">
            <a:spAutoFit/>
          </a:bodyPr>
          <a:lstStyle/>
          <a:p>
            <a:pPr lvl="0" algn="ctr">
              <a:buClr>
                <a:srgbClr val="000000"/>
              </a:buClr>
              <a:buSzPts val="1400"/>
            </a:pPr>
            <a:r>
              <a:rPr lang="en-GB" dirty="0">
                <a:solidFill>
                  <a:srgbClr val="000000"/>
                </a:solidFill>
                <a:latin typeface="Arial" panose="020B0604020202020204" pitchFamily="34" charset="0"/>
                <a:ea typeface="Arial"/>
                <a:cs typeface="Arial" panose="020B0604020202020204" pitchFamily="34" charset="0"/>
                <a:sym typeface="Arial"/>
              </a:rPr>
              <a:t>Technical breakthroughs that transform industries, </a:t>
            </a:r>
            <a:r>
              <a:rPr lang="en-GB" dirty="0">
                <a:latin typeface="Arial" panose="020B0604020202020204" pitchFamily="34" charset="0"/>
                <a:cs typeface="Arial" panose="020B0604020202020204" pitchFamily="34" charset="0"/>
              </a:rPr>
              <a:t>sometimes </a:t>
            </a:r>
            <a:r>
              <a:rPr lang="en-GB" dirty="0">
                <a:solidFill>
                  <a:srgbClr val="000000"/>
                </a:solidFill>
                <a:latin typeface="Arial" panose="020B0604020202020204" pitchFamily="34" charset="0"/>
                <a:ea typeface="Arial"/>
                <a:cs typeface="Arial" panose="020B0604020202020204" pitchFamily="34" charset="0"/>
                <a:sym typeface="Arial"/>
              </a:rPr>
              <a:t>creat</a:t>
            </a:r>
            <a:r>
              <a:rPr lang="en-GB" dirty="0">
                <a:latin typeface="Arial" panose="020B0604020202020204" pitchFamily="34" charset="0"/>
                <a:cs typeface="Arial" panose="020B0604020202020204" pitchFamily="34" charset="0"/>
              </a:rPr>
              <a:t>ing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a:t>
            </a:r>
            <a:r>
              <a:rPr lang="en-GB" dirty="0">
                <a:solidFill>
                  <a:srgbClr val="000000"/>
                </a:solidFill>
                <a:latin typeface="Arial" panose="020B0604020202020204" pitchFamily="34" charset="0"/>
                <a:ea typeface="Arial"/>
                <a:cs typeface="Arial" panose="020B0604020202020204" pitchFamily="34" charset="0"/>
                <a:sym typeface="Arial"/>
              </a:rPr>
              <a:t> new market.</a:t>
            </a:r>
          </a:p>
        </p:txBody>
      </p:sp>
      <p:sp>
        <p:nvSpPr>
          <p:cNvPr id="4" name="TextBox 3">
            <a:extLst>
              <a:ext uri="{FF2B5EF4-FFF2-40B4-BE49-F238E27FC236}">
                <a16:creationId xmlns:a16="http://schemas.microsoft.com/office/drawing/2014/main" id="{08C19F89-CBAD-F432-6984-1C1EEC584B24}"/>
              </a:ext>
            </a:extLst>
          </p:cNvPr>
          <p:cNvSpPr txBox="1"/>
          <p:nvPr/>
        </p:nvSpPr>
        <p:spPr>
          <a:xfrm>
            <a:off x="10182336" y="7672966"/>
            <a:ext cx="351228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Newness of technology</a:t>
            </a:r>
          </a:p>
        </p:txBody>
      </p:sp>
      <p:sp>
        <p:nvSpPr>
          <p:cNvPr id="5" name="Slide Number Placeholder 5">
            <a:extLst>
              <a:ext uri="{FF2B5EF4-FFF2-40B4-BE49-F238E27FC236}">
                <a16:creationId xmlns:a16="http://schemas.microsoft.com/office/drawing/2014/main" id="{B4842321-3094-935F-09C9-59194F3CBDB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10</a:t>
            </a:fld>
            <a:endParaRPr lang="en-US" b="0" dirty="0">
              <a:solidFill>
                <a:schemeClr val="tx1"/>
              </a:solidFill>
            </a:endParaRPr>
          </a:p>
        </p:txBody>
      </p:sp>
      <p:sp>
        <p:nvSpPr>
          <p:cNvPr id="11" name="TextBox 10">
            <a:extLst>
              <a:ext uri="{FF2B5EF4-FFF2-40B4-BE49-F238E27FC236}">
                <a16:creationId xmlns:a16="http://schemas.microsoft.com/office/drawing/2014/main" id="{D113E663-7CAB-F70F-40CC-7BAA43F75DDD}"/>
              </a:ext>
            </a:extLst>
          </p:cNvPr>
          <p:cNvSpPr txBox="1"/>
          <p:nvPr/>
        </p:nvSpPr>
        <p:spPr>
          <a:xfrm>
            <a:off x="8400028" y="7651217"/>
            <a:ext cx="727946"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Low</a:t>
            </a:r>
          </a:p>
        </p:txBody>
      </p:sp>
      <p:sp>
        <p:nvSpPr>
          <p:cNvPr id="12" name="TextBox 11">
            <a:extLst>
              <a:ext uri="{FF2B5EF4-FFF2-40B4-BE49-F238E27FC236}">
                <a16:creationId xmlns:a16="http://schemas.microsoft.com/office/drawing/2014/main" id="{7F1DFC13-EF0C-8EC0-475C-5B642A5716E7}"/>
              </a:ext>
            </a:extLst>
          </p:cNvPr>
          <p:cNvSpPr txBox="1"/>
          <p:nvPr/>
        </p:nvSpPr>
        <p:spPr>
          <a:xfrm>
            <a:off x="7656526" y="7251107"/>
            <a:ext cx="727946"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Low</a:t>
            </a:r>
          </a:p>
        </p:txBody>
      </p:sp>
      <p:sp>
        <p:nvSpPr>
          <p:cNvPr id="14" name="TextBox 13">
            <a:extLst>
              <a:ext uri="{FF2B5EF4-FFF2-40B4-BE49-F238E27FC236}">
                <a16:creationId xmlns:a16="http://schemas.microsoft.com/office/drawing/2014/main" id="{7E22AF8F-F05F-262E-1900-A76B6AB154E6}"/>
              </a:ext>
            </a:extLst>
          </p:cNvPr>
          <p:cNvSpPr txBox="1"/>
          <p:nvPr/>
        </p:nvSpPr>
        <p:spPr>
          <a:xfrm>
            <a:off x="14080352" y="7662106"/>
            <a:ext cx="798861"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High</a:t>
            </a:r>
          </a:p>
        </p:txBody>
      </p:sp>
      <p:sp>
        <p:nvSpPr>
          <p:cNvPr id="19" name="TextBox 18">
            <a:extLst>
              <a:ext uri="{FF2B5EF4-FFF2-40B4-BE49-F238E27FC236}">
                <a16:creationId xmlns:a16="http://schemas.microsoft.com/office/drawing/2014/main" id="{E9D31A0A-9D61-B3D1-CCEB-79329CE02562}"/>
              </a:ext>
            </a:extLst>
          </p:cNvPr>
          <p:cNvSpPr txBox="1"/>
          <p:nvPr/>
        </p:nvSpPr>
        <p:spPr>
          <a:xfrm>
            <a:off x="7633111" y="1586361"/>
            <a:ext cx="798861"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High</a:t>
            </a:r>
          </a:p>
        </p:txBody>
      </p:sp>
      <p:sp>
        <p:nvSpPr>
          <p:cNvPr id="20" name="TextBox 19">
            <a:extLst>
              <a:ext uri="{FF2B5EF4-FFF2-40B4-BE49-F238E27FC236}">
                <a16:creationId xmlns:a16="http://schemas.microsoft.com/office/drawing/2014/main" id="{279864D5-5037-2368-D679-A5388EC0F3DC}"/>
              </a:ext>
            </a:extLst>
          </p:cNvPr>
          <p:cNvSpPr txBox="1"/>
          <p:nvPr/>
        </p:nvSpPr>
        <p:spPr>
          <a:xfrm rot="16200000">
            <a:off x="6702710" y="4353381"/>
            <a:ext cx="2852169"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Impact on the market</a:t>
            </a:r>
          </a:p>
        </p:txBody>
      </p:sp>
      <p:sp>
        <p:nvSpPr>
          <p:cNvPr id="7" name="Footer Placeholder 3">
            <a:extLst>
              <a:ext uri="{FF2B5EF4-FFF2-40B4-BE49-F238E27FC236}">
                <a16:creationId xmlns:a16="http://schemas.microsoft.com/office/drawing/2014/main" id="{07E34819-FC61-9715-2304-05DB24BDF44F}"/>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What is innovation?  </a:t>
            </a:r>
          </a:p>
        </p:txBody>
      </p:sp>
      <p:pic>
        <p:nvPicPr>
          <p:cNvPr id="8" name="Picture 7">
            <a:extLst>
              <a:ext uri="{FF2B5EF4-FFF2-40B4-BE49-F238E27FC236}">
                <a16:creationId xmlns:a16="http://schemas.microsoft.com/office/drawing/2014/main" id="{21C9AB0C-3977-BEB2-7AF5-1DC324CEF5D3}"/>
              </a:ext>
            </a:extLst>
          </p:cNvPr>
          <p:cNvPicPr>
            <a:picLocks noChangeAspect="1"/>
          </p:cNvPicPr>
          <p:nvPr/>
        </p:nvPicPr>
        <p:blipFill>
          <a:blip r:embed="rId4"/>
          <a:stretch>
            <a:fillRect/>
          </a:stretch>
        </p:blipFill>
        <p:spPr>
          <a:xfrm>
            <a:off x="3336725" y="217185"/>
            <a:ext cx="902259" cy="879417"/>
          </a:xfrm>
          <a:prstGeom prst="rect">
            <a:avLst/>
          </a:prstGeom>
        </p:spPr>
      </p:pic>
      <p:sp>
        <p:nvSpPr>
          <p:cNvPr id="21" name="Content Placeholder 11">
            <a:extLst>
              <a:ext uri="{FF2B5EF4-FFF2-40B4-BE49-F238E27FC236}">
                <a16:creationId xmlns:a16="http://schemas.microsoft.com/office/drawing/2014/main" id="{78D5B881-7545-AB17-D831-B499CFA134E7}"/>
              </a:ext>
            </a:extLst>
          </p:cNvPr>
          <p:cNvSpPr txBox="1">
            <a:spLocks/>
          </p:cNvSpPr>
          <p:nvPr/>
        </p:nvSpPr>
        <p:spPr>
          <a:xfrm>
            <a:off x="480485" y="6105682"/>
            <a:ext cx="6559392" cy="2140778"/>
          </a:xfrm>
          <a:prstGeom prst="rect">
            <a:avLst/>
          </a:prstGeom>
          <a:ln w="28575">
            <a:gradFill flip="none" rotWithShape="1">
              <a:gsLst>
                <a:gs pos="15000">
                  <a:srgbClr val="3DB876"/>
                </a:gs>
                <a:gs pos="99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lvl="0" indent="-342900">
              <a:lnSpc>
                <a:spcPct val="100000"/>
              </a:lnSpc>
              <a:spcBef>
                <a:spcPts val="0"/>
              </a:spcBef>
              <a:buSzPct val="70000"/>
              <a:buFont typeface="Arial" panose="020B0604020202020204" pitchFamily="34" charset="0"/>
              <a:buChar char="•"/>
            </a:pPr>
            <a:r>
              <a:rPr lang="en-GB" sz="2000" dirty="0"/>
              <a:t>Label each type of innovation with the                   correct name.</a:t>
            </a:r>
          </a:p>
          <a:p>
            <a:pPr marL="342900" lvl="0" indent="-342900">
              <a:lnSpc>
                <a:spcPct val="100000"/>
              </a:lnSpc>
              <a:spcBef>
                <a:spcPts val="0"/>
              </a:spcBef>
              <a:buSzPct val="70000"/>
              <a:buFont typeface="Arial" panose="020B0604020202020204" pitchFamily="34" charset="0"/>
              <a:buChar char="•"/>
            </a:pPr>
            <a:endParaRPr lang="en-GB" sz="2000" dirty="0"/>
          </a:p>
          <a:p>
            <a:pPr marL="342900" lvl="0" indent="-342900">
              <a:lnSpc>
                <a:spcPct val="100000"/>
              </a:lnSpc>
              <a:spcBef>
                <a:spcPts val="0"/>
              </a:spcBef>
              <a:buSzPct val="70000"/>
              <a:buFont typeface="Arial" panose="020B0604020202020204" pitchFamily="34" charset="0"/>
              <a:buChar char="•"/>
            </a:pPr>
            <a:r>
              <a:rPr lang="en-GB" sz="2000" dirty="0"/>
              <a:t>Suggest one example of each type. Give reasons for your choices.</a:t>
            </a:r>
          </a:p>
        </p:txBody>
      </p:sp>
      <p:pic>
        <p:nvPicPr>
          <p:cNvPr id="24" name="Content Placeholder 16">
            <a:extLst>
              <a:ext uri="{FF2B5EF4-FFF2-40B4-BE49-F238E27FC236}">
                <a16:creationId xmlns:a16="http://schemas.microsoft.com/office/drawing/2014/main" id="{15B6AED5-6C4B-C612-3331-D553A520473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704" t="-20632" r="-24704" b="-19577"/>
          <a:stretch/>
        </p:blipFill>
        <p:spPr>
          <a:xfrm>
            <a:off x="5644204" y="5500528"/>
            <a:ext cx="973859" cy="944346"/>
          </a:xfrm>
          <a:prstGeom prst="heptagon">
            <a:avLst/>
          </a:prstGeom>
          <a:solidFill>
            <a:srgbClr val="ECECED"/>
          </a:solidFill>
          <a:ln w="28575">
            <a:solidFill>
              <a:srgbClr val="24D6D1"/>
            </a:solidFill>
          </a:ln>
        </p:spPr>
      </p:pic>
    </p:spTree>
    <p:extLst>
      <p:ext uri="{BB962C8B-B14F-4D97-AF65-F5344CB8AC3E}">
        <p14:creationId xmlns:p14="http://schemas.microsoft.com/office/powerpoint/2010/main" val="424932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A13A98-51D0-D04D-95A1-99202F40BD85}"/>
              </a:ext>
            </a:extLst>
          </p:cNvPr>
          <p:cNvPicPr>
            <a:picLocks noChangeAspect="1"/>
          </p:cNvPicPr>
          <p:nvPr/>
        </p:nvPicPr>
        <p:blipFill>
          <a:blip r:embed="rId3"/>
          <a:stretch>
            <a:fillRect/>
          </a:stretch>
        </p:blipFill>
        <p:spPr>
          <a:xfrm>
            <a:off x="7743698" y="1505258"/>
            <a:ext cx="7035131" cy="6323713"/>
          </a:xfrm>
          <a:prstGeom prst="rect">
            <a:avLst/>
          </a:prstGeom>
        </p:spPr>
      </p:pic>
      <p:sp>
        <p:nvSpPr>
          <p:cNvPr id="6" name="Title 5">
            <a:extLst>
              <a:ext uri="{FF2B5EF4-FFF2-40B4-BE49-F238E27FC236}">
                <a16:creationId xmlns:a16="http://schemas.microsoft.com/office/drawing/2014/main" id="{711875E5-9C2C-FCBE-D841-E5AB0140C417}"/>
              </a:ext>
            </a:extLst>
          </p:cNvPr>
          <p:cNvSpPr>
            <a:spLocks noGrp="1"/>
          </p:cNvSpPr>
          <p:nvPr>
            <p:ph type="title"/>
          </p:nvPr>
        </p:nvSpPr>
        <p:spPr/>
        <p:txBody>
          <a:bodyPr/>
          <a:lstStyle/>
          <a:p>
            <a:r>
              <a:rPr lang="en-US" dirty="0"/>
              <a:t>Types of innovation</a:t>
            </a:r>
          </a:p>
        </p:txBody>
      </p:sp>
      <p:sp>
        <p:nvSpPr>
          <p:cNvPr id="9" name="TextBox 8">
            <a:extLst>
              <a:ext uri="{FF2B5EF4-FFF2-40B4-BE49-F238E27FC236}">
                <a16:creationId xmlns:a16="http://schemas.microsoft.com/office/drawing/2014/main" id="{BA194E96-0770-9233-4DF4-0160D66777A2}"/>
              </a:ext>
            </a:extLst>
          </p:cNvPr>
          <p:cNvSpPr txBox="1"/>
          <p:nvPr/>
        </p:nvSpPr>
        <p:spPr>
          <a:xfrm>
            <a:off x="411858" y="2679174"/>
            <a:ext cx="7035131" cy="1938992"/>
          </a:xfrm>
          <a:prstGeom prst="rect">
            <a:avLst/>
          </a:prstGeom>
          <a:noFill/>
        </p:spPr>
        <p:txBody>
          <a:bodyPr wrap="square" rtlCol="0">
            <a:spAutoFit/>
          </a:bodyPr>
          <a:lstStyle/>
          <a:p>
            <a:pPr lvl="0"/>
            <a:r>
              <a:rPr lang="en-GB" sz="2000" dirty="0">
                <a:solidFill>
                  <a:schemeClr val="dk1"/>
                </a:solidFill>
                <a:latin typeface="Arial" panose="020B0604020202020204" pitchFamily="34" charset="0"/>
                <a:cs typeface="Arial" panose="020B0604020202020204" pitchFamily="34" charset="0"/>
              </a:rPr>
              <a:t>Over time one type of innovation may evolve into another.</a:t>
            </a:r>
          </a:p>
          <a:p>
            <a:pPr marL="457200" lvl="0" indent="-317500">
              <a:buClr>
                <a:schemeClr val="dk1"/>
              </a:buClr>
              <a:buSzPts val="1400"/>
              <a:buChar char="●"/>
            </a:pPr>
            <a:endParaRPr lang="en-GB" sz="2000" dirty="0">
              <a:solidFill>
                <a:schemeClr val="dk1"/>
              </a:solidFill>
              <a:latin typeface="Arial" panose="020B0604020202020204" pitchFamily="34" charset="0"/>
              <a:cs typeface="Arial" panose="020B0604020202020204" pitchFamily="34" charset="0"/>
            </a:endParaRPr>
          </a:p>
          <a:p>
            <a:pPr marL="139700" lvl="0">
              <a:buClr>
                <a:schemeClr val="dk1"/>
              </a:buClr>
              <a:buSzPts val="1400"/>
            </a:pPr>
            <a:endParaRPr lang="en-GB" sz="2000" dirty="0">
              <a:solidFill>
                <a:schemeClr val="dk1"/>
              </a:solidFill>
              <a:latin typeface="Arial" panose="020B0604020202020204" pitchFamily="34" charset="0"/>
              <a:cs typeface="Arial" panose="020B0604020202020204" pitchFamily="34" charset="0"/>
            </a:endParaRPr>
          </a:p>
          <a:p>
            <a:pPr marL="139700" lvl="0">
              <a:buClr>
                <a:schemeClr val="dk1"/>
              </a:buClr>
              <a:buSzPts val="1400"/>
            </a:pPr>
            <a:endParaRPr lang="en-GB" sz="2000" dirty="0">
              <a:solidFill>
                <a:schemeClr val="dk1"/>
              </a:solidFill>
              <a:latin typeface="Arial" panose="020B0604020202020204" pitchFamily="34" charset="0"/>
              <a:cs typeface="Arial" panose="020B0604020202020204" pitchFamily="34" charset="0"/>
            </a:endParaRPr>
          </a:p>
          <a:p>
            <a:pPr lvl="0"/>
            <a:endParaRPr lang="en-GB" sz="2000" dirty="0">
              <a:latin typeface="Arial" panose="020B0604020202020204" pitchFamily="34" charset="0"/>
              <a:cs typeface="Arial" panose="020B0604020202020204" pitchFamily="34" charset="0"/>
            </a:endParaRPr>
          </a:p>
          <a:p>
            <a:pPr lvl="0" indent="457200"/>
            <a:endParaRPr lang="en-GB"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58FEE13-BBC1-2B7F-DA4A-B1A0EC0A9E87}"/>
              </a:ext>
            </a:extLst>
          </p:cNvPr>
          <p:cNvSpPr txBox="1"/>
          <p:nvPr/>
        </p:nvSpPr>
        <p:spPr>
          <a:xfrm>
            <a:off x="9041115" y="2535449"/>
            <a:ext cx="2408975" cy="1754326"/>
          </a:xfrm>
          <a:prstGeom prst="rect">
            <a:avLst/>
          </a:prstGeom>
          <a:noFill/>
        </p:spPr>
        <p:txBody>
          <a:bodyPr wrap="square">
            <a:spAutoFit/>
          </a:bodyPr>
          <a:lstStyle/>
          <a:p>
            <a:pPr algn="ctr"/>
            <a:r>
              <a:rPr lang="en-GB" b="1" dirty="0">
                <a:latin typeface="Arial" panose="020B0604020202020204" pitchFamily="34" charset="0"/>
                <a:cs typeface="Arial" panose="020B0604020202020204" pitchFamily="34" charset="0"/>
              </a:rPr>
              <a:t>Sustaining</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Apple A15 phone chip: sustains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Apple’s dominant position.</a:t>
            </a:r>
          </a:p>
          <a:p>
            <a:pPr algn="ctr"/>
            <a:endParaRPr lang="en-US"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E76855F-ABF9-2EC3-18FC-2F2E93A1759E}"/>
              </a:ext>
            </a:extLst>
          </p:cNvPr>
          <p:cNvSpPr txBox="1"/>
          <p:nvPr/>
        </p:nvSpPr>
        <p:spPr>
          <a:xfrm>
            <a:off x="11703875" y="2301621"/>
            <a:ext cx="2640540" cy="2308324"/>
          </a:xfrm>
          <a:prstGeom prst="rect">
            <a:avLst/>
          </a:prstGeom>
          <a:noFill/>
        </p:spPr>
        <p:txBody>
          <a:bodyPr wrap="square">
            <a:spAutoFit/>
          </a:bodyPr>
          <a:lstStyle/>
          <a:p>
            <a:pPr algn="ctr"/>
            <a:r>
              <a:rPr lang="en-GB" b="1" dirty="0">
                <a:latin typeface="Arial" panose="020B0604020202020204" pitchFamily="34" charset="0"/>
                <a:cs typeface="Arial" panose="020B0604020202020204" pitchFamily="34" charset="0"/>
              </a:rPr>
              <a:t>Disruptive</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Netflix introduced streaming,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transforming how people consume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film and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TV content.</a:t>
            </a:r>
          </a:p>
          <a:p>
            <a:pPr algn="ct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0A524D1-0B24-866D-E483-5C438AE5412E}"/>
              </a:ext>
            </a:extLst>
          </p:cNvPr>
          <p:cNvSpPr txBox="1"/>
          <p:nvPr/>
        </p:nvSpPr>
        <p:spPr>
          <a:xfrm>
            <a:off x="8901583" y="5332584"/>
            <a:ext cx="2640540" cy="1477328"/>
          </a:xfrm>
          <a:prstGeom prst="rect">
            <a:avLst/>
          </a:prstGeom>
          <a:noFill/>
        </p:spPr>
        <p:txBody>
          <a:bodyPr wrap="square">
            <a:spAutoFit/>
          </a:bodyPr>
          <a:lstStyle/>
          <a:p>
            <a:pPr algn="ctr"/>
            <a:r>
              <a:rPr lang="en-GB" b="1" dirty="0">
                <a:latin typeface="Arial" panose="020B0604020202020204" pitchFamily="34" charset="0"/>
                <a:cs typeface="Arial" panose="020B0604020202020204" pitchFamily="34" charset="0"/>
              </a:rPr>
              <a:t>Incremental</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OLED TVs improve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 existing product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but don’t grow the market for TVs.</a:t>
            </a:r>
          </a:p>
        </p:txBody>
      </p:sp>
      <p:sp>
        <p:nvSpPr>
          <p:cNvPr id="16" name="TextBox 15">
            <a:extLst>
              <a:ext uri="{FF2B5EF4-FFF2-40B4-BE49-F238E27FC236}">
                <a16:creationId xmlns:a16="http://schemas.microsoft.com/office/drawing/2014/main" id="{85AAB002-8AAE-F059-5B82-1BE0A707C3F7}"/>
              </a:ext>
            </a:extLst>
          </p:cNvPr>
          <p:cNvSpPr txBox="1"/>
          <p:nvPr/>
        </p:nvSpPr>
        <p:spPr>
          <a:xfrm>
            <a:off x="11703875" y="5332584"/>
            <a:ext cx="2640540" cy="1477328"/>
          </a:xfrm>
          <a:prstGeom prst="rect">
            <a:avLst/>
          </a:prstGeom>
          <a:noFill/>
        </p:spPr>
        <p:txBody>
          <a:bodyPr wrap="square">
            <a:spAutoFit/>
          </a:bodyPr>
          <a:lstStyle/>
          <a:p>
            <a:pPr algn="ctr"/>
            <a:r>
              <a:rPr lang="en-GB" b="1" dirty="0">
                <a:latin typeface="Arial" panose="020B0604020202020204" pitchFamily="34" charset="0"/>
                <a:cs typeface="Arial" panose="020B0604020202020204" pitchFamily="34" charset="0"/>
              </a:rPr>
              <a:t>Radical</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Personal computers: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 new technology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but at first had a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limited uptake.</a:t>
            </a:r>
          </a:p>
        </p:txBody>
      </p:sp>
      <p:sp>
        <p:nvSpPr>
          <p:cNvPr id="3" name="TextBox 2">
            <a:extLst>
              <a:ext uri="{FF2B5EF4-FFF2-40B4-BE49-F238E27FC236}">
                <a16:creationId xmlns:a16="http://schemas.microsoft.com/office/drawing/2014/main" id="{99C1005C-7750-1C7B-888A-7E5650A6425B}"/>
              </a:ext>
            </a:extLst>
          </p:cNvPr>
          <p:cNvSpPr txBox="1"/>
          <p:nvPr/>
        </p:nvSpPr>
        <p:spPr>
          <a:xfrm>
            <a:off x="10039815" y="7628916"/>
            <a:ext cx="3512283" cy="400110"/>
          </a:xfrm>
          <a:prstGeom prst="rect">
            <a:avLst/>
          </a:prstGeom>
          <a:solidFill>
            <a:srgbClr val="ECECED"/>
          </a:solidFill>
        </p:spPr>
        <p:txBody>
          <a:bodyPr wrap="square" rtlCol="0">
            <a:spAutoFit/>
          </a:bodyPr>
          <a:lstStyle/>
          <a:p>
            <a:r>
              <a:rPr lang="en-GB" sz="2000" b="1" dirty="0">
                <a:latin typeface="Arial" panose="020B0604020202020204" pitchFamily="34" charset="0"/>
                <a:cs typeface="Arial" panose="020B0604020202020204" pitchFamily="34" charset="0"/>
              </a:rPr>
              <a:t>Newness of technology</a:t>
            </a:r>
          </a:p>
        </p:txBody>
      </p:sp>
      <p:sp>
        <p:nvSpPr>
          <p:cNvPr id="2" name="Slide Number Placeholder 5">
            <a:extLst>
              <a:ext uri="{FF2B5EF4-FFF2-40B4-BE49-F238E27FC236}">
                <a16:creationId xmlns:a16="http://schemas.microsoft.com/office/drawing/2014/main" id="{6BBF3340-6D24-488A-F523-B67EF73376A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11</a:t>
            </a:fld>
            <a:endParaRPr lang="en-US" b="0" dirty="0">
              <a:solidFill>
                <a:schemeClr val="tx1"/>
              </a:solidFill>
            </a:endParaRPr>
          </a:p>
        </p:txBody>
      </p:sp>
      <p:sp>
        <p:nvSpPr>
          <p:cNvPr id="14" name="TextBox 13">
            <a:extLst>
              <a:ext uri="{FF2B5EF4-FFF2-40B4-BE49-F238E27FC236}">
                <a16:creationId xmlns:a16="http://schemas.microsoft.com/office/drawing/2014/main" id="{6E96151B-49F0-3BAC-8E54-CFE5C412C23E}"/>
              </a:ext>
            </a:extLst>
          </p:cNvPr>
          <p:cNvSpPr txBox="1"/>
          <p:nvPr/>
        </p:nvSpPr>
        <p:spPr>
          <a:xfrm>
            <a:off x="8400028" y="7651217"/>
            <a:ext cx="727946"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Low</a:t>
            </a:r>
          </a:p>
        </p:txBody>
      </p:sp>
      <p:sp>
        <p:nvSpPr>
          <p:cNvPr id="19" name="TextBox 18">
            <a:extLst>
              <a:ext uri="{FF2B5EF4-FFF2-40B4-BE49-F238E27FC236}">
                <a16:creationId xmlns:a16="http://schemas.microsoft.com/office/drawing/2014/main" id="{DD0D5D87-DABD-E412-EDF1-C442EE409197}"/>
              </a:ext>
            </a:extLst>
          </p:cNvPr>
          <p:cNvSpPr txBox="1"/>
          <p:nvPr/>
        </p:nvSpPr>
        <p:spPr>
          <a:xfrm>
            <a:off x="7656526" y="7251107"/>
            <a:ext cx="727946"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Low</a:t>
            </a:r>
          </a:p>
        </p:txBody>
      </p:sp>
      <p:sp>
        <p:nvSpPr>
          <p:cNvPr id="20" name="TextBox 19">
            <a:extLst>
              <a:ext uri="{FF2B5EF4-FFF2-40B4-BE49-F238E27FC236}">
                <a16:creationId xmlns:a16="http://schemas.microsoft.com/office/drawing/2014/main" id="{53A9D544-4A3A-2E6D-1A26-890A0CEBEBF3}"/>
              </a:ext>
            </a:extLst>
          </p:cNvPr>
          <p:cNvSpPr txBox="1"/>
          <p:nvPr/>
        </p:nvSpPr>
        <p:spPr>
          <a:xfrm>
            <a:off x="14080352" y="7662106"/>
            <a:ext cx="798861"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High</a:t>
            </a:r>
          </a:p>
        </p:txBody>
      </p:sp>
      <p:sp>
        <p:nvSpPr>
          <p:cNvPr id="21" name="TextBox 20">
            <a:extLst>
              <a:ext uri="{FF2B5EF4-FFF2-40B4-BE49-F238E27FC236}">
                <a16:creationId xmlns:a16="http://schemas.microsoft.com/office/drawing/2014/main" id="{F5D2C155-CF18-F708-6BDF-0125B215D119}"/>
              </a:ext>
            </a:extLst>
          </p:cNvPr>
          <p:cNvSpPr txBox="1"/>
          <p:nvPr/>
        </p:nvSpPr>
        <p:spPr>
          <a:xfrm>
            <a:off x="7633111" y="1586361"/>
            <a:ext cx="798861"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High</a:t>
            </a:r>
          </a:p>
        </p:txBody>
      </p:sp>
      <p:sp>
        <p:nvSpPr>
          <p:cNvPr id="22" name="TextBox 21">
            <a:extLst>
              <a:ext uri="{FF2B5EF4-FFF2-40B4-BE49-F238E27FC236}">
                <a16:creationId xmlns:a16="http://schemas.microsoft.com/office/drawing/2014/main" id="{8C96E6E9-4780-2BF6-DB4C-A0790F241C80}"/>
              </a:ext>
            </a:extLst>
          </p:cNvPr>
          <p:cNvSpPr txBox="1"/>
          <p:nvPr/>
        </p:nvSpPr>
        <p:spPr>
          <a:xfrm rot="16200000">
            <a:off x="6702710" y="4353381"/>
            <a:ext cx="2852169"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Impact on the market</a:t>
            </a:r>
          </a:p>
        </p:txBody>
      </p:sp>
      <p:sp>
        <p:nvSpPr>
          <p:cNvPr id="5" name="Footer Placeholder 3">
            <a:extLst>
              <a:ext uri="{FF2B5EF4-FFF2-40B4-BE49-F238E27FC236}">
                <a16:creationId xmlns:a16="http://schemas.microsoft.com/office/drawing/2014/main" id="{1BE1D2D6-3FF3-BB3A-AB91-1A7BF05F3CB1}"/>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What is innovation?  </a:t>
            </a:r>
          </a:p>
        </p:txBody>
      </p:sp>
      <p:pic>
        <p:nvPicPr>
          <p:cNvPr id="7" name="Picture 6">
            <a:extLst>
              <a:ext uri="{FF2B5EF4-FFF2-40B4-BE49-F238E27FC236}">
                <a16:creationId xmlns:a16="http://schemas.microsoft.com/office/drawing/2014/main" id="{727E6D0B-CE72-F696-5AC0-3182B3CF8E45}"/>
              </a:ext>
            </a:extLst>
          </p:cNvPr>
          <p:cNvPicPr>
            <a:picLocks noChangeAspect="1"/>
          </p:cNvPicPr>
          <p:nvPr/>
        </p:nvPicPr>
        <p:blipFill>
          <a:blip r:embed="rId4"/>
          <a:stretch>
            <a:fillRect/>
          </a:stretch>
        </p:blipFill>
        <p:spPr>
          <a:xfrm>
            <a:off x="3336725" y="217185"/>
            <a:ext cx="902259" cy="879417"/>
          </a:xfrm>
          <a:prstGeom prst="rect">
            <a:avLst/>
          </a:prstGeom>
        </p:spPr>
      </p:pic>
      <p:sp>
        <p:nvSpPr>
          <p:cNvPr id="23" name="Content Placeholder 11">
            <a:extLst>
              <a:ext uri="{FF2B5EF4-FFF2-40B4-BE49-F238E27FC236}">
                <a16:creationId xmlns:a16="http://schemas.microsoft.com/office/drawing/2014/main" id="{1FCDF3BC-9D1D-9184-F51F-4886548E5C94}"/>
              </a:ext>
            </a:extLst>
          </p:cNvPr>
          <p:cNvSpPr txBox="1">
            <a:spLocks/>
          </p:cNvSpPr>
          <p:nvPr/>
        </p:nvSpPr>
        <p:spPr>
          <a:xfrm>
            <a:off x="605364" y="3881113"/>
            <a:ext cx="6559392" cy="4052391"/>
          </a:xfrm>
          <a:prstGeom prst="rect">
            <a:avLst/>
          </a:prstGeom>
          <a:ln w="28575">
            <a:gradFill flip="none" rotWithShape="1">
              <a:gsLst>
                <a:gs pos="15000">
                  <a:srgbClr val="3DB876"/>
                </a:gs>
                <a:gs pos="99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82600" lvl="0" indent="-342900">
              <a:lnSpc>
                <a:spcPct val="100000"/>
              </a:lnSpc>
              <a:spcBef>
                <a:spcPts val="0"/>
              </a:spcBef>
              <a:buClr>
                <a:schemeClr val="dk1"/>
              </a:buClr>
              <a:buSzPts val="1400"/>
              <a:buFont typeface="Arial" panose="020B0604020202020204" pitchFamily="34" charset="0"/>
              <a:buChar char="•"/>
            </a:pPr>
            <a:r>
              <a:rPr lang="en-GB" dirty="0">
                <a:solidFill>
                  <a:schemeClr val="dk1"/>
                </a:solidFill>
              </a:rPr>
              <a:t>Draw arrows on your diagram to show </a:t>
            </a:r>
            <a:br>
              <a:rPr lang="en-GB" dirty="0">
                <a:solidFill>
                  <a:schemeClr val="dk1"/>
                </a:solidFill>
              </a:rPr>
            </a:br>
            <a:r>
              <a:rPr lang="en-GB" dirty="0">
                <a:solidFill>
                  <a:schemeClr val="dk1"/>
                </a:solidFill>
              </a:rPr>
              <a:t>how some innovations my evolve over time </a:t>
            </a:r>
            <a:br>
              <a:rPr lang="en-GB" dirty="0">
                <a:solidFill>
                  <a:schemeClr val="dk1"/>
                </a:solidFill>
              </a:rPr>
            </a:br>
            <a:r>
              <a:rPr lang="en-GB" dirty="0">
                <a:solidFill>
                  <a:schemeClr val="dk1"/>
                </a:solidFill>
              </a:rPr>
              <a:t>into another type.</a:t>
            </a:r>
          </a:p>
          <a:p>
            <a:pPr marL="482600" lvl="0" indent="-342900">
              <a:lnSpc>
                <a:spcPct val="100000"/>
              </a:lnSpc>
              <a:spcBef>
                <a:spcPts val="0"/>
              </a:spcBef>
              <a:buClr>
                <a:schemeClr val="dk1"/>
              </a:buClr>
              <a:buSzPts val="1400"/>
              <a:buFont typeface="Arial" panose="020B0604020202020204" pitchFamily="34" charset="0"/>
              <a:buChar char="•"/>
            </a:pPr>
            <a:endParaRPr lang="en-GB" dirty="0">
              <a:solidFill>
                <a:schemeClr val="dk1"/>
              </a:solidFill>
            </a:endParaRPr>
          </a:p>
          <a:p>
            <a:pPr marL="482600" lvl="0" indent="-342900">
              <a:lnSpc>
                <a:spcPct val="100000"/>
              </a:lnSpc>
              <a:spcBef>
                <a:spcPts val="0"/>
              </a:spcBef>
              <a:buClr>
                <a:schemeClr val="dk1"/>
              </a:buClr>
              <a:buSzPts val="1400"/>
              <a:buFont typeface="Arial" panose="020B0604020202020204" pitchFamily="34" charset="0"/>
              <a:buChar char="•"/>
            </a:pPr>
            <a:r>
              <a:rPr lang="en-GB" dirty="0">
                <a:solidFill>
                  <a:schemeClr val="dk1"/>
                </a:solidFill>
              </a:rPr>
              <a:t>Use your answer to explain why one form of innovation could be considered most important for a company.</a:t>
            </a:r>
          </a:p>
          <a:p>
            <a:pPr marL="482600" lvl="0" indent="-342900">
              <a:lnSpc>
                <a:spcPct val="100000"/>
              </a:lnSpc>
              <a:spcBef>
                <a:spcPts val="0"/>
              </a:spcBef>
              <a:buClr>
                <a:schemeClr val="dk1"/>
              </a:buClr>
              <a:buSzPts val="1400"/>
              <a:buFont typeface="Arial" panose="020B0604020202020204" pitchFamily="34" charset="0"/>
              <a:buChar char="•"/>
            </a:pPr>
            <a:endParaRPr lang="en-GB" dirty="0">
              <a:solidFill>
                <a:schemeClr val="dk1"/>
              </a:solidFill>
            </a:endParaRPr>
          </a:p>
          <a:p>
            <a:pPr marL="482600" lvl="0" indent="-342900">
              <a:lnSpc>
                <a:spcPct val="100000"/>
              </a:lnSpc>
              <a:spcBef>
                <a:spcPts val="0"/>
              </a:spcBef>
              <a:buClr>
                <a:schemeClr val="dk1"/>
              </a:buClr>
              <a:buSzPts val="1400"/>
              <a:buFont typeface="Arial" panose="020B0604020202020204" pitchFamily="34" charset="0"/>
              <a:buChar char="•"/>
            </a:pPr>
            <a:r>
              <a:rPr lang="en-GB" dirty="0">
                <a:solidFill>
                  <a:schemeClr val="dk1"/>
                </a:solidFill>
              </a:rPr>
              <a:t>Innovation should form part of a company’s working culture. </a:t>
            </a:r>
            <a:r>
              <a:rPr lang="en-GB" dirty="0"/>
              <a:t>What </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9"/>
                  </a:ext>
                </a:extLst>
              </a:rPr>
              <a:t>processes</a:t>
            </a:r>
            <a:r>
              <a:rPr lang="en-GB" dirty="0"/>
              <a:t> do you think need to take place for innovation to happen?</a:t>
            </a:r>
          </a:p>
          <a:p>
            <a:pPr lvl="0"/>
            <a:endParaRPr lang="en-GB" dirty="0">
              <a:solidFill>
                <a:schemeClr val="dk1"/>
              </a:solidFill>
            </a:endParaRPr>
          </a:p>
        </p:txBody>
      </p:sp>
      <p:pic>
        <p:nvPicPr>
          <p:cNvPr id="24" name="Content Placeholder 16">
            <a:extLst>
              <a:ext uri="{FF2B5EF4-FFF2-40B4-BE49-F238E27FC236}">
                <a16:creationId xmlns:a16="http://schemas.microsoft.com/office/drawing/2014/main" id="{D98DE749-DBFD-E139-6449-2BEB2FFD6A9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704" t="-20632" r="-24704" b="-19577"/>
          <a:stretch/>
        </p:blipFill>
        <p:spPr>
          <a:xfrm>
            <a:off x="5675481" y="3269229"/>
            <a:ext cx="973859" cy="944346"/>
          </a:xfrm>
          <a:prstGeom prst="heptagon">
            <a:avLst/>
          </a:prstGeom>
          <a:solidFill>
            <a:srgbClr val="ECECED"/>
          </a:solidFill>
          <a:ln w="28575">
            <a:solidFill>
              <a:srgbClr val="24D6D1"/>
            </a:solidFill>
          </a:ln>
        </p:spPr>
      </p:pic>
    </p:spTree>
    <p:extLst>
      <p:ext uri="{BB962C8B-B14F-4D97-AF65-F5344CB8AC3E}">
        <p14:creationId xmlns:p14="http://schemas.microsoft.com/office/powerpoint/2010/main" val="4092785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FA34-57DA-FDBF-E5FE-693DE65B5E96}"/>
              </a:ext>
            </a:extLst>
          </p:cNvPr>
          <p:cNvSpPr>
            <a:spLocks noGrp="1"/>
          </p:cNvSpPr>
          <p:nvPr>
            <p:ph type="title"/>
          </p:nvPr>
        </p:nvSpPr>
        <p:spPr/>
        <p:txBody>
          <a:bodyPr/>
          <a:lstStyle/>
          <a:p>
            <a:r>
              <a:rPr lang="en-US" dirty="0"/>
              <a:t>Elements of innovation</a:t>
            </a:r>
          </a:p>
        </p:txBody>
      </p:sp>
      <p:grpSp>
        <p:nvGrpSpPr>
          <p:cNvPr id="45" name="Group 44">
            <a:extLst>
              <a:ext uri="{FF2B5EF4-FFF2-40B4-BE49-F238E27FC236}">
                <a16:creationId xmlns:a16="http://schemas.microsoft.com/office/drawing/2014/main" id="{D39680C9-7004-2F68-D4F7-CDE8779E9489}"/>
              </a:ext>
            </a:extLst>
          </p:cNvPr>
          <p:cNvGrpSpPr/>
          <p:nvPr/>
        </p:nvGrpSpPr>
        <p:grpSpPr>
          <a:xfrm>
            <a:off x="5743963" y="3232919"/>
            <a:ext cx="4769662" cy="3377464"/>
            <a:chOff x="5288201" y="3381803"/>
            <a:chExt cx="4769662" cy="3377464"/>
          </a:xfrm>
        </p:grpSpPr>
        <p:sp>
          <p:nvSpPr>
            <p:cNvPr id="5" name="TextBox 4">
              <a:extLst>
                <a:ext uri="{FF2B5EF4-FFF2-40B4-BE49-F238E27FC236}">
                  <a16:creationId xmlns:a16="http://schemas.microsoft.com/office/drawing/2014/main" id="{ACAB05D7-2225-BD47-5F61-00B1556436DE}"/>
                </a:ext>
              </a:extLst>
            </p:cNvPr>
            <p:cNvSpPr txBox="1"/>
            <p:nvPr/>
          </p:nvSpPr>
          <p:spPr>
            <a:xfrm>
              <a:off x="5389112" y="4572000"/>
              <a:ext cx="2154858" cy="369332"/>
            </a:xfrm>
            <a:prstGeom prst="rect">
              <a:avLst/>
            </a:prstGeom>
            <a:noFill/>
          </p:spPr>
          <p:txBody>
            <a:bodyPr wrap="square">
              <a:spAutoFit/>
            </a:bodyPr>
            <a:lstStyle/>
            <a:p>
              <a:pPr lvl="0" indent="457200"/>
              <a:r>
                <a:rPr lang="en-GB" sz="1800" b="1" dirty="0">
                  <a:latin typeface="Arial" panose="020B0604020202020204" pitchFamily="34" charset="0"/>
                  <a:cs typeface="Arial" panose="020B0604020202020204" pitchFamily="34" charset="0"/>
                </a:rPr>
                <a:t>Collaboration</a:t>
              </a:r>
            </a:p>
          </p:txBody>
        </p:sp>
        <p:sp>
          <p:nvSpPr>
            <p:cNvPr id="10" name="TextBox 9">
              <a:extLst>
                <a:ext uri="{FF2B5EF4-FFF2-40B4-BE49-F238E27FC236}">
                  <a16:creationId xmlns:a16="http://schemas.microsoft.com/office/drawing/2014/main" id="{7DB4C0BA-B30D-531C-834A-F30941912AE1}"/>
                </a:ext>
              </a:extLst>
            </p:cNvPr>
            <p:cNvSpPr txBox="1"/>
            <p:nvPr/>
          </p:nvSpPr>
          <p:spPr>
            <a:xfrm>
              <a:off x="7903005" y="4564389"/>
              <a:ext cx="2154858" cy="369332"/>
            </a:xfrm>
            <a:prstGeom prst="rect">
              <a:avLst/>
            </a:prstGeom>
            <a:noFill/>
          </p:spPr>
          <p:txBody>
            <a:bodyPr wrap="square">
              <a:spAutoFit/>
            </a:bodyPr>
            <a:lstStyle/>
            <a:p>
              <a:pPr lvl="0" indent="457200"/>
              <a:r>
                <a:rPr lang="en-GB" sz="1800" b="1" dirty="0">
                  <a:latin typeface="Arial" panose="020B0604020202020204" pitchFamily="34" charset="0"/>
                  <a:cs typeface="Arial" panose="020B0604020202020204" pitchFamily="34" charset="0"/>
                </a:rPr>
                <a:t>Ideation</a:t>
              </a:r>
            </a:p>
          </p:txBody>
        </p:sp>
        <p:sp>
          <p:nvSpPr>
            <p:cNvPr id="12" name="TextBox 11">
              <a:extLst>
                <a:ext uri="{FF2B5EF4-FFF2-40B4-BE49-F238E27FC236}">
                  <a16:creationId xmlns:a16="http://schemas.microsoft.com/office/drawing/2014/main" id="{E005E5B3-16EF-528B-5A3D-016187BA406D}"/>
                </a:ext>
              </a:extLst>
            </p:cNvPr>
            <p:cNvSpPr txBox="1"/>
            <p:nvPr/>
          </p:nvSpPr>
          <p:spPr>
            <a:xfrm>
              <a:off x="5288201" y="6389935"/>
              <a:ext cx="2461505" cy="369332"/>
            </a:xfrm>
            <a:prstGeom prst="rect">
              <a:avLst/>
            </a:prstGeom>
            <a:noFill/>
          </p:spPr>
          <p:txBody>
            <a:bodyPr wrap="square">
              <a:spAutoFit/>
            </a:bodyPr>
            <a:lstStyle/>
            <a:p>
              <a:pPr lvl="0" indent="457200"/>
              <a:r>
                <a:rPr lang="en-GB" b="1" dirty="0">
                  <a:latin typeface="Arial" panose="020B0604020202020204" pitchFamily="34" charset="0"/>
                  <a:cs typeface="Arial" panose="020B0604020202020204" pitchFamily="34" charset="0"/>
                </a:rPr>
                <a:t>Implementation</a:t>
              </a:r>
              <a:endParaRPr lang="en-GB" sz="1800" b="1"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5EA1332D-F10D-C766-BDCA-C061560A8931}"/>
                </a:ext>
              </a:extLst>
            </p:cNvPr>
            <p:cNvPicPr>
              <a:picLocks noChangeAspect="1"/>
            </p:cNvPicPr>
            <p:nvPr/>
          </p:nvPicPr>
          <p:blipFill>
            <a:blip r:embed="rId3"/>
            <a:stretch>
              <a:fillRect/>
            </a:stretch>
          </p:blipFill>
          <p:spPr>
            <a:xfrm>
              <a:off x="6142947" y="3398377"/>
              <a:ext cx="1167386" cy="1142548"/>
            </a:xfrm>
            <a:prstGeom prst="rect">
              <a:avLst/>
            </a:prstGeom>
          </p:spPr>
        </p:pic>
        <p:pic>
          <p:nvPicPr>
            <p:cNvPr id="18" name="Picture 17">
              <a:extLst>
                <a:ext uri="{FF2B5EF4-FFF2-40B4-BE49-F238E27FC236}">
                  <a16:creationId xmlns:a16="http://schemas.microsoft.com/office/drawing/2014/main" id="{04946D9B-E677-A3B4-0BF7-0150C5A236B9}"/>
                </a:ext>
              </a:extLst>
            </p:cNvPr>
            <p:cNvPicPr>
              <a:picLocks noChangeAspect="1"/>
            </p:cNvPicPr>
            <p:nvPr/>
          </p:nvPicPr>
          <p:blipFill>
            <a:blip r:embed="rId4"/>
            <a:stretch>
              <a:fillRect/>
            </a:stretch>
          </p:blipFill>
          <p:spPr>
            <a:xfrm>
              <a:off x="8348804" y="3381803"/>
              <a:ext cx="1167386" cy="1142810"/>
            </a:xfrm>
            <a:prstGeom prst="rect">
              <a:avLst/>
            </a:prstGeom>
          </p:spPr>
        </p:pic>
        <p:pic>
          <p:nvPicPr>
            <p:cNvPr id="20" name="Picture 19">
              <a:extLst>
                <a:ext uri="{FF2B5EF4-FFF2-40B4-BE49-F238E27FC236}">
                  <a16:creationId xmlns:a16="http://schemas.microsoft.com/office/drawing/2014/main" id="{441F5E39-A671-89A4-14F5-08FB1CE65C82}"/>
                </a:ext>
              </a:extLst>
            </p:cNvPr>
            <p:cNvPicPr>
              <a:picLocks noChangeAspect="1"/>
            </p:cNvPicPr>
            <p:nvPr/>
          </p:nvPicPr>
          <p:blipFill>
            <a:blip r:embed="rId5"/>
            <a:stretch>
              <a:fillRect/>
            </a:stretch>
          </p:blipFill>
          <p:spPr>
            <a:xfrm>
              <a:off x="6132663" y="5245735"/>
              <a:ext cx="1178959" cy="1141729"/>
            </a:xfrm>
            <a:prstGeom prst="rect">
              <a:avLst/>
            </a:prstGeom>
          </p:spPr>
        </p:pic>
        <p:pic>
          <p:nvPicPr>
            <p:cNvPr id="22" name="Picture 21">
              <a:extLst>
                <a:ext uri="{FF2B5EF4-FFF2-40B4-BE49-F238E27FC236}">
                  <a16:creationId xmlns:a16="http://schemas.microsoft.com/office/drawing/2014/main" id="{C94647D7-99F8-D08C-D8BD-2696AC4A0089}"/>
                </a:ext>
              </a:extLst>
            </p:cNvPr>
            <p:cNvPicPr>
              <a:picLocks noChangeAspect="1"/>
            </p:cNvPicPr>
            <p:nvPr/>
          </p:nvPicPr>
          <p:blipFill>
            <a:blip r:embed="rId6"/>
            <a:stretch>
              <a:fillRect/>
            </a:stretch>
          </p:blipFill>
          <p:spPr>
            <a:xfrm>
              <a:off x="8348804" y="5245735"/>
              <a:ext cx="1167386" cy="1141729"/>
            </a:xfrm>
            <a:prstGeom prst="rect">
              <a:avLst/>
            </a:prstGeom>
          </p:spPr>
        </p:pic>
        <p:sp>
          <p:nvSpPr>
            <p:cNvPr id="23" name="TextBox 22">
              <a:extLst>
                <a:ext uri="{FF2B5EF4-FFF2-40B4-BE49-F238E27FC236}">
                  <a16:creationId xmlns:a16="http://schemas.microsoft.com/office/drawing/2014/main" id="{8C920764-C0D2-0CB4-27E8-21B69F740C6A}"/>
                </a:ext>
              </a:extLst>
            </p:cNvPr>
            <p:cNvSpPr txBox="1"/>
            <p:nvPr/>
          </p:nvSpPr>
          <p:spPr>
            <a:xfrm>
              <a:off x="7537873" y="6387464"/>
              <a:ext cx="2461505" cy="369332"/>
            </a:xfrm>
            <a:prstGeom prst="rect">
              <a:avLst/>
            </a:prstGeom>
            <a:noFill/>
          </p:spPr>
          <p:txBody>
            <a:bodyPr wrap="square">
              <a:spAutoFit/>
            </a:bodyPr>
            <a:lstStyle/>
            <a:p>
              <a:pPr lvl="0" indent="457200"/>
              <a:r>
                <a:rPr lang="en-GB" b="1" dirty="0">
                  <a:latin typeface="Arial" panose="020B0604020202020204" pitchFamily="34" charset="0"/>
                  <a:cs typeface="Arial" panose="020B0604020202020204" pitchFamily="34" charset="0"/>
                </a:rPr>
                <a:t>Value creation</a:t>
              </a:r>
              <a:endParaRPr lang="en-GB" sz="1800" b="1" dirty="0">
                <a:latin typeface="Arial" panose="020B0604020202020204" pitchFamily="34" charset="0"/>
                <a:cs typeface="Arial" panose="020B0604020202020204" pitchFamily="34" charset="0"/>
              </a:endParaRPr>
            </a:p>
          </p:txBody>
        </p:sp>
      </p:grpSp>
      <p:cxnSp>
        <p:nvCxnSpPr>
          <p:cNvPr id="24" name="Straight Arrow Connector 23">
            <a:extLst>
              <a:ext uri="{FF2B5EF4-FFF2-40B4-BE49-F238E27FC236}">
                <a16:creationId xmlns:a16="http://schemas.microsoft.com/office/drawing/2014/main" id="{10E6346B-946E-E5C2-8405-7A0D832A6BEE}"/>
              </a:ext>
            </a:extLst>
          </p:cNvPr>
          <p:cNvCxnSpPr>
            <a:cxnSpLocks/>
          </p:cNvCxnSpPr>
          <p:nvPr/>
        </p:nvCxnSpPr>
        <p:spPr>
          <a:xfrm>
            <a:off x="1489824" y="4648005"/>
            <a:ext cx="4351562"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EB20A2A-9421-7202-6D47-870BDFD16F4A}"/>
              </a:ext>
            </a:extLst>
          </p:cNvPr>
          <p:cNvSpPr/>
          <p:nvPr/>
        </p:nvSpPr>
        <p:spPr>
          <a:xfrm>
            <a:off x="411858" y="2157163"/>
            <a:ext cx="12389742" cy="707886"/>
          </a:xfrm>
          <a:prstGeom prst="rect">
            <a:avLst/>
          </a:prstGeom>
        </p:spPr>
        <p:txBody>
          <a:bodyPr wrap="square">
            <a:spAutoFit/>
          </a:bodyPr>
          <a:lstStyle/>
          <a:p>
            <a:pPr lvl="0"/>
            <a:r>
              <a:rPr lang="en-GB" sz="2000" dirty="0">
                <a:latin typeface="Arial" panose="020B0604020202020204" pitchFamily="34" charset="0"/>
                <a:cs typeface="Arial" panose="020B0604020202020204" pitchFamily="34" charset="0"/>
              </a:rPr>
              <a:t>These four elements are essential for innovation to happen. They are a critical part of a business’s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innovation strategy: its roadmap for how it will turn ideas into new products and new value for its customers.</a:t>
            </a:r>
            <a:endParaRPr lang="en-US" sz="200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2B9159FA-7E97-6947-0FB5-3FE296F1410B}"/>
              </a:ext>
            </a:extLst>
          </p:cNvPr>
          <p:cNvSpPr/>
          <p:nvPr/>
        </p:nvSpPr>
        <p:spPr>
          <a:xfrm>
            <a:off x="1412704" y="3359983"/>
            <a:ext cx="3930418" cy="1200329"/>
          </a:xfrm>
          <a:prstGeom prst="rect">
            <a:avLst/>
          </a:prstGeom>
        </p:spPr>
        <p:txBody>
          <a:bodyPr wrap="square">
            <a:spAutoFit/>
          </a:bodyPr>
          <a:lstStyle/>
          <a:p>
            <a:pPr lvl="0"/>
            <a:r>
              <a:rPr lang="en-GB" b="1" dirty="0">
                <a:solidFill>
                  <a:schemeClr val="dk1"/>
                </a:solidFill>
                <a:latin typeface="Arial" panose="020B0604020202020204" pitchFamily="34" charset="0"/>
                <a:cs typeface="Arial" panose="020B0604020202020204" pitchFamily="34" charset="0"/>
              </a:rPr>
              <a:t>Work well together</a:t>
            </a:r>
          </a:p>
          <a:p>
            <a:pPr lvl="0"/>
            <a:r>
              <a:rPr lang="en-GB" dirty="0">
                <a:solidFill>
                  <a:schemeClr val="dk1"/>
                </a:solidFill>
                <a:latin typeface="Arial" panose="020B0604020202020204" pitchFamily="34" charset="0"/>
                <a:cs typeface="Arial" panose="020B0604020202020204" pitchFamily="34" charset="0"/>
              </a:rPr>
              <a:t>Teamwork</a:t>
            </a:r>
          </a:p>
          <a:p>
            <a:pPr lvl="0"/>
            <a:r>
              <a:rPr lang="en-GB" dirty="0">
                <a:solidFill>
                  <a:schemeClr val="dk1"/>
                </a:solidFill>
                <a:latin typeface="Arial" panose="020B0604020202020204" pitchFamily="34" charset="0"/>
                <a:cs typeface="Arial" panose="020B0604020202020204" pitchFamily="34" charset="0"/>
              </a:rPr>
              <a:t>Cross-disciplinary work</a:t>
            </a:r>
          </a:p>
          <a:p>
            <a:pPr lvl="0"/>
            <a:r>
              <a:rPr lang="en-GB" dirty="0">
                <a:solidFill>
                  <a:schemeClr val="dk1"/>
                </a:solidFill>
                <a:latin typeface="Arial" panose="020B0604020202020204" pitchFamily="34" charset="0"/>
                <a:cs typeface="Arial" panose="020B0604020202020204" pitchFamily="34" charset="0"/>
              </a:rPr>
              <a:t>Shared vision</a:t>
            </a:r>
            <a:endParaRPr lang="en-GB" dirty="0">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CCFB9919-2A09-565C-A503-6B85B860265B}"/>
              </a:ext>
            </a:extLst>
          </p:cNvPr>
          <p:cNvCxnSpPr>
            <a:cxnSpLocks/>
          </p:cNvCxnSpPr>
          <p:nvPr/>
        </p:nvCxnSpPr>
        <p:spPr>
          <a:xfrm>
            <a:off x="1489824" y="6490225"/>
            <a:ext cx="4351562"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0EE8012-2B9A-3147-C9CF-1D4AC9CC99B7}"/>
              </a:ext>
            </a:extLst>
          </p:cNvPr>
          <p:cNvSpPr/>
          <p:nvPr/>
        </p:nvSpPr>
        <p:spPr>
          <a:xfrm>
            <a:off x="1412704" y="5202203"/>
            <a:ext cx="3930418" cy="1200329"/>
          </a:xfrm>
          <a:prstGeom prst="rect">
            <a:avLst/>
          </a:prstGeom>
        </p:spPr>
        <p:txBody>
          <a:bodyPr wrap="square">
            <a:spAutoFit/>
          </a:bodyPr>
          <a:lstStyle/>
          <a:p>
            <a:pPr lvl="0"/>
            <a:r>
              <a:rPr lang="en-GB" b="1" dirty="0">
                <a:solidFill>
                  <a:schemeClr val="dk1"/>
                </a:solidFill>
                <a:latin typeface="Arial" panose="020B0604020202020204" pitchFamily="34" charset="0"/>
                <a:cs typeface="Arial" panose="020B0604020202020204" pitchFamily="34" charset="0"/>
              </a:rPr>
              <a:t>Deliver great products</a:t>
            </a:r>
          </a:p>
          <a:p>
            <a:pPr lvl="0"/>
            <a:r>
              <a:rPr lang="en-GB" dirty="0">
                <a:solidFill>
                  <a:schemeClr val="dk1"/>
                </a:solidFill>
                <a:latin typeface="Arial" panose="020B0604020202020204" pitchFamily="34" charset="0"/>
                <a:cs typeface="Arial" panose="020B0604020202020204" pitchFamily="34" charset="0"/>
              </a:rPr>
              <a:t>Design</a:t>
            </a:r>
          </a:p>
          <a:p>
            <a:pPr lvl="0"/>
            <a:r>
              <a:rPr lang="en-GB" dirty="0">
                <a:solidFill>
                  <a:schemeClr val="dk1"/>
                </a:solidFill>
                <a:latin typeface="Arial" panose="020B0604020202020204" pitchFamily="34" charset="0"/>
                <a:cs typeface="Arial" panose="020B0604020202020204" pitchFamily="34" charset="0"/>
              </a:rPr>
              <a:t>Quality and consistency</a:t>
            </a:r>
          </a:p>
          <a:p>
            <a:pPr lvl="0"/>
            <a:r>
              <a:rPr lang="en-GB" dirty="0">
                <a:solidFill>
                  <a:schemeClr val="dk1"/>
                </a:solidFill>
                <a:latin typeface="Arial" panose="020B0604020202020204" pitchFamily="34" charset="0"/>
                <a:cs typeface="Arial" panose="020B0604020202020204" pitchFamily="34" charset="0"/>
              </a:rPr>
              <a:t>Price  </a:t>
            </a:r>
            <a:endParaRPr lang="en-GB" dirty="0">
              <a:latin typeface="Arial" panose="020B0604020202020204" pitchFamily="34" charset="0"/>
              <a:cs typeface="Arial" panose="020B0604020202020204" pitchFamily="34" charset="0"/>
            </a:endParaRPr>
          </a:p>
        </p:txBody>
      </p:sp>
      <p:cxnSp>
        <p:nvCxnSpPr>
          <p:cNvPr id="37" name="Straight Arrow Connector 36">
            <a:extLst>
              <a:ext uri="{FF2B5EF4-FFF2-40B4-BE49-F238E27FC236}">
                <a16:creationId xmlns:a16="http://schemas.microsoft.com/office/drawing/2014/main" id="{4602F5F3-CCC5-3A69-E4CC-818E9CCC1BAC}"/>
              </a:ext>
            </a:extLst>
          </p:cNvPr>
          <p:cNvCxnSpPr>
            <a:cxnSpLocks/>
          </p:cNvCxnSpPr>
          <p:nvPr/>
        </p:nvCxnSpPr>
        <p:spPr>
          <a:xfrm flipH="1">
            <a:off x="10416202" y="4620804"/>
            <a:ext cx="4351562"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EA757C7B-CF27-97FC-EE47-277F64D12870}"/>
              </a:ext>
            </a:extLst>
          </p:cNvPr>
          <p:cNvSpPr/>
          <p:nvPr/>
        </p:nvSpPr>
        <p:spPr>
          <a:xfrm flipH="1">
            <a:off x="10885892" y="3359982"/>
            <a:ext cx="3930418" cy="1200329"/>
          </a:xfrm>
          <a:prstGeom prst="rect">
            <a:avLst/>
          </a:prstGeom>
        </p:spPr>
        <p:txBody>
          <a:bodyPr wrap="square">
            <a:spAutoFit/>
          </a:bodyPr>
          <a:lstStyle/>
          <a:p>
            <a:pPr lvl="0" algn="r"/>
            <a:r>
              <a:rPr lang="en-GB" b="1" dirty="0">
                <a:solidFill>
                  <a:schemeClr val="dk1"/>
                </a:solidFill>
                <a:latin typeface="Arial" panose="020B0604020202020204" pitchFamily="34" charset="0"/>
                <a:cs typeface="Arial" panose="020B0604020202020204" pitchFamily="34" charset="0"/>
              </a:rPr>
              <a:t>Generate lots of good ideas</a:t>
            </a:r>
          </a:p>
          <a:p>
            <a:pPr lvl="0" algn="r"/>
            <a:r>
              <a:rPr lang="en-GB" dirty="0">
                <a:solidFill>
                  <a:schemeClr val="dk1"/>
                </a:solidFill>
                <a:latin typeface="Arial" panose="020B0604020202020204" pitchFamily="34" charset="0"/>
                <a:cs typeface="Arial" panose="020B0604020202020204" pitchFamily="34" charset="0"/>
              </a:rPr>
              <a:t>Creativity</a:t>
            </a:r>
          </a:p>
          <a:p>
            <a:pPr lvl="0" algn="r"/>
            <a:r>
              <a:rPr lang="en-GB" dirty="0">
                <a:solidFill>
                  <a:schemeClr val="dk1"/>
                </a:solidFill>
                <a:latin typeface="Arial" panose="020B0604020202020204" pitchFamily="34" charset="0"/>
                <a:cs typeface="Arial" panose="020B0604020202020204" pitchFamily="34" charset="0"/>
              </a:rPr>
              <a:t>Prototyping</a:t>
            </a:r>
          </a:p>
          <a:p>
            <a:pPr lvl="0" algn="r"/>
            <a:r>
              <a:rPr lang="en-GB" dirty="0">
                <a:solidFill>
                  <a:schemeClr val="dk1"/>
                </a:solidFill>
                <a:latin typeface="Arial" panose="020B0604020202020204" pitchFamily="34" charset="0"/>
                <a:cs typeface="Arial" panose="020B0604020202020204" pitchFamily="34" charset="0"/>
              </a:rPr>
              <a:t>Testing</a:t>
            </a:r>
            <a:endParaRPr lang="en-GB" dirty="0">
              <a:latin typeface="Arial" panose="020B0604020202020204" pitchFamily="34" charset="0"/>
              <a:cs typeface="Arial" panose="020B0604020202020204" pitchFamily="34" charset="0"/>
            </a:endParaRPr>
          </a:p>
        </p:txBody>
      </p:sp>
      <p:cxnSp>
        <p:nvCxnSpPr>
          <p:cNvPr id="42" name="Straight Arrow Connector 41">
            <a:extLst>
              <a:ext uri="{FF2B5EF4-FFF2-40B4-BE49-F238E27FC236}">
                <a16:creationId xmlns:a16="http://schemas.microsoft.com/office/drawing/2014/main" id="{32A4EB19-F873-2F8C-8D4E-D126841C463A}"/>
              </a:ext>
            </a:extLst>
          </p:cNvPr>
          <p:cNvCxnSpPr>
            <a:cxnSpLocks/>
          </p:cNvCxnSpPr>
          <p:nvPr/>
        </p:nvCxnSpPr>
        <p:spPr>
          <a:xfrm flipH="1">
            <a:off x="10455140" y="6428007"/>
            <a:ext cx="4351562"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38808DE-EC1E-BB8D-0B04-24AA5B01A14B}"/>
              </a:ext>
            </a:extLst>
          </p:cNvPr>
          <p:cNvSpPr/>
          <p:nvPr/>
        </p:nvSpPr>
        <p:spPr>
          <a:xfrm flipH="1">
            <a:off x="10885892" y="5201982"/>
            <a:ext cx="3930418" cy="1200329"/>
          </a:xfrm>
          <a:prstGeom prst="rect">
            <a:avLst/>
          </a:prstGeom>
        </p:spPr>
        <p:txBody>
          <a:bodyPr wrap="square">
            <a:spAutoFit/>
          </a:bodyPr>
          <a:lstStyle/>
          <a:p>
            <a:pPr lvl="0" algn="r"/>
            <a:r>
              <a:rPr lang="en-GB" b="1" dirty="0">
                <a:solidFill>
                  <a:schemeClr val="dk1"/>
                </a:solidFill>
                <a:latin typeface="Arial" panose="020B0604020202020204" pitchFamily="34" charset="0"/>
                <a:cs typeface="Arial" panose="020B0604020202020204" pitchFamily="34" charset="0"/>
              </a:rPr>
              <a:t>Deliver real benefits and improvements</a:t>
            </a:r>
          </a:p>
          <a:p>
            <a:pPr lvl="0" algn="r"/>
            <a:r>
              <a:rPr lang="en-GB" dirty="0">
                <a:solidFill>
                  <a:schemeClr val="dk1"/>
                </a:solidFill>
                <a:latin typeface="Arial" panose="020B0604020202020204" pitchFamily="34" charset="0"/>
                <a:cs typeface="Arial" panose="020B0604020202020204" pitchFamily="34" charset="0"/>
              </a:rPr>
              <a:t>For customers</a:t>
            </a:r>
          </a:p>
          <a:p>
            <a:pPr lvl="0" algn="r"/>
            <a:r>
              <a:rPr lang="en-GB" dirty="0">
                <a:solidFill>
                  <a:schemeClr val="dk1"/>
                </a:solidFill>
                <a:latin typeface="Arial" panose="020B0604020202020204" pitchFamily="34" charset="0"/>
                <a:cs typeface="Arial" panose="020B0604020202020204" pitchFamily="34" charset="0"/>
              </a:rPr>
              <a:t>For the company (including profit)</a:t>
            </a:r>
            <a:endParaRPr lang="en-GB" dirty="0">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C48DA875-64AB-CCCA-AC4E-F03B2087861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12</a:t>
            </a:fld>
            <a:endParaRPr lang="en-US" b="0" dirty="0">
              <a:solidFill>
                <a:schemeClr val="tx1"/>
              </a:solidFill>
            </a:endParaRPr>
          </a:p>
        </p:txBody>
      </p:sp>
      <p:sp>
        <p:nvSpPr>
          <p:cNvPr id="6" name="Footer Placeholder 3">
            <a:extLst>
              <a:ext uri="{FF2B5EF4-FFF2-40B4-BE49-F238E27FC236}">
                <a16:creationId xmlns:a16="http://schemas.microsoft.com/office/drawing/2014/main" id="{CB84F35C-9C7F-156B-E483-45C09D752D54}"/>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What is innovation?  </a:t>
            </a:r>
          </a:p>
        </p:txBody>
      </p:sp>
      <p:sp>
        <p:nvSpPr>
          <p:cNvPr id="8" name="Content Placeholder 11">
            <a:extLst>
              <a:ext uri="{FF2B5EF4-FFF2-40B4-BE49-F238E27FC236}">
                <a16:creationId xmlns:a16="http://schemas.microsoft.com/office/drawing/2014/main" id="{C548AFD7-D8AB-F057-38BF-C134577311C4}"/>
              </a:ext>
            </a:extLst>
          </p:cNvPr>
          <p:cNvSpPr txBox="1">
            <a:spLocks/>
          </p:cNvSpPr>
          <p:nvPr/>
        </p:nvSpPr>
        <p:spPr>
          <a:xfrm>
            <a:off x="608935" y="7444348"/>
            <a:ext cx="7749832" cy="1405181"/>
          </a:xfrm>
          <a:prstGeom prst="rect">
            <a:avLst/>
          </a:prstGeom>
          <a:ln w="28575">
            <a:gradFill flip="none" rotWithShape="1">
              <a:gsLst>
                <a:gs pos="15000">
                  <a:srgbClr val="3DB876"/>
                </a:gs>
                <a:gs pos="99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63550" lvl="0" indent="-342900">
              <a:lnSpc>
                <a:spcPct val="110000"/>
              </a:lnSpc>
              <a:spcBef>
                <a:spcPts val="0"/>
              </a:spcBef>
              <a:buSzPts val="1700"/>
              <a:buFont typeface="Arial" panose="020B0604020202020204" pitchFamily="34" charset="0"/>
              <a:buChar char="•"/>
            </a:pPr>
            <a:r>
              <a:rPr lang="en-GB" sz="1800" dirty="0"/>
              <a:t>Do you think these elements happen sequentially, </a:t>
            </a:r>
            <a:br>
              <a:rPr lang="en-GB" sz="1800" dirty="0"/>
            </a:br>
            <a:r>
              <a:rPr lang="en-GB" sz="1800" dirty="0"/>
              <a:t>simultaneously or a combination?</a:t>
            </a:r>
          </a:p>
          <a:p>
            <a:pPr marL="463550" lvl="0" indent="-342900">
              <a:lnSpc>
                <a:spcPct val="110000"/>
              </a:lnSpc>
              <a:spcBef>
                <a:spcPts val="0"/>
              </a:spcBef>
              <a:buSzPts val="1700"/>
              <a:buFont typeface="Arial" panose="020B0604020202020204" pitchFamily="34" charset="0"/>
              <a:buChar char="•"/>
            </a:pPr>
            <a:r>
              <a:rPr lang="en-GB" sz="1800" dirty="0"/>
              <a:t>How might different engineering careers contribute to innovation?</a:t>
            </a:r>
          </a:p>
          <a:p>
            <a:pPr lvl="0"/>
            <a:endParaRPr lang="en-GB" sz="1800" dirty="0">
              <a:solidFill>
                <a:schemeClr val="dk1"/>
              </a:solidFill>
            </a:endParaRPr>
          </a:p>
        </p:txBody>
      </p:sp>
      <p:pic>
        <p:nvPicPr>
          <p:cNvPr id="11" name="Content Placeholder 16">
            <a:extLst>
              <a:ext uri="{FF2B5EF4-FFF2-40B4-BE49-F238E27FC236}">
                <a16:creationId xmlns:a16="http://schemas.microsoft.com/office/drawing/2014/main" id="{310962F1-84B1-F575-20DD-FF381FE200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4704" t="-20632" r="-24704" b="-19577"/>
          <a:stretch/>
        </p:blipFill>
        <p:spPr>
          <a:xfrm>
            <a:off x="6922303" y="6835527"/>
            <a:ext cx="973859" cy="944346"/>
          </a:xfrm>
          <a:prstGeom prst="heptagon">
            <a:avLst/>
          </a:prstGeom>
          <a:solidFill>
            <a:srgbClr val="ECECED"/>
          </a:solidFill>
          <a:ln w="28575">
            <a:solidFill>
              <a:srgbClr val="24D6D1"/>
            </a:solidFill>
          </a:ln>
        </p:spPr>
      </p:pic>
    </p:spTree>
    <p:extLst>
      <p:ext uri="{BB962C8B-B14F-4D97-AF65-F5344CB8AC3E}">
        <p14:creationId xmlns:p14="http://schemas.microsoft.com/office/powerpoint/2010/main" val="1082825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FA34-57DA-FDBF-E5FE-693DE65B5E96}"/>
              </a:ext>
            </a:extLst>
          </p:cNvPr>
          <p:cNvSpPr>
            <a:spLocks noGrp="1"/>
          </p:cNvSpPr>
          <p:nvPr>
            <p:ph type="title"/>
          </p:nvPr>
        </p:nvSpPr>
        <p:spPr/>
        <p:txBody>
          <a:bodyPr/>
          <a:lstStyle/>
          <a:p>
            <a:r>
              <a:rPr lang="en-US" dirty="0"/>
              <a:t>Elements of innovation</a:t>
            </a:r>
          </a:p>
        </p:txBody>
      </p:sp>
      <p:cxnSp>
        <p:nvCxnSpPr>
          <p:cNvPr id="24" name="Straight Arrow Connector 23">
            <a:extLst>
              <a:ext uri="{FF2B5EF4-FFF2-40B4-BE49-F238E27FC236}">
                <a16:creationId xmlns:a16="http://schemas.microsoft.com/office/drawing/2014/main" id="{10E6346B-946E-E5C2-8405-7A0D832A6BEE}"/>
              </a:ext>
            </a:extLst>
          </p:cNvPr>
          <p:cNvCxnSpPr>
            <a:cxnSpLocks/>
          </p:cNvCxnSpPr>
          <p:nvPr/>
        </p:nvCxnSpPr>
        <p:spPr>
          <a:xfrm>
            <a:off x="4072088" y="4251619"/>
            <a:ext cx="106638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D61016C6-6BA1-59D0-15A0-A93FF1FA6B89}"/>
              </a:ext>
            </a:extLst>
          </p:cNvPr>
          <p:cNvGrpSpPr/>
          <p:nvPr/>
        </p:nvGrpSpPr>
        <p:grpSpPr>
          <a:xfrm>
            <a:off x="1570925" y="2582499"/>
            <a:ext cx="2154858" cy="2537552"/>
            <a:chOff x="2162826" y="2663333"/>
            <a:chExt cx="2154858" cy="2537552"/>
          </a:xfrm>
        </p:grpSpPr>
        <p:sp>
          <p:nvSpPr>
            <p:cNvPr id="5" name="TextBox 4">
              <a:extLst>
                <a:ext uri="{FF2B5EF4-FFF2-40B4-BE49-F238E27FC236}">
                  <a16:creationId xmlns:a16="http://schemas.microsoft.com/office/drawing/2014/main" id="{ACAB05D7-2225-BD47-5F61-00B1556436DE}"/>
                </a:ext>
              </a:extLst>
            </p:cNvPr>
            <p:cNvSpPr txBox="1"/>
            <p:nvPr/>
          </p:nvSpPr>
          <p:spPr>
            <a:xfrm>
              <a:off x="2162826" y="4831553"/>
              <a:ext cx="2154858" cy="369332"/>
            </a:xfrm>
            <a:prstGeom prst="rect">
              <a:avLst/>
            </a:prstGeom>
            <a:noFill/>
          </p:spPr>
          <p:txBody>
            <a:bodyPr wrap="square">
              <a:spAutoFit/>
            </a:bodyPr>
            <a:lstStyle/>
            <a:p>
              <a:pPr lvl="0" indent="457200"/>
              <a:r>
                <a:rPr lang="en-GB" sz="1800" b="1" dirty="0">
                  <a:latin typeface="Arial" panose="020B0604020202020204" pitchFamily="34" charset="0"/>
                  <a:cs typeface="Arial" panose="020B0604020202020204" pitchFamily="34" charset="0"/>
                </a:rPr>
                <a:t>Collaboration</a:t>
              </a:r>
            </a:p>
          </p:txBody>
        </p:sp>
        <p:pic>
          <p:nvPicPr>
            <p:cNvPr id="16" name="Picture 15">
              <a:extLst>
                <a:ext uri="{FF2B5EF4-FFF2-40B4-BE49-F238E27FC236}">
                  <a16:creationId xmlns:a16="http://schemas.microsoft.com/office/drawing/2014/main" id="{5EA1332D-F10D-C766-BDCA-C061560A8931}"/>
                </a:ext>
              </a:extLst>
            </p:cNvPr>
            <p:cNvPicPr>
              <a:picLocks noChangeAspect="1"/>
            </p:cNvPicPr>
            <p:nvPr/>
          </p:nvPicPr>
          <p:blipFill>
            <a:blip r:embed="rId3"/>
            <a:stretch>
              <a:fillRect/>
            </a:stretch>
          </p:blipFill>
          <p:spPr>
            <a:xfrm>
              <a:off x="2916661" y="3854342"/>
              <a:ext cx="966703" cy="946135"/>
            </a:xfrm>
            <a:prstGeom prst="rect">
              <a:avLst/>
            </a:prstGeom>
          </p:spPr>
        </p:pic>
        <p:sp>
          <p:nvSpPr>
            <p:cNvPr id="29" name="Rectangle 28">
              <a:extLst>
                <a:ext uri="{FF2B5EF4-FFF2-40B4-BE49-F238E27FC236}">
                  <a16:creationId xmlns:a16="http://schemas.microsoft.com/office/drawing/2014/main" id="{2B9159FA-7E97-6947-0FB5-3FE296F1410B}"/>
                </a:ext>
              </a:extLst>
            </p:cNvPr>
            <p:cNvSpPr/>
            <p:nvPr/>
          </p:nvSpPr>
          <p:spPr>
            <a:xfrm>
              <a:off x="2729591" y="2663333"/>
              <a:ext cx="1340841" cy="923330"/>
            </a:xfrm>
            <a:prstGeom prst="rect">
              <a:avLst/>
            </a:prstGeom>
          </p:spPr>
          <p:txBody>
            <a:bodyPr wrap="square">
              <a:spAutoFit/>
            </a:bodyPr>
            <a:lstStyle/>
            <a:p>
              <a:pPr lvl="0" algn="ctr"/>
              <a:r>
                <a:rPr lang="en-GB" dirty="0">
                  <a:solidFill>
                    <a:schemeClr val="dk1"/>
                  </a:solidFill>
                  <a:latin typeface="Arial" panose="020B0604020202020204" pitchFamily="34" charset="0"/>
                  <a:cs typeface="Arial" panose="020B0604020202020204" pitchFamily="34" charset="0"/>
                </a:rPr>
                <a:t>Sales</a:t>
              </a:r>
            </a:p>
            <a:p>
              <a:pPr lvl="0" algn="ctr"/>
              <a:r>
                <a:rPr lang="en-GB" dirty="0">
                  <a:solidFill>
                    <a:schemeClr val="dk1"/>
                  </a:solidFill>
                  <a:latin typeface="Arial" panose="020B0604020202020204" pitchFamily="34" charset="0"/>
                  <a:cs typeface="Arial" panose="020B0604020202020204" pitchFamily="34" charset="0"/>
                </a:rPr>
                <a:t>Design</a:t>
              </a:r>
            </a:p>
            <a:p>
              <a:pPr lvl="0" algn="ctr"/>
              <a:r>
                <a:rPr lang="en-GB" dirty="0">
                  <a:solidFill>
                    <a:schemeClr val="dk1"/>
                  </a:solidFill>
                  <a:latin typeface="Arial" panose="020B0604020202020204" pitchFamily="34" charset="0"/>
                  <a:cs typeface="Arial" panose="020B0604020202020204" pitchFamily="34" charset="0"/>
                </a:rPr>
                <a:t>Production</a:t>
              </a:r>
            </a:p>
          </p:txBody>
        </p:sp>
      </p:grpSp>
      <p:grpSp>
        <p:nvGrpSpPr>
          <p:cNvPr id="54" name="Group 53">
            <a:extLst>
              <a:ext uri="{FF2B5EF4-FFF2-40B4-BE49-F238E27FC236}">
                <a16:creationId xmlns:a16="http://schemas.microsoft.com/office/drawing/2014/main" id="{81E60BC4-8033-1DFB-FAFE-2DF2E25C0973}"/>
              </a:ext>
            </a:extLst>
          </p:cNvPr>
          <p:cNvGrpSpPr/>
          <p:nvPr/>
        </p:nvGrpSpPr>
        <p:grpSpPr>
          <a:xfrm>
            <a:off x="5338852" y="2763027"/>
            <a:ext cx="2154858" cy="2354913"/>
            <a:chOff x="5628282" y="2849336"/>
            <a:chExt cx="2154858" cy="2354913"/>
          </a:xfrm>
        </p:grpSpPr>
        <p:sp>
          <p:nvSpPr>
            <p:cNvPr id="10" name="TextBox 9">
              <a:extLst>
                <a:ext uri="{FF2B5EF4-FFF2-40B4-BE49-F238E27FC236}">
                  <a16:creationId xmlns:a16="http://schemas.microsoft.com/office/drawing/2014/main" id="{7DB4C0BA-B30D-531C-834A-F30941912AE1}"/>
                </a:ext>
              </a:extLst>
            </p:cNvPr>
            <p:cNvSpPr txBox="1"/>
            <p:nvPr/>
          </p:nvSpPr>
          <p:spPr>
            <a:xfrm>
              <a:off x="5628282" y="4834917"/>
              <a:ext cx="2154858" cy="369332"/>
            </a:xfrm>
            <a:prstGeom prst="rect">
              <a:avLst/>
            </a:prstGeom>
            <a:noFill/>
          </p:spPr>
          <p:txBody>
            <a:bodyPr wrap="square">
              <a:spAutoFit/>
            </a:bodyPr>
            <a:lstStyle/>
            <a:p>
              <a:pPr lvl="0" indent="457200"/>
              <a:r>
                <a:rPr lang="en-GB" sz="1800" b="1" dirty="0">
                  <a:latin typeface="Arial" panose="020B0604020202020204" pitchFamily="34" charset="0"/>
                  <a:cs typeface="Arial" panose="020B0604020202020204" pitchFamily="34" charset="0"/>
                </a:rPr>
                <a:t>Ideation</a:t>
              </a:r>
            </a:p>
          </p:txBody>
        </p:sp>
        <p:pic>
          <p:nvPicPr>
            <p:cNvPr id="18" name="Picture 17">
              <a:extLst>
                <a:ext uri="{FF2B5EF4-FFF2-40B4-BE49-F238E27FC236}">
                  <a16:creationId xmlns:a16="http://schemas.microsoft.com/office/drawing/2014/main" id="{04946D9B-E677-A3B4-0BF7-0150C5A236B9}"/>
                </a:ext>
              </a:extLst>
            </p:cNvPr>
            <p:cNvPicPr>
              <a:picLocks noChangeAspect="1"/>
            </p:cNvPicPr>
            <p:nvPr/>
          </p:nvPicPr>
          <p:blipFill>
            <a:blip r:embed="rId4"/>
            <a:stretch>
              <a:fillRect/>
            </a:stretch>
          </p:blipFill>
          <p:spPr>
            <a:xfrm>
              <a:off x="6156635" y="3838721"/>
              <a:ext cx="976987" cy="956419"/>
            </a:xfrm>
            <a:prstGeom prst="rect">
              <a:avLst/>
            </a:prstGeom>
          </p:spPr>
        </p:pic>
        <p:sp>
          <p:nvSpPr>
            <p:cNvPr id="34" name="Rectangle 33">
              <a:extLst>
                <a:ext uri="{FF2B5EF4-FFF2-40B4-BE49-F238E27FC236}">
                  <a16:creationId xmlns:a16="http://schemas.microsoft.com/office/drawing/2014/main" id="{50EE8012-2B9A-3147-C9CF-1D4AC9CC99B7}"/>
                </a:ext>
              </a:extLst>
            </p:cNvPr>
            <p:cNvSpPr/>
            <p:nvPr/>
          </p:nvSpPr>
          <p:spPr>
            <a:xfrm>
              <a:off x="6156634" y="2849336"/>
              <a:ext cx="976987" cy="646331"/>
            </a:xfrm>
            <a:prstGeom prst="rect">
              <a:avLst/>
            </a:prstGeom>
          </p:spPr>
          <p:txBody>
            <a:bodyPr wrap="square">
              <a:spAutoFit/>
            </a:bodyPr>
            <a:lstStyle/>
            <a:p>
              <a:pPr lvl="0" algn="ctr"/>
              <a:r>
                <a:rPr lang="en-GB" dirty="0">
                  <a:latin typeface="Arial" panose="020B0604020202020204" pitchFamily="34" charset="0"/>
                  <a:cs typeface="Arial" panose="020B0604020202020204" pitchFamily="34" charset="0"/>
                </a:rPr>
                <a:t>Sales</a:t>
              </a:r>
            </a:p>
            <a:p>
              <a:pPr lvl="0" algn="ctr"/>
              <a:r>
                <a:rPr lang="en-GB" dirty="0">
                  <a:latin typeface="Arial" panose="020B0604020202020204" pitchFamily="34" charset="0"/>
                  <a:cs typeface="Arial" panose="020B0604020202020204" pitchFamily="34" charset="0"/>
                </a:rPr>
                <a:t>Design</a:t>
              </a:r>
            </a:p>
          </p:txBody>
        </p:sp>
      </p:grpSp>
      <p:grpSp>
        <p:nvGrpSpPr>
          <p:cNvPr id="55" name="Group 54">
            <a:extLst>
              <a:ext uri="{FF2B5EF4-FFF2-40B4-BE49-F238E27FC236}">
                <a16:creationId xmlns:a16="http://schemas.microsoft.com/office/drawing/2014/main" id="{A657FC6E-4926-1900-F1E4-DCCB917CEB20}"/>
              </a:ext>
            </a:extLst>
          </p:cNvPr>
          <p:cNvGrpSpPr/>
          <p:nvPr/>
        </p:nvGrpSpPr>
        <p:grpSpPr>
          <a:xfrm>
            <a:off x="8000940" y="2599015"/>
            <a:ext cx="3930418" cy="2544516"/>
            <a:chOff x="7996437" y="2731032"/>
            <a:chExt cx="3930418" cy="2544516"/>
          </a:xfrm>
        </p:grpSpPr>
        <p:sp>
          <p:nvSpPr>
            <p:cNvPr id="12" name="TextBox 11">
              <a:extLst>
                <a:ext uri="{FF2B5EF4-FFF2-40B4-BE49-F238E27FC236}">
                  <a16:creationId xmlns:a16="http://schemas.microsoft.com/office/drawing/2014/main" id="{E005E5B3-16EF-528B-5A3D-016187BA406D}"/>
                </a:ext>
              </a:extLst>
            </p:cNvPr>
            <p:cNvSpPr txBox="1"/>
            <p:nvPr/>
          </p:nvSpPr>
          <p:spPr>
            <a:xfrm>
              <a:off x="8641449" y="4906216"/>
              <a:ext cx="2461505" cy="369332"/>
            </a:xfrm>
            <a:prstGeom prst="rect">
              <a:avLst/>
            </a:prstGeom>
            <a:noFill/>
          </p:spPr>
          <p:txBody>
            <a:bodyPr wrap="square">
              <a:spAutoFit/>
            </a:bodyPr>
            <a:lstStyle/>
            <a:p>
              <a:pPr lvl="0" indent="457200"/>
              <a:r>
                <a:rPr lang="en-GB" b="1" dirty="0">
                  <a:latin typeface="Arial" panose="020B0604020202020204" pitchFamily="34" charset="0"/>
                  <a:cs typeface="Arial" panose="020B0604020202020204" pitchFamily="34" charset="0"/>
                </a:rPr>
                <a:t>Implementation</a:t>
              </a:r>
              <a:endParaRPr lang="en-GB" sz="1800" b="1"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441F5E39-A671-89A4-14F5-08FB1CE65C82}"/>
                </a:ext>
              </a:extLst>
            </p:cNvPr>
            <p:cNvPicPr>
              <a:picLocks noChangeAspect="1"/>
            </p:cNvPicPr>
            <p:nvPr/>
          </p:nvPicPr>
          <p:blipFill>
            <a:blip r:embed="rId5"/>
            <a:stretch>
              <a:fillRect/>
            </a:stretch>
          </p:blipFill>
          <p:spPr>
            <a:xfrm>
              <a:off x="9473153" y="3885418"/>
              <a:ext cx="976987" cy="946135"/>
            </a:xfrm>
            <a:prstGeom prst="rect">
              <a:avLst/>
            </a:prstGeom>
          </p:spPr>
        </p:pic>
        <p:sp>
          <p:nvSpPr>
            <p:cNvPr id="38" name="Rectangle 37">
              <a:extLst>
                <a:ext uri="{FF2B5EF4-FFF2-40B4-BE49-F238E27FC236}">
                  <a16:creationId xmlns:a16="http://schemas.microsoft.com/office/drawing/2014/main" id="{EA757C7B-CF27-97FC-EE47-277F64D12870}"/>
                </a:ext>
              </a:extLst>
            </p:cNvPr>
            <p:cNvSpPr/>
            <p:nvPr/>
          </p:nvSpPr>
          <p:spPr>
            <a:xfrm flipH="1">
              <a:off x="7996437" y="2731032"/>
              <a:ext cx="3930418" cy="923330"/>
            </a:xfrm>
            <a:prstGeom prst="rect">
              <a:avLst/>
            </a:prstGeom>
          </p:spPr>
          <p:txBody>
            <a:bodyPr wrap="square">
              <a:spAutoFit/>
            </a:bodyPr>
            <a:lstStyle/>
            <a:p>
              <a:pPr lvl="0" algn="ctr"/>
              <a:r>
                <a:rPr lang="en-GB" dirty="0">
                  <a:latin typeface="Arial" panose="020B0604020202020204" pitchFamily="34" charset="0"/>
                  <a:cs typeface="Arial" panose="020B0604020202020204" pitchFamily="34" charset="0"/>
                </a:rPr>
                <a:t>Production design</a:t>
              </a:r>
            </a:p>
            <a:p>
              <a:pPr lvl="0" algn="ctr"/>
              <a:r>
                <a:rPr lang="en-GB" dirty="0">
                  <a:latin typeface="Arial" panose="020B0604020202020204" pitchFamily="34" charset="0"/>
                  <a:cs typeface="Arial" panose="020B0604020202020204" pitchFamily="34" charset="0"/>
                </a:rPr>
                <a:t>Production management</a:t>
              </a:r>
            </a:p>
            <a:p>
              <a:pPr lvl="0" algn="ctr"/>
              <a:r>
                <a:rPr lang="en-GB" dirty="0">
                  <a:latin typeface="Arial" panose="020B0604020202020204" pitchFamily="34" charset="0"/>
                  <a:cs typeface="Arial" panose="020B0604020202020204" pitchFamily="34" charset="0"/>
                </a:rPr>
                <a:t>Quality control</a:t>
              </a:r>
            </a:p>
          </p:txBody>
        </p:sp>
      </p:grpSp>
      <p:grpSp>
        <p:nvGrpSpPr>
          <p:cNvPr id="56" name="Group 55">
            <a:extLst>
              <a:ext uri="{FF2B5EF4-FFF2-40B4-BE49-F238E27FC236}">
                <a16:creationId xmlns:a16="http://schemas.microsoft.com/office/drawing/2014/main" id="{F0820E14-8719-7A94-72E4-506F5C30C8CF}"/>
              </a:ext>
            </a:extLst>
          </p:cNvPr>
          <p:cNvGrpSpPr/>
          <p:nvPr/>
        </p:nvGrpSpPr>
        <p:grpSpPr>
          <a:xfrm>
            <a:off x="11593707" y="2869371"/>
            <a:ext cx="3930418" cy="2259820"/>
            <a:chOff x="11226126" y="2910213"/>
            <a:chExt cx="3930418" cy="2259820"/>
          </a:xfrm>
        </p:grpSpPr>
        <p:pic>
          <p:nvPicPr>
            <p:cNvPr id="22" name="Picture 21">
              <a:extLst>
                <a:ext uri="{FF2B5EF4-FFF2-40B4-BE49-F238E27FC236}">
                  <a16:creationId xmlns:a16="http://schemas.microsoft.com/office/drawing/2014/main" id="{C94647D7-99F8-D08C-D8BD-2696AC4A0089}"/>
                </a:ext>
              </a:extLst>
            </p:cNvPr>
            <p:cNvPicPr>
              <a:picLocks noChangeAspect="1"/>
            </p:cNvPicPr>
            <p:nvPr/>
          </p:nvPicPr>
          <p:blipFill>
            <a:blip r:embed="rId6"/>
            <a:stretch>
              <a:fillRect/>
            </a:stretch>
          </p:blipFill>
          <p:spPr>
            <a:xfrm>
              <a:off x="12723410" y="3885418"/>
              <a:ext cx="935851" cy="915283"/>
            </a:xfrm>
            <a:prstGeom prst="rect">
              <a:avLst/>
            </a:prstGeom>
          </p:spPr>
        </p:pic>
        <p:sp>
          <p:nvSpPr>
            <p:cNvPr id="23" name="TextBox 22">
              <a:extLst>
                <a:ext uri="{FF2B5EF4-FFF2-40B4-BE49-F238E27FC236}">
                  <a16:creationId xmlns:a16="http://schemas.microsoft.com/office/drawing/2014/main" id="{8C920764-C0D2-0CB4-27E8-21B69F740C6A}"/>
                </a:ext>
              </a:extLst>
            </p:cNvPr>
            <p:cNvSpPr txBox="1"/>
            <p:nvPr/>
          </p:nvSpPr>
          <p:spPr>
            <a:xfrm>
              <a:off x="11895003" y="4800701"/>
              <a:ext cx="2461505" cy="369332"/>
            </a:xfrm>
            <a:prstGeom prst="rect">
              <a:avLst/>
            </a:prstGeom>
            <a:noFill/>
          </p:spPr>
          <p:txBody>
            <a:bodyPr wrap="square">
              <a:spAutoFit/>
            </a:bodyPr>
            <a:lstStyle/>
            <a:p>
              <a:pPr lvl="0" indent="457200"/>
              <a:r>
                <a:rPr lang="en-GB" b="1" dirty="0">
                  <a:latin typeface="Arial" panose="020B0604020202020204" pitchFamily="34" charset="0"/>
                  <a:cs typeface="Arial" panose="020B0604020202020204" pitchFamily="34" charset="0"/>
                </a:rPr>
                <a:t>Value creation</a:t>
              </a:r>
              <a:endParaRPr lang="en-GB" sz="1800" b="1" dirty="0">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A38808DE-EC1E-BB8D-0B04-24AA5B01A14B}"/>
                </a:ext>
              </a:extLst>
            </p:cNvPr>
            <p:cNvSpPr/>
            <p:nvPr/>
          </p:nvSpPr>
          <p:spPr>
            <a:xfrm flipH="1">
              <a:off x="11226126" y="2910213"/>
              <a:ext cx="3930418" cy="646331"/>
            </a:xfrm>
            <a:prstGeom prst="rect">
              <a:avLst/>
            </a:prstGeom>
          </p:spPr>
          <p:txBody>
            <a:bodyPr wrap="square">
              <a:spAutoFit/>
            </a:bodyPr>
            <a:lstStyle/>
            <a:p>
              <a:pPr lvl="0" algn="ctr"/>
              <a:r>
                <a:rPr lang="en-GB" dirty="0">
                  <a:latin typeface="Arial" panose="020B0604020202020204" pitchFamily="34" charset="0"/>
                  <a:cs typeface="Arial" panose="020B0604020202020204" pitchFamily="34" charset="0"/>
                </a:rPr>
                <a:t>Customers</a:t>
              </a:r>
            </a:p>
            <a:p>
              <a:pPr lvl="0" algn="ctr"/>
              <a:r>
                <a:rPr lang="en-GB" dirty="0">
                  <a:latin typeface="Arial" panose="020B0604020202020204" pitchFamily="34" charset="0"/>
                  <a:cs typeface="Arial" panose="020B0604020202020204" pitchFamily="34" charset="0"/>
                </a:rPr>
                <a:t>Company</a:t>
              </a:r>
            </a:p>
          </p:txBody>
        </p:sp>
      </p:grpSp>
      <p:cxnSp>
        <p:nvCxnSpPr>
          <p:cNvPr id="11" name="Straight Arrow Connector 10">
            <a:extLst>
              <a:ext uri="{FF2B5EF4-FFF2-40B4-BE49-F238E27FC236}">
                <a16:creationId xmlns:a16="http://schemas.microsoft.com/office/drawing/2014/main" id="{4ED2F9EF-7AC6-84C1-C470-B5B6555932A1}"/>
              </a:ext>
            </a:extLst>
          </p:cNvPr>
          <p:cNvCxnSpPr>
            <a:cxnSpLocks/>
          </p:cNvCxnSpPr>
          <p:nvPr/>
        </p:nvCxnSpPr>
        <p:spPr>
          <a:xfrm flipV="1">
            <a:off x="2779170" y="5393916"/>
            <a:ext cx="0" cy="687828"/>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5091860-B68F-10FD-2E6D-D60C5FE29F5A}"/>
              </a:ext>
            </a:extLst>
          </p:cNvPr>
          <p:cNvCxnSpPr>
            <a:cxnSpLocks/>
          </p:cNvCxnSpPr>
          <p:nvPr/>
        </p:nvCxnSpPr>
        <p:spPr>
          <a:xfrm>
            <a:off x="7669307" y="4251619"/>
            <a:ext cx="106638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C2EF7E1-DA10-B480-137D-812EB83A3136}"/>
              </a:ext>
            </a:extLst>
          </p:cNvPr>
          <p:cNvCxnSpPr>
            <a:cxnSpLocks/>
          </p:cNvCxnSpPr>
          <p:nvPr/>
        </p:nvCxnSpPr>
        <p:spPr>
          <a:xfrm>
            <a:off x="11389136" y="4251619"/>
            <a:ext cx="106638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32B20BD-11EC-A37D-6124-7A49692CE2C9}"/>
              </a:ext>
            </a:extLst>
          </p:cNvPr>
          <p:cNvCxnSpPr>
            <a:cxnSpLocks/>
          </p:cNvCxnSpPr>
          <p:nvPr/>
        </p:nvCxnSpPr>
        <p:spPr>
          <a:xfrm>
            <a:off x="2779170" y="6081744"/>
            <a:ext cx="10840577"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53E3A06-024D-4DAE-F37D-DD35BAE7310D}"/>
              </a:ext>
            </a:extLst>
          </p:cNvPr>
          <p:cNvCxnSpPr>
            <a:cxnSpLocks/>
          </p:cNvCxnSpPr>
          <p:nvPr/>
        </p:nvCxnSpPr>
        <p:spPr>
          <a:xfrm flipV="1">
            <a:off x="13619747" y="5393916"/>
            <a:ext cx="0" cy="687828"/>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90507E2B-6B23-F478-DCE2-8D9449C4AC2A}"/>
              </a:ext>
            </a:extLst>
          </p:cNvPr>
          <p:cNvSpPr/>
          <p:nvPr/>
        </p:nvSpPr>
        <p:spPr>
          <a:xfrm>
            <a:off x="6518820" y="5547274"/>
            <a:ext cx="3626859" cy="369332"/>
          </a:xfrm>
          <a:prstGeom prst="rect">
            <a:avLst/>
          </a:prstGeom>
        </p:spPr>
        <p:txBody>
          <a:bodyPr wrap="square">
            <a:spAutoFit/>
          </a:bodyPr>
          <a:lstStyle/>
          <a:p>
            <a:pPr lvl="0" algn="ctr"/>
            <a:r>
              <a:rPr lang="en-GB" b="1" dirty="0">
                <a:latin typeface="Arial" panose="020B0604020202020204" pitchFamily="34" charset="0"/>
                <a:cs typeface="Arial" panose="020B0604020202020204" pitchFamily="34" charset="0"/>
              </a:rPr>
              <a:t>Customer feedback is essential</a:t>
            </a:r>
          </a:p>
        </p:txBody>
      </p:sp>
      <p:sp>
        <p:nvSpPr>
          <p:cNvPr id="49" name="TextBox 48">
            <a:extLst>
              <a:ext uri="{FF2B5EF4-FFF2-40B4-BE49-F238E27FC236}">
                <a16:creationId xmlns:a16="http://schemas.microsoft.com/office/drawing/2014/main" id="{2FE31510-0C1F-5C14-19FD-1D6D95206703}"/>
              </a:ext>
            </a:extLst>
          </p:cNvPr>
          <p:cNvSpPr txBox="1"/>
          <p:nvPr/>
        </p:nvSpPr>
        <p:spPr>
          <a:xfrm>
            <a:off x="1435100" y="7899400"/>
            <a:ext cx="184731" cy="369332"/>
          </a:xfrm>
          <a:prstGeom prst="rect">
            <a:avLst/>
          </a:prstGeom>
          <a:noFill/>
        </p:spPr>
        <p:txBody>
          <a:bodyPr wrap="none" rtlCol="0">
            <a:spAutoFit/>
          </a:bodyPr>
          <a:lstStyle/>
          <a:p>
            <a:endParaRPr lang="en-US" dirty="0"/>
          </a:p>
        </p:txBody>
      </p:sp>
      <p:sp>
        <p:nvSpPr>
          <p:cNvPr id="51" name="TextBox 50">
            <a:extLst>
              <a:ext uri="{FF2B5EF4-FFF2-40B4-BE49-F238E27FC236}">
                <a16:creationId xmlns:a16="http://schemas.microsoft.com/office/drawing/2014/main" id="{BFCC6C88-76E8-C0CD-6F4D-C22132C0C730}"/>
              </a:ext>
            </a:extLst>
          </p:cNvPr>
          <p:cNvSpPr txBox="1"/>
          <p:nvPr/>
        </p:nvSpPr>
        <p:spPr>
          <a:xfrm>
            <a:off x="493052" y="6673536"/>
            <a:ext cx="10942344" cy="646331"/>
          </a:xfrm>
          <a:prstGeom prst="rect">
            <a:avLst/>
          </a:prstGeom>
          <a:noFill/>
        </p:spPr>
        <p:txBody>
          <a:bodyPr wrap="square">
            <a:spAutoFit/>
          </a:bodyPr>
          <a:lstStyle/>
          <a:p>
            <a:pPr lvl="0">
              <a:spcBef>
                <a:spcPts val="0"/>
              </a:spcBef>
            </a:pPr>
            <a:r>
              <a:rPr lang="en-GB" sz="1800" dirty="0">
                <a:latin typeface="Arial" panose="020B0604020202020204" pitchFamily="34" charset="0"/>
                <a:cs typeface="Arial" panose="020B0604020202020204" pitchFamily="34" charset="0"/>
              </a:rPr>
              <a:t>Ideation relies on strong collaboration both within the business and with its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external customers or partners.</a:t>
            </a:r>
          </a:p>
        </p:txBody>
      </p:sp>
      <p:sp>
        <p:nvSpPr>
          <p:cNvPr id="3" name="Slide Number Placeholder 5">
            <a:extLst>
              <a:ext uri="{FF2B5EF4-FFF2-40B4-BE49-F238E27FC236}">
                <a16:creationId xmlns:a16="http://schemas.microsoft.com/office/drawing/2014/main" id="{ADF02118-8DE7-F78E-5334-3097065455A6}"/>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13</a:t>
            </a:fld>
            <a:endParaRPr lang="en-US" b="0" dirty="0">
              <a:solidFill>
                <a:schemeClr val="tx1"/>
              </a:solidFill>
            </a:endParaRPr>
          </a:p>
        </p:txBody>
      </p:sp>
      <p:sp>
        <p:nvSpPr>
          <p:cNvPr id="6" name="Footer Placeholder 3">
            <a:extLst>
              <a:ext uri="{FF2B5EF4-FFF2-40B4-BE49-F238E27FC236}">
                <a16:creationId xmlns:a16="http://schemas.microsoft.com/office/drawing/2014/main" id="{7F278C08-26E3-2062-FA0D-97F7C2A4181E}"/>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What is innovation?  </a:t>
            </a:r>
          </a:p>
        </p:txBody>
      </p:sp>
      <p:sp>
        <p:nvSpPr>
          <p:cNvPr id="4" name="Content Placeholder 11">
            <a:extLst>
              <a:ext uri="{FF2B5EF4-FFF2-40B4-BE49-F238E27FC236}">
                <a16:creationId xmlns:a16="http://schemas.microsoft.com/office/drawing/2014/main" id="{174E3FBD-FFDA-9B95-02E9-97B039AF39E7}"/>
              </a:ext>
            </a:extLst>
          </p:cNvPr>
          <p:cNvSpPr txBox="1">
            <a:spLocks/>
          </p:cNvSpPr>
          <p:nvPr/>
        </p:nvSpPr>
        <p:spPr>
          <a:xfrm>
            <a:off x="592267" y="7487969"/>
            <a:ext cx="9651375" cy="1354585"/>
          </a:xfrm>
          <a:prstGeom prst="rect">
            <a:avLst/>
          </a:prstGeom>
          <a:ln w="28575">
            <a:gradFill flip="none" rotWithShape="1">
              <a:gsLst>
                <a:gs pos="15000">
                  <a:srgbClr val="3DB876"/>
                </a:gs>
                <a:gs pos="99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nSpc>
                <a:spcPct val="100000"/>
              </a:lnSpc>
              <a:spcBef>
                <a:spcPts val="0"/>
              </a:spcBef>
              <a:buSzPts val="1400"/>
            </a:pPr>
            <a:r>
              <a:rPr lang="en-GB" sz="1800" dirty="0"/>
              <a:t>How might a company’s R&amp;D staff influence innovation in a different way to </a:t>
            </a:r>
            <a:br>
              <a:rPr lang="en-GB" sz="1800" dirty="0"/>
            </a:br>
            <a:r>
              <a:rPr lang="en-GB" sz="1800" dirty="0"/>
              <a:t>how customers might influence the process, playing different roles in how new technology makes it to the market?</a:t>
            </a:r>
          </a:p>
          <a:p>
            <a:pPr marL="120650" lvl="0">
              <a:lnSpc>
                <a:spcPct val="100000"/>
              </a:lnSpc>
              <a:spcBef>
                <a:spcPts val="0"/>
              </a:spcBef>
              <a:buSzPts val="1700"/>
            </a:pPr>
            <a:endParaRPr lang="en-GB" sz="1800" dirty="0"/>
          </a:p>
        </p:txBody>
      </p:sp>
      <p:pic>
        <p:nvPicPr>
          <p:cNvPr id="7" name="Content Placeholder 16">
            <a:extLst>
              <a:ext uri="{FF2B5EF4-FFF2-40B4-BE49-F238E27FC236}">
                <a16:creationId xmlns:a16="http://schemas.microsoft.com/office/drawing/2014/main" id="{64FE8882-E332-001E-9E0A-7E929805357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4704" t="-20632" r="-24704" b="-19577"/>
          <a:stretch/>
        </p:blipFill>
        <p:spPr>
          <a:xfrm>
            <a:off x="8813592" y="6875235"/>
            <a:ext cx="973859" cy="944346"/>
          </a:xfrm>
          <a:prstGeom prst="heptagon">
            <a:avLst/>
          </a:prstGeom>
          <a:solidFill>
            <a:srgbClr val="ECECED"/>
          </a:solidFill>
          <a:ln w="28575">
            <a:solidFill>
              <a:srgbClr val="24D6D1"/>
            </a:solidFill>
          </a:ln>
        </p:spPr>
      </p:pic>
      <p:sp>
        <p:nvSpPr>
          <p:cNvPr id="9" name="Content Placeholder 11">
            <a:extLst>
              <a:ext uri="{FF2B5EF4-FFF2-40B4-BE49-F238E27FC236}">
                <a16:creationId xmlns:a16="http://schemas.microsoft.com/office/drawing/2014/main" id="{EBD2DCC2-6122-0A29-D4C2-E698FA9C4342}"/>
              </a:ext>
            </a:extLst>
          </p:cNvPr>
          <p:cNvSpPr txBox="1">
            <a:spLocks/>
          </p:cNvSpPr>
          <p:nvPr/>
        </p:nvSpPr>
        <p:spPr>
          <a:xfrm>
            <a:off x="1850645" y="3648964"/>
            <a:ext cx="9336349" cy="1601258"/>
          </a:xfrm>
          <a:prstGeom prst="rect">
            <a:avLst/>
          </a:prstGeom>
          <a:ln w="28575">
            <a:gradFill flip="none" rotWithShape="1">
              <a:gsLst>
                <a:gs pos="15000">
                  <a:srgbClr val="3DB876"/>
                </a:gs>
                <a:gs pos="99000">
                  <a:srgbClr val="24D6D1"/>
                </a:gs>
              </a:gsLst>
              <a:lin ang="18900000" scaled="0"/>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20650" lvl="0">
              <a:lnSpc>
                <a:spcPct val="100000"/>
              </a:lnSpc>
              <a:spcBef>
                <a:spcPts val="0"/>
              </a:spcBef>
              <a:buSzPts val="1700"/>
            </a:pPr>
            <a:endParaRPr lang="en-GB" sz="1800" dirty="0"/>
          </a:p>
        </p:txBody>
      </p:sp>
    </p:spTree>
    <p:extLst>
      <p:ext uri="{BB962C8B-B14F-4D97-AF65-F5344CB8AC3E}">
        <p14:creationId xmlns:p14="http://schemas.microsoft.com/office/powerpoint/2010/main" val="216632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GB" dirty="0"/>
              <a:t>Market pull versus technology push</a:t>
            </a:r>
            <a:endParaRPr lang="en-US" dirty="0"/>
          </a:p>
        </p:txBody>
      </p:sp>
      <p:sp>
        <p:nvSpPr>
          <p:cNvPr id="3" name="Rectangle 2">
            <a:extLst>
              <a:ext uri="{FF2B5EF4-FFF2-40B4-BE49-F238E27FC236}">
                <a16:creationId xmlns:a16="http://schemas.microsoft.com/office/drawing/2014/main" id="{5A4C0681-A6F3-0EB3-D308-A4352BFBA602}"/>
              </a:ext>
            </a:extLst>
          </p:cNvPr>
          <p:cNvSpPr/>
          <p:nvPr/>
        </p:nvSpPr>
        <p:spPr>
          <a:xfrm>
            <a:off x="411858" y="2324803"/>
            <a:ext cx="11208214" cy="707886"/>
          </a:xfrm>
          <a:prstGeom prst="rect">
            <a:avLst/>
          </a:prstGeom>
        </p:spPr>
        <p:txBody>
          <a:bodyPr wrap="square">
            <a:spAutoFit/>
          </a:bodyPr>
          <a:lstStyle/>
          <a:p>
            <a:pPr lvl="0"/>
            <a:r>
              <a:rPr lang="en-GB" sz="2000" dirty="0">
                <a:solidFill>
                  <a:schemeClr val="dk1"/>
                </a:solidFill>
                <a:latin typeface="Arial" panose="020B0604020202020204" pitchFamily="34" charset="0"/>
                <a:cs typeface="Arial" panose="020B0604020202020204" pitchFamily="34" charset="0"/>
              </a:rPr>
              <a:t>Innovation is a dynamic process.</a:t>
            </a:r>
          </a:p>
          <a:p>
            <a:pPr lvl="0"/>
            <a:r>
              <a:rPr lang="en-GB" sz="2000" dirty="0">
                <a:solidFill>
                  <a:schemeClr val="dk1"/>
                </a:solidFill>
                <a:latin typeface="Arial" panose="020B0604020202020204" pitchFamily="34" charset="0"/>
                <a:cs typeface="Arial" panose="020B0604020202020204" pitchFamily="34" charset="0"/>
              </a:rPr>
              <a:t>It can be driven by opportunities or existing capabilities.</a:t>
            </a:r>
            <a:endParaRPr lang="en-GB" sz="2000" dirty="0">
              <a:latin typeface="Arial" panose="020B0604020202020204" pitchFamily="34" charset="0"/>
              <a:cs typeface="Arial" panose="020B0604020202020204" pitchFamily="34" charset="0"/>
            </a:endParaRPr>
          </a:p>
        </p:txBody>
      </p:sp>
      <p:sp>
        <p:nvSpPr>
          <p:cNvPr id="37" name="Content Placeholder 11">
            <a:extLst>
              <a:ext uri="{FF2B5EF4-FFF2-40B4-BE49-F238E27FC236}">
                <a16:creationId xmlns:a16="http://schemas.microsoft.com/office/drawing/2014/main" id="{03A3DAA8-08EA-7631-6EEE-3256459B9665}"/>
              </a:ext>
            </a:extLst>
          </p:cNvPr>
          <p:cNvSpPr txBox="1">
            <a:spLocks/>
          </p:cNvSpPr>
          <p:nvPr/>
        </p:nvSpPr>
        <p:spPr>
          <a:xfrm>
            <a:off x="3779071" y="3433193"/>
            <a:ext cx="4250165" cy="3029497"/>
          </a:xfrm>
          <a:prstGeom prst="rect">
            <a:avLst/>
          </a:prstGeom>
          <a:ln w="28575">
            <a:gradFill flip="none" rotWithShape="1">
              <a:gsLst>
                <a:gs pos="16000">
                  <a:srgbClr val="3DB876"/>
                </a:gs>
                <a:gs pos="100000">
                  <a:srgbClr val="24D6D1"/>
                </a:gs>
              </a:gsLst>
              <a:lin ang="18900000" scaled="1"/>
              <a:tileRect/>
            </a:gradFill>
          </a:ln>
        </p:spPr>
        <p:txBody>
          <a:bodyPr vert="horz" lIns="288000" tIns="396000" rIns="28800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52400" lvl="0">
              <a:spcBef>
                <a:spcPts val="0"/>
              </a:spcBef>
              <a:buSzPts val="1200"/>
            </a:pPr>
            <a:r>
              <a:rPr lang="en-GB" sz="2200" b="1" dirty="0"/>
              <a:t>Market pull</a:t>
            </a:r>
          </a:p>
          <a:p>
            <a:pPr marL="152400" lvl="0">
              <a:spcBef>
                <a:spcPts val="0"/>
              </a:spcBef>
              <a:buSzPts val="1200"/>
            </a:pPr>
            <a:endParaRPr lang="en-GB" sz="2200" dirty="0"/>
          </a:p>
          <a:p>
            <a:pPr marL="152400">
              <a:spcBef>
                <a:spcPts val="0"/>
              </a:spcBef>
              <a:buSzPts val="1200"/>
            </a:pPr>
            <a:r>
              <a:rPr lang="en-GB" sz="2200" dirty="0"/>
              <a:t>Innovations happen due </a:t>
            </a:r>
            <a:br>
              <a:rPr lang="en-GB" sz="2200" dirty="0"/>
            </a:br>
            <a:r>
              <a:rPr lang="en-GB" sz="2200" dirty="0"/>
              <a:t>to customer demand.</a:t>
            </a:r>
          </a:p>
          <a:p>
            <a:pPr marL="152400">
              <a:spcBef>
                <a:spcPts val="0"/>
              </a:spcBef>
              <a:buSzPts val="1200"/>
            </a:pPr>
            <a:endParaRPr lang="en-GB" sz="2200" dirty="0"/>
          </a:p>
          <a:p>
            <a:pPr marL="152400">
              <a:spcBef>
                <a:spcPts val="0"/>
              </a:spcBef>
              <a:buSzPts val="1200"/>
            </a:pPr>
            <a:r>
              <a:rPr lang="en-GB" sz="2200" b="1" dirty="0"/>
              <a:t>Customer opportunities drive innovation.</a:t>
            </a:r>
          </a:p>
          <a:p>
            <a:pPr marL="152400">
              <a:spcBef>
                <a:spcPts val="0"/>
              </a:spcBef>
              <a:buSzPts val="1200"/>
            </a:pPr>
            <a:endParaRPr lang="en-GB" sz="2200" dirty="0"/>
          </a:p>
          <a:p>
            <a:pPr marL="152400" lvl="0">
              <a:spcBef>
                <a:spcPts val="0"/>
              </a:spcBef>
              <a:buSzPts val="1200"/>
            </a:pPr>
            <a:endParaRPr lang="en-GB" sz="2200" dirty="0"/>
          </a:p>
        </p:txBody>
      </p:sp>
      <p:cxnSp>
        <p:nvCxnSpPr>
          <p:cNvPr id="7" name="Straight Arrow Connector 6">
            <a:extLst>
              <a:ext uri="{FF2B5EF4-FFF2-40B4-BE49-F238E27FC236}">
                <a16:creationId xmlns:a16="http://schemas.microsoft.com/office/drawing/2014/main" id="{747C749D-F314-9C13-4D0F-C4F400E9E85E}"/>
              </a:ext>
            </a:extLst>
          </p:cNvPr>
          <p:cNvCxnSpPr>
            <a:cxnSpLocks/>
          </p:cNvCxnSpPr>
          <p:nvPr/>
        </p:nvCxnSpPr>
        <p:spPr>
          <a:xfrm flipH="1">
            <a:off x="1524515" y="4946977"/>
            <a:ext cx="1713757" cy="0"/>
          </a:xfrm>
          <a:prstGeom prst="straightConnector1">
            <a:avLst/>
          </a:prstGeom>
          <a:ln w="285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DBEDBC8-A133-E23C-4846-3D40DABFAF8C}"/>
              </a:ext>
            </a:extLst>
          </p:cNvPr>
          <p:cNvCxnSpPr>
            <a:cxnSpLocks/>
          </p:cNvCxnSpPr>
          <p:nvPr/>
        </p:nvCxnSpPr>
        <p:spPr>
          <a:xfrm>
            <a:off x="13112410" y="4946977"/>
            <a:ext cx="1713757" cy="0"/>
          </a:xfrm>
          <a:prstGeom prst="straightConnector1">
            <a:avLst/>
          </a:prstGeom>
          <a:ln w="285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C471D24F-F473-7E3E-8206-442A8D430F2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14</a:t>
            </a:fld>
            <a:endParaRPr lang="en-US" b="0" dirty="0">
              <a:solidFill>
                <a:schemeClr val="tx1"/>
              </a:solidFill>
            </a:endParaRPr>
          </a:p>
        </p:txBody>
      </p:sp>
      <p:sp>
        <p:nvSpPr>
          <p:cNvPr id="9" name="Footer Placeholder 3">
            <a:extLst>
              <a:ext uri="{FF2B5EF4-FFF2-40B4-BE49-F238E27FC236}">
                <a16:creationId xmlns:a16="http://schemas.microsoft.com/office/drawing/2014/main" id="{8128FB33-45F5-549A-BE66-176281ACC558}"/>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What is innovation?  </a:t>
            </a:r>
          </a:p>
        </p:txBody>
      </p:sp>
      <p:pic>
        <p:nvPicPr>
          <p:cNvPr id="8" name="Picture 7">
            <a:extLst>
              <a:ext uri="{FF2B5EF4-FFF2-40B4-BE49-F238E27FC236}">
                <a16:creationId xmlns:a16="http://schemas.microsoft.com/office/drawing/2014/main" id="{E65FB2F0-E775-8DE8-EA8E-0806161018C2}"/>
              </a:ext>
            </a:extLst>
          </p:cNvPr>
          <p:cNvPicPr>
            <a:picLocks noChangeAspect="1"/>
          </p:cNvPicPr>
          <p:nvPr/>
        </p:nvPicPr>
        <p:blipFill>
          <a:blip r:embed="rId3"/>
          <a:stretch>
            <a:fillRect/>
          </a:stretch>
        </p:blipFill>
        <p:spPr>
          <a:xfrm>
            <a:off x="3332087" y="206230"/>
            <a:ext cx="893969" cy="871337"/>
          </a:xfrm>
          <a:prstGeom prst="rect">
            <a:avLst/>
          </a:prstGeom>
        </p:spPr>
      </p:pic>
      <p:sp>
        <p:nvSpPr>
          <p:cNvPr id="10" name="Content Placeholder 11">
            <a:extLst>
              <a:ext uri="{FF2B5EF4-FFF2-40B4-BE49-F238E27FC236}">
                <a16:creationId xmlns:a16="http://schemas.microsoft.com/office/drawing/2014/main" id="{D388F719-E231-33DE-6393-930AF12E8BF9}"/>
              </a:ext>
            </a:extLst>
          </p:cNvPr>
          <p:cNvSpPr txBox="1">
            <a:spLocks/>
          </p:cNvSpPr>
          <p:nvPr/>
        </p:nvSpPr>
        <p:spPr>
          <a:xfrm>
            <a:off x="8414572" y="3433193"/>
            <a:ext cx="4250165" cy="3029497"/>
          </a:xfrm>
          <a:prstGeom prst="rect">
            <a:avLst/>
          </a:prstGeom>
          <a:ln w="28575">
            <a:gradFill flip="none" rotWithShape="1">
              <a:gsLst>
                <a:gs pos="16000">
                  <a:srgbClr val="3DB876"/>
                </a:gs>
                <a:gs pos="100000">
                  <a:srgbClr val="24D6D1"/>
                </a:gs>
              </a:gsLst>
              <a:lin ang="18900000" scaled="1"/>
              <a:tileRect/>
            </a:gradFill>
          </a:ln>
        </p:spPr>
        <p:txBody>
          <a:bodyPr vert="horz" lIns="288000" tIns="396000" rIns="28800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pPr>
            <a:r>
              <a:rPr lang="en-GB" sz="2200" b="1" dirty="0"/>
              <a:t>Technology push</a:t>
            </a:r>
          </a:p>
          <a:p>
            <a:pPr lvl="0">
              <a:spcBef>
                <a:spcPts val="0"/>
              </a:spcBef>
            </a:pPr>
            <a:endParaRPr lang="en-GB" sz="2200" dirty="0"/>
          </a:p>
          <a:p>
            <a:pPr lvl="0">
              <a:spcBef>
                <a:spcPts val="0"/>
              </a:spcBef>
            </a:pPr>
            <a:r>
              <a:rPr lang="en-GB" sz="2200" dirty="0"/>
              <a:t>Innovations happen when applications are found for existing technologies.</a:t>
            </a:r>
          </a:p>
          <a:p>
            <a:pPr lvl="0">
              <a:spcBef>
                <a:spcPts val="0"/>
              </a:spcBef>
            </a:pPr>
            <a:endParaRPr lang="en-GB" sz="2200" dirty="0"/>
          </a:p>
          <a:p>
            <a:pPr lvl="0">
              <a:spcBef>
                <a:spcPts val="0"/>
              </a:spcBef>
            </a:pPr>
            <a:r>
              <a:rPr lang="en-GB" sz="2200" b="1" dirty="0"/>
              <a:t>R&amp;D capabilities </a:t>
            </a:r>
            <a:br>
              <a:rPr lang="en-GB" sz="2200" b="1" dirty="0"/>
            </a:br>
            <a:r>
              <a:rPr lang="en-GB" sz="2200" b="1" dirty="0"/>
              <a:t>drive innovation.</a:t>
            </a:r>
          </a:p>
        </p:txBody>
      </p:sp>
      <p:sp>
        <p:nvSpPr>
          <p:cNvPr id="13" name="Content Placeholder 11">
            <a:extLst>
              <a:ext uri="{FF2B5EF4-FFF2-40B4-BE49-F238E27FC236}">
                <a16:creationId xmlns:a16="http://schemas.microsoft.com/office/drawing/2014/main" id="{8A917E59-FEDA-2496-572E-12FC22536294}"/>
              </a:ext>
            </a:extLst>
          </p:cNvPr>
          <p:cNvSpPr txBox="1">
            <a:spLocks/>
          </p:cNvSpPr>
          <p:nvPr/>
        </p:nvSpPr>
        <p:spPr>
          <a:xfrm>
            <a:off x="629431" y="7422967"/>
            <a:ext cx="7399805" cy="1309204"/>
          </a:xfrm>
          <a:prstGeom prst="rect">
            <a:avLst/>
          </a:prstGeom>
          <a:ln w="28575">
            <a:gradFill flip="none" rotWithShape="1">
              <a:gsLst>
                <a:gs pos="16000">
                  <a:srgbClr val="3DB876"/>
                </a:gs>
                <a:gs pos="100000">
                  <a:srgbClr val="24D6D1"/>
                </a:gs>
              </a:gsLst>
              <a:lin ang="18900000" scaled="1"/>
              <a:tileRect/>
            </a:gradFill>
          </a:ln>
        </p:spPr>
        <p:txBody>
          <a:bodyPr vert="horz" lIns="288000" tIns="396000" rIns="28800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20650" lvl="0">
              <a:spcBef>
                <a:spcPts val="0"/>
              </a:spcBef>
              <a:buSzPts val="1700"/>
            </a:pPr>
            <a:r>
              <a:rPr lang="en-GB" sz="2000" dirty="0"/>
              <a:t>Identify two advantages and two disadvantages </a:t>
            </a:r>
            <a:br>
              <a:rPr lang="en-GB" sz="2000" dirty="0"/>
            </a:br>
            <a:r>
              <a:rPr lang="en-GB" sz="2000" dirty="0"/>
              <a:t>of market-pull and technology-push innovation.</a:t>
            </a:r>
          </a:p>
        </p:txBody>
      </p:sp>
      <p:pic>
        <p:nvPicPr>
          <p:cNvPr id="12" name="Content Placeholder 16">
            <a:extLst>
              <a:ext uri="{FF2B5EF4-FFF2-40B4-BE49-F238E27FC236}">
                <a16:creationId xmlns:a16="http://schemas.microsoft.com/office/drawing/2014/main" id="{08EDF7FA-85CB-BD32-DC15-FC608ABFCB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4704" t="-20632" r="-24704" b="-19577"/>
          <a:stretch/>
        </p:blipFill>
        <p:spPr>
          <a:xfrm>
            <a:off x="6612240" y="6817474"/>
            <a:ext cx="973859" cy="944346"/>
          </a:xfrm>
          <a:prstGeom prst="heptagon">
            <a:avLst/>
          </a:prstGeom>
          <a:solidFill>
            <a:srgbClr val="ECECED"/>
          </a:solidFill>
          <a:ln w="28575">
            <a:solidFill>
              <a:srgbClr val="24D6D1"/>
            </a:solidFill>
          </a:ln>
        </p:spPr>
      </p:pic>
    </p:spTree>
    <p:extLst>
      <p:ext uri="{BB962C8B-B14F-4D97-AF65-F5344CB8AC3E}">
        <p14:creationId xmlns:p14="http://schemas.microsoft.com/office/powerpoint/2010/main" val="4172270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GB" dirty="0"/>
              <a:t>Market pull versus technology push</a:t>
            </a:r>
            <a:endParaRPr lang="en-US" dirty="0"/>
          </a:p>
        </p:txBody>
      </p:sp>
      <p:sp>
        <p:nvSpPr>
          <p:cNvPr id="37" name="Content Placeholder 11">
            <a:extLst>
              <a:ext uri="{FF2B5EF4-FFF2-40B4-BE49-F238E27FC236}">
                <a16:creationId xmlns:a16="http://schemas.microsoft.com/office/drawing/2014/main" id="{03A3DAA8-08EA-7631-6EEE-3256459B9665}"/>
              </a:ext>
            </a:extLst>
          </p:cNvPr>
          <p:cNvSpPr txBox="1">
            <a:spLocks/>
          </p:cNvSpPr>
          <p:nvPr/>
        </p:nvSpPr>
        <p:spPr>
          <a:xfrm>
            <a:off x="1752839" y="3672117"/>
            <a:ext cx="3468069" cy="1869128"/>
          </a:xfrm>
          <a:prstGeom prst="rect">
            <a:avLst/>
          </a:prstGeom>
          <a:ln w="28575">
            <a:gradFill flip="none" rotWithShape="1">
              <a:gsLst>
                <a:gs pos="18000">
                  <a:srgbClr val="3DB876"/>
                </a:gs>
                <a:gs pos="100000">
                  <a:srgbClr val="24D6D1"/>
                </a:gs>
              </a:gsLst>
              <a:lin ang="18900000" scaled="1"/>
              <a:tileRect/>
            </a:gradFill>
          </a:ln>
        </p:spPr>
        <p:txBody>
          <a:bodyPr vert="horz" lIns="288000" tIns="396000" rIns="28800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buSzPts val="1200"/>
            </a:pPr>
            <a:r>
              <a:rPr lang="en-GB" b="1" dirty="0"/>
              <a:t>Market pull</a:t>
            </a:r>
          </a:p>
          <a:p>
            <a:pPr>
              <a:spcBef>
                <a:spcPts val="0"/>
              </a:spcBef>
              <a:buSzPts val="1200"/>
            </a:pPr>
            <a:endParaRPr lang="en-GB" dirty="0"/>
          </a:p>
          <a:p>
            <a:pPr>
              <a:spcBef>
                <a:spcPts val="0"/>
              </a:spcBef>
              <a:buSzPts val="1200"/>
            </a:pPr>
            <a:r>
              <a:rPr lang="en-GB" dirty="0"/>
              <a:t>Customer opportunities drive innovation.</a:t>
            </a:r>
          </a:p>
          <a:p>
            <a:pPr>
              <a:spcBef>
                <a:spcPts val="0"/>
              </a:spcBef>
              <a:buSzPts val="1200"/>
            </a:pPr>
            <a:endParaRPr lang="en-GB" dirty="0"/>
          </a:p>
          <a:p>
            <a:pPr lvl="0">
              <a:spcBef>
                <a:spcPts val="0"/>
              </a:spcBef>
              <a:buSzPts val="1200"/>
            </a:pPr>
            <a:endParaRPr lang="en-GB" dirty="0"/>
          </a:p>
        </p:txBody>
      </p:sp>
      <p:sp>
        <p:nvSpPr>
          <p:cNvPr id="5" name="Content Placeholder 11">
            <a:extLst>
              <a:ext uri="{FF2B5EF4-FFF2-40B4-BE49-F238E27FC236}">
                <a16:creationId xmlns:a16="http://schemas.microsoft.com/office/drawing/2014/main" id="{A35DD789-5EAD-5976-4575-07506DA6A9EB}"/>
              </a:ext>
            </a:extLst>
          </p:cNvPr>
          <p:cNvSpPr txBox="1">
            <a:spLocks/>
          </p:cNvSpPr>
          <p:nvPr/>
        </p:nvSpPr>
        <p:spPr>
          <a:xfrm>
            <a:off x="1752839" y="6495587"/>
            <a:ext cx="3468067" cy="1869128"/>
          </a:xfrm>
          <a:prstGeom prst="rect">
            <a:avLst/>
          </a:prstGeom>
          <a:ln w="28575">
            <a:gradFill flip="none" rotWithShape="1">
              <a:gsLst>
                <a:gs pos="18000">
                  <a:srgbClr val="3DB876"/>
                </a:gs>
                <a:gs pos="100000">
                  <a:srgbClr val="24D6D1"/>
                </a:gs>
              </a:gsLst>
              <a:lin ang="18900000" scaled="1"/>
              <a:tileRect/>
            </a:gradFill>
          </a:ln>
        </p:spPr>
        <p:txBody>
          <a:bodyPr vert="horz" lIns="288000" tIns="396000" rIns="28800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pPr>
            <a:r>
              <a:rPr lang="en-GB" b="1" dirty="0"/>
              <a:t>Technology push</a:t>
            </a:r>
          </a:p>
          <a:p>
            <a:pPr lvl="0">
              <a:spcBef>
                <a:spcPts val="0"/>
              </a:spcBef>
            </a:pPr>
            <a:endParaRPr lang="en-GB" dirty="0"/>
          </a:p>
          <a:p>
            <a:pPr lvl="0">
              <a:spcBef>
                <a:spcPts val="0"/>
              </a:spcBef>
            </a:pPr>
            <a:r>
              <a:rPr lang="en-GB" dirty="0"/>
              <a:t>R&amp;D capabilities </a:t>
            </a:r>
            <a:br>
              <a:rPr lang="en-GB" dirty="0"/>
            </a:br>
            <a:r>
              <a:rPr lang="en-GB" dirty="0"/>
              <a:t>drive innovation.</a:t>
            </a:r>
          </a:p>
        </p:txBody>
      </p:sp>
      <p:sp>
        <p:nvSpPr>
          <p:cNvPr id="4" name="Content Placeholder 11">
            <a:extLst>
              <a:ext uri="{FF2B5EF4-FFF2-40B4-BE49-F238E27FC236}">
                <a16:creationId xmlns:a16="http://schemas.microsoft.com/office/drawing/2014/main" id="{0ECC4DE3-2191-4E5D-325B-F3D6136475EF}"/>
              </a:ext>
            </a:extLst>
          </p:cNvPr>
          <p:cNvSpPr txBox="1">
            <a:spLocks/>
          </p:cNvSpPr>
          <p:nvPr/>
        </p:nvSpPr>
        <p:spPr>
          <a:xfrm>
            <a:off x="6050164" y="2677591"/>
            <a:ext cx="2883052" cy="880851"/>
          </a:xfrm>
          <a:prstGeom prst="rect">
            <a:avLst/>
          </a:prstGeom>
          <a:ln w="28575">
            <a:gradFill flip="none" rotWithShape="1">
              <a:gsLst>
                <a:gs pos="18000">
                  <a:srgbClr val="3DB876"/>
                </a:gs>
                <a:gs pos="100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buSzPts val="1200"/>
            </a:pPr>
            <a:r>
              <a:rPr lang="en-GB" b="1" dirty="0"/>
              <a:t>Advantages</a:t>
            </a:r>
            <a:endParaRPr lang="en-GB" dirty="0"/>
          </a:p>
          <a:p>
            <a:pPr algn="ctr">
              <a:spcBef>
                <a:spcPts val="0"/>
              </a:spcBef>
              <a:buSzPts val="1200"/>
            </a:pPr>
            <a:endParaRPr lang="en-GB" dirty="0"/>
          </a:p>
          <a:p>
            <a:pPr lvl="0" algn="ctr">
              <a:spcBef>
                <a:spcPts val="0"/>
              </a:spcBef>
              <a:buSzPts val="1200"/>
            </a:pPr>
            <a:endParaRPr lang="en-GB" dirty="0"/>
          </a:p>
        </p:txBody>
      </p:sp>
      <p:sp>
        <p:nvSpPr>
          <p:cNvPr id="6" name="Content Placeholder 11">
            <a:extLst>
              <a:ext uri="{FF2B5EF4-FFF2-40B4-BE49-F238E27FC236}">
                <a16:creationId xmlns:a16="http://schemas.microsoft.com/office/drawing/2014/main" id="{8B889AD2-66B2-17A0-38C0-699EEE536758}"/>
              </a:ext>
            </a:extLst>
          </p:cNvPr>
          <p:cNvSpPr txBox="1">
            <a:spLocks/>
          </p:cNvSpPr>
          <p:nvPr/>
        </p:nvSpPr>
        <p:spPr>
          <a:xfrm>
            <a:off x="10110425" y="2667598"/>
            <a:ext cx="2883052" cy="890844"/>
          </a:xfrm>
          <a:prstGeom prst="rect">
            <a:avLst/>
          </a:prstGeom>
          <a:ln w="28575">
            <a:gradFill flip="none" rotWithShape="1">
              <a:gsLst>
                <a:gs pos="18000">
                  <a:srgbClr val="3DB876"/>
                </a:gs>
                <a:gs pos="100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buSzPts val="1200"/>
            </a:pPr>
            <a:r>
              <a:rPr lang="en-GB" b="1" dirty="0"/>
              <a:t>Disadvantages</a:t>
            </a:r>
            <a:endParaRPr lang="en-GB" dirty="0"/>
          </a:p>
          <a:p>
            <a:pPr algn="ctr">
              <a:spcBef>
                <a:spcPts val="0"/>
              </a:spcBef>
              <a:buSzPts val="1200"/>
            </a:pPr>
            <a:endParaRPr lang="en-GB" dirty="0"/>
          </a:p>
          <a:p>
            <a:pPr lvl="0" algn="ctr">
              <a:spcBef>
                <a:spcPts val="0"/>
              </a:spcBef>
              <a:buSzPts val="1200"/>
            </a:pPr>
            <a:endParaRPr lang="en-GB" dirty="0"/>
          </a:p>
        </p:txBody>
      </p:sp>
      <p:sp>
        <p:nvSpPr>
          <p:cNvPr id="9" name="TextBox 8">
            <a:extLst>
              <a:ext uri="{FF2B5EF4-FFF2-40B4-BE49-F238E27FC236}">
                <a16:creationId xmlns:a16="http://schemas.microsoft.com/office/drawing/2014/main" id="{5B0627D7-2171-3632-338E-BF892B252706}"/>
              </a:ext>
            </a:extLst>
          </p:cNvPr>
          <p:cNvSpPr txBox="1"/>
          <p:nvPr/>
        </p:nvSpPr>
        <p:spPr>
          <a:xfrm>
            <a:off x="5711845" y="4110335"/>
            <a:ext cx="3841853" cy="1200329"/>
          </a:xfrm>
          <a:prstGeom prst="rect">
            <a:avLst/>
          </a:prstGeom>
          <a:noFill/>
        </p:spPr>
        <p:txBody>
          <a:bodyPr wrap="square">
            <a:spAutoFit/>
          </a:bodyPr>
          <a:lstStyle/>
          <a:p>
            <a:pPr marL="495376" indent="-323371">
              <a:buSzPct val="70000"/>
              <a:buFont typeface="Arial" panose="020B0604020202020204" pitchFamily="34" charset="0"/>
              <a:buChar char="•"/>
            </a:pPr>
            <a:r>
              <a:rPr lang="en-GB" dirty="0">
                <a:latin typeface="Arial" panose="020B0604020202020204" pitchFamily="34" charset="0"/>
                <a:cs typeface="Arial" panose="020B0604020202020204" pitchFamily="34" charset="0"/>
              </a:rPr>
              <a:t>Known demand, making a successful product more likely.</a:t>
            </a:r>
          </a:p>
          <a:p>
            <a:pPr marL="495376" indent="-323371">
              <a:buSzPct val="700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495376" indent="-323371">
              <a:buSzPct val="70000"/>
              <a:buFont typeface="Arial" panose="020B0604020202020204" pitchFamily="34" charset="0"/>
              <a:buChar char="•"/>
            </a:pPr>
            <a:r>
              <a:rPr lang="en-GB" dirty="0">
                <a:latin typeface="Arial" panose="020B0604020202020204" pitchFamily="34" charset="0"/>
                <a:cs typeface="Arial" panose="020B0604020202020204" pitchFamily="34" charset="0"/>
              </a:rPr>
              <a:t>Development may be cheaper.</a:t>
            </a:r>
          </a:p>
        </p:txBody>
      </p:sp>
      <p:sp>
        <p:nvSpPr>
          <p:cNvPr id="12" name="TextBox 11">
            <a:extLst>
              <a:ext uri="{FF2B5EF4-FFF2-40B4-BE49-F238E27FC236}">
                <a16:creationId xmlns:a16="http://schemas.microsoft.com/office/drawing/2014/main" id="{BFF592F5-FA81-9CCB-BE67-F1364F13A9F1}"/>
              </a:ext>
            </a:extLst>
          </p:cNvPr>
          <p:cNvSpPr txBox="1"/>
          <p:nvPr/>
        </p:nvSpPr>
        <p:spPr>
          <a:xfrm>
            <a:off x="9856978" y="4108231"/>
            <a:ext cx="3603703" cy="1477328"/>
          </a:xfrm>
          <a:prstGeom prst="rect">
            <a:avLst/>
          </a:prstGeom>
          <a:noFill/>
        </p:spPr>
        <p:txBody>
          <a:bodyPr wrap="square">
            <a:spAutoFit/>
          </a:bodyPr>
          <a:lstStyle/>
          <a:p>
            <a:pPr marL="457755" indent="-285750">
              <a:buSzPct val="70000"/>
              <a:buFont typeface="Arial" panose="020B0604020202020204" pitchFamily="34" charset="0"/>
              <a:buChar char="•"/>
            </a:pPr>
            <a:r>
              <a:rPr lang="en-GB" dirty="0">
                <a:latin typeface="Arial" panose="020B0604020202020204" pitchFamily="34" charset="0"/>
                <a:cs typeface="Arial" panose="020B0604020202020204" pitchFamily="34" charset="0"/>
              </a:rPr>
              <a:t>Open to competitors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who will have the same market information.</a:t>
            </a:r>
          </a:p>
          <a:p>
            <a:pPr marL="457755" indent="-285750">
              <a:buSzPct val="700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457755" indent="-285750">
              <a:buSzPct val="70000"/>
              <a:buFont typeface="Arial" panose="020B0604020202020204" pitchFamily="34" charset="0"/>
              <a:buChar char="•"/>
            </a:pPr>
            <a:r>
              <a:rPr lang="en-GB" dirty="0">
                <a:latin typeface="Arial" panose="020B0604020202020204" pitchFamily="34" charset="0"/>
                <a:cs typeface="Arial" panose="020B0604020202020204" pitchFamily="34" charset="0"/>
              </a:rPr>
              <a:t>Risk of ‘me too’ products.</a:t>
            </a:r>
          </a:p>
        </p:txBody>
      </p:sp>
      <p:sp>
        <p:nvSpPr>
          <p:cNvPr id="14" name="TextBox 13">
            <a:extLst>
              <a:ext uri="{FF2B5EF4-FFF2-40B4-BE49-F238E27FC236}">
                <a16:creationId xmlns:a16="http://schemas.microsoft.com/office/drawing/2014/main" id="{67CC290A-914E-BD2F-5540-53F73AEA8043}"/>
              </a:ext>
            </a:extLst>
          </p:cNvPr>
          <p:cNvSpPr txBox="1"/>
          <p:nvPr/>
        </p:nvSpPr>
        <p:spPr>
          <a:xfrm>
            <a:off x="5711845" y="6738987"/>
            <a:ext cx="4043734" cy="1477328"/>
          </a:xfrm>
          <a:prstGeom prst="rect">
            <a:avLst/>
          </a:prstGeom>
          <a:noFill/>
        </p:spPr>
        <p:txBody>
          <a:bodyPr wrap="square">
            <a:spAutoFit/>
          </a:bodyPr>
          <a:lstStyle/>
          <a:p>
            <a:pPr marL="495376" indent="-323371">
              <a:buSzPct val="70000"/>
              <a:buFont typeface="Arial" panose="020B0604020202020204" pitchFamily="34" charset="0"/>
              <a:buChar char="•"/>
            </a:pPr>
            <a:r>
              <a:rPr lang="en-GB" dirty="0">
                <a:solidFill>
                  <a:schemeClr val="dk1"/>
                </a:solidFill>
                <a:latin typeface="Arial" panose="020B0604020202020204" pitchFamily="34" charset="0"/>
                <a:cs typeface="Arial" panose="020B0604020202020204" pitchFamily="34" charset="0"/>
              </a:rPr>
              <a:t>More likely to lead to radical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or disruptive innovation.</a:t>
            </a:r>
          </a:p>
          <a:p>
            <a:pPr marL="495376" indent="-323371">
              <a:buSzPct val="70000"/>
              <a:buFont typeface="Arial" panose="020B0604020202020204" pitchFamily="34" charset="0"/>
              <a:buChar char="•"/>
            </a:pPr>
            <a:endParaRPr lang="en-GB" dirty="0">
              <a:solidFill>
                <a:schemeClr val="dk1"/>
              </a:solidFill>
              <a:latin typeface="Arial" panose="020B0604020202020204" pitchFamily="34" charset="0"/>
              <a:cs typeface="Arial" panose="020B0604020202020204" pitchFamily="34" charset="0"/>
            </a:endParaRPr>
          </a:p>
          <a:p>
            <a:pPr marL="495376" indent="-323371">
              <a:buSzPct val="70000"/>
              <a:buFont typeface="Arial" panose="020B0604020202020204" pitchFamily="34" charset="0"/>
              <a:buChar char="•"/>
            </a:pPr>
            <a:r>
              <a:rPr lang="en-GB" dirty="0">
                <a:solidFill>
                  <a:schemeClr val="dk1"/>
                </a:solidFill>
                <a:latin typeface="Arial" panose="020B0604020202020204" pitchFamily="34" charset="0"/>
                <a:cs typeface="Arial" panose="020B0604020202020204" pitchFamily="34" charset="0"/>
              </a:rPr>
              <a:t>IP protection can stop competitors entering the market. </a:t>
            </a:r>
          </a:p>
        </p:txBody>
      </p:sp>
      <p:sp>
        <p:nvSpPr>
          <p:cNvPr id="16" name="TextBox 15">
            <a:extLst>
              <a:ext uri="{FF2B5EF4-FFF2-40B4-BE49-F238E27FC236}">
                <a16:creationId xmlns:a16="http://schemas.microsoft.com/office/drawing/2014/main" id="{166FD4B8-EB45-476D-F2EB-C2A3EFD3F410}"/>
              </a:ext>
            </a:extLst>
          </p:cNvPr>
          <p:cNvSpPr txBox="1"/>
          <p:nvPr/>
        </p:nvSpPr>
        <p:spPr>
          <a:xfrm>
            <a:off x="9856978" y="6738987"/>
            <a:ext cx="3366196" cy="1477328"/>
          </a:xfrm>
          <a:prstGeom prst="rect">
            <a:avLst/>
          </a:prstGeom>
          <a:noFill/>
        </p:spPr>
        <p:txBody>
          <a:bodyPr wrap="square">
            <a:spAutoFit/>
          </a:bodyPr>
          <a:lstStyle/>
          <a:p>
            <a:pPr marL="495376" indent="-323371">
              <a:buSzPct val="70000"/>
              <a:buFont typeface="Arial" panose="020B0604020202020204" pitchFamily="34" charset="0"/>
              <a:buChar char="•"/>
            </a:pPr>
            <a:r>
              <a:rPr lang="en-GB" dirty="0">
                <a:solidFill>
                  <a:schemeClr val="dk1"/>
                </a:solidFill>
                <a:latin typeface="Arial" panose="020B0604020202020204" pitchFamily="34" charset="0"/>
                <a:cs typeface="Arial" panose="020B0604020202020204" pitchFamily="34" charset="0"/>
              </a:rPr>
              <a:t>Higher risk as success is harder to predict.</a:t>
            </a:r>
          </a:p>
          <a:p>
            <a:pPr marL="495376" indent="-323371">
              <a:buSzPct val="70000"/>
              <a:buFont typeface="Arial" panose="020B0604020202020204" pitchFamily="34" charset="0"/>
              <a:buChar char="•"/>
            </a:pPr>
            <a:endParaRPr lang="en-GB" dirty="0">
              <a:solidFill>
                <a:schemeClr val="dk1"/>
              </a:solidFill>
              <a:latin typeface="Arial" panose="020B0604020202020204" pitchFamily="34" charset="0"/>
              <a:cs typeface="Arial" panose="020B0604020202020204" pitchFamily="34" charset="0"/>
            </a:endParaRPr>
          </a:p>
          <a:p>
            <a:pPr marL="495376" indent="-323371">
              <a:buSzPct val="70000"/>
              <a:buFont typeface="Arial" panose="020B0604020202020204" pitchFamily="34" charset="0"/>
              <a:buChar char="•"/>
            </a:pPr>
            <a:r>
              <a:rPr lang="en-GB" dirty="0">
                <a:solidFill>
                  <a:schemeClr val="dk1"/>
                </a:solidFill>
                <a:latin typeface="Arial" panose="020B0604020202020204" pitchFamily="34" charset="0"/>
                <a:cs typeface="Arial" panose="020B0604020202020204" pitchFamily="34" charset="0"/>
              </a:rPr>
              <a:t>Development may be more expensive.</a:t>
            </a:r>
            <a:endParaRPr lang="en-GB" dirty="0">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4E336771-09CA-A52A-D47D-715B43644F6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15</a:t>
            </a:fld>
            <a:endParaRPr lang="en-US" b="0" dirty="0">
              <a:solidFill>
                <a:schemeClr val="tx1"/>
              </a:solidFill>
            </a:endParaRPr>
          </a:p>
        </p:txBody>
      </p:sp>
      <p:sp>
        <p:nvSpPr>
          <p:cNvPr id="8" name="Footer Placeholder 3">
            <a:extLst>
              <a:ext uri="{FF2B5EF4-FFF2-40B4-BE49-F238E27FC236}">
                <a16:creationId xmlns:a16="http://schemas.microsoft.com/office/drawing/2014/main" id="{9F94DF79-90F4-809C-F1E2-B59C1A6EE7F7}"/>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What is innovation?  </a:t>
            </a:r>
          </a:p>
        </p:txBody>
      </p:sp>
    </p:spTree>
    <p:extLst>
      <p:ext uri="{BB962C8B-B14F-4D97-AF65-F5344CB8AC3E}">
        <p14:creationId xmlns:p14="http://schemas.microsoft.com/office/powerpoint/2010/main" val="3354608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28">
            <a:extLst>
              <a:ext uri="{FF2B5EF4-FFF2-40B4-BE49-F238E27FC236}">
                <a16:creationId xmlns:a16="http://schemas.microsoft.com/office/drawing/2014/main" id="{74F99FF3-6C6B-D0DE-6BCC-246EB7BC27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288" b="-512"/>
          <a:stretch/>
        </p:blipFill>
        <p:spPr>
          <a:xfrm>
            <a:off x="7704660" y="5610093"/>
            <a:ext cx="2534691" cy="2470746"/>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p:spPr>
      </p:pic>
      <p:pic>
        <p:nvPicPr>
          <p:cNvPr id="4" name="Picture Placeholder 20">
            <a:extLst>
              <a:ext uri="{FF2B5EF4-FFF2-40B4-BE49-F238E27FC236}">
                <a16:creationId xmlns:a16="http://schemas.microsoft.com/office/drawing/2014/main" id="{170F74DE-77F3-2420-EB5B-0D6AAC3BB2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50"/>
          <a:stretch/>
        </p:blipFill>
        <p:spPr>
          <a:xfrm>
            <a:off x="2149785" y="2567490"/>
            <a:ext cx="2518518" cy="2422295"/>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p:spPr>
      </p:pic>
      <p:pic>
        <p:nvPicPr>
          <p:cNvPr id="42" name="Picture 41">
            <a:extLst>
              <a:ext uri="{FF2B5EF4-FFF2-40B4-BE49-F238E27FC236}">
                <a16:creationId xmlns:a16="http://schemas.microsoft.com/office/drawing/2014/main" id="{42781D87-4533-F7D8-3DFA-C3C64087D8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36346" y="5535635"/>
            <a:ext cx="2677625" cy="2610125"/>
          </a:xfrm>
          <a:prstGeom prst="rect">
            <a:avLst/>
          </a:prstGeom>
        </p:spPr>
      </p:pic>
      <p:grpSp>
        <p:nvGrpSpPr>
          <p:cNvPr id="38" name="Group 37">
            <a:extLst>
              <a:ext uri="{FF2B5EF4-FFF2-40B4-BE49-F238E27FC236}">
                <a16:creationId xmlns:a16="http://schemas.microsoft.com/office/drawing/2014/main" id="{4973C54C-1747-5F30-76F4-AF064FF60F83}"/>
              </a:ext>
            </a:extLst>
          </p:cNvPr>
          <p:cNvGrpSpPr/>
          <p:nvPr/>
        </p:nvGrpSpPr>
        <p:grpSpPr>
          <a:xfrm>
            <a:off x="4065419" y="5535635"/>
            <a:ext cx="2689462" cy="2610125"/>
            <a:chOff x="972457" y="2660704"/>
            <a:chExt cx="3510614" cy="3407054"/>
          </a:xfrm>
        </p:grpSpPr>
        <p:pic>
          <p:nvPicPr>
            <p:cNvPr id="39" name="Picture 38">
              <a:extLst>
                <a:ext uri="{FF2B5EF4-FFF2-40B4-BE49-F238E27FC236}">
                  <a16:creationId xmlns:a16="http://schemas.microsoft.com/office/drawing/2014/main" id="{175ADB38-1C80-6D04-F9D5-8206715849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7904" y="2660704"/>
              <a:ext cx="3495167" cy="3407054"/>
            </a:xfrm>
            <a:prstGeom prst="rect">
              <a:avLst/>
            </a:prstGeom>
          </p:spPr>
        </p:pic>
        <p:sp>
          <p:nvSpPr>
            <p:cNvPr id="40" name="TextBox 39">
              <a:extLst>
                <a:ext uri="{FF2B5EF4-FFF2-40B4-BE49-F238E27FC236}">
                  <a16:creationId xmlns:a16="http://schemas.microsoft.com/office/drawing/2014/main" id="{4769CDBD-B573-4463-680A-FCDE2E2E5057}"/>
                </a:ext>
              </a:extLst>
            </p:cNvPr>
            <p:cNvSpPr txBox="1"/>
            <p:nvPr/>
          </p:nvSpPr>
          <p:spPr>
            <a:xfrm>
              <a:off x="972457" y="3657600"/>
              <a:ext cx="2999022" cy="369332"/>
            </a:xfrm>
            <a:prstGeom prst="rect">
              <a:avLst/>
            </a:prstGeom>
            <a:noFill/>
          </p:spPr>
          <p:txBody>
            <a:bodyPr wrap="square" rtlCol="0">
              <a:spAutoFit/>
            </a:bodyPr>
            <a:lstStyle/>
            <a:p>
              <a:pPr algn="ctr"/>
              <a:endParaRPr lang="en-US" dirty="0">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B881F5B5-ED67-CFE4-55D1-2E9E978A83F2}"/>
              </a:ext>
            </a:extLst>
          </p:cNvPr>
          <p:cNvSpPr>
            <a:spLocks noGrp="1"/>
          </p:cNvSpPr>
          <p:nvPr>
            <p:ph type="title"/>
          </p:nvPr>
        </p:nvSpPr>
        <p:spPr/>
        <p:txBody>
          <a:bodyPr/>
          <a:lstStyle/>
          <a:p>
            <a:r>
              <a:rPr lang="en-GB" dirty="0"/>
              <a:t>I</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nnovations</a:t>
            </a:r>
            <a:r>
              <a:rPr lang="en-GB" dirty="0"/>
              <a:t> that will shape your future</a:t>
            </a:r>
            <a:endParaRPr lang="en-US" dirty="0"/>
          </a:p>
        </p:txBody>
      </p:sp>
      <p:pic>
        <p:nvPicPr>
          <p:cNvPr id="3" name="Picture Placeholder 18">
            <a:extLst>
              <a:ext uri="{FF2B5EF4-FFF2-40B4-BE49-F238E27FC236}">
                <a16:creationId xmlns:a16="http://schemas.microsoft.com/office/drawing/2014/main" id="{3A2F0535-413A-C664-5366-005A9C783D5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6"/>
          <a:stretch/>
        </p:blipFill>
        <p:spPr>
          <a:xfrm>
            <a:off x="464306" y="5575367"/>
            <a:ext cx="2576535" cy="2502301"/>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p:spPr>
      </p:pic>
      <p:pic>
        <p:nvPicPr>
          <p:cNvPr id="5" name="Picture Placeholder 23">
            <a:extLst>
              <a:ext uri="{FF2B5EF4-FFF2-40B4-BE49-F238E27FC236}">
                <a16:creationId xmlns:a16="http://schemas.microsoft.com/office/drawing/2014/main" id="{D56D3517-A82C-1B4C-DB1F-48E730CD1FA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184856" y="5657212"/>
            <a:ext cx="2441908" cy="2386471"/>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p:spPr>
      </p:pic>
      <p:pic>
        <p:nvPicPr>
          <p:cNvPr id="6" name="Picture Placeholder 25">
            <a:extLst>
              <a:ext uri="{FF2B5EF4-FFF2-40B4-BE49-F238E27FC236}">
                <a16:creationId xmlns:a16="http://schemas.microsoft.com/office/drawing/2014/main" id="{F349734E-0DDE-B2BB-70A0-A46C2248F8F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901039" y="2565873"/>
            <a:ext cx="2534692" cy="244354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p:spPr>
      </p:pic>
      <p:grpSp>
        <p:nvGrpSpPr>
          <p:cNvPr id="8" name="Group 7">
            <a:extLst>
              <a:ext uri="{FF2B5EF4-FFF2-40B4-BE49-F238E27FC236}">
                <a16:creationId xmlns:a16="http://schemas.microsoft.com/office/drawing/2014/main" id="{9C364969-990E-9419-90BD-ECB7D121EAFD}"/>
              </a:ext>
            </a:extLst>
          </p:cNvPr>
          <p:cNvGrpSpPr/>
          <p:nvPr/>
        </p:nvGrpSpPr>
        <p:grpSpPr>
          <a:xfrm>
            <a:off x="394325" y="5500139"/>
            <a:ext cx="2677628" cy="2610125"/>
            <a:chOff x="724384" y="2660704"/>
            <a:chExt cx="3495167" cy="3407054"/>
          </a:xfrm>
        </p:grpSpPr>
        <p:pic>
          <p:nvPicPr>
            <p:cNvPr id="9" name="Picture 8">
              <a:extLst>
                <a:ext uri="{FF2B5EF4-FFF2-40B4-BE49-F238E27FC236}">
                  <a16:creationId xmlns:a16="http://schemas.microsoft.com/office/drawing/2014/main" id="{B5FA0E0C-111D-707F-3A0B-CDA94CE07D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4384" y="2660704"/>
              <a:ext cx="3495167" cy="3407054"/>
            </a:xfrm>
            <a:prstGeom prst="rect">
              <a:avLst/>
            </a:prstGeom>
          </p:spPr>
        </p:pic>
        <p:sp>
          <p:nvSpPr>
            <p:cNvPr id="10" name="TextBox 9">
              <a:extLst>
                <a:ext uri="{FF2B5EF4-FFF2-40B4-BE49-F238E27FC236}">
                  <a16:creationId xmlns:a16="http://schemas.microsoft.com/office/drawing/2014/main" id="{34AD09CE-A6E3-FC16-FABF-45E412C6A060}"/>
                </a:ext>
              </a:extLst>
            </p:cNvPr>
            <p:cNvSpPr txBox="1"/>
            <p:nvPr/>
          </p:nvSpPr>
          <p:spPr>
            <a:xfrm>
              <a:off x="972457" y="3657600"/>
              <a:ext cx="2999022" cy="369332"/>
            </a:xfrm>
            <a:prstGeom prst="rect">
              <a:avLst/>
            </a:prstGeom>
            <a:noFill/>
          </p:spPr>
          <p:txBody>
            <a:bodyPr wrap="square" rtlCol="0">
              <a:spAutoFit/>
            </a:bodyPr>
            <a:lstStyle/>
            <a:p>
              <a:pPr algn="ctr"/>
              <a:endParaRPr lang="en-US" dirty="0">
                <a:latin typeface="Arial" panose="020B0604020202020204" pitchFamily="34" charset="0"/>
                <a:cs typeface="Arial" panose="020B0604020202020204" pitchFamily="34" charset="0"/>
              </a:endParaRPr>
            </a:p>
          </p:txBody>
        </p:sp>
      </p:grpSp>
      <p:sp>
        <p:nvSpPr>
          <p:cNvPr id="23" name="Text Placeholder 18">
            <a:extLst>
              <a:ext uri="{FF2B5EF4-FFF2-40B4-BE49-F238E27FC236}">
                <a16:creationId xmlns:a16="http://schemas.microsoft.com/office/drawing/2014/main" id="{D4309EC6-65A7-FA5B-8B63-C6DB71A49CC8}"/>
              </a:ext>
            </a:extLst>
          </p:cNvPr>
          <p:cNvSpPr txBox="1">
            <a:spLocks/>
          </p:cNvSpPr>
          <p:nvPr/>
        </p:nvSpPr>
        <p:spPr>
          <a:xfrm>
            <a:off x="9405436" y="2680146"/>
            <a:ext cx="6006361" cy="944346"/>
          </a:xfrm>
          <a:prstGeom prst="rect">
            <a:avLst/>
          </a:prstGeom>
        </p:spPr>
        <p:txBody>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pPr>
            <a:r>
              <a:rPr lang="en-GB" sz="2000" dirty="0"/>
              <a:t>At the start you were asked to name five examples of modern innovations that may shape your future. How many of these did you mention?</a:t>
            </a:r>
          </a:p>
        </p:txBody>
      </p:sp>
      <p:sp>
        <p:nvSpPr>
          <p:cNvPr id="24" name="Content Placeholder 11">
            <a:extLst>
              <a:ext uri="{FF2B5EF4-FFF2-40B4-BE49-F238E27FC236}">
                <a16:creationId xmlns:a16="http://schemas.microsoft.com/office/drawing/2014/main" id="{D8DCD37F-E91D-AFD2-54E2-608619D33175}"/>
              </a:ext>
            </a:extLst>
          </p:cNvPr>
          <p:cNvSpPr txBox="1">
            <a:spLocks/>
          </p:cNvSpPr>
          <p:nvPr/>
        </p:nvSpPr>
        <p:spPr>
          <a:xfrm>
            <a:off x="10799918" y="4314544"/>
            <a:ext cx="4417403" cy="3200161"/>
          </a:xfrm>
          <a:prstGeom prst="rect">
            <a:avLst/>
          </a:prstGeom>
          <a:ln w="28575">
            <a:gradFill flip="none" rotWithShape="1">
              <a:gsLst>
                <a:gs pos="19000">
                  <a:srgbClr val="3DB876"/>
                </a:gs>
                <a:gs pos="100000">
                  <a:srgbClr val="24D6D1"/>
                </a:gs>
              </a:gsLst>
              <a:lin ang="18900000" scaled="1"/>
              <a:tileRect/>
            </a:gradFill>
          </a:ln>
        </p:spPr>
        <p:txBody>
          <a:bodyPr vert="horz" lIns="288000" tIns="396000" rIns="288000" bIns="45720" rtlCol="0" anchor="t">
            <a:norm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82600" lvl="0" indent="-342900">
              <a:spcBef>
                <a:spcPts val="0"/>
              </a:spcBef>
              <a:buSzPts val="1400"/>
              <a:buFont typeface="Arial" panose="020B0604020202020204" pitchFamily="34" charset="0"/>
              <a:buChar char="•"/>
            </a:pPr>
            <a:r>
              <a:rPr lang="en-GB" dirty="0"/>
              <a:t>Generate ideas for </a:t>
            </a:r>
            <a:br>
              <a:rPr lang="en-GB" dirty="0"/>
            </a:br>
            <a:r>
              <a:rPr lang="en-GB" dirty="0"/>
              <a:t>how each example may shape your personal life and your future as an engineer.</a:t>
            </a:r>
          </a:p>
          <a:p>
            <a:pPr marL="482600" lvl="0" indent="-342900">
              <a:spcBef>
                <a:spcPts val="0"/>
              </a:spcBef>
              <a:buSzPts val="1400"/>
              <a:buFont typeface="Arial" panose="020B0604020202020204" pitchFamily="34" charset="0"/>
              <a:buChar char="•"/>
            </a:pPr>
            <a:endParaRPr lang="en-GB" dirty="0"/>
          </a:p>
          <a:p>
            <a:pPr marL="482600" lvl="0" indent="-342900">
              <a:spcBef>
                <a:spcPts val="0"/>
              </a:spcBef>
              <a:buSzPts val="1400"/>
              <a:buFont typeface="Arial" panose="020B0604020202020204" pitchFamily="34" charset="0"/>
              <a:buChar char="•"/>
            </a:pPr>
            <a:r>
              <a:rPr lang="en-GB" dirty="0"/>
              <a:t>Which are the most innovative companies today, and why? Discuss and justify your ideas.</a:t>
            </a:r>
          </a:p>
          <a:p>
            <a:pPr marL="457200" lvl="0" indent="-342900">
              <a:lnSpc>
                <a:spcPct val="115000"/>
              </a:lnSpc>
              <a:spcBef>
                <a:spcPts val="0"/>
              </a:spcBef>
              <a:buClr>
                <a:schemeClr val="dk2"/>
              </a:buClr>
              <a:buSzPts val="1800"/>
              <a:buFont typeface="Arial" panose="020B0604020202020204" pitchFamily="34" charset="0"/>
              <a:buChar char="•"/>
            </a:pPr>
            <a:endParaRPr lang="en-GB" dirty="0"/>
          </a:p>
        </p:txBody>
      </p:sp>
      <p:pic>
        <p:nvPicPr>
          <p:cNvPr id="25" name="Content Placeholder 16">
            <a:extLst>
              <a:ext uri="{FF2B5EF4-FFF2-40B4-BE49-F238E27FC236}">
                <a16:creationId xmlns:a16="http://schemas.microsoft.com/office/drawing/2014/main" id="{C212C63D-251E-8D45-234E-F242CCBAA15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4704" t="-20632" r="-24704" b="-19577"/>
          <a:stretch/>
        </p:blipFill>
        <p:spPr>
          <a:xfrm>
            <a:off x="13790951" y="3699937"/>
            <a:ext cx="973859" cy="944346"/>
          </a:xfrm>
          <a:prstGeom prst="heptagon">
            <a:avLst/>
          </a:prstGeom>
          <a:solidFill>
            <a:srgbClr val="ECECED"/>
          </a:solidFill>
          <a:ln w="28575">
            <a:solidFill>
              <a:srgbClr val="24D6D1"/>
            </a:solidFill>
          </a:ln>
        </p:spPr>
      </p:pic>
      <p:grpSp>
        <p:nvGrpSpPr>
          <p:cNvPr id="35" name="Group 34">
            <a:extLst>
              <a:ext uri="{FF2B5EF4-FFF2-40B4-BE49-F238E27FC236}">
                <a16:creationId xmlns:a16="http://schemas.microsoft.com/office/drawing/2014/main" id="{B995DF36-2F43-9C48-E6B8-83994F27AB96}"/>
              </a:ext>
            </a:extLst>
          </p:cNvPr>
          <p:cNvGrpSpPr/>
          <p:nvPr/>
        </p:nvGrpSpPr>
        <p:grpSpPr>
          <a:xfrm>
            <a:off x="5829571" y="2487817"/>
            <a:ext cx="2677628" cy="2610125"/>
            <a:chOff x="724384" y="2660706"/>
            <a:chExt cx="3495167" cy="3407056"/>
          </a:xfrm>
        </p:grpSpPr>
        <p:pic>
          <p:nvPicPr>
            <p:cNvPr id="36" name="Picture 35">
              <a:extLst>
                <a:ext uri="{FF2B5EF4-FFF2-40B4-BE49-F238E27FC236}">
                  <a16:creationId xmlns:a16="http://schemas.microsoft.com/office/drawing/2014/main" id="{EF04BC64-6F3A-BD21-A6D2-6121EE1450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4384" y="2660706"/>
              <a:ext cx="3495167" cy="3407056"/>
            </a:xfrm>
            <a:prstGeom prst="rect">
              <a:avLst/>
            </a:prstGeom>
          </p:spPr>
        </p:pic>
        <p:sp>
          <p:nvSpPr>
            <p:cNvPr id="37" name="TextBox 36">
              <a:extLst>
                <a:ext uri="{FF2B5EF4-FFF2-40B4-BE49-F238E27FC236}">
                  <a16:creationId xmlns:a16="http://schemas.microsoft.com/office/drawing/2014/main" id="{731DAA69-483A-61D3-518E-C0AD0FED7433}"/>
                </a:ext>
              </a:extLst>
            </p:cNvPr>
            <p:cNvSpPr txBox="1"/>
            <p:nvPr/>
          </p:nvSpPr>
          <p:spPr>
            <a:xfrm>
              <a:off x="972457" y="3657599"/>
              <a:ext cx="2999022" cy="369332"/>
            </a:xfrm>
            <a:prstGeom prst="rect">
              <a:avLst/>
            </a:prstGeom>
            <a:noFill/>
          </p:spPr>
          <p:txBody>
            <a:bodyPr wrap="square" rtlCol="0">
              <a:spAutoFit/>
            </a:bodyPr>
            <a:lstStyle/>
            <a:p>
              <a:pPr algn="ctr"/>
              <a:endParaRPr lang="en-US" dirty="0">
                <a:latin typeface="Arial" panose="020B0604020202020204" pitchFamily="34" charset="0"/>
                <a:cs typeface="Arial" panose="020B0604020202020204" pitchFamily="34" charset="0"/>
              </a:endParaRPr>
            </a:p>
          </p:txBody>
        </p:sp>
      </p:grpSp>
      <p:sp>
        <p:nvSpPr>
          <p:cNvPr id="43" name="TextBox 42">
            <a:extLst>
              <a:ext uri="{FF2B5EF4-FFF2-40B4-BE49-F238E27FC236}">
                <a16:creationId xmlns:a16="http://schemas.microsoft.com/office/drawing/2014/main" id="{1A0868FE-DDC2-19CC-C157-71274CA0423E}"/>
              </a:ext>
            </a:extLst>
          </p:cNvPr>
          <p:cNvSpPr txBox="1"/>
          <p:nvPr/>
        </p:nvSpPr>
        <p:spPr>
          <a:xfrm>
            <a:off x="6632681" y="6297704"/>
            <a:ext cx="2297532" cy="282943"/>
          </a:xfrm>
          <a:prstGeom prst="rect">
            <a:avLst/>
          </a:prstGeom>
          <a:noFill/>
        </p:spPr>
        <p:txBody>
          <a:bodyPr wrap="square" rtlCol="0">
            <a:spAutoFit/>
          </a:bodyP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236D828-BE22-A1F6-8E3F-9C857F0B47DE}"/>
              </a:ext>
            </a:extLst>
          </p:cNvPr>
          <p:cNvSpPr/>
          <p:nvPr/>
        </p:nvSpPr>
        <p:spPr>
          <a:xfrm>
            <a:off x="1975303" y="5138820"/>
            <a:ext cx="2866356" cy="369332"/>
          </a:xfrm>
          <a:prstGeom prst="rect">
            <a:avLst/>
          </a:prstGeom>
        </p:spPr>
        <p:txBody>
          <a:bodyPr wrap="square">
            <a:spAutoFit/>
          </a:bodyPr>
          <a:lstStyle/>
          <a:p>
            <a:pPr lvl="0" algn="ctr"/>
            <a:r>
              <a:rPr lang="en-GB" dirty="0">
                <a:solidFill>
                  <a:schemeClr val="dk1"/>
                </a:solidFill>
                <a:latin typeface="Arial" panose="020B0604020202020204" pitchFamily="34" charset="0"/>
                <a:cs typeface="Arial" panose="020B0604020202020204" pitchFamily="34" charset="0"/>
              </a:rPr>
              <a:t>Artificial intelligence (AI)</a:t>
            </a:r>
          </a:p>
        </p:txBody>
      </p:sp>
      <p:sp>
        <p:nvSpPr>
          <p:cNvPr id="14" name="Rectangle 13">
            <a:extLst>
              <a:ext uri="{FF2B5EF4-FFF2-40B4-BE49-F238E27FC236}">
                <a16:creationId xmlns:a16="http://schemas.microsoft.com/office/drawing/2014/main" id="{3C7A389C-0BB0-29C4-86C7-D86AE33F6983}"/>
              </a:ext>
            </a:extLst>
          </p:cNvPr>
          <p:cNvSpPr/>
          <p:nvPr/>
        </p:nvSpPr>
        <p:spPr>
          <a:xfrm>
            <a:off x="5776754" y="5174667"/>
            <a:ext cx="2534692" cy="369332"/>
          </a:xfrm>
          <a:prstGeom prst="rect">
            <a:avLst/>
          </a:prstGeom>
        </p:spPr>
        <p:txBody>
          <a:bodyPr wrap="square">
            <a:spAutoFit/>
          </a:bodyPr>
          <a:lstStyle/>
          <a:p>
            <a:pPr lvl="0" algn="ctr"/>
            <a:r>
              <a:rPr lang="en-GB" dirty="0">
                <a:solidFill>
                  <a:schemeClr val="dk1"/>
                </a:solidFill>
                <a:latin typeface="Arial" panose="020B0604020202020204" pitchFamily="34" charset="0"/>
                <a:cs typeface="Arial" panose="020B0604020202020204" pitchFamily="34" charset="0"/>
              </a:rPr>
              <a:t> Virtual reality (VR)</a:t>
            </a:r>
          </a:p>
        </p:txBody>
      </p:sp>
      <p:sp>
        <p:nvSpPr>
          <p:cNvPr id="16" name="Rectangle 15">
            <a:extLst>
              <a:ext uri="{FF2B5EF4-FFF2-40B4-BE49-F238E27FC236}">
                <a16:creationId xmlns:a16="http://schemas.microsoft.com/office/drawing/2014/main" id="{B05F12E2-A7C1-D345-380F-B537A35B2EF5}"/>
              </a:ext>
            </a:extLst>
          </p:cNvPr>
          <p:cNvSpPr/>
          <p:nvPr/>
        </p:nvSpPr>
        <p:spPr>
          <a:xfrm>
            <a:off x="427413" y="8195155"/>
            <a:ext cx="2677628" cy="369332"/>
          </a:xfrm>
          <a:prstGeom prst="rect">
            <a:avLst/>
          </a:prstGeom>
        </p:spPr>
        <p:txBody>
          <a:bodyPr wrap="square">
            <a:spAutoFit/>
          </a:bodyPr>
          <a:lstStyle/>
          <a:p>
            <a:pPr lvl="0" algn="ctr"/>
            <a:r>
              <a:rPr lang="en-GB" dirty="0">
                <a:solidFill>
                  <a:schemeClr val="dk1"/>
                </a:solidFill>
                <a:latin typeface="Arial" panose="020B0604020202020204" pitchFamily="34" charset="0"/>
                <a:cs typeface="Arial" panose="020B0604020202020204" pitchFamily="34" charset="0"/>
              </a:rPr>
              <a:t>Internet of things (IoT)</a:t>
            </a:r>
          </a:p>
        </p:txBody>
      </p:sp>
      <p:sp>
        <p:nvSpPr>
          <p:cNvPr id="18" name="Rectangle 17">
            <a:extLst>
              <a:ext uri="{FF2B5EF4-FFF2-40B4-BE49-F238E27FC236}">
                <a16:creationId xmlns:a16="http://schemas.microsoft.com/office/drawing/2014/main" id="{49F47D51-F20E-601C-B48E-1E808F9DA514}"/>
              </a:ext>
            </a:extLst>
          </p:cNvPr>
          <p:cNvSpPr/>
          <p:nvPr/>
        </p:nvSpPr>
        <p:spPr>
          <a:xfrm>
            <a:off x="4126014" y="8201008"/>
            <a:ext cx="2713824" cy="369332"/>
          </a:xfrm>
          <a:prstGeom prst="rect">
            <a:avLst/>
          </a:prstGeom>
        </p:spPr>
        <p:txBody>
          <a:bodyPr wrap="square">
            <a:spAutoFit/>
          </a:bodyPr>
          <a:lstStyle/>
          <a:p>
            <a:pPr lvl="0" algn="ctr"/>
            <a:r>
              <a:rPr lang="en-GB" dirty="0">
                <a:solidFill>
                  <a:schemeClr val="dk1"/>
                </a:solidFill>
                <a:latin typeface="Arial" panose="020B0604020202020204" pitchFamily="34" charset="0"/>
                <a:cs typeface="Arial" panose="020B0604020202020204" pitchFamily="34" charset="0"/>
              </a:rPr>
              <a:t>Augmented reality (AR)</a:t>
            </a:r>
          </a:p>
        </p:txBody>
      </p:sp>
      <p:sp>
        <p:nvSpPr>
          <p:cNvPr id="20" name="Rectangle 19">
            <a:extLst>
              <a:ext uri="{FF2B5EF4-FFF2-40B4-BE49-F238E27FC236}">
                <a16:creationId xmlns:a16="http://schemas.microsoft.com/office/drawing/2014/main" id="{568AFD56-2E4A-0362-8930-D485BD961DBD}"/>
              </a:ext>
            </a:extLst>
          </p:cNvPr>
          <p:cNvSpPr/>
          <p:nvPr/>
        </p:nvSpPr>
        <p:spPr>
          <a:xfrm>
            <a:off x="7860812" y="8214530"/>
            <a:ext cx="2328217" cy="369332"/>
          </a:xfrm>
          <a:prstGeom prst="rect">
            <a:avLst/>
          </a:prstGeom>
        </p:spPr>
        <p:txBody>
          <a:bodyPr wrap="square">
            <a:spAutoFit/>
          </a:bodyPr>
          <a:lstStyle/>
          <a:p>
            <a:pPr lvl="0" algn="ctr"/>
            <a:r>
              <a:rPr lang="en-GB" dirty="0">
                <a:solidFill>
                  <a:schemeClr val="dk1"/>
                </a:solidFill>
                <a:latin typeface="Arial" panose="020B0604020202020204" pitchFamily="34" charset="0"/>
                <a:cs typeface="Arial" panose="020B0604020202020204" pitchFamily="34" charset="0"/>
              </a:rPr>
              <a:t>Robotics</a:t>
            </a:r>
          </a:p>
        </p:txBody>
      </p:sp>
      <p:sp>
        <p:nvSpPr>
          <p:cNvPr id="11" name="Slide Number Placeholder 5">
            <a:extLst>
              <a:ext uri="{FF2B5EF4-FFF2-40B4-BE49-F238E27FC236}">
                <a16:creationId xmlns:a16="http://schemas.microsoft.com/office/drawing/2014/main" id="{A7FEC935-45B0-6936-83ED-806573230E5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16</a:t>
            </a:fld>
            <a:endParaRPr lang="en-US" b="0" dirty="0">
              <a:solidFill>
                <a:schemeClr val="tx1"/>
              </a:solidFill>
            </a:endParaRPr>
          </a:p>
        </p:txBody>
      </p:sp>
      <p:sp>
        <p:nvSpPr>
          <p:cNvPr id="15" name="Footer Placeholder 3">
            <a:extLst>
              <a:ext uri="{FF2B5EF4-FFF2-40B4-BE49-F238E27FC236}">
                <a16:creationId xmlns:a16="http://schemas.microsoft.com/office/drawing/2014/main" id="{549D047B-97D1-87E0-1806-6A6EEC53426C}"/>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What is innovation?  </a:t>
            </a:r>
          </a:p>
        </p:txBody>
      </p:sp>
      <p:grpSp>
        <p:nvGrpSpPr>
          <p:cNvPr id="32" name="Group 31">
            <a:extLst>
              <a:ext uri="{FF2B5EF4-FFF2-40B4-BE49-F238E27FC236}">
                <a16:creationId xmlns:a16="http://schemas.microsoft.com/office/drawing/2014/main" id="{B74B2C39-6D97-4581-FF01-25F0F8FBC39D}"/>
              </a:ext>
            </a:extLst>
          </p:cNvPr>
          <p:cNvGrpSpPr/>
          <p:nvPr/>
        </p:nvGrpSpPr>
        <p:grpSpPr>
          <a:xfrm>
            <a:off x="2057196" y="2489339"/>
            <a:ext cx="3278646" cy="2610125"/>
            <a:chOff x="-308210" y="2560689"/>
            <a:chExt cx="4279689" cy="3407057"/>
          </a:xfrm>
        </p:grpSpPr>
        <p:pic>
          <p:nvPicPr>
            <p:cNvPr id="33" name="Picture 32">
              <a:extLst>
                <a:ext uri="{FF2B5EF4-FFF2-40B4-BE49-F238E27FC236}">
                  <a16:creationId xmlns:a16="http://schemas.microsoft.com/office/drawing/2014/main" id="{5910026E-7457-8623-593E-64AF495908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8210" y="2560689"/>
              <a:ext cx="3495167" cy="3407057"/>
            </a:xfrm>
            <a:prstGeom prst="rect">
              <a:avLst/>
            </a:prstGeom>
          </p:spPr>
        </p:pic>
        <p:sp>
          <p:nvSpPr>
            <p:cNvPr id="34" name="TextBox 33">
              <a:extLst>
                <a:ext uri="{FF2B5EF4-FFF2-40B4-BE49-F238E27FC236}">
                  <a16:creationId xmlns:a16="http://schemas.microsoft.com/office/drawing/2014/main" id="{36427C1E-FFFC-8DEA-1AF6-F86DFD44C134}"/>
                </a:ext>
              </a:extLst>
            </p:cNvPr>
            <p:cNvSpPr txBox="1"/>
            <p:nvPr/>
          </p:nvSpPr>
          <p:spPr>
            <a:xfrm>
              <a:off x="972457" y="3657600"/>
              <a:ext cx="2999022" cy="369332"/>
            </a:xfrm>
            <a:prstGeom prst="rect">
              <a:avLst/>
            </a:prstGeom>
            <a:noFill/>
          </p:spPr>
          <p:txBody>
            <a:bodyPr wrap="square" rtlCol="0">
              <a:spAutoFit/>
            </a:bodyPr>
            <a:lstStyle/>
            <a:p>
              <a:pPr algn="ct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448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472FF56-B2B4-9CD4-A75C-2E1D6CB5E14B}"/>
              </a:ext>
            </a:extLst>
          </p:cNvPr>
          <p:cNvSpPr>
            <a:spLocks noGrp="1"/>
          </p:cNvSpPr>
          <p:nvPr>
            <p:ph type="title"/>
          </p:nvPr>
        </p:nvSpPr>
        <p:spPr>
          <a:xfrm>
            <a:off x="4938729" y="1167130"/>
            <a:ext cx="6380130" cy="6910070"/>
          </a:xfrm>
        </p:spPr>
        <p:txBody>
          <a:bodyPr/>
          <a:lstStyle/>
          <a:p>
            <a:pPr>
              <a:lnSpc>
                <a:spcPts val="5500"/>
              </a:lnSpc>
            </a:pPr>
            <a:r>
              <a:rPr lang="en-US" dirty="0"/>
              <a:t>Practitioner</a:t>
            </a:r>
            <a:br>
              <a:rPr lang="en-US" dirty="0"/>
            </a:br>
            <a:r>
              <a:rPr lang="en-US" dirty="0"/>
              <a:t>guide</a:t>
            </a:r>
            <a:br>
              <a:rPr lang="en-US" dirty="0"/>
            </a:br>
            <a:r>
              <a:rPr lang="en" sz="2500" b="0" dirty="0"/>
              <a:t>1. What is innovation?</a:t>
            </a:r>
            <a:endParaRPr lang="en-US" sz="2500" dirty="0"/>
          </a:p>
        </p:txBody>
      </p:sp>
      <p:sp>
        <p:nvSpPr>
          <p:cNvPr id="3" name="Slide Number Placeholder 5">
            <a:extLst>
              <a:ext uri="{FF2B5EF4-FFF2-40B4-BE49-F238E27FC236}">
                <a16:creationId xmlns:a16="http://schemas.microsoft.com/office/drawing/2014/main" id="{45B0DC86-8BA1-7A82-AE76-A41DD966E67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2</a:t>
            </a:fld>
            <a:endParaRPr lang="en-US" b="0" dirty="0">
              <a:solidFill>
                <a:schemeClr val="tx1"/>
              </a:solidFill>
            </a:endParaRPr>
          </a:p>
        </p:txBody>
      </p:sp>
    </p:spTree>
    <p:extLst>
      <p:ext uri="{BB962C8B-B14F-4D97-AF65-F5344CB8AC3E}">
        <p14:creationId xmlns:p14="http://schemas.microsoft.com/office/powerpoint/2010/main" val="423848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CCD1-09F1-94A3-57E2-095EA57D7210}"/>
              </a:ext>
            </a:extLst>
          </p:cNvPr>
          <p:cNvSpPr>
            <a:spLocks noGrp="1"/>
          </p:cNvSpPr>
          <p:nvPr>
            <p:ph type="title"/>
          </p:nvPr>
        </p:nvSpPr>
        <p:spPr>
          <a:xfrm>
            <a:off x="411858" y="1445908"/>
            <a:ext cx="14022170" cy="728133"/>
          </a:xfrm>
        </p:spPr>
        <p:txBody>
          <a:bodyPr>
            <a:normAutofit/>
          </a:bodyPr>
          <a:lstStyle/>
          <a:p>
            <a:r>
              <a:rPr lang="en-NZ" dirty="0"/>
              <a:t>Introduction and overview</a:t>
            </a:r>
            <a:endParaRPr lang="en-US" dirty="0"/>
          </a:p>
        </p:txBody>
      </p:sp>
      <p:sp>
        <p:nvSpPr>
          <p:cNvPr id="4" name="Content Placeholder 3">
            <a:extLst>
              <a:ext uri="{FF2B5EF4-FFF2-40B4-BE49-F238E27FC236}">
                <a16:creationId xmlns:a16="http://schemas.microsoft.com/office/drawing/2014/main" id="{EC168DEF-4851-9EA4-624D-B8BADDE14C15}"/>
              </a:ext>
            </a:extLst>
          </p:cNvPr>
          <p:cNvSpPr>
            <a:spLocks noGrp="1"/>
          </p:cNvSpPr>
          <p:nvPr>
            <p:ph idx="4294967295"/>
          </p:nvPr>
        </p:nvSpPr>
        <p:spPr>
          <a:xfrm>
            <a:off x="411858" y="2294021"/>
            <a:ext cx="14893791" cy="1007118"/>
          </a:xfrm>
        </p:spPr>
        <p:txBody>
          <a:bodyPr>
            <a:noAutofit/>
          </a:bodyPr>
          <a:lstStyle/>
          <a:p>
            <a:pPr lvl="0">
              <a:lnSpc>
                <a:spcPct val="100000"/>
              </a:lnSpc>
              <a:spcBef>
                <a:spcPts val="0"/>
              </a:spcBef>
              <a:buClr>
                <a:srgbClr val="000000"/>
              </a:buClr>
              <a:buSzPts val="1100"/>
            </a:pPr>
            <a:r>
              <a:rPr lang="en-GB" sz="1400" dirty="0">
                <a:solidFill>
                  <a:schemeClr val="dk1"/>
                </a:solidFill>
              </a:rPr>
              <a:t>These resources help practitioners to deliver innovation and emerging technologies components of engineering and manufacturing-related qualifications at levels 2 and 3.</a:t>
            </a:r>
            <a:r>
              <a:rPr lang="en-GB" sz="1400" dirty="0"/>
              <a:t> They introduce the topic and stimulate learners to explore and reflect on key concepts and are designed to complement and enhance practitioners’ own lesson materials and schemes of work.</a:t>
            </a:r>
          </a:p>
        </p:txBody>
      </p:sp>
      <p:sp>
        <p:nvSpPr>
          <p:cNvPr id="5" name="Text Placeholder 4">
            <a:extLst>
              <a:ext uri="{FF2B5EF4-FFF2-40B4-BE49-F238E27FC236}">
                <a16:creationId xmlns:a16="http://schemas.microsoft.com/office/drawing/2014/main" id="{84FC9109-6995-618F-DD2B-0AC648071D83}"/>
              </a:ext>
            </a:extLst>
          </p:cNvPr>
          <p:cNvSpPr>
            <a:spLocks noGrp="1"/>
          </p:cNvSpPr>
          <p:nvPr>
            <p:ph type="body" sz="quarter" idx="4294967295"/>
          </p:nvPr>
        </p:nvSpPr>
        <p:spPr>
          <a:xfrm>
            <a:off x="411857" y="2860562"/>
            <a:ext cx="14893791" cy="860431"/>
          </a:xfrm>
        </p:spPr>
        <p:txBody>
          <a:bodyPr>
            <a:noAutofit/>
          </a:bodyPr>
          <a:lstStyle/>
          <a:p>
            <a:r>
              <a:rPr lang="en-NZ" sz="2000" b="1" dirty="0"/>
              <a:t>Resources summary</a:t>
            </a:r>
          </a:p>
        </p:txBody>
      </p:sp>
      <p:sp>
        <p:nvSpPr>
          <p:cNvPr id="6" name="Text Placeholder 5">
            <a:extLst>
              <a:ext uri="{FF2B5EF4-FFF2-40B4-BE49-F238E27FC236}">
                <a16:creationId xmlns:a16="http://schemas.microsoft.com/office/drawing/2014/main" id="{227327AC-94C5-0175-30D1-86F3D3996436}"/>
              </a:ext>
            </a:extLst>
          </p:cNvPr>
          <p:cNvSpPr>
            <a:spLocks noGrp="1"/>
          </p:cNvSpPr>
          <p:nvPr>
            <p:ph type="body" sz="quarter" idx="4294967295"/>
          </p:nvPr>
        </p:nvSpPr>
        <p:spPr>
          <a:xfrm>
            <a:off x="8302085" y="5280240"/>
            <a:ext cx="7090693" cy="4078017"/>
          </a:xfrm>
        </p:spPr>
        <p:txBody>
          <a:bodyPr>
            <a:normAutofit/>
          </a:bodyPr>
          <a:lstStyle/>
          <a:p>
            <a:pPr>
              <a:lnSpc>
                <a:spcPct val="100000"/>
              </a:lnSpc>
            </a:pPr>
            <a:r>
              <a:rPr lang="en-GB" sz="1400" dirty="0">
                <a:solidFill>
                  <a:schemeClr val="dk1"/>
                </a:solidFill>
              </a:rPr>
              <a:t>They help learners to review and reinforce their current knowledge of innovation and explore the factors required for innovation to happen. Level 2 activity sheets, once completed by the learners, can then be used within other topics for reference. The Level </a:t>
            </a:r>
            <a:br>
              <a:rPr lang="en-GB" sz="1400" dirty="0">
                <a:solidFill>
                  <a:schemeClr val="dk1"/>
                </a:solidFill>
              </a:rPr>
            </a:br>
            <a:r>
              <a:rPr lang="en-GB" sz="1400" dirty="0">
                <a:solidFill>
                  <a:schemeClr val="dk1"/>
                </a:solidFill>
              </a:rPr>
              <a:t>3 resources help learners to develop a more complex understanding of innovation and identify situations where innovation can be used and how it has made an impact. The resources then help learners to identify issues relating to ethics and innovation.</a:t>
            </a:r>
          </a:p>
        </p:txBody>
      </p:sp>
      <p:graphicFrame>
        <p:nvGraphicFramePr>
          <p:cNvPr id="9" name="Table 9">
            <a:extLst>
              <a:ext uri="{FF2B5EF4-FFF2-40B4-BE49-F238E27FC236}">
                <a16:creationId xmlns:a16="http://schemas.microsoft.com/office/drawing/2014/main" id="{94E333A9-57E9-2930-08FC-2F5FAA06F171}"/>
              </a:ext>
            </a:extLst>
          </p:cNvPr>
          <p:cNvGraphicFramePr>
            <a:graphicFrameLocks noGrp="1"/>
          </p:cNvGraphicFramePr>
          <p:nvPr>
            <p:extLst>
              <p:ext uri="{D42A27DB-BD31-4B8C-83A1-F6EECF244321}">
                <p14:modId xmlns:p14="http://schemas.microsoft.com/office/powerpoint/2010/main" val="87971285"/>
              </p:ext>
            </p:extLst>
          </p:nvPr>
        </p:nvGraphicFramePr>
        <p:xfrm>
          <a:off x="515426" y="3533097"/>
          <a:ext cx="14224323" cy="949960"/>
        </p:xfrm>
        <a:graphic>
          <a:graphicData uri="http://schemas.openxmlformats.org/drawingml/2006/table">
            <a:tbl>
              <a:tblPr firstRow="1" bandRow="1">
                <a:tableStyleId>{F2DE63D5-997A-4646-A377-4702673A728D}</a:tableStyleId>
              </a:tblPr>
              <a:tblGrid>
                <a:gridCol w="4809977">
                  <a:extLst>
                    <a:ext uri="{9D8B030D-6E8A-4147-A177-3AD203B41FA5}">
                      <a16:colId xmlns:a16="http://schemas.microsoft.com/office/drawing/2014/main" val="1341920397"/>
                    </a:ext>
                  </a:extLst>
                </a:gridCol>
                <a:gridCol w="836275">
                  <a:extLst>
                    <a:ext uri="{9D8B030D-6E8A-4147-A177-3AD203B41FA5}">
                      <a16:colId xmlns:a16="http://schemas.microsoft.com/office/drawing/2014/main" val="1625234520"/>
                    </a:ext>
                  </a:extLst>
                </a:gridCol>
                <a:gridCol w="2666913">
                  <a:extLst>
                    <a:ext uri="{9D8B030D-6E8A-4147-A177-3AD203B41FA5}">
                      <a16:colId xmlns:a16="http://schemas.microsoft.com/office/drawing/2014/main" val="2584098693"/>
                    </a:ext>
                  </a:extLst>
                </a:gridCol>
                <a:gridCol w="1845200">
                  <a:extLst>
                    <a:ext uri="{9D8B030D-6E8A-4147-A177-3AD203B41FA5}">
                      <a16:colId xmlns:a16="http://schemas.microsoft.com/office/drawing/2014/main" val="4119896531"/>
                    </a:ext>
                  </a:extLst>
                </a:gridCol>
                <a:gridCol w="1549056">
                  <a:extLst>
                    <a:ext uri="{9D8B030D-6E8A-4147-A177-3AD203B41FA5}">
                      <a16:colId xmlns:a16="http://schemas.microsoft.com/office/drawing/2014/main" val="946961469"/>
                    </a:ext>
                  </a:extLst>
                </a:gridCol>
                <a:gridCol w="1218743">
                  <a:extLst>
                    <a:ext uri="{9D8B030D-6E8A-4147-A177-3AD203B41FA5}">
                      <a16:colId xmlns:a16="http://schemas.microsoft.com/office/drawing/2014/main" val="2540207167"/>
                    </a:ext>
                  </a:extLst>
                </a:gridCol>
                <a:gridCol w="1298159">
                  <a:extLst>
                    <a:ext uri="{9D8B030D-6E8A-4147-A177-3AD203B41FA5}">
                      <a16:colId xmlns:a16="http://schemas.microsoft.com/office/drawing/2014/main" val="185756884"/>
                    </a:ext>
                  </a:extLst>
                </a:gridCol>
              </a:tblGrid>
              <a:tr h="370840">
                <a:tc>
                  <a:txBody>
                    <a:bodyPr/>
                    <a:lstStyle/>
                    <a:p>
                      <a:pPr algn="ctr"/>
                      <a:r>
                        <a:rPr lang="en-US" sz="1600" dirty="0">
                          <a:latin typeface="Arial" panose="020B0604020202020204" pitchFamily="34" charset="0"/>
                          <a:cs typeface="Arial" panose="020B0604020202020204" pitchFamily="34" charset="0"/>
                        </a:rPr>
                        <a:t>Resource name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notes -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370840">
                <a:tc>
                  <a:txBody>
                    <a:bodyPr/>
                    <a:lstStyle/>
                    <a:p>
                      <a:r>
                        <a:rPr lang="en-US" sz="1400" dirty="0">
                          <a:latin typeface="Arial" panose="020B0604020202020204" pitchFamily="34" charset="0"/>
                          <a:cs typeface="Arial" panose="020B0604020202020204" pitchFamily="34" charset="0"/>
                        </a:rPr>
                        <a:t>1. What is innovation?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10" name="Rectangle 9">
            <a:extLst>
              <a:ext uri="{FF2B5EF4-FFF2-40B4-BE49-F238E27FC236}">
                <a16:creationId xmlns:a16="http://schemas.microsoft.com/office/drawing/2014/main" id="{B29B837E-AECA-25E9-AD7B-E6D21CE8C578}"/>
              </a:ext>
            </a:extLst>
          </p:cNvPr>
          <p:cNvSpPr/>
          <p:nvPr/>
        </p:nvSpPr>
        <p:spPr>
          <a:xfrm>
            <a:off x="411858" y="4881897"/>
            <a:ext cx="7367576" cy="3831818"/>
          </a:xfrm>
          <a:prstGeom prst="rect">
            <a:avLst/>
          </a:prstGeom>
        </p:spPr>
        <p:txBody>
          <a:bodyPr wrap="square">
            <a:spAutoFit/>
          </a:bodyPr>
          <a:lstStyle/>
          <a:p>
            <a:pPr>
              <a:spcAft>
                <a:spcPts val="600"/>
              </a:spcAft>
            </a:pPr>
            <a:r>
              <a:rPr lang="en-NZ" sz="2000" b="1" dirty="0">
                <a:latin typeface="Arial" panose="020B0604020202020204" pitchFamily="34" charset="0"/>
                <a:cs typeface="Arial" panose="020B0604020202020204" pitchFamily="34" charset="0"/>
              </a:rPr>
              <a:t>Delivery</a:t>
            </a:r>
          </a:p>
          <a:p>
            <a:r>
              <a:rPr lang="en-GB" sz="1400" dirty="0">
                <a:solidFill>
                  <a:schemeClr val="dk1"/>
                </a:solidFill>
                <a:latin typeface="Arial" panose="020B0604020202020204" pitchFamily="34" charset="0"/>
                <a:cs typeface="Arial" panose="020B0604020202020204" pitchFamily="34" charset="0"/>
              </a:rPr>
              <a:t>Delivery suggestions for practitioners are under each slide. The core activity ideas for each resource provide approximately 60 mins of learning time, though additional suggestions, including independent learning, can extend this time significantly. </a:t>
            </a:r>
          </a:p>
          <a:p>
            <a:endParaRPr lang="en-GB" sz="1400" b="1" dirty="0">
              <a:solidFill>
                <a:schemeClr val="dk1"/>
              </a:solidFill>
              <a:latin typeface="Arial" panose="020B0604020202020204" pitchFamily="34" charset="0"/>
              <a:cs typeface="Arial" panose="020B0604020202020204" pitchFamily="34" charset="0"/>
            </a:endParaRPr>
          </a:p>
          <a:p>
            <a:r>
              <a:rPr lang="en-NZ" sz="2000" b="1" dirty="0">
                <a:latin typeface="Arial" panose="020B0604020202020204" pitchFamily="34" charset="0"/>
                <a:cs typeface="Arial" panose="020B0604020202020204" pitchFamily="34" charset="0"/>
              </a:rPr>
              <a:t>Overarching theme/big questions</a:t>
            </a:r>
          </a:p>
          <a:p>
            <a:r>
              <a:rPr lang="en-GB" sz="1400" dirty="0">
                <a:latin typeface="Arial" panose="020B0604020202020204" pitchFamily="34" charset="0"/>
                <a:cs typeface="Arial" panose="020B0604020202020204" pitchFamily="34" charset="0"/>
              </a:rPr>
              <a:t>What is innovation and what makes innovation possible?</a:t>
            </a:r>
          </a:p>
          <a:p>
            <a:pPr lvl="0">
              <a:buClr>
                <a:srgbClr val="000000"/>
              </a:buClr>
              <a:buSzPts val="1000"/>
            </a:pPr>
            <a:r>
              <a:rPr lang="en-GB" sz="1400" dirty="0">
                <a:latin typeface="Arial" panose="020B0604020202020204" pitchFamily="34" charset="0"/>
                <a:cs typeface="Arial" panose="020B0604020202020204" pitchFamily="34" charset="0"/>
              </a:rPr>
              <a:t>How can innovation make a difference to our lives? Impacts on industry, work and future lifestyles.</a:t>
            </a:r>
          </a:p>
          <a:p>
            <a:pPr lvl="0">
              <a:buClr>
                <a:srgbClr val="000000"/>
              </a:buClr>
              <a:buSzPts val="1000"/>
            </a:pPr>
            <a:r>
              <a:rPr lang="en-GB" sz="1400" dirty="0">
                <a:latin typeface="Arial" panose="020B0604020202020204" pitchFamily="34" charset="0"/>
                <a:cs typeface="Arial" panose="020B0604020202020204" pitchFamily="34" charset="0"/>
              </a:rPr>
              <a:t>How can innovation change the nature of employment, climate and environment?</a:t>
            </a:r>
          </a:p>
          <a:p>
            <a:pPr lvl="0">
              <a:buClr>
                <a:srgbClr val="000000"/>
              </a:buClr>
              <a:buSzPts val="1000"/>
            </a:pPr>
            <a:r>
              <a:rPr lang="en-GB" sz="1400" dirty="0">
                <a:latin typeface="Arial" panose="020B0604020202020204" pitchFamily="34" charset="0"/>
                <a:cs typeface="Arial" panose="020B0604020202020204" pitchFamily="34" charset="0"/>
              </a:rPr>
              <a:t>Do ethics play a part in innovation?</a:t>
            </a:r>
          </a:p>
          <a:p>
            <a:pPr lvl="0">
              <a:spcBef>
                <a:spcPts val="1200"/>
              </a:spcBef>
              <a:buClr>
                <a:srgbClr val="000000"/>
              </a:buClr>
              <a:buSzPts val="1000"/>
            </a:pPr>
            <a:r>
              <a:rPr lang="en-NZ" sz="2000" b="1" dirty="0"/>
              <a:t>Overview</a:t>
            </a:r>
          </a:p>
          <a:p>
            <a:r>
              <a:rPr lang="en-GB" sz="1400" dirty="0">
                <a:solidFill>
                  <a:schemeClr val="dk1"/>
                </a:solidFill>
                <a:latin typeface="Arial" panose="020B0604020202020204" pitchFamily="34" charset="0"/>
                <a:cs typeface="Arial" panose="020B0604020202020204" pitchFamily="34" charset="0"/>
              </a:rPr>
              <a:t>The Level 2 resources provide a bridge between Level 2 and Level 3. They help learners to review and reinforce their current knowledge of innovation and explore the factors required for innovation to happen. </a:t>
            </a:r>
            <a:endParaRPr lang="en-GB" sz="1400" dirty="0">
              <a:latin typeface="Arial" panose="020B0604020202020204" pitchFamily="34" charset="0"/>
              <a:cs typeface="Arial" panose="020B0604020202020204" pitchFamily="34" charset="0"/>
            </a:endParaRPr>
          </a:p>
        </p:txBody>
      </p:sp>
      <p:pic>
        <p:nvPicPr>
          <p:cNvPr id="14" name="Graphic 13" descr="Tick with solid fill">
            <a:extLst>
              <a:ext uri="{FF2B5EF4-FFF2-40B4-BE49-F238E27FC236}">
                <a16:creationId xmlns:a16="http://schemas.microsoft.com/office/drawing/2014/main" id="{B059E57B-E673-F052-24D0-E351EE0F72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52089" y="4092829"/>
            <a:ext cx="329406" cy="329406"/>
          </a:xfrm>
          <a:prstGeom prst="rect">
            <a:avLst/>
          </a:prstGeom>
        </p:spPr>
      </p:pic>
      <p:pic>
        <p:nvPicPr>
          <p:cNvPr id="18" name="Graphic 17" descr="Tick with solid fill">
            <a:extLst>
              <a:ext uri="{FF2B5EF4-FFF2-40B4-BE49-F238E27FC236}">
                <a16:creationId xmlns:a16="http://schemas.microsoft.com/office/drawing/2014/main" id="{F7F35B20-BFEA-2937-A5ED-B9B930C702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86437" y="4102989"/>
            <a:ext cx="329406" cy="329406"/>
          </a:xfrm>
          <a:prstGeom prst="rect">
            <a:avLst/>
          </a:prstGeom>
        </p:spPr>
      </p:pic>
      <p:pic>
        <p:nvPicPr>
          <p:cNvPr id="20" name="Graphic 19" descr="Tick with solid fill">
            <a:extLst>
              <a:ext uri="{FF2B5EF4-FFF2-40B4-BE49-F238E27FC236}">
                <a16:creationId xmlns:a16="http://schemas.microsoft.com/office/drawing/2014/main" id="{5F429B78-E19A-21E6-8B9E-50A8381F6B2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675740" y="4092829"/>
            <a:ext cx="329406" cy="329406"/>
          </a:xfrm>
          <a:prstGeom prst="rect">
            <a:avLst/>
          </a:prstGeom>
        </p:spPr>
      </p:pic>
      <p:sp>
        <p:nvSpPr>
          <p:cNvPr id="8" name="Footer Placeholder 3">
            <a:extLst>
              <a:ext uri="{FF2B5EF4-FFF2-40B4-BE49-F238E27FC236}">
                <a16:creationId xmlns:a16="http://schemas.microsoft.com/office/drawing/2014/main" id="{74C5ABE2-813E-2104-E250-E83F934DBE05}"/>
              </a:ext>
            </a:extLst>
          </p:cNvPr>
          <p:cNvSpPr txBox="1">
            <a:spLocks/>
          </p:cNvSpPr>
          <p:nvPr/>
        </p:nvSpPr>
        <p:spPr>
          <a:xfrm>
            <a:off x="9631119"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What is innovation?  |  Practitioner guide</a:t>
            </a:r>
          </a:p>
        </p:txBody>
      </p:sp>
      <p:sp>
        <p:nvSpPr>
          <p:cNvPr id="11" name="Slide Number Placeholder 5">
            <a:extLst>
              <a:ext uri="{FF2B5EF4-FFF2-40B4-BE49-F238E27FC236}">
                <a16:creationId xmlns:a16="http://schemas.microsoft.com/office/drawing/2014/main" id="{4759110D-CAA7-57F6-7BBB-F9B27B9BC42A}"/>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3</a:t>
            </a:fld>
            <a:endParaRPr lang="en-US" b="0" dirty="0">
              <a:solidFill>
                <a:schemeClr val="tx1"/>
              </a:solidFill>
            </a:endParaRPr>
          </a:p>
        </p:txBody>
      </p:sp>
    </p:spTree>
    <p:extLst>
      <p:ext uri="{BB962C8B-B14F-4D97-AF65-F5344CB8AC3E}">
        <p14:creationId xmlns:p14="http://schemas.microsoft.com/office/powerpoint/2010/main" val="15251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a:xfrm>
            <a:off x="411858" y="1445908"/>
            <a:ext cx="14022170" cy="728133"/>
          </a:xfrm>
        </p:spPr>
        <p:txBody>
          <a:bodyPr/>
          <a:lstStyle/>
          <a:p>
            <a:r>
              <a:rPr lang="en-US" dirty="0"/>
              <a:t>Learning outcomes </a:t>
            </a:r>
            <a:r>
              <a:rPr lang="en-GB" i="0" dirty="0">
                <a:effectLst/>
              </a:rPr>
              <a:t>and resource links</a:t>
            </a:r>
            <a:endParaRPr lang="en-US" dirty="0"/>
          </a:p>
        </p:txBody>
      </p:sp>
      <p:sp>
        <p:nvSpPr>
          <p:cNvPr id="7" name="Text Placeholder 9">
            <a:extLst>
              <a:ext uri="{FF2B5EF4-FFF2-40B4-BE49-F238E27FC236}">
                <a16:creationId xmlns:a16="http://schemas.microsoft.com/office/drawing/2014/main" id="{33FEE8A9-8F83-D3F8-DDD1-F15E9A5938FE}"/>
              </a:ext>
            </a:extLst>
          </p:cNvPr>
          <p:cNvSpPr>
            <a:spLocks noGrp="1"/>
          </p:cNvSpPr>
          <p:nvPr>
            <p:ph type="body" sz="quarter" idx="4294967295"/>
          </p:nvPr>
        </p:nvSpPr>
        <p:spPr>
          <a:xfrm>
            <a:off x="411858" y="2715066"/>
            <a:ext cx="7326675" cy="5578036"/>
          </a:xfrm>
        </p:spPr>
        <p:txBody>
          <a:bodyPr/>
          <a:lstStyle/>
          <a:p>
            <a:pPr lvl="0">
              <a:spcBef>
                <a:spcPts val="0"/>
              </a:spcBef>
              <a:buSzPct val="129729"/>
            </a:pPr>
            <a:r>
              <a:rPr lang="en-GB" sz="2000" b="1" dirty="0">
                <a:solidFill>
                  <a:schemeClr val="dk1"/>
                </a:solidFill>
              </a:rPr>
              <a:t>Level 2 resource</a:t>
            </a:r>
          </a:p>
          <a:p>
            <a:pPr lvl="0">
              <a:spcBef>
                <a:spcPts val="0"/>
              </a:spcBef>
              <a:buSzPct val="129729"/>
            </a:pPr>
            <a:endParaRPr lang="en-GB" sz="2000" b="1" dirty="0">
              <a:solidFill>
                <a:schemeClr val="dk1"/>
              </a:solidFill>
            </a:endParaRPr>
          </a:p>
          <a:p>
            <a:pPr lvl="0">
              <a:spcBef>
                <a:spcPts val="0"/>
              </a:spcBef>
              <a:buSzPct val="129729"/>
            </a:pPr>
            <a:r>
              <a:rPr lang="en-GB" sz="2000" b="1" dirty="0">
                <a:solidFill>
                  <a:schemeClr val="dk1"/>
                </a:solidFill>
              </a:rPr>
              <a:t>What is innovation?</a:t>
            </a:r>
          </a:p>
          <a:p>
            <a:pPr lvl="0">
              <a:spcBef>
                <a:spcPts val="0"/>
              </a:spcBef>
              <a:buSzPct val="129729"/>
            </a:pPr>
            <a:endParaRPr lang="en-GB" sz="2000" b="1" dirty="0">
              <a:solidFill>
                <a:schemeClr val="dk1"/>
              </a:solidFill>
            </a:endParaRPr>
          </a:p>
          <a:p>
            <a:pPr marL="490538" lvl="0" indent="-342900">
              <a:spcBef>
                <a:spcPts val="0"/>
              </a:spcBef>
              <a:buClr>
                <a:schemeClr val="dk1"/>
              </a:buClr>
              <a:buSzPct val="70000"/>
              <a:buFont typeface="Arial" panose="020B0604020202020204" pitchFamily="34" charset="0"/>
              <a:buChar char="•"/>
            </a:pPr>
            <a:r>
              <a:rPr lang="en-GB" sz="2000" dirty="0">
                <a:solidFill>
                  <a:schemeClr val="dk1"/>
                </a:solidFill>
              </a:rPr>
              <a:t>Use your own examples to develop a definition </a:t>
            </a:r>
            <a:br>
              <a:rPr lang="en-GB" sz="2000" dirty="0">
                <a:solidFill>
                  <a:schemeClr val="dk1"/>
                </a:solidFill>
              </a:rPr>
            </a:br>
            <a:r>
              <a:rPr lang="en-GB" sz="2000" dirty="0">
                <a:solidFill>
                  <a:schemeClr val="dk1"/>
                </a:solidFill>
              </a:rPr>
              <a:t>of innovation.</a:t>
            </a:r>
          </a:p>
          <a:p>
            <a:pPr marL="490538" lvl="0" indent="-342900">
              <a:spcBef>
                <a:spcPts val="0"/>
              </a:spcBef>
              <a:buClr>
                <a:schemeClr val="dk1"/>
              </a:buClr>
              <a:buSzPct val="70000"/>
              <a:buFont typeface="Arial" panose="020B0604020202020204" pitchFamily="34" charset="0"/>
              <a:buChar char="•"/>
            </a:pPr>
            <a:endParaRPr lang="en-GB" sz="2000" dirty="0">
              <a:solidFill>
                <a:schemeClr val="dk1"/>
              </a:solidFill>
            </a:endParaRPr>
          </a:p>
          <a:p>
            <a:pPr marL="490538" lvl="0" indent="-342900">
              <a:spcBef>
                <a:spcPts val="0"/>
              </a:spcBef>
              <a:buClr>
                <a:schemeClr val="dk1"/>
              </a:buClr>
              <a:buSzPct val="70000"/>
              <a:buFont typeface="Arial" panose="020B0604020202020204" pitchFamily="34" charset="0"/>
              <a:buChar char="•"/>
            </a:pPr>
            <a:r>
              <a:rPr lang="en-GB" sz="2000" dirty="0">
                <a:solidFill>
                  <a:schemeClr val="dk1"/>
                </a:solidFill>
              </a:rPr>
              <a:t>Explain the different types of innovation and the elements needed for innovation to happen.</a:t>
            </a:r>
          </a:p>
          <a:p>
            <a:pPr marL="490538" lvl="0" indent="-342900">
              <a:spcBef>
                <a:spcPts val="0"/>
              </a:spcBef>
              <a:buClr>
                <a:schemeClr val="dk1"/>
              </a:buClr>
              <a:buSzPct val="70000"/>
              <a:buFont typeface="Arial" panose="020B0604020202020204" pitchFamily="34" charset="0"/>
              <a:buChar char="•"/>
            </a:pPr>
            <a:endParaRPr lang="en-GB" sz="2000" dirty="0"/>
          </a:p>
          <a:p>
            <a:pPr marL="490538" lvl="0" indent="-342900">
              <a:spcBef>
                <a:spcPts val="0"/>
              </a:spcBef>
              <a:buClr>
                <a:schemeClr val="dk1"/>
              </a:buClr>
              <a:buSzPct val="70000"/>
              <a:buFont typeface="Arial" panose="020B0604020202020204" pitchFamily="34" charset="0"/>
              <a:buChar char="•"/>
            </a:pPr>
            <a:r>
              <a:rPr lang="en-GB" sz="2000" dirty="0">
                <a:solidFill>
                  <a:schemeClr val="dk1"/>
                </a:solidFill>
              </a:rPr>
              <a:t>Explain the difference between market pull and technology push influences on innovation.</a:t>
            </a:r>
          </a:p>
          <a:p>
            <a:pPr marL="490538" lvl="0" indent="-342900">
              <a:spcBef>
                <a:spcPts val="0"/>
              </a:spcBef>
              <a:buClr>
                <a:schemeClr val="dk1"/>
              </a:buClr>
              <a:buSzPct val="70000"/>
              <a:buFont typeface="Arial" panose="020B0604020202020204" pitchFamily="34" charset="0"/>
              <a:buChar char="•"/>
            </a:pPr>
            <a:endParaRPr lang="en-GB" sz="2000" dirty="0"/>
          </a:p>
          <a:p>
            <a:pPr marL="490538" lvl="0" indent="-342900">
              <a:spcBef>
                <a:spcPts val="0"/>
              </a:spcBef>
              <a:buClr>
                <a:schemeClr val="dk1"/>
              </a:buClr>
              <a:buSzPct val="70000"/>
              <a:buFont typeface="Arial" panose="020B0604020202020204" pitchFamily="34" charset="0"/>
              <a:buChar char="•"/>
            </a:pPr>
            <a:r>
              <a:rPr lang="en-GB" sz="2000" dirty="0">
                <a:solidFill>
                  <a:schemeClr val="dk1"/>
                </a:solidFill>
              </a:rPr>
              <a:t>Apply your understanding of innovation to other topic areas and highlight reasons for/when innovation takes place in a product or system.</a:t>
            </a:r>
          </a:p>
          <a:p>
            <a:pPr lvl="0">
              <a:spcBef>
                <a:spcPts val="1200"/>
              </a:spcBef>
              <a:buSzPct val="100000"/>
            </a:pPr>
            <a:endParaRPr lang="en-GB" sz="1800" dirty="0">
              <a:solidFill>
                <a:schemeClr val="dk1"/>
              </a:solidFill>
            </a:endParaRPr>
          </a:p>
        </p:txBody>
      </p:sp>
      <p:sp>
        <p:nvSpPr>
          <p:cNvPr id="8" name="Text Placeholder 10">
            <a:extLst>
              <a:ext uri="{FF2B5EF4-FFF2-40B4-BE49-F238E27FC236}">
                <a16:creationId xmlns:a16="http://schemas.microsoft.com/office/drawing/2014/main" id="{0BCFED62-256B-7F6F-6885-48013D2E5677}"/>
              </a:ext>
            </a:extLst>
          </p:cNvPr>
          <p:cNvSpPr>
            <a:spLocks noGrp="1"/>
          </p:cNvSpPr>
          <p:nvPr>
            <p:ph type="body" sz="quarter" idx="4294967295"/>
          </p:nvPr>
        </p:nvSpPr>
        <p:spPr>
          <a:xfrm>
            <a:off x="8348552" y="2788510"/>
            <a:ext cx="6941873" cy="5578036"/>
          </a:xfrm>
        </p:spPr>
        <p:txBody>
          <a:bodyPr/>
          <a:lstStyle/>
          <a:p>
            <a:pPr lvl="0">
              <a:spcBef>
                <a:spcPts val="0"/>
              </a:spcBef>
              <a:buClr>
                <a:srgbClr val="000000"/>
              </a:buClr>
              <a:buSzPts val="1500"/>
            </a:pPr>
            <a:r>
              <a:rPr lang="en-GB" sz="2000" b="1" dirty="0">
                <a:solidFill>
                  <a:srgbClr val="000000"/>
                </a:solidFill>
                <a:latin typeface="Arial"/>
                <a:ea typeface="Arial"/>
                <a:cs typeface="Arial"/>
                <a:sym typeface="Arial"/>
              </a:rPr>
              <a:t>Full resource list available for the topic of Innovation and emerging technologies:</a:t>
            </a:r>
          </a:p>
          <a:p>
            <a:pPr lvl="0">
              <a:spcBef>
                <a:spcPts val="0"/>
              </a:spcBef>
              <a:buClr>
                <a:srgbClr val="000000"/>
              </a:buClr>
              <a:buSzPts val="1500"/>
            </a:pPr>
            <a:endParaRPr lang="en-GB" sz="2000" b="1" dirty="0">
              <a:solidFill>
                <a:srgbClr val="000000"/>
              </a:solidFill>
              <a:latin typeface="Arial"/>
              <a:ea typeface="Arial"/>
              <a:cs typeface="Arial"/>
              <a:sym typeface="Arial"/>
            </a:endParaRPr>
          </a:p>
          <a:p>
            <a:pPr lvl="0">
              <a:spcBef>
                <a:spcPts val="0"/>
              </a:spcBef>
              <a:buClr>
                <a:srgbClr val="000000"/>
              </a:buClr>
              <a:buSzPts val="1500"/>
            </a:pPr>
            <a:r>
              <a:rPr lang="en-GB" sz="2000" b="1" dirty="0">
                <a:solidFill>
                  <a:srgbClr val="000000"/>
                </a:solidFill>
                <a:latin typeface="Arial"/>
                <a:ea typeface="Arial"/>
                <a:cs typeface="Arial"/>
                <a:sym typeface="Arial"/>
              </a:rPr>
              <a:t>1. What is innovation? (Level 2)</a:t>
            </a:r>
          </a:p>
          <a:p>
            <a:pPr lvl="0">
              <a:spcBef>
                <a:spcPts val="0"/>
              </a:spcBef>
              <a:buClr>
                <a:srgbClr val="000000"/>
              </a:buClr>
              <a:buSzPts val="1500"/>
            </a:pPr>
            <a:r>
              <a:rPr lang="en-GB" sz="2000" dirty="0">
                <a:solidFill>
                  <a:srgbClr val="000000"/>
                </a:solidFill>
                <a:latin typeface="Arial"/>
                <a:ea typeface="Arial"/>
                <a:cs typeface="Arial"/>
                <a:sym typeface="Arial"/>
              </a:rPr>
              <a:t>2. Innovation and change (Level 3)</a:t>
            </a:r>
          </a:p>
          <a:p>
            <a:pPr lvl="0">
              <a:spcBef>
                <a:spcPts val="0"/>
              </a:spcBef>
              <a:buClr>
                <a:srgbClr val="000000"/>
              </a:buClr>
              <a:buSzPts val="1500"/>
            </a:pPr>
            <a:endParaRPr lang="en-GB" sz="2000" b="1"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endParaRPr>
          </a:p>
          <a:p>
            <a:pPr lvl="0">
              <a:spcBef>
                <a:spcPts val="0"/>
              </a:spcBef>
              <a:buClr>
                <a:srgbClr val="000000"/>
              </a:buClr>
              <a:buSzPts val="1500"/>
            </a:pPr>
            <a:r>
              <a:rPr lang="en-GB" sz="2000" b="1"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Links</a:t>
            </a:r>
            <a:r>
              <a:rPr lang="en-GB" sz="2000" b="1" dirty="0">
                <a:solidFill>
                  <a:srgbClr val="000000"/>
                </a:solidFill>
                <a:latin typeface="Arial"/>
                <a:ea typeface="Arial"/>
                <a:cs typeface="Arial"/>
                <a:sym typeface="Arial"/>
              </a:rPr>
              <a:t> to other supported topics</a:t>
            </a:r>
          </a:p>
          <a:p>
            <a:pPr lvl="0">
              <a:spcBef>
                <a:spcPts val="0"/>
              </a:spcBef>
              <a:buClr>
                <a:schemeClr val="dk1"/>
              </a:buClr>
              <a:buSzPts val="1100"/>
            </a:pPr>
            <a:endParaRPr lang="en-GB" sz="2000" dirty="0">
              <a:solidFill>
                <a:schemeClr val="dk1"/>
              </a:solidFill>
              <a:latin typeface="Arial"/>
              <a:ea typeface="Arial"/>
              <a:cs typeface="Arial"/>
              <a:sym typeface="Arial"/>
            </a:endParaRPr>
          </a:p>
          <a:p>
            <a:pPr lvl="0">
              <a:spcBef>
                <a:spcPts val="0"/>
              </a:spcBef>
              <a:buClr>
                <a:schemeClr val="dk1"/>
              </a:buClr>
              <a:buSzPts val="1100"/>
            </a:pPr>
            <a:r>
              <a:rPr lang="en-GB" sz="2000" dirty="0">
                <a:solidFill>
                  <a:schemeClr val="dk1"/>
                </a:solidFill>
                <a:latin typeface="Arial"/>
                <a:ea typeface="Arial"/>
                <a:cs typeface="Arial"/>
                <a:sym typeface="Arial"/>
              </a:rPr>
              <a:t>Innovation and emerging technologies is included in all other topics in this series: Battery technologies, CNC machinery, Electrical machines, Engineering materials, Microcontroller systems, Renewable energy, Robotics, Sustainability.</a:t>
            </a:r>
            <a:endParaRPr lang="en-GB" sz="2000" b="1" dirty="0">
              <a:solidFill>
                <a:srgbClr val="000000"/>
              </a:solidFill>
              <a:latin typeface="Arial"/>
              <a:ea typeface="Arial"/>
              <a:cs typeface="Arial"/>
              <a:sym typeface="Arial"/>
            </a:endParaRPr>
          </a:p>
        </p:txBody>
      </p:sp>
      <p:sp>
        <p:nvSpPr>
          <p:cNvPr id="4" name="Slide Number Placeholder 5">
            <a:extLst>
              <a:ext uri="{FF2B5EF4-FFF2-40B4-BE49-F238E27FC236}">
                <a16:creationId xmlns:a16="http://schemas.microsoft.com/office/drawing/2014/main" id="{618BF40B-53DE-94DE-AA09-D139A7A5025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4</a:t>
            </a:fld>
            <a:endParaRPr lang="en-US" b="0" dirty="0">
              <a:solidFill>
                <a:schemeClr val="tx1"/>
              </a:solidFill>
            </a:endParaRPr>
          </a:p>
        </p:txBody>
      </p:sp>
      <p:sp>
        <p:nvSpPr>
          <p:cNvPr id="5" name="Footer Placeholder 3">
            <a:extLst>
              <a:ext uri="{FF2B5EF4-FFF2-40B4-BE49-F238E27FC236}">
                <a16:creationId xmlns:a16="http://schemas.microsoft.com/office/drawing/2014/main" id="{E6EB2B64-7939-B75F-5B96-3503D05C05B2}"/>
              </a:ext>
            </a:extLst>
          </p:cNvPr>
          <p:cNvSpPr txBox="1">
            <a:spLocks/>
          </p:cNvSpPr>
          <p:nvPr/>
        </p:nvSpPr>
        <p:spPr>
          <a:xfrm>
            <a:off x="9631119"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What is innovation?  |  Practitioner guide</a:t>
            </a:r>
          </a:p>
        </p:txBody>
      </p:sp>
    </p:spTree>
    <p:extLst>
      <p:ext uri="{BB962C8B-B14F-4D97-AF65-F5344CB8AC3E}">
        <p14:creationId xmlns:p14="http://schemas.microsoft.com/office/powerpoint/2010/main" val="9323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NZ" dirty="0"/>
              <a:t>Subject coverage</a:t>
            </a:r>
            <a:endParaRPr lang="en-US" dirty="0"/>
          </a:p>
        </p:txBody>
      </p:sp>
      <p:sp>
        <p:nvSpPr>
          <p:cNvPr id="15" name="Text Placeholder 4">
            <a:extLst>
              <a:ext uri="{FF2B5EF4-FFF2-40B4-BE49-F238E27FC236}">
                <a16:creationId xmlns:a16="http://schemas.microsoft.com/office/drawing/2014/main" id="{453F1BEF-1D74-328E-ECE0-CC87CD20DF03}"/>
              </a:ext>
            </a:extLst>
          </p:cNvPr>
          <p:cNvSpPr txBox="1">
            <a:spLocks/>
          </p:cNvSpPr>
          <p:nvPr/>
        </p:nvSpPr>
        <p:spPr>
          <a:xfrm>
            <a:off x="5695999" y="2658794"/>
            <a:ext cx="3780000" cy="563430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298450">
              <a:buClr>
                <a:schemeClr val="dk1"/>
              </a:buClr>
              <a:buSzPts val="1100"/>
              <a:buFont typeface="Arial" panose="020B0604020202020204" pitchFamily="34" charset="0"/>
              <a:buChar char="●"/>
            </a:pPr>
            <a:endParaRPr lang="en-GB" sz="1600" dirty="0">
              <a:solidFill>
                <a:schemeClr val="dk1"/>
              </a:solidFill>
            </a:endParaRPr>
          </a:p>
        </p:txBody>
      </p:sp>
      <p:sp>
        <p:nvSpPr>
          <p:cNvPr id="7" name="Text Placeholder 4">
            <a:extLst>
              <a:ext uri="{FF2B5EF4-FFF2-40B4-BE49-F238E27FC236}">
                <a16:creationId xmlns:a16="http://schemas.microsoft.com/office/drawing/2014/main" id="{90EBA26F-4BCB-055F-6C9A-3551CC63EF04}"/>
              </a:ext>
            </a:extLst>
          </p:cNvPr>
          <p:cNvSpPr>
            <a:spLocks noGrp="1"/>
          </p:cNvSpPr>
          <p:nvPr>
            <p:ph type="body" sz="quarter" idx="4294967295"/>
          </p:nvPr>
        </p:nvSpPr>
        <p:spPr>
          <a:xfrm>
            <a:off x="445724" y="2751003"/>
            <a:ext cx="6380402" cy="3641993"/>
          </a:xfrm>
        </p:spPr>
        <p:txBody>
          <a:bodyPr>
            <a:noAutofit/>
          </a:bodyPr>
          <a:lstStyle/>
          <a:p>
            <a:r>
              <a:rPr lang="en-GB" sz="2000" b="1" dirty="0">
                <a:solidFill>
                  <a:schemeClr val="dk1"/>
                </a:solidFill>
              </a:rPr>
              <a:t>Innovation</a:t>
            </a:r>
          </a:p>
          <a:p>
            <a:pPr lvl="0">
              <a:spcBef>
                <a:spcPts val="0"/>
              </a:spcBef>
              <a:buClr>
                <a:schemeClr val="dk1"/>
              </a:buClr>
              <a:buSzPts val="1100"/>
            </a:pPr>
            <a:endParaRPr lang="en-GB" sz="1800" dirty="0">
              <a:solidFill>
                <a:schemeClr val="dk1"/>
              </a:solidFill>
            </a:endParaRPr>
          </a:p>
          <a:p>
            <a:pPr marL="444500" lvl="0" indent="-285750">
              <a:spcBef>
                <a:spcPts val="0"/>
              </a:spcBef>
              <a:spcAft>
                <a:spcPts val="1200"/>
              </a:spcAft>
              <a:buClr>
                <a:srgbClr val="000000"/>
              </a:buClr>
              <a:buSzPct val="70000"/>
              <a:buFont typeface="Arial" panose="020B0604020202020204" pitchFamily="34" charset="0"/>
              <a:buChar char="•"/>
            </a:pPr>
            <a:r>
              <a:rPr lang="en-GB" sz="1800" dirty="0">
                <a:solidFill>
                  <a:srgbClr val="000000"/>
                </a:solidFill>
              </a:rPr>
              <a:t>Understanding innovation</a:t>
            </a:r>
          </a:p>
          <a:p>
            <a:pPr marL="444500" lvl="0" indent="-285750">
              <a:spcBef>
                <a:spcPts val="0"/>
              </a:spcBef>
              <a:spcAft>
                <a:spcPts val="1200"/>
              </a:spcAft>
              <a:buClr>
                <a:srgbClr val="000000"/>
              </a:buClr>
              <a:buSzPct val="70000"/>
              <a:buFont typeface="Arial" panose="020B0604020202020204" pitchFamily="34" charset="0"/>
              <a:buChar char="•"/>
            </a:pPr>
            <a:r>
              <a:rPr lang="en-GB" sz="1800" dirty="0">
                <a:solidFill>
                  <a:srgbClr val="000000"/>
                </a:solidFill>
              </a:rPr>
              <a:t>Factors associated with innovation</a:t>
            </a:r>
          </a:p>
          <a:p>
            <a:pPr marL="444500" lvl="0" indent="-285750">
              <a:spcBef>
                <a:spcPts val="0"/>
              </a:spcBef>
              <a:spcAft>
                <a:spcPts val="1200"/>
              </a:spcAft>
              <a:buClr>
                <a:srgbClr val="000000"/>
              </a:buClr>
              <a:buSzPct val="70000"/>
              <a:buFont typeface="Arial" panose="020B0604020202020204" pitchFamily="34" charset="0"/>
              <a:buChar char="•"/>
            </a:pPr>
            <a:r>
              <a:rPr lang="en-GB" sz="1800" dirty="0"/>
              <a:t>Market pull v technology push</a:t>
            </a:r>
          </a:p>
          <a:p>
            <a:pPr marL="444500" lvl="0" indent="-285750">
              <a:spcBef>
                <a:spcPts val="0"/>
              </a:spcBef>
              <a:spcAft>
                <a:spcPts val="1200"/>
              </a:spcAft>
              <a:buClr>
                <a:srgbClr val="000000"/>
              </a:buClr>
              <a:buSzPct val="70000"/>
              <a:buFont typeface="Arial" panose="020B0604020202020204" pitchFamily="34" charset="0"/>
              <a:buChar char="•"/>
            </a:pPr>
            <a:r>
              <a:rPr lang="en-GB" sz="1800" dirty="0">
                <a:solidFill>
                  <a:srgbClr val="000000"/>
                </a:solidFill>
              </a:rPr>
              <a:t>Types of innovation and the elements involved</a:t>
            </a:r>
          </a:p>
          <a:p>
            <a:pPr marL="444500" lvl="0" indent="-285750">
              <a:spcBef>
                <a:spcPts val="0"/>
              </a:spcBef>
              <a:spcAft>
                <a:spcPts val="1200"/>
              </a:spcAft>
              <a:buClr>
                <a:srgbClr val="000000"/>
              </a:buClr>
              <a:buSzPct val="70000"/>
              <a:buFont typeface="Arial" panose="020B0604020202020204" pitchFamily="34" charset="0"/>
              <a:buChar char="•"/>
            </a:pPr>
            <a:r>
              <a:rPr lang="en-GB" sz="1800" dirty="0">
                <a:solidFill>
                  <a:srgbClr val="000000"/>
                </a:solidFill>
              </a:rPr>
              <a:t>Innovation and collaboration</a:t>
            </a:r>
          </a:p>
          <a:p>
            <a:pPr marL="444500" lvl="0" indent="-285750">
              <a:spcBef>
                <a:spcPts val="0"/>
              </a:spcBef>
              <a:spcAft>
                <a:spcPts val="1200"/>
              </a:spcAft>
              <a:buClr>
                <a:srgbClr val="000000"/>
              </a:buClr>
              <a:buSzPct val="70000"/>
              <a:buFont typeface="Arial" panose="020B0604020202020204" pitchFamily="34" charset="0"/>
              <a:buChar char="•"/>
            </a:pPr>
            <a:r>
              <a:rPr lang="en-GB" sz="1800" dirty="0">
                <a:solidFill>
                  <a:srgbClr val="000000"/>
                </a:solidFill>
              </a:rPr>
              <a:t>Emerging technologies such as artificial intelligence (AI), virtual reality (VR), internet of things (IoT), augmented reality (AR), cloud/big data, robotics</a:t>
            </a:r>
          </a:p>
          <a:p>
            <a:pPr marL="457200" lvl="0" indent="-298450">
              <a:lnSpc>
                <a:spcPct val="100000"/>
              </a:lnSpc>
              <a:spcBef>
                <a:spcPts val="0"/>
              </a:spcBef>
              <a:buClr>
                <a:srgbClr val="000000"/>
              </a:buClr>
              <a:buSzPts val="1100"/>
              <a:buFont typeface="Arial"/>
              <a:buChar char="●"/>
            </a:pPr>
            <a:endParaRPr lang="en-GB" sz="1800" dirty="0">
              <a:solidFill>
                <a:srgbClr val="000000"/>
              </a:solidFill>
            </a:endParaRPr>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7301884" y="2733777"/>
            <a:ext cx="6155550"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r>
              <a:rPr lang="en-GB" sz="2000" b="1" dirty="0">
                <a:solidFill>
                  <a:schemeClr val="dk1"/>
                </a:solidFill>
              </a:rPr>
              <a:t>Including careers</a:t>
            </a:r>
          </a:p>
          <a:p>
            <a:pPr>
              <a:spcBef>
                <a:spcPts val="0"/>
              </a:spcBef>
              <a:buClr>
                <a:schemeClr val="dk1"/>
              </a:buClr>
              <a:buSzPts val="1100"/>
            </a:pPr>
            <a:endParaRPr lang="en-GB" sz="1600" dirty="0">
              <a:solidFill>
                <a:schemeClr val="dk1"/>
              </a:solidFill>
            </a:endParaRPr>
          </a:p>
          <a:p>
            <a:pPr marL="444500" lvl="0" indent="-285750">
              <a:lnSpc>
                <a:spcPct val="100000"/>
              </a:lnSpc>
              <a:spcBef>
                <a:spcPts val="0"/>
              </a:spcBef>
              <a:buClr>
                <a:srgbClr val="000000"/>
              </a:buClr>
              <a:buSzPct val="7000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The effects of market change and innovation on jobs and career paths</a:t>
            </a:r>
            <a:endParaRPr lang="en-GB" sz="1600" b="1" dirty="0">
              <a:solidFill>
                <a:srgbClr val="000000"/>
              </a:solidFill>
            </a:endParaRPr>
          </a:p>
        </p:txBody>
      </p:sp>
      <p:sp>
        <p:nvSpPr>
          <p:cNvPr id="3" name="Slide Number Placeholder 5">
            <a:extLst>
              <a:ext uri="{FF2B5EF4-FFF2-40B4-BE49-F238E27FC236}">
                <a16:creationId xmlns:a16="http://schemas.microsoft.com/office/drawing/2014/main" id="{948C0DD3-ADB6-5DD3-E5C4-2BFC7499ED3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5</a:t>
            </a:fld>
            <a:endParaRPr lang="en-US" b="0" dirty="0">
              <a:solidFill>
                <a:schemeClr val="tx1"/>
              </a:solidFill>
            </a:endParaRPr>
          </a:p>
        </p:txBody>
      </p:sp>
      <p:sp>
        <p:nvSpPr>
          <p:cNvPr id="4" name="Footer Placeholder 3">
            <a:extLst>
              <a:ext uri="{FF2B5EF4-FFF2-40B4-BE49-F238E27FC236}">
                <a16:creationId xmlns:a16="http://schemas.microsoft.com/office/drawing/2014/main" id="{700794F7-3C6B-C5FC-26E0-EECFE42967EB}"/>
              </a:ext>
            </a:extLst>
          </p:cNvPr>
          <p:cNvSpPr txBox="1">
            <a:spLocks/>
          </p:cNvSpPr>
          <p:nvPr/>
        </p:nvSpPr>
        <p:spPr>
          <a:xfrm>
            <a:off x="9631119"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What is innovation?  |  Practitioner guide</a:t>
            </a:r>
          </a:p>
        </p:txBody>
      </p:sp>
    </p:spTree>
    <p:extLst>
      <p:ext uri="{BB962C8B-B14F-4D97-AF65-F5344CB8AC3E}">
        <p14:creationId xmlns:p14="http://schemas.microsoft.com/office/powerpoint/2010/main" val="256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5DB53-4CAF-1D86-EBBB-0F6A8CF266B0}"/>
              </a:ext>
            </a:extLst>
          </p:cNvPr>
          <p:cNvSpPr>
            <a:spLocks noGrp="1"/>
          </p:cNvSpPr>
          <p:nvPr>
            <p:ph type="title"/>
          </p:nvPr>
        </p:nvSpPr>
        <p:spPr/>
        <p:txBody>
          <a:bodyPr/>
          <a:lstStyle/>
          <a:p>
            <a:r>
              <a:rPr lang="en-US" dirty="0"/>
              <a:t>1. What is innovation?</a:t>
            </a:r>
          </a:p>
        </p:txBody>
      </p:sp>
      <p:sp>
        <p:nvSpPr>
          <p:cNvPr id="3" name="Slide Number Placeholder 5">
            <a:extLst>
              <a:ext uri="{FF2B5EF4-FFF2-40B4-BE49-F238E27FC236}">
                <a16:creationId xmlns:a16="http://schemas.microsoft.com/office/drawing/2014/main" id="{B9B6317C-F161-CA1D-64A6-6CC9411309C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6</a:t>
            </a:fld>
            <a:endParaRPr lang="en-US" b="0" dirty="0">
              <a:solidFill>
                <a:schemeClr val="tx1"/>
              </a:solidFill>
            </a:endParaRPr>
          </a:p>
        </p:txBody>
      </p:sp>
    </p:spTree>
    <p:extLst>
      <p:ext uri="{BB962C8B-B14F-4D97-AF65-F5344CB8AC3E}">
        <p14:creationId xmlns:p14="http://schemas.microsoft.com/office/powerpoint/2010/main" val="1245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324804"/>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pic>
        <p:nvPicPr>
          <p:cNvPr id="10" name="Picture 9">
            <a:extLst>
              <a:ext uri="{FF2B5EF4-FFF2-40B4-BE49-F238E27FC236}">
                <a16:creationId xmlns:a16="http://schemas.microsoft.com/office/drawing/2014/main" id="{472DC726-4E08-CFF9-A5FB-A1EACAFDFB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858" y="3003607"/>
            <a:ext cx="3269134" cy="3186719"/>
          </a:xfrm>
          <a:prstGeom prst="rect">
            <a:avLst/>
          </a:prstGeom>
        </p:spPr>
      </p:pic>
      <p:sp>
        <p:nvSpPr>
          <p:cNvPr id="13" name="TextBox 12">
            <a:extLst>
              <a:ext uri="{FF2B5EF4-FFF2-40B4-BE49-F238E27FC236}">
                <a16:creationId xmlns:a16="http://schemas.microsoft.com/office/drawing/2014/main" id="{37D94F0F-5D87-B03F-90FD-D00320AF138E}"/>
              </a:ext>
            </a:extLst>
          </p:cNvPr>
          <p:cNvSpPr txBox="1"/>
          <p:nvPr/>
        </p:nvSpPr>
        <p:spPr>
          <a:xfrm>
            <a:off x="435214" y="4103332"/>
            <a:ext cx="3014679" cy="1477328"/>
          </a:xfrm>
          <a:prstGeom prst="rect">
            <a:avLst/>
          </a:prstGeom>
          <a:noFill/>
        </p:spPr>
        <p:txBody>
          <a:bodyPr wrap="square" rtlCol="0">
            <a:spAutoFit/>
          </a:bodyPr>
          <a:lstStyle/>
          <a:p>
            <a:pPr marL="147638" lvl="0" algn="ctr">
              <a:spcBef>
                <a:spcPts val="1200"/>
              </a:spcBef>
              <a:buClr>
                <a:schemeClr val="dk1"/>
              </a:buClr>
              <a:buSzPct val="100000"/>
            </a:pPr>
            <a:r>
              <a:rPr lang="en-GB" dirty="0">
                <a:solidFill>
                  <a:schemeClr val="dk1"/>
                </a:solidFill>
                <a:latin typeface="Arial" panose="020B0604020202020204" pitchFamily="34" charset="0"/>
                <a:cs typeface="Arial" panose="020B0604020202020204" pitchFamily="34" charset="0"/>
              </a:rPr>
              <a:t>Use your own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examples to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develop a definition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of innovation.</a:t>
            </a:r>
          </a:p>
          <a:p>
            <a:pPr marL="285750" indent="-285750" algn="ctr">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FB4F8E3-9680-3483-A47D-2276994EA2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4108" y="5476307"/>
            <a:ext cx="3269134" cy="3186719"/>
          </a:xfrm>
          <a:prstGeom prst="rect">
            <a:avLst/>
          </a:prstGeom>
        </p:spPr>
      </p:pic>
      <p:sp>
        <p:nvSpPr>
          <p:cNvPr id="6" name="TextBox 5">
            <a:extLst>
              <a:ext uri="{FF2B5EF4-FFF2-40B4-BE49-F238E27FC236}">
                <a16:creationId xmlns:a16="http://schemas.microsoft.com/office/drawing/2014/main" id="{4BB1C709-B21E-CEEF-6D73-78782A7C7C8B}"/>
              </a:ext>
            </a:extLst>
          </p:cNvPr>
          <p:cNvSpPr txBox="1"/>
          <p:nvPr/>
        </p:nvSpPr>
        <p:spPr>
          <a:xfrm>
            <a:off x="2942237" y="6486660"/>
            <a:ext cx="3014679" cy="1477328"/>
          </a:xfrm>
          <a:prstGeom prst="rect">
            <a:avLst/>
          </a:prstGeom>
          <a:noFill/>
        </p:spPr>
        <p:txBody>
          <a:bodyPr wrap="square" rtlCol="0">
            <a:spAutoFit/>
          </a:bodyPr>
          <a:lstStyle/>
          <a:p>
            <a:pPr marL="147638" lvl="0" algn="ctr">
              <a:spcBef>
                <a:spcPts val="1200"/>
              </a:spcBef>
              <a:buClr>
                <a:schemeClr val="dk1"/>
              </a:buClr>
              <a:buSzPct val="100000"/>
            </a:pPr>
            <a:r>
              <a:rPr lang="en-GB" dirty="0">
                <a:solidFill>
                  <a:schemeClr val="dk1"/>
                </a:solidFill>
                <a:latin typeface="Arial" panose="020B0604020202020204" pitchFamily="34" charset="0"/>
                <a:cs typeface="Arial" panose="020B0604020202020204" pitchFamily="34" charset="0"/>
              </a:rPr>
              <a:t>Explain the different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types of innovation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and the elements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needed for innovation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to happen.</a:t>
            </a:r>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D302043-836C-D5DC-2244-1437E771DF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9082" y="2259293"/>
            <a:ext cx="3269134" cy="3186719"/>
          </a:xfrm>
          <a:prstGeom prst="rect">
            <a:avLst/>
          </a:prstGeom>
        </p:spPr>
      </p:pic>
      <p:sp>
        <p:nvSpPr>
          <p:cNvPr id="11" name="TextBox 10">
            <a:extLst>
              <a:ext uri="{FF2B5EF4-FFF2-40B4-BE49-F238E27FC236}">
                <a16:creationId xmlns:a16="http://schemas.microsoft.com/office/drawing/2014/main" id="{A5D6F7C5-D517-5035-11F8-531AEA293CC9}"/>
              </a:ext>
            </a:extLst>
          </p:cNvPr>
          <p:cNvSpPr txBox="1"/>
          <p:nvPr/>
        </p:nvSpPr>
        <p:spPr>
          <a:xfrm>
            <a:off x="4170873" y="3267550"/>
            <a:ext cx="3014679" cy="1477328"/>
          </a:xfrm>
          <a:prstGeom prst="rect">
            <a:avLst/>
          </a:prstGeom>
          <a:noFill/>
        </p:spPr>
        <p:txBody>
          <a:bodyPr wrap="square" rtlCol="0">
            <a:spAutoFit/>
          </a:bodyPr>
          <a:lstStyle/>
          <a:p>
            <a:pPr marL="147638" lvl="0" algn="ctr">
              <a:buClr>
                <a:schemeClr val="dk1"/>
              </a:buClr>
              <a:buSzPct val="100000"/>
            </a:pPr>
            <a:r>
              <a:rPr lang="en-GB" dirty="0">
                <a:solidFill>
                  <a:schemeClr val="dk1"/>
                </a:solidFill>
                <a:latin typeface="Arial" panose="020B0604020202020204" pitchFamily="34" charset="0"/>
                <a:cs typeface="Arial" panose="020B0604020202020204" pitchFamily="34" charset="0"/>
              </a:rPr>
              <a:t>Explain the difference between market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pull and technology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push influences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on innovation.</a:t>
            </a:r>
            <a:endParaRPr lang="en-GB"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1C56A8F3-38D4-D93C-6B58-E7B0609BB2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9408" y="5476306"/>
            <a:ext cx="3269135" cy="3186720"/>
          </a:xfrm>
          <a:prstGeom prst="rect">
            <a:avLst/>
          </a:prstGeom>
        </p:spPr>
      </p:pic>
      <p:sp>
        <p:nvSpPr>
          <p:cNvPr id="14" name="TextBox 13">
            <a:extLst>
              <a:ext uri="{FF2B5EF4-FFF2-40B4-BE49-F238E27FC236}">
                <a16:creationId xmlns:a16="http://schemas.microsoft.com/office/drawing/2014/main" id="{BA96EAB9-EB46-5212-81E3-A7863B32FC1E}"/>
              </a:ext>
            </a:extLst>
          </p:cNvPr>
          <p:cNvSpPr txBox="1"/>
          <p:nvPr/>
        </p:nvSpPr>
        <p:spPr>
          <a:xfrm>
            <a:off x="6541332" y="6052494"/>
            <a:ext cx="3014679" cy="2585323"/>
          </a:xfrm>
          <a:prstGeom prst="rect">
            <a:avLst/>
          </a:prstGeom>
          <a:noFill/>
        </p:spPr>
        <p:txBody>
          <a:bodyPr wrap="square" rtlCol="0">
            <a:spAutoFit/>
          </a:bodyPr>
          <a:lstStyle/>
          <a:p>
            <a:pPr marL="147638" lvl="0" algn="ctr">
              <a:buClr>
                <a:schemeClr val="dk1"/>
              </a:buClr>
              <a:buSzPct val="100000"/>
            </a:pPr>
            <a:r>
              <a:rPr lang="en-GB" dirty="0">
                <a:solidFill>
                  <a:schemeClr val="dk1"/>
                </a:solidFill>
                <a:latin typeface="Arial" panose="020B0604020202020204" pitchFamily="34" charset="0"/>
                <a:cs typeface="Arial" panose="020B0604020202020204" pitchFamily="34" charset="0"/>
              </a:rPr>
              <a:t>Apply your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understanding of innovation to other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topic areas and highlight reasons for/when innovation takes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place in a product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or system.</a:t>
            </a:r>
            <a:endParaRPr lang="en-GB"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7" name="Slide Number Placeholder 5">
            <a:extLst>
              <a:ext uri="{FF2B5EF4-FFF2-40B4-BE49-F238E27FC236}">
                <a16:creationId xmlns:a16="http://schemas.microsoft.com/office/drawing/2014/main" id="{2E1B2610-EAB1-B785-C430-00007699F97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sp>
        <p:nvSpPr>
          <p:cNvPr id="8" name="Footer Placeholder 3">
            <a:extLst>
              <a:ext uri="{FF2B5EF4-FFF2-40B4-BE49-F238E27FC236}">
                <a16:creationId xmlns:a16="http://schemas.microsoft.com/office/drawing/2014/main" id="{BEEB213C-D3C1-DF22-45E5-BB8766B2C3B7}"/>
              </a:ext>
            </a:extLst>
          </p:cNvPr>
          <p:cNvSpPr txBox="1">
            <a:spLocks/>
          </p:cNvSpPr>
          <p:nvPr/>
        </p:nvSpPr>
        <p:spPr>
          <a:xfrm>
            <a:off x="9675248"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1. What is innovation?  </a:t>
            </a:r>
          </a:p>
        </p:txBody>
      </p:sp>
    </p:spTree>
    <p:extLst>
      <p:ext uri="{BB962C8B-B14F-4D97-AF65-F5344CB8AC3E}">
        <p14:creationId xmlns:p14="http://schemas.microsoft.com/office/powerpoint/2010/main" val="1097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What is innovation?</a:t>
            </a:r>
          </a:p>
        </p:txBody>
      </p:sp>
      <p:grpSp>
        <p:nvGrpSpPr>
          <p:cNvPr id="9" name="Group 8">
            <a:extLst>
              <a:ext uri="{FF2B5EF4-FFF2-40B4-BE49-F238E27FC236}">
                <a16:creationId xmlns:a16="http://schemas.microsoft.com/office/drawing/2014/main" id="{CDBE9D9A-37AE-FF3D-0EAF-EF7632723D51}"/>
              </a:ext>
            </a:extLst>
          </p:cNvPr>
          <p:cNvGrpSpPr/>
          <p:nvPr/>
        </p:nvGrpSpPr>
        <p:grpSpPr>
          <a:xfrm>
            <a:off x="4534603" y="5834698"/>
            <a:ext cx="7188382" cy="2472274"/>
            <a:chOff x="4424499" y="5743258"/>
            <a:chExt cx="7188382" cy="2472274"/>
          </a:xfrm>
        </p:grpSpPr>
        <p:sp>
          <p:nvSpPr>
            <p:cNvPr id="21" name="Content Placeholder 11">
              <a:extLst>
                <a:ext uri="{FF2B5EF4-FFF2-40B4-BE49-F238E27FC236}">
                  <a16:creationId xmlns:a16="http://schemas.microsoft.com/office/drawing/2014/main" id="{E36C5463-E1EE-C023-5A8D-5F1470F620EC}"/>
                </a:ext>
              </a:extLst>
            </p:cNvPr>
            <p:cNvSpPr txBox="1">
              <a:spLocks/>
            </p:cNvSpPr>
            <p:nvPr/>
          </p:nvSpPr>
          <p:spPr>
            <a:xfrm>
              <a:off x="4424499" y="6345850"/>
              <a:ext cx="7188382" cy="1869682"/>
            </a:xfrm>
            <a:prstGeom prst="rect">
              <a:avLst/>
            </a:prstGeom>
            <a:ln w="28575">
              <a:gradFill flip="none" rotWithShape="1">
                <a:gsLst>
                  <a:gs pos="15000">
                    <a:srgbClr val="3DB876"/>
                  </a:gs>
                  <a:gs pos="99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lvl="0" indent="-342900">
                <a:lnSpc>
                  <a:spcPct val="100000"/>
                </a:lnSpc>
                <a:spcBef>
                  <a:spcPts val="0"/>
                </a:spcBef>
                <a:buClr>
                  <a:schemeClr val="tx1"/>
                </a:buClr>
                <a:buSzPct val="70000"/>
                <a:buFont typeface="Arial" panose="020B0604020202020204" pitchFamily="34" charset="0"/>
                <a:buChar char="•"/>
              </a:pPr>
              <a:r>
                <a:rPr lang="en-GB" dirty="0"/>
                <a:t>Identify </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
                    </a:ext>
                  </a:extLst>
                </a:rPr>
                <a:t>five</a:t>
              </a:r>
              <a:r>
                <a:rPr lang="en-GB" dirty="0"/>
                <a:t> modern innovations you think </a:t>
              </a:r>
              <a:br>
                <a:rPr lang="en-GB" dirty="0"/>
              </a:br>
              <a:r>
                <a:rPr lang="en-GB" dirty="0"/>
                <a:t>will shape your future.</a:t>
              </a:r>
            </a:p>
            <a:p>
              <a:pPr marL="457200" lvl="0" indent="-342900">
                <a:lnSpc>
                  <a:spcPct val="100000"/>
                </a:lnSpc>
                <a:spcBef>
                  <a:spcPts val="0"/>
                </a:spcBef>
                <a:buClr>
                  <a:schemeClr val="tx1"/>
                </a:buClr>
                <a:buSzPct val="70000"/>
                <a:buFont typeface="Arial" panose="020B0604020202020204" pitchFamily="34" charset="0"/>
                <a:buChar char="•"/>
              </a:pPr>
              <a:endParaRPr lang="en-GB" dirty="0"/>
            </a:p>
            <a:p>
              <a:pPr marL="457200" lvl="0" indent="-342900">
                <a:lnSpc>
                  <a:spcPct val="100000"/>
                </a:lnSpc>
                <a:spcBef>
                  <a:spcPts val="0"/>
                </a:spcBef>
                <a:buClr>
                  <a:schemeClr val="tx1"/>
                </a:buClr>
                <a:buSzPct val="70000"/>
                <a:buFont typeface="Arial" panose="020B0604020202020204" pitchFamily="34" charset="0"/>
                <a:buChar char="•"/>
              </a:pPr>
              <a:r>
                <a:rPr lang="en-GB" dirty="0">
                  <a:latin typeface="Arial"/>
                  <a:ea typeface="Arial"/>
                  <a:cs typeface="Arial"/>
                  <a:sym typeface="Arial"/>
                </a:rPr>
                <a:t>Use your examples to </a:t>
              </a:r>
              <a:r>
                <a:rPr lang="en-GB" dirty="0"/>
                <a:t>write</a:t>
              </a:r>
              <a:r>
                <a:rPr lang="en-GB" dirty="0">
                  <a:latin typeface="Arial"/>
                  <a:ea typeface="Arial"/>
                  <a:cs typeface="Arial"/>
                  <a:sym typeface="Arial"/>
                </a:rPr>
                <a:t> </a:t>
              </a:r>
              <a:r>
                <a:rPr lang="en-GB" dirty="0"/>
                <a:t>a</a:t>
              </a:r>
              <a:r>
                <a:rPr lang="en-GB" dirty="0">
                  <a:latin typeface="Arial"/>
                  <a:ea typeface="Arial"/>
                  <a:cs typeface="Arial"/>
                  <a:sym typeface="Arial"/>
                </a:rPr>
                <a:t> definition of </a:t>
              </a:r>
              <a:r>
                <a:rPr lang="en-GB" dirty="0"/>
                <a:t>i</a:t>
              </a:r>
              <a:r>
                <a:rPr lang="en-GB" dirty="0">
                  <a:latin typeface="Arial"/>
                  <a:ea typeface="Arial"/>
                  <a:cs typeface="Arial"/>
                  <a:sym typeface="Arial"/>
                </a:rPr>
                <a:t>nnovation.</a:t>
              </a:r>
            </a:p>
          </p:txBody>
        </p:sp>
        <p:pic>
          <p:nvPicPr>
            <p:cNvPr id="22" name="Content Placeholder 16">
              <a:extLst>
                <a:ext uri="{FF2B5EF4-FFF2-40B4-BE49-F238E27FC236}">
                  <a16:creationId xmlns:a16="http://schemas.microsoft.com/office/drawing/2014/main" id="{D56A5561-1CA7-3417-00B5-8EDA26C798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704" t="-20632" r="-24704" b="-19577"/>
            <a:stretch/>
          </p:blipFill>
          <p:spPr>
            <a:xfrm>
              <a:off x="10104278" y="5743258"/>
              <a:ext cx="973859" cy="944346"/>
            </a:xfrm>
            <a:prstGeom prst="heptagon">
              <a:avLst/>
            </a:prstGeom>
            <a:solidFill>
              <a:srgbClr val="ECECED"/>
            </a:solidFill>
            <a:ln w="28575">
              <a:solidFill>
                <a:srgbClr val="24D6D1"/>
              </a:solidFill>
            </a:ln>
          </p:spPr>
        </p:pic>
      </p:grpSp>
      <p:grpSp>
        <p:nvGrpSpPr>
          <p:cNvPr id="25" name="Group 24">
            <a:extLst>
              <a:ext uri="{FF2B5EF4-FFF2-40B4-BE49-F238E27FC236}">
                <a16:creationId xmlns:a16="http://schemas.microsoft.com/office/drawing/2014/main" id="{5143702F-C1A9-624C-EB6F-82DC4CF9F6DE}"/>
              </a:ext>
            </a:extLst>
          </p:cNvPr>
          <p:cNvGrpSpPr/>
          <p:nvPr/>
        </p:nvGrpSpPr>
        <p:grpSpPr>
          <a:xfrm>
            <a:off x="2134055" y="2788799"/>
            <a:ext cx="11989478" cy="2844000"/>
            <a:chOff x="2422747" y="2987581"/>
            <a:chExt cx="11989478" cy="2840806"/>
          </a:xfrm>
        </p:grpSpPr>
        <p:grpSp>
          <p:nvGrpSpPr>
            <p:cNvPr id="18" name="Group 17">
              <a:extLst>
                <a:ext uri="{FF2B5EF4-FFF2-40B4-BE49-F238E27FC236}">
                  <a16:creationId xmlns:a16="http://schemas.microsoft.com/office/drawing/2014/main" id="{76F50406-5A5C-1193-69D3-45E19245CC4D}"/>
                </a:ext>
              </a:extLst>
            </p:cNvPr>
            <p:cNvGrpSpPr/>
            <p:nvPr/>
          </p:nvGrpSpPr>
          <p:grpSpPr>
            <a:xfrm>
              <a:off x="2422747" y="3024245"/>
              <a:ext cx="2825104" cy="2753883"/>
              <a:chOff x="2422747" y="3024245"/>
              <a:chExt cx="2825104" cy="2753883"/>
            </a:xfrm>
          </p:grpSpPr>
          <p:pic>
            <p:nvPicPr>
              <p:cNvPr id="6" name="Picture 5">
                <a:extLst>
                  <a:ext uri="{FF2B5EF4-FFF2-40B4-BE49-F238E27FC236}">
                    <a16:creationId xmlns:a16="http://schemas.microsoft.com/office/drawing/2014/main" id="{7ADAAF55-7829-1594-77AB-12C3FD5051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2747" y="3024245"/>
                <a:ext cx="2825104" cy="2753883"/>
              </a:xfrm>
              <a:prstGeom prst="rect">
                <a:avLst/>
              </a:prstGeom>
            </p:spPr>
          </p:pic>
          <p:sp>
            <p:nvSpPr>
              <p:cNvPr id="10" name="TextBox 9">
                <a:extLst>
                  <a:ext uri="{FF2B5EF4-FFF2-40B4-BE49-F238E27FC236}">
                    <a16:creationId xmlns:a16="http://schemas.microsoft.com/office/drawing/2014/main" id="{D2A31F1F-27AE-92B8-835F-1EBEF78DE841}"/>
                  </a:ext>
                </a:extLst>
              </p:cNvPr>
              <p:cNvSpPr txBox="1"/>
              <p:nvPr/>
            </p:nvSpPr>
            <p:spPr>
              <a:xfrm>
                <a:off x="2549976" y="3817707"/>
                <a:ext cx="2605210" cy="1446550"/>
              </a:xfrm>
              <a:prstGeom prst="rect">
                <a:avLst/>
              </a:prstGeom>
              <a:noFill/>
            </p:spPr>
            <p:txBody>
              <a:bodyPr wrap="square" rtlCol="0">
                <a:spAutoFit/>
              </a:bodyPr>
              <a:lstStyle/>
              <a:p>
                <a:pPr lvl="0" algn="ctr">
                  <a:lnSpc>
                    <a:spcPct val="100000"/>
                  </a:lnSpc>
                  <a:spcBef>
                    <a:spcPts val="0"/>
                  </a:spcBef>
                  <a:buClr>
                    <a:srgbClr val="000000"/>
                  </a:buClr>
                  <a:buSzPts val="1400"/>
                </a:pPr>
                <a:r>
                  <a:rPr lang="en-GB" sz="2200" dirty="0">
                    <a:latin typeface="Arial" panose="020B0604020202020204" pitchFamily="34" charset="0"/>
                    <a:cs typeface="Arial" panose="020B0604020202020204" pitchFamily="34" charset="0"/>
                  </a:rPr>
                  <a:t>Humanity has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innovated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throughout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our history.</a:t>
                </a:r>
              </a:p>
            </p:txBody>
          </p:sp>
        </p:grpSp>
        <p:grpSp>
          <p:nvGrpSpPr>
            <p:cNvPr id="19" name="Group 18">
              <a:extLst>
                <a:ext uri="{FF2B5EF4-FFF2-40B4-BE49-F238E27FC236}">
                  <a16:creationId xmlns:a16="http://schemas.microsoft.com/office/drawing/2014/main" id="{0B9B5E6A-0047-FC34-7F17-4BCB1EF427B0}"/>
                </a:ext>
              </a:extLst>
            </p:cNvPr>
            <p:cNvGrpSpPr/>
            <p:nvPr/>
          </p:nvGrpSpPr>
          <p:grpSpPr>
            <a:xfrm>
              <a:off x="7004934" y="2987581"/>
              <a:ext cx="2825104" cy="2753883"/>
              <a:chOff x="7004934" y="2987581"/>
              <a:chExt cx="2825104" cy="2753883"/>
            </a:xfrm>
          </p:grpSpPr>
          <p:pic>
            <p:nvPicPr>
              <p:cNvPr id="8" name="Picture 7">
                <a:extLst>
                  <a:ext uri="{FF2B5EF4-FFF2-40B4-BE49-F238E27FC236}">
                    <a16:creationId xmlns:a16="http://schemas.microsoft.com/office/drawing/2014/main" id="{E2844C6D-096D-21A8-5191-0869188CCC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4934" y="2987581"/>
                <a:ext cx="2825104" cy="2753883"/>
              </a:xfrm>
              <a:prstGeom prst="rect">
                <a:avLst/>
              </a:prstGeom>
            </p:spPr>
          </p:pic>
          <p:sp>
            <p:nvSpPr>
              <p:cNvPr id="13" name="TextBox 12">
                <a:extLst>
                  <a:ext uri="{FF2B5EF4-FFF2-40B4-BE49-F238E27FC236}">
                    <a16:creationId xmlns:a16="http://schemas.microsoft.com/office/drawing/2014/main" id="{709A3E08-8A7C-E44E-A061-5016E4C6D265}"/>
                  </a:ext>
                </a:extLst>
              </p:cNvPr>
              <p:cNvSpPr txBox="1"/>
              <p:nvPr/>
            </p:nvSpPr>
            <p:spPr>
              <a:xfrm>
                <a:off x="7132162" y="3754085"/>
                <a:ext cx="2605210" cy="1446550"/>
              </a:xfrm>
              <a:prstGeom prst="rect">
                <a:avLst/>
              </a:prstGeom>
              <a:noFill/>
            </p:spPr>
            <p:txBody>
              <a:bodyPr wrap="square" rtlCol="0">
                <a:spAutoFit/>
              </a:bodyPr>
              <a:lstStyle/>
              <a:p>
                <a:pPr lvl="0" algn="ctr">
                  <a:buClr>
                    <a:srgbClr val="000000"/>
                  </a:buClr>
                  <a:buSzPts val="1400"/>
                </a:pPr>
                <a:r>
                  <a:rPr lang="en-GB" sz="2200" dirty="0">
                    <a:latin typeface="Arial" panose="020B0604020202020204" pitchFamily="34" charset="0"/>
                    <a:cs typeface="Arial" panose="020B0604020202020204" pitchFamily="34" charset="0"/>
                  </a:rPr>
                  <a:t>Our modern </a:t>
                </a:r>
              </a:p>
              <a:p>
                <a:pPr lvl="0" algn="ctr">
                  <a:buClr>
                    <a:srgbClr val="000000"/>
                  </a:buClr>
                  <a:buSzPts val="1400"/>
                </a:pPr>
                <a:r>
                  <a:rPr lang="en-GB" sz="2200" dirty="0">
                    <a:latin typeface="Arial" panose="020B0604020202020204" pitchFamily="34" charset="0"/>
                    <a:cs typeface="Arial" panose="020B0604020202020204" pitchFamily="34" charset="0"/>
                  </a:rPr>
                  <a:t>world is the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result of these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innovations.</a:t>
                </a:r>
              </a:p>
            </p:txBody>
          </p:sp>
        </p:grpSp>
        <p:grpSp>
          <p:nvGrpSpPr>
            <p:cNvPr id="24" name="Group 23">
              <a:extLst>
                <a:ext uri="{FF2B5EF4-FFF2-40B4-BE49-F238E27FC236}">
                  <a16:creationId xmlns:a16="http://schemas.microsoft.com/office/drawing/2014/main" id="{012C9095-2B95-6614-555F-F75BAD90386B}"/>
                </a:ext>
              </a:extLst>
            </p:cNvPr>
            <p:cNvGrpSpPr/>
            <p:nvPr/>
          </p:nvGrpSpPr>
          <p:grpSpPr>
            <a:xfrm>
              <a:off x="11587121" y="3074504"/>
              <a:ext cx="2825104" cy="2753883"/>
              <a:chOff x="11587121" y="3074504"/>
              <a:chExt cx="2825104" cy="2753883"/>
            </a:xfrm>
          </p:grpSpPr>
          <p:pic>
            <p:nvPicPr>
              <p:cNvPr id="14" name="Picture 13">
                <a:extLst>
                  <a:ext uri="{FF2B5EF4-FFF2-40B4-BE49-F238E27FC236}">
                    <a16:creationId xmlns:a16="http://schemas.microsoft.com/office/drawing/2014/main" id="{EE2C9F0B-0E9E-798E-6A79-FD2663CF10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87121" y="3074504"/>
                <a:ext cx="2825104" cy="2753883"/>
              </a:xfrm>
              <a:prstGeom prst="rect">
                <a:avLst/>
              </a:prstGeom>
            </p:spPr>
          </p:pic>
          <p:sp>
            <p:nvSpPr>
              <p:cNvPr id="15" name="TextBox 14">
                <a:extLst>
                  <a:ext uri="{FF2B5EF4-FFF2-40B4-BE49-F238E27FC236}">
                    <a16:creationId xmlns:a16="http://schemas.microsoft.com/office/drawing/2014/main" id="{1B69CF63-CE44-D069-E206-70626CD99618}"/>
                  </a:ext>
                </a:extLst>
              </p:cNvPr>
              <p:cNvSpPr txBox="1"/>
              <p:nvPr/>
            </p:nvSpPr>
            <p:spPr>
              <a:xfrm>
                <a:off x="11704159" y="3725550"/>
                <a:ext cx="2605209" cy="1444926"/>
              </a:xfrm>
              <a:prstGeom prst="rect">
                <a:avLst/>
              </a:prstGeom>
              <a:noFill/>
            </p:spPr>
            <p:txBody>
              <a:bodyPr wrap="square" rtlCol="0">
                <a:spAutoFit/>
              </a:bodyPr>
              <a:lstStyle/>
              <a:p>
                <a:pPr lvl="0" algn="ctr">
                  <a:buClr>
                    <a:srgbClr val="000000"/>
                  </a:buClr>
                  <a:buSzPts val="1400"/>
                </a:pPr>
                <a:r>
                  <a:rPr lang="en-GB" sz="2200" dirty="0">
                    <a:latin typeface="Arial" panose="020B0604020202020204" pitchFamily="34" charset="0"/>
                    <a:cs typeface="Arial" panose="020B0604020202020204" pitchFamily="34" charset="0"/>
                  </a:rPr>
                  <a:t>Today’s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innovations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will shape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our future.</a:t>
                </a:r>
              </a:p>
            </p:txBody>
          </p:sp>
        </p:grpSp>
      </p:grpSp>
      <p:sp>
        <p:nvSpPr>
          <p:cNvPr id="2" name="Slide Number Placeholder 5">
            <a:extLst>
              <a:ext uri="{FF2B5EF4-FFF2-40B4-BE49-F238E27FC236}">
                <a16:creationId xmlns:a16="http://schemas.microsoft.com/office/drawing/2014/main" id="{98042FFD-9648-F057-8FCA-03282308717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8</a:t>
            </a:fld>
            <a:endParaRPr lang="en-US" b="0" dirty="0">
              <a:solidFill>
                <a:schemeClr val="tx1"/>
              </a:solidFill>
            </a:endParaRPr>
          </a:p>
        </p:txBody>
      </p:sp>
      <p:sp>
        <p:nvSpPr>
          <p:cNvPr id="7" name="Footer Placeholder 3">
            <a:extLst>
              <a:ext uri="{FF2B5EF4-FFF2-40B4-BE49-F238E27FC236}">
                <a16:creationId xmlns:a16="http://schemas.microsoft.com/office/drawing/2014/main" id="{EE82672F-F3BC-5F0D-30B4-32ACDC3D493A}"/>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 What is innovation?  </a:t>
            </a:r>
          </a:p>
        </p:txBody>
      </p:sp>
      <p:pic>
        <p:nvPicPr>
          <p:cNvPr id="4" name="Picture 3">
            <a:extLst>
              <a:ext uri="{FF2B5EF4-FFF2-40B4-BE49-F238E27FC236}">
                <a16:creationId xmlns:a16="http://schemas.microsoft.com/office/drawing/2014/main" id="{54372503-98E6-BF1E-93DC-C353200EE507}"/>
              </a:ext>
            </a:extLst>
          </p:cNvPr>
          <p:cNvPicPr>
            <a:picLocks noChangeAspect="1"/>
          </p:cNvPicPr>
          <p:nvPr/>
        </p:nvPicPr>
        <p:blipFill>
          <a:blip r:embed="rId5"/>
          <a:stretch>
            <a:fillRect/>
          </a:stretch>
        </p:blipFill>
        <p:spPr>
          <a:xfrm>
            <a:off x="3325399" y="208367"/>
            <a:ext cx="902259" cy="879417"/>
          </a:xfrm>
          <a:prstGeom prst="rect">
            <a:avLst/>
          </a:prstGeom>
        </p:spPr>
      </p:pic>
    </p:spTree>
    <p:extLst>
      <p:ext uri="{BB962C8B-B14F-4D97-AF65-F5344CB8AC3E}">
        <p14:creationId xmlns:p14="http://schemas.microsoft.com/office/powerpoint/2010/main" val="7733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What is innovation?</a:t>
            </a:r>
          </a:p>
        </p:txBody>
      </p:sp>
      <p:sp>
        <p:nvSpPr>
          <p:cNvPr id="17" name="Content Placeholder 16">
            <a:extLst>
              <a:ext uri="{FF2B5EF4-FFF2-40B4-BE49-F238E27FC236}">
                <a16:creationId xmlns:a16="http://schemas.microsoft.com/office/drawing/2014/main" id="{2A0333CF-6A67-65D0-8C44-9E2518DE4FEB}"/>
              </a:ext>
            </a:extLst>
          </p:cNvPr>
          <p:cNvSpPr>
            <a:spLocks noGrp="1"/>
          </p:cNvSpPr>
          <p:nvPr>
            <p:ph idx="4294967295"/>
          </p:nvPr>
        </p:nvSpPr>
        <p:spPr>
          <a:xfrm>
            <a:off x="457200" y="2514600"/>
            <a:ext cx="8388350" cy="1924050"/>
          </a:xfrm>
        </p:spPr>
        <p:txBody>
          <a:bodyPr/>
          <a:lstStyle/>
          <a:p>
            <a:pPr lvl="0">
              <a:lnSpc>
                <a:spcPct val="100000"/>
              </a:lnSpc>
              <a:spcBef>
                <a:spcPts val="0"/>
              </a:spcBef>
            </a:pPr>
            <a:r>
              <a:rPr lang="en-GB" sz="2200" dirty="0"/>
              <a:t>Innovation turns ideas into improved products and services </a:t>
            </a:r>
            <a:br>
              <a:rPr lang="en-GB" sz="2200" dirty="0"/>
            </a:br>
            <a:r>
              <a:rPr lang="en-GB" sz="2200" dirty="0"/>
              <a:t>that help a business to differentiate itself from and advance </a:t>
            </a:r>
            <a:br>
              <a:rPr lang="en-GB" sz="2200" dirty="0"/>
            </a:br>
            <a:r>
              <a:rPr lang="en-GB" sz="2200" dirty="0"/>
              <a:t>ahead of competitors. It creates new value.</a:t>
            </a:r>
          </a:p>
          <a:p>
            <a:pPr lvl="0">
              <a:spcBef>
                <a:spcPts val="0"/>
              </a:spcBef>
            </a:pPr>
            <a:endParaRPr lang="en-GB" sz="2200" dirty="0"/>
          </a:p>
          <a:p>
            <a:pPr lvl="0">
              <a:spcBef>
                <a:spcPts val="0"/>
              </a:spcBef>
            </a:pPr>
            <a:r>
              <a:rPr lang="en-GB" sz="2200" dirty="0"/>
              <a:t>Innovation is both a process and an outcome.</a:t>
            </a:r>
          </a:p>
        </p:txBody>
      </p:sp>
      <p:pic>
        <p:nvPicPr>
          <p:cNvPr id="25" name="Picture 24">
            <a:hlinkClick r:id="rId3"/>
            <a:extLst>
              <a:ext uri="{FF2B5EF4-FFF2-40B4-BE49-F238E27FC236}">
                <a16:creationId xmlns:a16="http://schemas.microsoft.com/office/drawing/2014/main" id="{29E2C908-3D20-826A-3EBA-4DA5640E880D}"/>
              </a:ext>
            </a:extLst>
          </p:cNvPr>
          <p:cNvPicPr>
            <a:picLocks noChangeAspect="1"/>
          </p:cNvPicPr>
          <p:nvPr/>
        </p:nvPicPr>
        <p:blipFill>
          <a:blip r:embed="rId4"/>
          <a:stretch>
            <a:fillRect/>
          </a:stretch>
        </p:blipFill>
        <p:spPr>
          <a:xfrm>
            <a:off x="3303937" y="192600"/>
            <a:ext cx="934615" cy="910954"/>
          </a:xfrm>
          <a:prstGeom prst="rect">
            <a:avLst/>
          </a:prstGeom>
        </p:spPr>
      </p:pic>
      <p:sp>
        <p:nvSpPr>
          <p:cNvPr id="2" name="Slide Number Placeholder 5">
            <a:extLst>
              <a:ext uri="{FF2B5EF4-FFF2-40B4-BE49-F238E27FC236}">
                <a16:creationId xmlns:a16="http://schemas.microsoft.com/office/drawing/2014/main" id="{981C2845-BBF4-8124-4D06-28866FFC228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dirty="0">
              <a:solidFill>
                <a:schemeClr val="bg1"/>
              </a:solidFill>
            </a:endParaRPr>
          </a:p>
        </p:txBody>
      </p:sp>
      <p:sp>
        <p:nvSpPr>
          <p:cNvPr id="5" name="Footer Placeholder 3">
            <a:extLst>
              <a:ext uri="{FF2B5EF4-FFF2-40B4-BE49-F238E27FC236}">
                <a16:creationId xmlns:a16="http://schemas.microsoft.com/office/drawing/2014/main" id="{EB2A40A0-D187-E913-B2D7-06C1ECF5C196}"/>
              </a:ext>
            </a:extLst>
          </p:cNvPr>
          <p:cNvSpPr txBox="1">
            <a:spLocks/>
          </p:cNvSpPr>
          <p:nvPr/>
        </p:nvSpPr>
        <p:spPr>
          <a:xfrm>
            <a:off x="9675248"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1. What is innovation?  </a:t>
            </a:r>
          </a:p>
        </p:txBody>
      </p:sp>
      <p:sp>
        <p:nvSpPr>
          <p:cNvPr id="6" name="Content Placeholder 11">
            <a:extLst>
              <a:ext uri="{FF2B5EF4-FFF2-40B4-BE49-F238E27FC236}">
                <a16:creationId xmlns:a16="http://schemas.microsoft.com/office/drawing/2014/main" id="{9306343F-2099-9932-26EF-5ABDB86DD7E3}"/>
              </a:ext>
            </a:extLst>
          </p:cNvPr>
          <p:cNvSpPr txBox="1">
            <a:spLocks/>
          </p:cNvSpPr>
          <p:nvPr/>
        </p:nvSpPr>
        <p:spPr>
          <a:xfrm>
            <a:off x="634154" y="4973698"/>
            <a:ext cx="5155405" cy="1659007"/>
          </a:xfrm>
          <a:prstGeom prst="rect">
            <a:avLst/>
          </a:prstGeom>
          <a:ln w="28575">
            <a:gradFill flip="none" rotWithShape="1">
              <a:gsLst>
                <a:gs pos="15000">
                  <a:srgbClr val="3DB876"/>
                </a:gs>
                <a:gs pos="99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4300" lvl="0">
              <a:lnSpc>
                <a:spcPct val="100000"/>
              </a:lnSpc>
              <a:spcBef>
                <a:spcPts val="0"/>
              </a:spcBef>
              <a:buSzPts val="1800"/>
            </a:pPr>
            <a:r>
              <a:rPr lang="en-GB" sz="2200" dirty="0"/>
              <a:t>Do all innovations have the </a:t>
            </a:r>
            <a:br>
              <a:rPr lang="en-GB" sz="2200" dirty="0"/>
            </a:br>
            <a:r>
              <a:rPr lang="en-GB" sz="2200" dirty="0"/>
              <a:t>same impact or can we classify innovations into different types?</a:t>
            </a:r>
          </a:p>
        </p:txBody>
      </p:sp>
      <p:pic>
        <p:nvPicPr>
          <p:cNvPr id="7" name="Content Placeholder 16">
            <a:extLst>
              <a:ext uri="{FF2B5EF4-FFF2-40B4-BE49-F238E27FC236}">
                <a16:creationId xmlns:a16="http://schemas.microsoft.com/office/drawing/2014/main" id="{3829D69D-3B70-2910-067F-C382B511B3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704" t="-20632" r="-24704" b="-19577"/>
          <a:stretch/>
        </p:blipFill>
        <p:spPr>
          <a:xfrm>
            <a:off x="4489523" y="4377826"/>
            <a:ext cx="973859" cy="944346"/>
          </a:xfrm>
          <a:prstGeom prst="heptagon">
            <a:avLst/>
          </a:prstGeom>
          <a:solidFill>
            <a:srgbClr val="ECECED"/>
          </a:solidFill>
          <a:ln w="28575">
            <a:solidFill>
              <a:srgbClr val="24D6D1"/>
            </a:solidFill>
          </a:ln>
        </p:spPr>
      </p:pic>
    </p:spTree>
    <p:extLst>
      <p:ext uri="{BB962C8B-B14F-4D97-AF65-F5344CB8AC3E}">
        <p14:creationId xmlns:p14="http://schemas.microsoft.com/office/powerpoint/2010/main" val="1015473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18227</TotalTime>
  <Words>4032</Words>
  <Application>Microsoft Office PowerPoint</Application>
  <PresentationFormat>Custom</PresentationFormat>
  <Paragraphs>432</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Office Theme</vt:lpstr>
      <vt:lpstr>Custom Design</vt:lpstr>
      <vt:lpstr>PowerPoint Presentation</vt:lpstr>
      <vt:lpstr>Practitioner guide 1. What is innovation?</vt:lpstr>
      <vt:lpstr>Introduction and overview</vt:lpstr>
      <vt:lpstr>Learning outcomes and resource links</vt:lpstr>
      <vt:lpstr>Subject coverage</vt:lpstr>
      <vt:lpstr>1. What is innovation?</vt:lpstr>
      <vt:lpstr>Learning outcomes</vt:lpstr>
      <vt:lpstr>What is innovation?</vt:lpstr>
      <vt:lpstr>What is innovation?</vt:lpstr>
      <vt:lpstr>Types of innovation</vt:lpstr>
      <vt:lpstr>Types of innovation</vt:lpstr>
      <vt:lpstr>Elements of innovation</vt:lpstr>
      <vt:lpstr>Elements of innovation</vt:lpstr>
      <vt:lpstr>Market pull versus technology push</vt:lpstr>
      <vt:lpstr>Market pull versus technology push</vt:lpstr>
      <vt:lpstr>Innovations that will shape your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Rabia Chhaya</cp:lastModifiedBy>
  <cp:revision>252</cp:revision>
  <dcterms:created xsi:type="dcterms:W3CDTF">2022-05-23T15:11:33Z</dcterms:created>
  <dcterms:modified xsi:type="dcterms:W3CDTF">2023-01-24T11:22:12Z</dcterms:modified>
</cp:coreProperties>
</file>